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3" r:id="rId6"/>
    <p:sldId id="294" r:id="rId7"/>
    <p:sldId id="317" r:id="rId8"/>
    <p:sldId id="299" r:id="rId9"/>
    <p:sldId id="274" r:id="rId10"/>
    <p:sldId id="31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D1ACFB-41B3-45E1-96CE-B0551B1EF1A8}">
  <a:tblStyle styleId="{5ED1ACFB-41B3-45E1-96CE-B0551B1EF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>
        <p:scale>
          <a:sx n="100" d="100"/>
          <a:sy n="100" d="100"/>
        </p:scale>
        <p:origin x="48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720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965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Google Shape;6723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4" name="Google Shape;6724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0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0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7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0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13e437834e8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13e437834e8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8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13e437834e8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13e437834e8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" name="Google Shape;4317;g13e437834e8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8" name="Google Shape;4318;g13e437834e8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8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9" name="Google Shape;3089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8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8" r:id="rId5"/>
    <p:sldLayoutId id="2147483684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 smtClean="0"/>
              <a:t>THE PROBE</a:t>
            </a:r>
            <a:br>
              <a:rPr lang="en" sz="5800" dirty="0" smtClean="0"/>
            </a:br>
            <a:r>
              <a:rPr lang="en" sz="5050" dirty="0" smtClean="0">
                <a:solidFill>
                  <a:schemeClr val="dk2"/>
                </a:solidFill>
              </a:rPr>
              <a:t>Project </a:t>
            </a:r>
            <a:r>
              <a:rPr lang="en" sz="5050" dirty="0">
                <a:solidFill>
                  <a:schemeClr val="dk2"/>
                </a:solidFill>
              </a:rPr>
              <a:t>Proposal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By: Barrie, Frank, Jeram, Joseph &amp; Erick</a:t>
            </a:r>
            <a:endParaRPr dirty="0"/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00" y="3473691"/>
            <a:ext cx="3233321" cy="11681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26" name="Google Shape;6726;p118"/>
          <p:cNvPicPr preferRelativeResize="0"/>
          <p:nvPr/>
        </p:nvPicPr>
        <p:blipFill rotWithShape="1">
          <a:blip r:embed="rId3">
            <a:alphaModFix/>
          </a:blip>
          <a:srcRect l="12108" t="-240" r="31938" b="240"/>
          <a:stretch/>
        </p:blipFill>
        <p:spPr>
          <a:xfrm>
            <a:off x="4883625" y="85050"/>
            <a:ext cx="4172227" cy="49734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27" name="Google Shape;6727;p118"/>
          <p:cNvSpPr txBox="1">
            <a:spLocks noGrp="1"/>
          </p:cNvSpPr>
          <p:nvPr>
            <p:ph type="subTitle" idx="1"/>
          </p:nvPr>
        </p:nvSpPr>
        <p:spPr>
          <a:xfrm>
            <a:off x="866275" y="1938000"/>
            <a:ext cx="3856500" cy="104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youremail@probe.com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+6390 </a:t>
            </a:r>
            <a:r>
              <a:rPr lang="en" dirty="0"/>
              <a:t>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probewebsite.com</a:t>
            </a:r>
            <a:endParaRPr dirty="0"/>
          </a:p>
        </p:txBody>
      </p:sp>
      <p:sp>
        <p:nvSpPr>
          <p:cNvPr id="6728" name="Google Shape;6728;p118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730" name="Google Shape;6730;p118"/>
          <p:cNvSpPr/>
          <p:nvPr/>
        </p:nvSpPr>
        <p:spPr>
          <a:xfrm>
            <a:off x="1346938" y="37486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1" name="Google Shape;6731;p118"/>
          <p:cNvSpPr/>
          <p:nvPr/>
        </p:nvSpPr>
        <p:spPr>
          <a:xfrm>
            <a:off x="2111863" y="374862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2" name="Google Shape;6732;p118"/>
          <p:cNvSpPr/>
          <p:nvPr/>
        </p:nvSpPr>
        <p:spPr>
          <a:xfrm>
            <a:off x="2876788" y="37486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3" name="Google Shape;6733;p118"/>
          <p:cNvSpPr/>
          <p:nvPr/>
        </p:nvSpPr>
        <p:spPr>
          <a:xfrm>
            <a:off x="1444260" y="3846474"/>
            <a:ext cx="360875" cy="36087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4" name="Google Shape;6734;p118"/>
          <p:cNvGrpSpPr/>
          <p:nvPr/>
        </p:nvGrpSpPr>
        <p:grpSpPr>
          <a:xfrm>
            <a:off x="2202558" y="3846465"/>
            <a:ext cx="360929" cy="360893"/>
            <a:chOff x="812101" y="2571761"/>
            <a:chExt cx="417066" cy="417024"/>
          </a:xfrm>
        </p:grpSpPr>
        <p:sp>
          <p:nvSpPr>
            <p:cNvPr id="6735" name="Google Shape;6735;p11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1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1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11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9" name="Google Shape;6739;p118"/>
          <p:cNvGrpSpPr/>
          <p:nvPr/>
        </p:nvGrpSpPr>
        <p:grpSpPr>
          <a:xfrm>
            <a:off x="2982814" y="3846465"/>
            <a:ext cx="360893" cy="360893"/>
            <a:chOff x="1323129" y="2571761"/>
            <a:chExt cx="417024" cy="417024"/>
          </a:xfrm>
        </p:grpSpPr>
        <p:sp>
          <p:nvSpPr>
            <p:cNvPr id="6740" name="Google Shape;6740;p11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1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1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1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4" name="Google Shape;6744;p118"/>
          <p:cNvGrpSpPr/>
          <p:nvPr/>
        </p:nvGrpSpPr>
        <p:grpSpPr>
          <a:xfrm rot="-5400000">
            <a:off x="3863620" y="2698427"/>
            <a:ext cx="282109" cy="284718"/>
            <a:chOff x="431393" y="3302025"/>
            <a:chExt cx="215482" cy="217475"/>
          </a:xfrm>
        </p:grpSpPr>
        <p:sp>
          <p:nvSpPr>
            <p:cNvPr id="6745" name="Google Shape;6745;p118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7" name="Google Shape;6747;p118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6748" name="Google Shape;6748;p1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2" name="Google Shape;6752;p11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3" name="Google Shape;6753;p1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1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1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9" name="Google Shape;6769;p11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0" name="Google Shape;6770;p118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71" name="Google Shape;6771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2" name="Google Shape;6772;p118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3" name="Google Shape;6773;p11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8">
            <a:hlinkClick r:id="rId5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6" name="Google Shape;6776;p11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11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6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3" dur="1000" fill="hold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1"/>
          <p:cNvSpPr/>
          <p:nvPr/>
        </p:nvSpPr>
        <p:spPr>
          <a:xfrm>
            <a:off x="951017" y="279149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1"/>
          <p:cNvSpPr/>
          <p:nvPr/>
        </p:nvSpPr>
        <p:spPr>
          <a:xfrm>
            <a:off x="951017" y="202590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1"/>
          <p:cNvSpPr/>
          <p:nvPr/>
        </p:nvSpPr>
        <p:spPr>
          <a:xfrm>
            <a:off x="951017" y="127304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1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21" name="Google Shape;2621;p61"/>
          <p:cNvSpPr txBox="1">
            <a:spLocks noGrp="1"/>
          </p:cNvSpPr>
          <p:nvPr>
            <p:ph type="title"/>
          </p:nvPr>
        </p:nvSpPr>
        <p:spPr>
          <a:xfrm>
            <a:off x="817925" y="119483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2" name="Google Shape;2622;p61"/>
          <p:cNvSpPr txBox="1">
            <a:spLocks noGrp="1"/>
          </p:cNvSpPr>
          <p:nvPr>
            <p:ph type="subTitle" idx="1"/>
          </p:nvPr>
        </p:nvSpPr>
        <p:spPr>
          <a:xfrm>
            <a:off x="1618409" y="124953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623" name="Google Shape;2623;p61"/>
          <p:cNvSpPr txBox="1">
            <a:spLocks noGrp="1"/>
          </p:cNvSpPr>
          <p:nvPr>
            <p:ph type="subTitle" idx="2"/>
          </p:nvPr>
        </p:nvSpPr>
        <p:spPr>
          <a:xfrm>
            <a:off x="1618409" y="158286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What is Probe?</a:t>
            </a:r>
            <a:endParaRPr dirty="0"/>
          </a:p>
        </p:txBody>
      </p:sp>
      <p:sp>
        <p:nvSpPr>
          <p:cNvPr id="2624" name="Google Shape;2624;p61"/>
          <p:cNvSpPr txBox="1">
            <a:spLocks noGrp="1"/>
          </p:cNvSpPr>
          <p:nvPr>
            <p:ph type="title" idx="3"/>
          </p:nvPr>
        </p:nvSpPr>
        <p:spPr>
          <a:xfrm>
            <a:off x="817925" y="1941230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5" name="Google Shape;2625;p61"/>
          <p:cNvSpPr txBox="1">
            <a:spLocks noGrp="1"/>
          </p:cNvSpPr>
          <p:nvPr>
            <p:ph type="subTitle" idx="4"/>
          </p:nvPr>
        </p:nvSpPr>
        <p:spPr>
          <a:xfrm>
            <a:off x="1597143" y="212494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Our Company</a:t>
            </a:r>
            <a:endParaRPr dirty="0"/>
          </a:p>
        </p:txBody>
      </p:sp>
      <p:sp>
        <p:nvSpPr>
          <p:cNvPr id="2627" name="Google Shape;2627;p61"/>
          <p:cNvSpPr txBox="1">
            <a:spLocks noGrp="1"/>
          </p:cNvSpPr>
          <p:nvPr>
            <p:ph type="title" idx="6"/>
          </p:nvPr>
        </p:nvSpPr>
        <p:spPr>
          <a:xfrm>
            <a:off x="817925" y="2708895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1" name="Google Shape;2631;p61"/>
          <p:cNvSpPr txBox="1">
            <a:spLocks noGrp="1"/>
          </p:cNvSpPr>
          <p:nvPr>
            <p:ph type="subTitle" idx="13"/>
          </p:nvPr>
        </p:nvSpPr>
        <p:spPr>
          <a:xfrm>
            <a:off x="1567569" y="428018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>
                <a:sym typeface="Montserrat"/>
              </a:rPr>
              <a:t>What are the target end user?</a:t>
            </a:r>
            <a:endParaRPr lang="en-US" dirty="0">
              <a:sym typeface="Montserrat"/>
            </a:endParaRPr>
          </a:p>
        </p:txBody>
      </p:sp>
      <p:sp>
        <p:nvSpPr>
          <p:cNvPr id="2634" name="Google Shape;2634;p61"/>
          <p:cNvSpPr txBox="1">
            <a:spLocks noGrp="1"/>
          </p:cNvSpPr>
          <p:nvPr>
            <p:ph type="subTitle" idx="16"/>
          </p:nvPr>
        </p:nvSpPr>
        <p:spPr>
          <a:xfrm>
            <a:off x="5365420" y="215520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Timeline</a:t>
            </a:r>
            <a:endParaRPr dirty="0"/>
          </a:p>
        </p:txBody>
      </p:sp>
      <p:grpSp>
        <p:nvGrpSpPr>
          <p:cNvPr id="2639" name="Google Shape;2639;p61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40" name="Google Shape;2640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4" name="Google Shape;2644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631;p61"/>
          <p:cNvSpPr txBox="1">
            <a:spLocks noGrp="1"/>
          </p:cNvSpPr>
          <p:nvPr>
            <p:ph type="subTitle" idx="13"/>
          </p:nvPr>
        </p:nvSpPr>
        <p:spPr>
          <a:xfrm>
            <a:off x="5401885" y="271001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>
                <a:sym typeface="Montserrat"/>
              </a:rPr>
              <a:t>Hierarchical Sitemap of your Website</a:t>
            </a:r>
          </a:p>
        </p:txBody>
      </p:sp>
      <p:sp>
        <p:nvSpPr>
          <p:cNvPr id="46" name="Google Shape;2614;p61"/>
          <p:cNvSpPr/>
          <p:nvPr/>
        </p:nvSpPr>
        <p:spPr>
          <a:xfrm>
            <a:off x="944467" y="357297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627;p61"/>
          <p:cNvSpPr txBox="1">
            <a:spLocks/>
          </p:cNvSpPr>
          <p:nvPr/>
        </p:nvSpPr>
        <p:spPr>
          <a:xfrm>
            <a:off x="811375" y="3490367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04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8" name="Google Shape;2614;p61"/>
          <p:cNvSpPr/>
          <p:nvPr/>
        </p:nvSpPr>
        <p:spPr>
          <a:xfrm>
            <a:off x="941232" y="432284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627;p61"/>
          <p:cNvSpPr txBox="1">
            <a:spLocks/>
          </p:cNvSpPr>
          <p:nvPr/>
        </p:nvSpPr>
        <p:spPr>
          <a:xfrm>
            <a:off x="808140" y="4240244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05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0" name="Google Shape;2614;p61"/>
          <p:cNvSpPr/>
          <p:nvPr/>
        </p:nvSpPr>
        <p:spPr>
          <a:xfrm>
            <a:off x="4686597" y="2805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617;p61"/>
          <p:cNvSpPr/>
          <p:nvPr/>
        </p:nvSpPr>
        <p:spPr>
          <a:xfrm>
            <a:off x="4686597" y="204008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619;p61"/>
          <p:cNvSpPr/>
          <p:nvPr/>
        </p:nvSpPr>
        <p:spPr>
          <a:xfrm>
            <a:off x="4686597" y="128721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621;p61"/>
          <p:cNvSpPr txBox="1">
            <a:spLocks/>
          </p:cNvSpPr>
          <p:nvPr/>
        </p:nvSpPr>
        <p:spPr>
          <a:xfrm>
            <a:off x="4553505" y="1209009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06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4" name="Google Shape;2624;p61"/>
          <p:cNvSpPr txBox="1">
            <a:spLocks/>
          </p:cNvSpPr>
          <p:nvPr/>
        </p:nvSpPr>
        <p:spPr>
          <a:xfrm>
            <a:off x="4553505" y="1955405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07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5" name="Google Shape;2627;p61"/>
          <p:cNvSpPr txBox="1">
            <a:spLocks/>
          </p:cNvSpPr>
          <p:nvPr/>
        </p:nvSpPr>
        <p:spPr>
          <a:xfrm>
            <a:off x="4553505" y="2723070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08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6" name="Google Shape;2614;p61"/>
          <p:cNvSpPr/>
          <p:nvPr/>
        </p:nvSpPr>
        <p:spPr>
          <a:xfrm>
            <a:off x="4680047" y="358714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627;p61"/>
          <p:cNvSpPr txBox="1">
            <a:spLocks/>
          </p:cNvSpPr>
          <p:nvPr/>
        </p:nvSpPr>
        <p:spPr>
          <a:xfrm>
            <a:off x="4546955" y="3504542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 smtClean="0">
                <a:solidFill>
                  <a:schemeClr val="dk1"/>
                </a:solidFill>
              </a:rPr>
              <a:t>09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4"/>
          </p:nvPr>
        </p:nvSpPr>
        <p:spPr>
          <a:xfrm>
            <a:off x="1426887" y="2829134"/>
            <a:ext cx="2887200" cy="354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6" name="Google Shape;2625;p61"/>
          <p:cNvSpPr txBox="1">
            <a:spLocks noGrp="1"/>
          </p:cNvSpPr>
          <p:nvPr>
            <p:ph type="subTitle" idx="4"/>
          </p:nvPr>
        </p:nvSpPr>
        <p:spPr>
          <a:xfrm>
            <a:off x="1550192" y="3606798"/>
            <a:ext cx="3156618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What we are working on</a:t>
            </a:r>
            <a:endParaRPr dirty="0"/>
          </a:p>
        </p:txBody>
      </p:sp>
      <p:sp>
        <p:nvSpPr>
          <p:cNvPr id="67" name="Subtitle 12"/>
          <p:cNvSpPr>
            <a:spLocks noGrp="1"/>
          </p:cNvSpPr>
          <p:nvPr>
            <p:ph type="subTitle" idx="4"/>
          </p:nvPr>
        </p:nvSpPr>
        <p:spPr>
          <a:xfrm>
            <a:off x="5242114" y="1322462"/>
            <a:ext cx="2887200" cy="3546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9" name="Google Shape;2634;p61"/>
          <p:cNvSpPr txBox="1">
            <a:spLocks noGrp="1"/>
          </p:cNvSpPr>
          <p:nvPr>
            <p:ph type="subTitle" idx="16"/>
          </p:nvPr>
        </p:nvSpPr>
        <p:spPr>
          <a:xfrm>
            <a:off x="5375205" y="3558683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Thank you and </a:t>
            </a:r>
            <a:r>
              <a:rPr lang="en" dirty="0" smtClean="0"/>
              <a:t>Concern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63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COMPANY</a:t>
            </a:r>
            <a:endParaRPr dirty="0"/>
          </a:p>
        </p:txBody>
      </p:sp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Probe is an educational game-based learning platform that is designed for schools, universities, business, &amp; other settings for creating interactive &amp; simultaneous quizzes, survey, &amp; discussions.</a:t>
            </a:r>
            <a:endParaRPr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5" y="666344"/>
            <a:ext cx="2434105" cy="1229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4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64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2" name="Google Shape;2752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Welcome to </a:t>
            </a:r>
            <a:r>
              <a:rPr lang="en-US" dirty="0" smtClean="0"/>
              <a:t>Probe </a:t>
            </a:r>
            <a:r>
              <a:rPr lang="en-US" dirty="0"/>
              <a:t>provides an innovative solution for creating engaging and interactive learning experiences. Through our platform, users can effortlessly design and deploy quizzes, surveys, and discussions that captivate learners in a simultaneous and interactive manner. Join us on a journey where education meets entertainment, and learning is transformed into a dynamic adventure. Welcome to the future of interactive learning with Probe!</a:t>
            </a:r>
            <a:endParaRPr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74" y="792273"/>
            <a:ext cx="2434105" cy="1229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6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787" name="Google Shape;2787;p66"/>
          <p:cNvSpPr txBox="1">
            <a:spLocks noGrp="1"/>
          </p:cNvSpPr>
          <p:nvPr>
            <p:ph type="subTitle" idx="1"/>
          </p:nvPr>
        </p:nvSpPr>
        <p:spPr>
          <a:xfrm>
            <a:off x="3256861" y="927168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2788" name="Google Shape;2788;p66"/>
          <p:cNvSpPr txBox="1">
            <a:spLocks noGrp="1"/>
          </p:cNvSpPr>
          <p:nvPr>
            <p:ph type="subTitle" idx="2"/>
          </p:nvPr>
        </p:nvSpPr>
        <p:spPr>
          <a:xfrm>
            <a:off x="3256856" y="1370350"/>
            <a:ext cx="4196834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/>
              <a:t>Allows </a:t>
            </a:r>
            <a:r>
              <a:rPr lang="en-US" dirty="0"/>
              <a:t>educators and trainers to create quizzes, discussions, and surveys on various topics. Players, often students or participants, can join the game by entering a unique PIN provided by the host.</a:t>
            </a:r>
            <a:endParaRPr dirty="0"/>
          </a:p>
        </p:txBody>
      </p:sp>
      <p:sp>
        <p:nvSpPr>
          <p:cNvPr id="2789" name="Google Shape;2789;p66"/>
          <p:cNvSpPr txBox="1">
            <a:spLocks noGrp="1"/>
          </p:cNvSpPr>
          <p:nvPr>
            <p:ph type="subTitle" idx="3"/>
          </p:nvPr>
        </p:nvSpPr>
        <p:spPr>
          <a:xfrm>
            <a:off x="3256861" y="2542302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790" name="Google Shape;2790;p66"/>
          <p:cNvSpPr txBox="1">
            <a:spLocks noGrp="1"/>
          </p:cNvSpPr>
          <p:nvPr>
            <p:ph type="subTitle" idx="4"/>
          </p:nvPr>
        </p:nvSpPr>
        <p:spPr>
          <a:xfrm>
            <a:off x="3256856" y="3006753"/>
            <a:ext cx="3697094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Points are awarded based on correctnes &amp; speed, creating a competive &amp; engaging lerning enviroment.</a:t>
            </a:r>
            <a:endParaRPr dirty="0"/>
          </a:p>
        </p:txBody>
      </p:sp>
      <p:sp>
        <p:nvSpPr>
          <p:cNvPr id="2791" name="Google Shape;2791;p66"/>
          <p:cNvSpPr txBox="1">
            <a:spLocks noGrp="1"/>
          </p:cNvSpPr>
          <p:nvPr>
            <p:ph type="subTitle" idx="5"/>
          </p:nvPr>
        </p:nvSpPr>
        <p:spPr>
          <a:xfrm>
            <a:off x="3256861" y="3806559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792" name="Google Shape;2792;p66"/>
          <p:cNvSpPr txBox="1">
            <a:spLocks noGrp="1"/>
          </p:cNvSpPr>
          <p:nvPr>
            <p:ph type="subTitle" idx="6"/>
          </p:nvPr>
        </p:nvSpPr>
        <p:spPr>
          <a:xfrm>
            <a:off x="3256856" y="4260377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choose their answers within a time </a:t>
            </a:r>
            <a:r>
              <a:rPr lang="en-US" dirty="0" smtClean="0"/>
              <a:t>limit.</a:t>
            </a:r>
            <a:endParaRPr dirty="0"/>
          </a:p>
        </p:txBody>
      </p:sp>
      <p:grpSp>
        <p:nvGrpSpPr>
          <p:cNvPr id="2793" name="Google Shape;2793;p66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4" name="Google Shape;2794;p6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8" name="Google Shape;2798;p66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9" name="Google Shape;2799;p6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7" name="Google Shape;2847;p66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6"/>
          <p:cNvSpPr/>
          <p:nvPr/>
        </p:nvSpPr>
        <p:spPr>
          <a:xfrm>
            <a:off x="2610052" y="278236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66"/>
          <p:cNvSpPr/>
          <p:nvPr/>
        </p:nvSpPr>
        <p:spPr>
          <a:xfrm>
            <a:off x="2610052" y="125030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6"/>
          <p:cNvSpPr/>
          <p:nvPr/>
        </p:nvSpPr>
        <p:spPr>
          <a:xfrm>
            <a:off x="2610052" y="405922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1" name="Google Shape;2851;p66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2" name="Google Shape;2852;p6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6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66"/>
          <p:cNvGrpSpPr/>
          <p:nvPr/>
        </p:nvGrpSpPr>
        <p:grpSpPr>
          <a:xfrm>
            <a:off x="2734961" y="1365058"/>
            <a:ext cx="299787" cy="301002"/>
            <a:chOff x="7025531" y="2456707"/>
            <a:chExt cx="337712" cy="339119"/>
          </a:xfrm>
        </p:grpSpPr>
        <p:sp>
          <p:nvSpPr>
            <p:cNvPr id="2856" name="Google Shape;2856;p66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6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8" name="Google Shape;2858;p66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9" name="Google Shape;2859;p66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60" name="Google Shape;2860;p66"/>
          <p:cNvSpPr/>
          <p:nvPr/>
        </p:nvSpPr>
        <p:spPr>
          <a:xfrm>
            <a:off x="2735982" y="2909108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1" name="Google Shape;2861;p66"/>
          <p:cNvSpPr/>
          <p:nvPr/>
        </p:nvSpPr>
        <p:spPr>
          <a:xfrm>
            <a:off x="2745607" y="4184493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2" name="Google Shape;2862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97"/>
          <p:cNvSpPr txBox="1">
            <a:spLocks noGrp="1"/>
          </p:cNvSpPr>
          <p:nvPr>
            <p:ph type="title"/>
          </p:nvPr>
        </p:nvSpPr>
        <p:spPr>
          <a:xfrm>
            <a:off x="1055742" y="1601148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are the target end user?</a:t>
            </a:r>
            <a:endParaRPr dirty="0"/>
          </a:p>
        </p:txBody>
      </p:sp>
      <p:pic>
        <p:nvPicPr>
          <p:cNvPr id="4118" name="Google Shape;411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39" y="-15819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9" name="Google Shape;4119;p9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0" name="Google Shape;4120;p9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1" name="Google Shape;4121;p9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2" name="Google Shape;4122;p9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3" name="Google Shape;4123;p9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1264395" y="2523571"/>
            <a:ext cx="619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The target end-user of this project are </a:t>
            </a:r>
            <a:r>
              <a:rPr lang="en-US" dirty="0">
                <a:solidFill>
                  <a:schemeClr val="bg1"/>
                </a:solidFill>
              </a:rPr>
              <a:t>educators, students, and trainers.</a:t>
            </a:r>
            <a:endParaRPr lang="en-PH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97"/>
          <p:cNvSpPr txBox="1">
            <a:spLocks noGrp="1"/>
          </p:cNvSpPr>
          <p:nvPr>
            <p:ph type="title"/>
          </p:nvPr>
        </p:nvSpPr>
        <p:spPr>
          <a:xfrm>
            <a:off x="1055742" y="1601148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pic>
        <p:nvPicPr>
          <p:cNvPr id="4118" name="Google Shape;411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39" y="-15819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9" name="Google Shape;4119;p9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0" name="Google Shape;4120;p9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1" name="Google Shape;4121;p9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2" name="Google Shape;4122;p9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3" name="Google Shape;4123;p9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2977575" y="2312047"/>
            <a:ext cx="4400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>
                <a:solidFill>
                  <a:schemeClr val="bg1"/>
                </a:solidFill>
              </a:rPr>
              <a:t>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smtClean="0">
                <a:solidFill>
                  <a:schemeClr val="bg1"/>
                </a:solidFill>
              </a:rPr>
              <a:t>Active Learning.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smtClean="0">
                <a:solidFill>
                  <a:schemeClr val="bg1"/>
                </a:solidFill>
              </a:rPr>
              <a:t>Assessment.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smtClean="0">
                <a:solidFill>
                  <a:schemeClr val="bg1"/>
                </a:solidFill>
              </a:rPr>
              <a:t>Formative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smtClean="0">
                <a:solidFill>
                  <a:schemeClr val="bg1"/>
                </a:solidFill>
              </a:rPr>
              <a:t>Competition and Gamification.</a:t>
            </a:r>
          </a:p>
        </p:txBody>
      </p:sp>
    </p:spTree>
    <p:extLst>
      <p:ext uri="{BB962C8B-B14F-4D97-AF65-F5344CB8AC3E}">
        <p14:creationId xmlns:p14="http://schemas.microsoft.com/office/powerpoint/2010/main" val="12134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" name="Google Shape;4321;p102"/>
          <p:cNvSpPr txBox="1">
            <a:spLocks noGrp="1"/>
          </p:cNvSpPr>
          <p:nvPr>
            <p:ph type="title"/>
          </p:nvPr>
        </p:nvSpPr>
        <p:spPr>
          <a:xfrm>
            <a:off x="1246323" y="418161"/>
            <a:ext cx="395332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TIMELINE</a:t>
            </a:r>
            <a:endParaRPr dirty="0"/>
          </a:p>
        </p:txBody>
      </p:sp>
      <p:sp>
        <p:nvSpPr>
          <p:cNvPr id="4322" name="Google Shape;4322;p102"/>
          <p:cNvSpPr/>
          <p:nvPr/>
        </p:nvSpPr>
        <p:spPr>
          <a:xfrm>
            <a:off x="7906590" y="4714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3" name="Google Shape;4323;p102"/>
          <p:cNvGrpSpPr/>
          <p:nvPr/>
        </p:nvGrpSpPr>
        <p:grpSpPr>
          <a:xfrm rot="10800000" flipH="1">
            <a:off x="1498496" y="4607619"/>
            <a:ext cx="793256" cy="182899"/>
            <a:chOff x="2685575" y="2835950"/>
            <a:chExt cx="433000" cy="99825"/>
          </a:xfrm>
        </p:grpSpPr>
        <p:sp>
          <p:nvSpPr>
            <p:cNvPr id="4324" name="Google Shape;4324;p10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0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0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0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8" name="Google Shape;4328;p10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10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10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10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10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102"/>
          <p:cNvSpPr txBox="1"/>
          <p:nvPr/>
        </p:nvSpPr>
        <p:spPr>
          <a:xfrm flipH="1">
            <a:off x="715500" y="4183735"/>
            <a:ext cx="7713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34" name="Google Shape;4334;p102"/>
          <p:cNvSpPr txBox="1"/>
          <p:nvPr/>
        </p:nvSpPr>
        <p:spPr>
          <a:xfrm>
            <a:off x="6097985" y="1649985"/>
            <a:ext cx="2949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Original planned time (in hours)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35" name="Google Shape;4335;p102"/>
          <p:cNvSpPr txBox="1"/>
          <p:nvPr/>
        </p:nvSpPr>
        <p:spPr>
          <a:xfrm>
            <a:off x="5769217" y="2643695"/>
            <a:ext cx="2949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Total spent time (in hours)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36" name="Google Shape;4336;p102"/>
          <p:cNvSpPr txBox="1"/>
          <p:nvPr/>
        </p:nvSpPr>
        <p:spPr>
          <a:xfrm>
            <a:off x="5081045" y="1246760"/>
            <a:ext cx="2949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190</a:t>
            </a:r>
            <a:endParaRPr sz="30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337" name="Google Shape;4337;p102"/>
          <p:cNvSpPr txBox="1"/>
          <p:nvPr/>
        </p:nvSpPr>
        <p:spPr>
          <a:xfrm>
            <a:off x="5081045" y="2176270"/>
            <a:ext cx="294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220</a:t>
            </a:r>
            <a:endParaRPr sz="30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338" name="Google Shape;4338;p102"/>
          <p:cNvSpPr txBox="1"/>
          <p:nvPr/>
        </p:nvSpPr>
        <p:spPr>
          <a:xfrm>
            <a:off x="5081045" y="3169979"/>
            <a:ext cx="294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rPr>
              <a:t>+15%</a:t>
            </a:r>
            <a:endParaRPr sz="3000" dirty="0">
              <a:solidFill>
                <a:schemeClr val="l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339" name="Google Shape;4339;p102"/>
          <p:cNvSpPr txBox="1"/>
          <p:nvPr/>
        </p:nvSpPr>
        <p:spPr>
          <a:xfrm>
            <a:off x="5933596" y="3637404"/>
            <a:ext cx="2949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Planned hours vs. time spent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340" name="Google Shape;4340;p102"/>
          <p:cNvGrpSpPr/>
          <p:nvPr/>
        </p:nvGrpSpPr>
        <p:grpSpPr>
          <a:xfrm flipH="1">
            <a:off x="5648788" y="-1060328"/>
            <a:ext cx="2019176" cy="2019176"/>
            <a:chOff x="1943325" y="-220375"/>
            <a:chExt cx="1298672" cy="1298672"/>
          </a:xfrm>
        </p:grpSpPr>
        <p:sp>
          <p:nvSpPr>
            <p:cNvPr id="4341" name="Google Shape;4341;p10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0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0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0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0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0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0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0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0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0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0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0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0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0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0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0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0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0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0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0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0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0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0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0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0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0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0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0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0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0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0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0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0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0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0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0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0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0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0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0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0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0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0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0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0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0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0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0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53940"/>
              </p:ext>
            </p:extLst>
          </p:nvPr>
        </p:nvGraphicFramePr>
        <p:xfrm>
          <a:off x="215752" y="989522"/>
          <a:ext cx="6219948" cy="3149093"/>
        </p:xfrm>
        <a:graphic>
          <a:graphicData uri="http://schemas.openxmlformats.org/drawingml/2006/table">
            <a:tbl>
              <a:tblPr/>
              <a:tblGrid>
                <a:gridCol w="336213">
                  <a:extLst>
                    <a:ext uri="{9D8B030D-6E8A-4147-A177-3AD203B41FA5}">
                      <a16:colId xmlns="" xmlns:a16="http://schemas.microsoft.com/office/drawing/2014/main" val="1868100956"/>
                    </a:ext>
                  </a:extLst>
                </a:gridCol>
                <a:gridCol w="336213">
                  <a:extLst>
                    <a:ext uri="{9D8B030D-6E8A-4147-A177-3AD203B41FA5}">
                      <a16:colId xmlns="" xmlns:a16="http://schemas.microsoft.com/office/drawing/2014/main" val="3169976768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32831754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1786466030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3606707664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597536392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677122163"/>
                    </a:ext>
                  </a:extLst>
                </a:gridCol>
                <a:gridCol w="336213">
                  <a:extLst>
                    <a:ext uri="{9D8B030D-6E8A-4147-A177-3AD203B41FA5}">
                      <a16:colId xmlns="" xmlns:a16="http://schemas.microsoft.com/office/drawing/2014/main" val="292603086"/>
                    </a:ext>
                  </a:extLst>
                </a:gridCol>
                <a:gridCol w="336213">
                  <a:extLst>
                    <a:ext uri="{9D8B030D-6E8A-4147-A177-3AD203B41FA5}">
                      <a16:colId xmlns="" xmlns:a16="http://schemas.microsoft.com/office/drawing/2014/main" val="3256215195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3366700903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3704825982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1798557364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1241293348"/>
                    </a:ext>
                  </a:extLst>
                </a:gridCol>
                <a:gridCol w="420267">
                  <a:extLst>
                    <a:ext uri="{9D8B030D-6E8A-4147-A177-3AD203B41FA5}">
                      <a16:colId xmlns="" xmlns:a16="http://schemas.microsoft.com/office/drawing/2014/main" val="1631957937"/>
                    </a:ext>
                  </a:extLst>
                </a:gridCol>
                <a:gridCol w="672426">
                  <a:extLst>
                    <a:ext uri="{9D8B030D-6E8A-4147-A177-3AD203B41FA5}">
                      <a16:colId xmlns="" xmlns:a16="http://schemas.microsoft.com/office/drawing/2014/main" val="709717885"/>
                    </a:ext>
                  </a:extLst>
                </a:gridCol>
              </a:tblGrid>
              <a:tr h="161736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PH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6658" marR="6658" marT="6658" marB="3994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632959"/>
                  </a:ext>
                </a:extLst>
              </a:tr>
              <a:tr h="161736">
                <a:tc gridSpan="2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0513965"/>
                  </a:ext>
                </a:extLst>
              </a:tr>
              <a:tr h="285597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286186"/>
                  </a:ext>
                </a:extLst>
              </a:tr>
              <a:tr h="210651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Tue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Thu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Tue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Thu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1934472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213343"/>
                  </a:ext>
                </a:extLst>
              </a:tr>
              <a:tr h="161736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</a:t>
                      </a:r>
                      <a:r>
                        <a:rPr lang="en-PH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Research</a:t>
                      </a:r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157638"/>
                  </a:ext>
                </a:extLst>
              </a:tr>
              <a:tr h="161736">
                <a:tc gridSpan="4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6312068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</a:t>
                      </a:r>
                      <a:r>
                        <a:rPr lang="en-P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Planning</a:t>
                      </a:r>
                    </a:p>
                  </a:txBody>
                  <a:tcPr marL="6658" marR="6658" marT="6658" marB="399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1490787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163129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6658" marR="6658" marT="6658" marB="399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408399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631407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</a:t>
                      </a:r>
                      <a:r>
                        <a:rPr lang="en-PH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database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PH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8233836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1502890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6658" marR="6658" marT="6658" marB="399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6658" marR="6658" marT="6658" marB="3994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9662613"/>
                  </a:ext>
                </a:extLst>
              </a:tr>
              <a:tr h="161736"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8" marR="6658" marT="6658" marB="3994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15720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1000" fill="hold"/>
                                        <p:tgtEl>
                                          <p:spTgt spid="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77"/>
          <p:cNvSpPr txBox="1">
            <a:spLocks noGrp="1"/>
          </p:cNvSpPr>
          <p:nvPr>
            <p:ph type="title"/>
          </p:nvPr>
        </p:nvSpPr>
        <p:spPr>
          <a:xfrm>
            <a:off x="1167410" y="462174"/>
            <a:ext cx="6786363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dirty="0"/>
          </a:p>
        </p:txBody>
      </p:sp>
      <p:grpSp>
        <p:nvGrpSpPr>
          <p:cNvPr id="3092" name="Google Shape;3092;p77"/>
          <p:cNvGrpSpPr/>
          <p:nvPr/>
        </p:nvGrpSpPr>
        <p:grpSpPr>
          <a:xfrm rot="-281942">
            <a:off x="3695784" y="2020872"/>
            <a:ext cx="1752386" cy="1746764"/>
            <a:chOff x="6039282" y="1042577"/>
            <a:chExt cx="734315" cy="731929"/>
          </a:xfrm>
        </p:grpSpPr>
        <p:sp>
          <p:nvSpPr>
            <p:cNvPr id="3093" name="Google Shape;3093;p77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7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7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7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7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7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7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7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7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7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7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7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7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7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7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7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7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7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7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4" name="Google Shape;3114;p77"/>
          <p:cNvSpPr txBox="1"/>
          <p:nvPr/>
        </p:nvSpPr>
        <p:spPr>
          <a:xfrm>
            <a:off x="3578987" y="1094950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PROBE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16" name="Google Shape;3116;p77"/>
          <p:cNvSpPr txBox="1"/>
          <p:nvPr/>
        </p:nvSpPr>
        <p:spPr>
          <a:xfrm>
            <a:off x="1489737" y="1606512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Create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17" name="Google Shape;3117;p77"/>
          <p:cNvSpPr txBox="1"/>
          <p:nvPr/>
        </p:nvSpPr>
        <p:spPr>
          <a:xfrm>
            <a:off x="1489763" y="2328736"/>
            <a:ext cx="198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18" name="Google Shape;3118;p77"/>
          <p:cNvSpPr txBox="1"/>
          <p:nvPr/>
        </p:nvSpPr>
        <p:spPr>
          <a:xfrm>
            <a:off x="1489712" y="3295955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Generate Game Room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22" name="Google Shape;3122;p77"/>
          <p:cNvSpPr txBox="1"/>
          <p:nvPr/>
        </p:nvSpPr>
        <p:spPr>
          <a:xfrm>
            <a:off x="5515863" y="4165114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GAME START</a:t>
            </a:r>
            <a:endParaRPr sz="21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3124" name="Google Shape;3124;p77"/>
          <p:cNvCxnSpPr/>
          <p:nvPr/>
        </p:nvCxnSpPr>
        <p:spPr>
          <a:xfrm rot="16200000" flipH="1">
            <a:off x="2329622" y="3053071"/>
            <a:ext cx="304480" cy="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7" name="Google Shape;3127;p77"/>
          <p:cNvSpPr/>
          <p:nvPr/>
        </p:nvSpPr>
        <p:spPr>
          <a:xfrm>
            <a:off x="4294217" y="26178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8" name="Google Shape;3128;p77"/>
          <p:cNvGrpSpPr/>
          <p:nvPr/>
        </p:nvGrpSpPr>
        <p:grpSpPr>
          <a:xfrm>
            <a:off x="4413556" y="2749221"/>
            <a:ext cx="311764" cy="312622"/>
            <a:chOff x="-1333200" y="2770450"/>
            <a:chExt cx="291450" cy="292225"/>
          </a:xfrm>
        </p:grpSpPr>
        <p:sp>
          <p:nvSpPr>
            <p:cNvPr id="3129" name="Google Shape;3129;p77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7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77"/>
          <p:cNvGrpSpPr/>
          <p:nvPr/>
        </p:nvGrpSpPr>
        <p:grpSpPr>
          <a:xfrm>
            <a:off x="8282579" y="1900137"/>
            <a:ext cx="793256" cy="182899"/>
            <a:chOff x="2685575" y="2835950"/>
            <a:chExt cx="433000" cy="99825"/>
          </a:xfrm>
        </p:grpSpPr>
        <p:sp>
          <p:nvSpPr>
            <p:cNvPr id="3132" name="Google Shape;3132;p7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7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7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7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7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7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3124;p77"/>
          <p:cNvCxnSpPr/>
          <p:nvPr/>
        </p:nvCxnSpPr>
        <p:spPr>
          <a:xfrm rot="16200000" flipH="1">
            <a:off x="2322531" y="2120951"/>
            <a:ext cx="304480" cy="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roup 10"/>
          <p:cNvGrpSpPr/>
          <p:nvPr/>
        </p:nvGrpSpPr>
        <p:grpSpPr>
          <a:xfrm>
            <a:off x="2473921" y="1218923"/>
            <a:ext cx="1441573" cy="314388"/>
            <a:chOff x="2473921" y="1389045"/>
            <a:chExt cx="1441573" cy="314388"/>
          </a:xfrm>
        </p:grpSpPr>
        <p:cxnSp>
          <p:nvCxnSpPr>
            <p:cNvPr id="58" name="Google Shape;3124;p77"/>
            <p:cNvCxnSpPr/>
            <p:nvPr/>
          </p:nvCxnSpPr>
          <p:spPr>
            <a:xfrm rot="16200000" flipH="1">
              <a:off x="2326074" y="1550343"/>
              <a:ext cx="304480" cy="1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Straight Connector 6"/>
            <p:cNvCxnSpPr/>
            <p:nvPr/>
          </p:nvCxnSpPr>
          <p:spPr>
            <a:xfrm flipV="1">
              <a:off x="2473921" y="1389045"/>
              <a:ext cx="1441573" cy="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oogle Shape;3116;p77"/>
          <p:cNvSpPr txBox="1"/>
          <p:nvPr/>
        </p:nvSpPr>
        <p:spPr>
          <a:xfrm>
            <a:off x="1186111" y="2215700"/>
            <a:ext cx="260750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Input Question, Options &amp; Answer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66" name="Group 65"/>
          <p:cNvGrpSpPr/>
          <p:nvPr/>
        </p:nvGrpSpPr>
        <p:grpSpPr>
          <a:xfrm flipH="1">
            <a:off x="5181460" y="1214374"/>
            <a:ext cx="1327352" cy="314388"/>
            <a:chOff x="2473921" y="1389045"/>
            <a:chExt cx="1441573" cy="314388"/>
          </a:xfrm>
        </p:grpSpPr>
        <p:cxnSp>
          <p:nvCxnSpPr>
            <p:cNvPr id="67" name="Google Shape;3124;p77"/>
            <p:cNvCxnSpPr/>
            <p:nvPr/>
          </p:nvCxnSpPr>
          <p:spPr>
            <a:xfrm rot="16200000" flipH="1">
              <a:off x="2326074" y="1550343"/>
              <a:ext cx="304480" cy="1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Straight Connector 67"/>
            <p:cNvCxnSpPr/>
            <p:nvPr/>
          </p:nvCxnSpPr>
          <p:spPr>
            <a:xfrm flipV="1">
              <a:off x="2473921" y="1389045"/>
              <a:ext cx="1441573" cy="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Google Shape;3116;p77"/>
          <p:cNvSpPr txBox="1"/>
          <p:nvPr/>
        </p:nvSpPr>
        <p:spPr>
          <a:xfrm>
            <a:off x="5476717" y="1606512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Join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" name="Google Shape;3124;p77"/>
          <p:cNvCxnSpPr/>
          <p:nvPr/>
        </p:nvCxnSpPr>
        <p:spPr>
          <a:xfrm rot="16200000" flipH="1">
            <a:off x="6345195" y="2103228"/>
            <a:ext cx="304480" cy="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3116;p77"/>
          <p:cNvSpPr txBox="1"/>
          <p:nvPr/>
        </p:nvSpPr>
        <p:spPr>
          <a:xfrm>
            <a:off x="5206628" y="2282428"/>
            <a:ext cx="260750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Input Player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Name &amp; Rood ID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4" name="Straight Arrow Connector 13"/>
          <p:cNvCxnSpPr>
            <a:endCxn id="3122" idx="0"/>
          </p:cNvCxnSpPr>
          <p:nvPr/>
        </p:nvCxnSpPr>
        <p:spPr>
          <a:xfrm>
            <a:off x="6496585" y="2977179"/>
            <a:ext cx="12278" cy="11879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417</Words>
  <Application>Microsoft Office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Aldrich</vt:lpstr>
      <vt:lpstr>Arial</vt:lpstr>
      <vt:lpstr>Bai Jamjuree</vt:lpstr>
      <vt:lpstr>Calibri</vt:lpstr>
      <vt:lpstr>Montserrat</vt:lpstr>
      <vt:lpstr>Data Science Project Proposal XL by Slidesgo</vt:lpstr>
      <vt:lpstr>THE PROBE Project Proposal</vt:lpstr>
      <vt:lpstr>TABLE OF CONTENTS</vt:lpstr>
      <vt:lpstr>OUR COMPANY</vt:lpstr>
      <vt:lpstr>INTRODUCTION</vt:lpstr>
      <vt:lpstr>WHAT WE ARE WORKING ON</vt:lpstr>
      <vt:lpstr>Who are the target end user?</vt:lpstr>
      <vt:lpstr>Objectives</vt:lpstr>
      <vt:lpstr>PROJECT TIMELINE</vt:lpstr>
      <vt:lpstr>Hierarchical Sitemap of your Website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PROBE Project Proposal</dc:title>
  <dc:creator>ERICK LAUREL</dc:creator>
  <cp:lastModifiedBy>Eng. O Bercero</cp:lastModifiedBy>
  <cp:revision>12</cp:revision>
  <dcterms:modified xsi:type="dcterms:W3CDTF">2023-08-28T14:01:23Z</dcterms:modified>
</cp:coreProperties>
</file>