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9" r:id="rId5"/>
    <p:sldId id="272" r:id="rId6"/>
    <p:sldId id="276" r:id="rId7"/>
    <p:sldId id="270" r:id="rId8"/>
    <p:sldId id="284" r:id="rId9"/>
    <p:sldId id="285" r:id="rId10"/>
    <p:sldId id="286" r:id="rId11"/>
    <p:sldId id="277" r:id="rId12"/>
    <p:sldId id="271" r:id="rId13"/>
    <p:sldId id="273" r:id="rId14"/>
    <p:sldId id="278" r:id="rId15"/>
    <p:sldId id="283" r:id="rId16"/>
    <p:sldId id="274" r:id="rId17"/>
    <p:sldId id="275" r:id="rId18"/>
    <p:sldId id="279" r:id="rId19"/>
    <p:sldId id="260" r:id="rId20"/>
    <p:sldId id="282" r:id="rId21"/>
    <p:sldId id="261" r:id="rId22"/>
    <p:sldId id="280" r:id="rId23"/>
    <p:sldId id="281" r:id="rId24"/>
    <p:sldId id="265" r:id="rId25"/>
    <p:sldId id="263" r:id="rId26"/>
    <p:sldId id="266" r:id="rId27"/>
    <p:sldId id="267" r:id="rId28"/>
    <p:sldId id="287" r:id="rId29"/>
    <p:sldId id="268" r:id="rId30"/>
    <p:sldId id="259" r:id="rId31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D7601-CE40-F24F-9E6E-9227B317D9A8}" v="1116" dt="2025-01-10T13:48:59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4" autoAdjust="0"/>
    <p:restoredTop sz="94672"/>
  </p:normalViewPr>
  <p:slideViewPr>
    <p:cSldViewPr>
      <p:cViewPr>
        <p:scale>
          <a:sx n="131" d="100"/>
          <a:sy n="131" d="100"/>
        </p:scale>
        <p:origin x="576" y="-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440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86AF67EB-A04F-689C-45AA-DDD1FCF850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B79BB7-A63D-8E99-4D7F-9BF46AE029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3698D6-4FEC-034D-B5CD-596A9CF43DA4}" type="datetimeFigureOut">
              <a:rPr lang="es-CO"/>
              <a:pPr>
                <a:defRPr/>
              </a:pPr>
              <a:t>9/01/25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4C81014E-C3AD-8043-2384-D3F6C5BBDB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468D8ADC-D409-159D-7D52-0699E709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01C2EFD-E595-144B-AA66-41DC40D58CF2}" type="slidenum">
              <a:rPr lang="es-CO" altLang="en-CO"/>
              <a:pPr/>
              <a:t>‹#›</a:t>
            </a:fld>
            <a:endParaRPr lang="es-CO" altLang="en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C812F66C-49FD-04D2-4AC9-2C3408DDEB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2AEAD5-B15B-D588-E7A4-47A2AC2104C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A624B18-A150-3A4A-8879-78792E935030}" type="datetimeFigureOut">
              <a:rPr lang="es-CO"/>
              <a:pPr>
                <a:defRPr/>
              </a:pPr>
              <a:t>9/01/25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FE94613-3239-0F14-2135-11D45B182D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9BD19738-7336-6B82-50FF-76EC58736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B8FE7C0E-E56A-8BBD-2C82-E406090705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DA1A3DE6-1D77-B9A6-7F28-925CD06B4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1BF25FB-B48B-D74B-BBAF-C1B9B2A9C8E8}" type="slidenum">
              <a:rPr lang="es-CO" altLang="en-CO"/>
              <a:pPr/>
              <a:t>‹#›</a:t>
            </a:fld>
            <a:endParaRPr lang="es-CO" altLang="en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BAF4A781-C75E-DD20-5E92-2D6A8B4D8D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50614B18-083E-3671-37C3-C13E5053BB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E97DD10C-6AE5-D256-1476-C7E97179F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1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BD6D0-18DB-94B1-3A4D-44F9D573A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DA1B4745-E789-EA65-4CB6-649A48CC17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CA45CB8E-4F32-6953-FB7C-31995B03BD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AC44D58D-53D9-0F09-6C54-DCC70203B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10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45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39F6C-0430-0405-0C8F-5A3659C34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DF97D67B-6821-F80F-5229-817356D27A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0820F67F-08B2-5D70-6B53-D4E634B57C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4E4AFE0C-8D75-81A0-D270-E3BB6D6CD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11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6FF32-7D65-DD6C-A030-69F7E7B3E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803EF198-42E8-040D-BFD9-B45E22EE32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2C2310DD-EE93-BD62-D543-2A5849793C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DE672372-7B27-C94F-D6BE-552B5F5CF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12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68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8D8-0A27-5EC1-241C-6C18B0ADA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4669E58E-66A4-CEC8-1D98-C6FB437DB4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75922D34-31AA-849E-3C6C-6CF08207C7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2B439C7D-E6D3-69CB-007C-247BADCE2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13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70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E9190-B49B-8A26-A467-C88EAD913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4ADFB286-3C2F-B1B1-99AA-7ABED89A91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A23B4A01-9333-D6A5-9303-22189149EB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91908F98-BBCD-83C7-18A4-069459117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14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20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6D115-E7C7-214F-9777-CE53731AC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87C1A669-4FED-B634-FC22-11280932CD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EF93F8B2-6D65-8E8E-65E3-E131464FBD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E488DA60-9100-9748-CE1C-FEBF15C76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15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68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69BDF-5148-D95B-AE36-DC09695F8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46D337D9-EAD6-C7EA-B224-2280B1D7BF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C5832A03-8FC4-CCE5-0E05-BB40B46FC9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6D3E0A8A-1844-22C6-FBEE-DFC3517EA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16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16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0D4F6-AB5C-34F2-C152-3D025F838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07A8D824-67E6-DDFE-3D8E-9B525CF532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51A7D8F0-BF20-E005-C218-6D76539594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C696533F-BD98-A0BA-7EBD-B1E782AD8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17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66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C54F5-01A0-E160-328D-82E1912CE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D449745F-91EC-BAFB-4C2B-20E99B091B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96764A40-EE8F-728E-81B5-BEF2A993F8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EC9C5DD0-74A8-A03C-2A8A-02084A22D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18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28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89866-30E1-317B-4F9C-EDC7D6BE5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7194742A-06B0-DC40-7C48-6563C4C640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94F8A7AD-04A4-1058-B6A6-C0BCCE8312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046CCFB3-CF5E-5C05-0326-A5FD932F7D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19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8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AB8CD-95C1-C3E1-771B-8294AB9F3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B402592B-816F-E46A-4A42-19AEC3842D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FE371F0A-0C91-8C0B-0518-B75ED552A5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F139EFE7-D709-1610-3F23-437F294F9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2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69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F203F-7BD0-23E5-CAC6-9CF2080B7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C0D67B3B-CBD9-696F-3F0E-195AFFD7F6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B765FCCB-39F4-8A17-3E34-1136887FC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67BAD9D8-A726-CB40-8EB4-B97EB4895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20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130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B9FBF-C54F-6673-5125-E11E30F01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65920A7E-8948-14AA-425C-79CE96D96D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F55C1BD7-2AFF-6DD4-EBF5-86DE09BBAC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7E57A95B-5653-0430-99B3-EC5769689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21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63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29246-D440-AFD4-551B-2622CFECA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3EB79B28-5CB8-38D0-782F-C118BC0D30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22BEDA31-9296-4BB3-72C6-5B40DF5FFB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342C3779-EDC2-F0BC-0704-BC5CE8114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22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15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54820-6576-AD15-377E-B2AE274A6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60AEF4F4-B457-21EC-F39E-4347848D82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76AE38B2-39D1-5450-3C86-9EF8F7D9D4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177D63BD-2FA9-7E3E-BEAE-2630238E7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23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24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1E2A3-503D-B82C-E3CD-F78CED5C8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FF1DBD89-6C27-3BE4-4FCB-DD6FE31096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6617D3D8-C895-0ED2-2727-9F82FBC2C6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066EDA76-5A01-6AA6-D115-42A992E13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24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142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D1539-5E49-E24D-007E-FB5832DC6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4EB40469-F112-774B-61FF-59D5A01B6D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FDF5BECA-19F0-5E1F-1E01-CF72EE9A1A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F8928197-2CA6-889B-C5FC-CA86B8333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25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49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CC86B-C492-CC71-8241-E9A5A9E61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5073300D-E20A-07FE-685C-BAF4260330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072C3481-6A58-39A0-52FF-623760B3F2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40C3F99F-740B-4970-5E8C-5088BB95D9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26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772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83494-54BA-2082-FB62-6DF3187C8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7AAAB34E-0C8A-E8E7-7F08-73C767803C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4363BAE4-17CA-FCAC-88B5-D9141AA43D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C6F1AC6F-7F93-31C1-08C1-C71F55D40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27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892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49E80-7B9F-FA93-4382-E2B220591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18B23AB9-DD4D-A66C-415F-D41AD30A59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B7AF4538-6377-D7AC-D233-2A4F3ADE43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CA94B37D-CDB2-304D-F23C-B8F46C46C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28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51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9FEDD-A797-80F9-AACB-968031E1D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16E833A2-3FF5-95DA-7F75-D2BBF3782E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05BB2E3E-42A6-6F8E-30B3-FE215B6BF7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13004445-6C9B-5E3F-1564-4D2F0713C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29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2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46F85-E994-7909-0E42-55DD7E6F4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DD00726C-ECA1-0DAA-BE92-74B3F681F3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65CCC832-8F94-85C8-4BAA-F16E92E990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CB0249B6-E156-4C4E-7EF9-B1A116015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3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389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546EA-826C-FA15-5401-5E6DC0BE9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E7126DB9-82D2-4D48-B43B-149BB52884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CEF2DDAB-8524-8FAD-9752-17325AAF9A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0A965414-749E-27F9-A2A6-3152233B29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30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8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B6949-B0EF-806C-9664-D90F14041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F67F8E7E-8EEC-20EF-A1AA-A7CF289606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C5109BAA-A411-BA28-074D-4602C94F23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D1AD4453-5101-5E1E-37D2-B2F044E77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4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9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F8275-FCFB-DCE3-ECF2-B60F68D3E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B5176B94-5B89-E73D-1671-36215D4B66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68AD2E2F-CC77-F41E-F023-26354F532B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A5F016BA-56C0-F164-0518-36225A419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5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2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8EA82-B37D-AAD5-30FD-E44E047CD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991A3856-529A-3A80-65E3-D493176CC0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3C81F0A9-7A75-D67B-7CE7-B34C82AD29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DD3423D9-6971-9141-183A-1D138E839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6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9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0813-BF7A-5B48-2C09-E3A5AA158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48889B75-27A3-A9E7-4F71-11EFC2AA28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911F9B04-46D8-871A-3061-AEF5860988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F4523F0B-9BE3-7DB4-1D33-CF79FB0D9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7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5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DD3E4-CE0C-BA2C-554E-D5B0838A2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217E9D76-A6E9-D1BD-8C2B-27AAD4B98A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90258185-254E-04BA-17B0-BA5F557B18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F692D2E4-8A0B-31C1-280A-BBBEB3DA9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8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7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30B38-1AE9-2649-363D-52D0ACC12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F98604E0-F060-9817-1CA8-124885BA2B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86661F7B-4802-8E4A-4E85-329E3A0B5F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O" altLang="en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40355FC4-8EB2-3732-D576-B6F9645D81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C2485C-8D93-E44D-BDA0-79345B676083}" type="slidenum">
              <a:rPr lang="es-CO" altLang="en-CO">
                <a:latin typeface="Calibri" panose="020F0502020204030204" pitchFamily="34" charset="0"/>
              </a:rPr>
              <a:pPr eaLnBrk="1" hangingPunct="1"/>
              <a:t>9</a:t>
            </a:fld>
            <a:endParaRPr lang="es-CO" altLang="en-CO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3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604F9928-FE08-3FB6-6614-3B575D4C9AB4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60EE51BB-A5FA-93ED-96A1-6837B9A03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fld id="{950352C3-65DB-A249-8E79-B44340224789}" type="slidenum">
              <a:rPr lang="es-CO" altLang="en-CO"/>
              <a:pPr/>
              <a:t>‹#›</a:t>
            </a:fld>
            <a:endParaRPr lang="es-CO" altLang="en-CO"/>
          </a:p>
        </p:txBody>
      </p:sp>
    </p:spTree>
    <p:extLst>
      <p:ext uri="{BB962C8B-B14F-4D97-AF65-F5344CB8AC3E}">
        <p14:creationId xmlns:p14="http://schemas.microsoft.com/office/powerpoint/2010/main" val="59626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B809352-1057-DF33-63D9-1448DB9A7B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0889CA-5D3E-B741-9522-9EA1A0560AF9}" type="slidenum">
              <a:rPr lang="es-CO" altLang="en-CO"/>
              <a:pPr/>
              <a:t>‹#›</a:t>
            </a:fld>
            <a:endParaRPr lang="es-CO" altLang="en-CO"/>
          </a:p>
        </p:txBody>
      </p:sp>
    </p:spTree>
    <p:extLst>
      <p:ext uri="{BB962C8B-B14F-4D97-AF65-F5344CB8AC3E}">
        <p14:creationId xmlns:p14="http://schemas.microsoft.com/office/powerpoint/2010/main" val="387858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F10B6258-B44E-2AB1-3E9E-9343E2FBE7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16D967-5720-4C46-95D0-D4F4F48E6AE2}" type="slidenum">
              <a:rPr lang="es-CO" altLang="en-CO"/>
              <a:pPr/>
              <a:t>‹#›</a:t>
            </a:fld>
            <a:endParaRPr lang="es-CO" altLang="en-CO"/>
          </a:p>
        </p:txBody>
      </p:sp>
    </p:spTree>
    <p:extLst>
      <p:ext uri="{BB962C8B-B14F-4D97-AF65-F5344CB8AC3E}">
        <p14:creationId xmlns:p14="http://schemas.microsoft.com/office/powerpoint/2010/main" val="16368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22B24E1B-FB40-526C-DCD7-36498CB0E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137635-8540-C247-AC90-C48842ECDFB2}" type="slidenum">
              <a:rPr lang="es-CO" altLang="en-CO"/>
              <a:pPr/>
              <a:t>‹#›</a:t>
            </a:fld>
            <a:endParaRPr lang="es-CO" altLang="en-CO"/>
          </a:p>
        </p:txBody>
      </p:sp>
    </p:spTree>
    <p:extLst>
      <p:ext uri="{BB962C8B-B14F-4D97-AF65-F5344CB8AC3E}">
        <p14:creationId xmlns:p14="http://schemas.microsoft.com/office/powerpoint/2010/main" val="101016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A307DBAC-D3AD-87C7-9DCF-43708D435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B19C8A-82A2-364A-BD80-AD2FC4391D68}" type="slidenum">
              <a:rPr lang="es-CO" altLang="en-CO"/>
              <a:pPr/>
              <a:t>‹#›</a:t>
            </a:fld>
            <a:endParaRPr lang="es-CO" altLang="en-CO"/>
          </a:p>
        </p:txBody>
      </p:sp>
    </p:spTree>
    <p:extLst>
      <p:ext uri="{BB962C8B-B14F-4D97-AF65-F5344CB8AC3E}">
        <p14:creationId xmlns:p14="http://schemas.microsoft.com/office/powerpoint/2010/main" val="286503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1C05AA6E-000F-D2BD-0B0A-223F1CCFB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FB74C2-3F48-8E4F-82F7-4DCE3324527F}" type="slidenum">
              <a:rPr lang="es-CO" altLang="en-CO"/>
              <a:pPr/>
              <a:t>‹#›</a:t>
            </a:fld>
            <a:endParaRPr lang="es-CO" altLang="en-CO"/>
          </a:p>
        </p:txBody>
      </p:sp>
    </p:spTree>
    <p:extLst>
      <p:ext uri="{BB962C8B-B14F-4D97-AF65-F5344CB8AC3E}">
        <p14:creationId xmlns:p14="http://schemas.microsoft.com/office/powerpoint/2010/main" val="214948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1249DE33-A5ED-A12B-F5D5-3C4E19D11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18A068-878B-7F4B-B28F-C7A3459B5E75}" type="slidenum">
              <a:rPr lang="es-CO" altLang="en-CO"/>
              <a:pPr/>
              <a:t>‹#›</a:t>
            </a:fld>
            <a:endParaRPr lang="es-CO" altLang="en-CO"/>
          </a:p>
        </p:txBody>
      </p:sp>
    </p:spTree>
    <p:extLst>
      <p:ext uri="{BB962C8B-B14F-4D97-AF65-F5344CB8AC3E}">
        <p14:creationId xmlns:p14="http://schemas.microsoft.com/office/powerpoint/2010/main" val="97386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0F77AB5B-29D2-65B5-5841-691D461C58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79838E-4139-6944-857C-4099C48B2866}" type="slidenum">
              <a:rPr lang="es-CO" altLang="en-CO"/>
              <a:pPr/>
              <a:t>‹#›</a:t>
            </a:fld>
            <a:endParaRPr lang="es-CO" altLang="en-CO"/>
          </a:p>
        </p:txBody>
      </p:sp>
    </p:spTree>
    <p:extLst>
      <p:ext uri="{BB962C8B-B14F-4D97-AF65-F5344CB8AC3E}">
        <p14:creationId xmlns:p14="http://schemas.microsoft.com/office/powerpoint/2010/main" val="18639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0574E0AA-47E4-58D0-35C6-90E1322242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9038A2-8275-0848-A5B9-C2C9FF8E5719}" type="slidenum">
              <a:rPr lang="es-CO" altLang="en-CO"/>
              <a:pPr/>
              <a:t>‹#›</a:t>
            </a:fld>
            <a:endParaRPr lang="es-CO" altLang="en-CO"/>
          </a:p>
        </p:txBody>
      </p:sp>
    </p:spTree>
    <p:extLst>
      <p:ext uri="{BB962C8B-B14F-4D97-AF65-F5344CB8AC3E}">
        <p14:creationId xmlns:p14="http://schemas.microsoft.com/office/powerpoint/2010/main" val="249749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9EE70138-C844-2A58-3006-9AF7C28B34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57250" y="8572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CO"/>
              <a:t>Haga clic para modificar el estilo de título del patrón</a:t>
            </a:r>
            <a:endParaRPr lang="es-CO" altLang="en-CO"/>
          </a:p>
        </p:txBody>
      </p:sp>
      <p:sp>
        <p:nvSpPr>
          <p:cNvPr id="6" name="5 Marcador de número de diapositiva" descr="&lt;No.&gt;">
            <a:extLst>
              <a:ext uri="{FF2B5EF4-FFF2-40B4-BE49-F238E27FC236}">
                <a16:creationId xmlns:a16="http://schemas.microsoft.com/office/drawing/2014/main" id="{5816A89F-0624-B91A-87A6-59150976C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2875" y="2143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fld id="{B1F2B124-EBF3-D34D-8417-9C3D576A084C}" type="slidenum">
              <a:rPr lang="es-CO" altLang="en-CO"/>
              <a:pPr/>
              <a:t>‹#›</a:t>
            </a:fld>
            <a:endParaRPr lang="es-CO" altLang="en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DD63AC6F-0F83-DDA6-F7F3-67258577CD12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029" name="2 Marcador de texto">
            <a:extLst>
              <a:ext uri="{FF2B5EF4-FFF2-40B4-BE49-F238E27FC236}">
                <a16:creationId xmlns:a16="http://schemas.microsoft.com/office/drawing/2014/main" id="{B9E9FD66-A560-A77E-81A3-2A7756220B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57250" y="21828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CO"/>
              <a:t>Haga clic para modificar el estilo de texto del patrón</a:t>
            </a:r>
          </a:p>
          <a:p>
            <a:pPr lvl="1"/>
            <a:r>
              <a:rPr lang="es-ES" altLang="en-CO"/>
              <a:t>Segundo nivel</a:t>
            </a:r>
          </a:p>
          <a:p>
            <a:pPr lvl="2"/>
            <a:r>
              <a:rPr lang="es-ES" altLang="en-CO"/>
              <a:t>Tercer nivel</a:t>
            </a:r>
          </a:p>
          <a:p>
            <a:pPr lvl="3"/>
            <a:r>
              <a:rPr lang="es-ES" altLang="en-CO"/>
              <a:t>Cuarto nivel</a:t>
            </a:r>
          </a:p>
          <a:p>
            <a:pPr lvl="4"/>
            <a:r>
              <a:rPr lang="es-ES" altLang="en-CO"/>
              <a:t>Quinto nivel</a:t>
            </a:r>
            <a:endParaRPr lang="es-CO" altLang="en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DAFA0D-17BD-8669-DBBF-809D1A839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1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07433D-2998-5E46-B9A1-957470EC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64093"/>
            <a:ext cx="6912768" cy="3225958"/>
          </a:xfrm>
          <a:prstGeom prst="rect">
            <a:avLst/>
          </a:prstGeom>
        </p:spPr>
      </p:pic>
      <p:sp>
        <p:nvSpPr>
          <p:cNvPr id="9" name="2 Subtítulo">
            <a:extLst>
              <a:ext uri="{FF2B5EF4-FFF2-40B4-BE49-F238E27FC236}">
                <a16:creationId xmlns:a16="http://schemas.microsoft.com/office/drawing/2014/main" id="{52EFBF6A-3A2E-B790-FCCB-8A387AEFD69C}"/>
              </a:ext>
            </a:extLst>
          </p:cNvPr>
          <p:cNvSpPr txBox="1">
            <a:spLocks/>
          </p:cNvSpPr>
          <p:nvPr/>
        </p:nvSpPr>
        <p:spPr bwMode="auto">
          <a:xfrm>
            <a:off x="251520" y="836712"/>
            <a:ext cx="864096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ANÁLISIS DE 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RIESGO</a:t>
            </a:r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 EN TIEMPO REAL DE 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REDES DE COMUNICACIONES</a:t>
            </a:r>
          </a:p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INTERDEPENDIENTES</a:t>
            </a:r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 AL 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SISTEMA ELÉCTRICO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DCF20-6871-0484-D21D-67A448CE0E74}"/>
              </a:ext>
            </a:extLst>
          </p:cNvPr>
          <p:cNvSpPr txBox="1"/>
          <p:nvPr/>
        </p:nvSpPr>
        <p:spPr>
          <a:xfrm>
            <a:off x="3025743" y="5960534"/>
            <a:ext cx="3092513" cy="7017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</a:rPr>
              <a:t>John Esteban Pulido Salinas</a:t>
            </a:r>
          </a:p>
          <a:p>
            <a:pPr marL="0" marR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CO" dirty="0">
                <a:latin typeface="Georgia" panose="02040502050405020303" pitchFamily="18" charset="0"/>
              </a:rPr>
              <a:t>Universidad de Los Andes</a:t>
            </a:r>
            <a:endParaRPr kumimoji="0" lang="en-CO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FDD25ABC-CE50-0F16-8B1F-54DF89517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>
                <a:latin typeface="Georgia" panose="02040502050405020303" pitchFamily="18" charset="0"/>
              </a:rPr>
              <a:t>Proyecto de Grado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B5EA7-033C-063F-94BB-EC38A99DB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ED5BD28C-EFDC-2414-68F2-5ECA4F129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Sistema de comunicaciones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3F0637CE-A3EA-9EC4-D7B3-0CFB5652F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10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2" name="stop_motion.mp4">
            <a:hlinkClick r:id="" action="ppaction://media"/>
            <a:extLst>
              <a:ext uri="{FF2B5EF4-FFF2-40B4-BE49-F238E27FC236}">
                <a16:creationId xmlns:a16="http://schemas.microsoft.com/office/drawing/2014/main" id="{24889342-FAEF-49B9-C277-CEF670BD4C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12954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5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561C5-93D9-2315-C954-360F6AAB7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DE091403-9C4F-0CD3-6388-49F732C75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Grafo de Comunicaciones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09083BC-19F5-8875-8D39-2EAFD7436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11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A448E5-7657-2642-7D5A-0834DA48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72816"/>
            <a:ext cx="7772400" cy="29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0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BCDA3-B79E-07AC-7990-DEC999A50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EED73DD1-E7C1-2376-EDFF-A7C0ABBCD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Nodos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33AF81DE-C3BA-FEDC-E271-B7AE72A7D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12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C50DD1-8019-677C-790E-6D7025D535AE}"/>
              </a:ext>
            </a:extLst>
          </p:cNvPr>
          <p:cNvSpPr/>
          <p:nvPr/>
        </p:nvSpPr>
        <p:spPr>
          <a:xfrm>
            <a:off x="2951882" y="1179332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2800" dirty="0">
                <a:latin typeface="Georgia" panose="02040502050405020303" pitchFamily="18" charset="0"/>
              </a:rPr>
              <a:t>1</a:t>
            </a:r>
            <a:endParaRPr lang="en-CO" dirty="0">
              <a:latin typeface="Georgia" panose="02040502050405020303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29564B-1598-3DE5-C2C6-FDE8C959959A}"/>
              </a:ext>
            </a:extLst>
          </p:cNvPr>
          <p:cNvSpPr/>
          <p:nvPr/>
        </p:nvSpPr>
        <p:spPr>
          <a:xfrm>
            <a:off x="3851920" y="2564904"/>
            <a:ext cx="1080120" cy="10801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24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B04AB8-27C5-3B7B-2FF4-648BFF599609}"/>
              </a:ext>
            </a:extLst>
          </p:cNvPr>
          <p:cNvSpPr/>
          <p:nvPr/>
        </p:nvSpPr>
        <p:spPr>
          <a:xfrm>
            <a:off x="2116263" y="2564904"/>
            <a:ext cx="1080120" cy="10801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24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B0606C-7660-3C33-5F02-2DF434631376}"/>
              </a:ext>
            </a:extLst>
          </p:cNvPr>
          <p:cNvSpPr/>
          <p:nvPr/>
        </p:nvSpPr>
        <p:spPr>
          <a:xfrm>
            <a:off x="1259632" y="3988299"/>
            <a:ext cx="1080120" cy="10801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24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0D26B1-8560-1C2C-2D15-7C99CF14220F}"/>
              </a:ext>
            </a:extLst>
          </p:cNvPr>
          <p:cNvSpPr/>
          <p:nvPr/>
        </p:nvSpPr>
        <p:spPr>
          <a:xfrm>
            <a:off x="2951820" y="4024009"/>
            <a:ext cx="1080120" cy="10801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2400" dirty="0">
                <a:latin typeface="Georgia" panose="02040502050405020303" pitchFamily="18" charset="0"/>
              </a:rPr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2B56AA-8C36-6F98-8242-510108C4C0E5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656323" y="2101272"/>
            <a:ext cx="453739" cy="463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6F89A1-A92C-5738-5343-5C569D95CD7C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3873822" y="2101272"/>
            <a:ext cx="518158" cy="463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701876-5DCB-B742-53EA-9C8F03873232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1799692" y="3486844"/>
            <a:ext cx="474751" cy="501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26E63B-D08A-7388-6925-FF38DD55AA0B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3038203" y="3486844"/>
            <a:ext cx="453677" cy="537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2A1E7D-EAC6-95EA-B8EC-7F4635F266AE}"/>
              </a:ext>
            </a:extLst>
          </p:cNvPr>
          <p:cNvSpPr txBox="1"/>
          <p:nvPr/>
        </p:nvSpPr>
        <p:spPr>
          <a:xfrm>
            <a:off x="5287563" y="2410022"/>
            <a:ext cx="3082895" cy="169892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</a:pPr>
            <a:r>
              <a:rPr kumimoji="0" lang="en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</a:rPr>
              <a:t>Nodo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</a:pPr>
            <a:r>
              <a:rPr kumimoji="0" lang="en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</a:rPr>
              <a:t>Nodo de potencia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</a:pPr>
            <a:r>
              <a:rPr lang="en-CO" dirty="0">
                <a:latin typeface="Georgia" panose="02040502050405020303" pitchFamily="18" charset="0"/>
              </a:rPr>
              <a:t>Nodo de comunicaciones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</a:pPr>
            <a:r>
              <a:rPr kumimoji="0" lang="en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</a:rPr>
              <a:t>Nodo de generac</a:t>
            </a:r>
            <a:r>
              <a:rPr lang="en-CO" dirty="0">
                <a:latin typeface="Georgia" panose="02040502050405020303" pitchFamily="18" charset="0"/>
              </a:rPr>
              <a:t>ión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</a:pPr>
            <a:r>
              <a:rPr kumimoji="0" lang="en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</a:rPr>
              <a:t>Nodo de bus</a:t>
            </a:r>
          </a:p>
        </p:txBody>
      </p:sp>
    </p:spTree>
    <p:extLst>
      <p:ext uri="{BB962C8B-B14F-4D97-AF65-F5344CB8AC3E}">
        <p14:creationId xmlns:p14="http://schemas.microsoft.com/office/powerpoint/2010/main" val="160115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C32CA-1994-9590-CC66-B9101FF06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ED855756-7AC7-7B81-CFF1-E8A7986F7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Nodos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A7CFD8E-0029-3554-A0CC-1B619EACB7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13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D279B-D84F-FE24-B41B-4719C8D7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77" y="1162051"/>
            <a:ext cx="6057900" cy="15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6355E-D839-0B39-9B7C-29750C112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865535"/>
            <a:ext cx="4613126" cy="512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BBB34A-E877-422E-3432-F729B564A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479896"/>
            <a:ext cx="7772400" cy="191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12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40A45-E2DE-F790-A56E-E0E268432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A430F318-7664-2CFF-2694-FF7CD9AA7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Nodos de Potencia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2877ABC-E396-0E93-2BC2-FAA7B62A2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14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0C80DB-C194-A231-5E85-647D3BDA6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50" y="1700808"/>
            <a:ext cx="6007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0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46EE8-9314-0F4E-4BD5-1269D3827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11BFECEE-19D4-605B-BD60-F2E160AC4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Arcos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590922AA-A576-412E-9B46-BBB93929F5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15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CA375B-C168-445B-A1ED-E2FD86F72743}"/>
              </a:ext>
            </a:extLst>
          </p:cNvPr>
          <p:cNvSpPr/>
          <p:nvPr/>
        </p:nvSpPr>
        <p:spPr>
          <a:xfrm>
            <a:off x="2591842" y="1899412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2800" dirty="0">
                <a:latin typeface="Georgia" panose="02040502050405020303" pitchFamily="18" charset="0"/>
              </a:rPr>
              <a:t>1</a:t>
            </a:r>
            <a:endParaRPr lang="en-CO" dirty="0">
              <a:latin typeface="Georgia" panose="02040502050405020303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B51AB7-6AA1-59C5-9A50-37867B6F0D3F}"/>
              </a:ext>
            </a:extLst>
          </p:cNvPr>
          <p:cNvSpPr/>
          <p:nvPr/>
        </p:nvSpPr>
        <p:spPr>
          <a:xfrm>
            <a:off x="3491880" y="3284984"/>
            <a:ext cx="1080120" cy="10801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24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45FC1B-02CF-B0E5-DDB6-1220205E8CF4}"/>
              </a:ext>
            </a:extLst>
          </p:cNvPr>
          <p:cNvSpPr/>
          <p:nvPr/>
        </p:nvSpPr>
        <p:spPr>
          <a:xfrm>
            <a:off x="1756223" y="3284984"/>
            <a:ext cx="1080120" cy="10801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2400" dirty="0">
                <a:latin typeface="Georgia" panose="02040502050405020303" pitchFamily="18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DA9545-7AB3-091E-2CEE-2AA0F191C498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296283" y="2821352"/>
            <a:ext cx="453739" cy="463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9FD49F-394A-9B8C-4F89-EF962745E31F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3513782" y="2821352"/>
            <a:ext cx="518158" cy="463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DECBA-074B-636B-CCA9-70C6EC0052F4}"/>
              </a:ext>
            </a:extLst>
          </p:cNvPr>
          <p:cNvSpPr txBox="1"/>
          <p:nvPr/>
        </p:nvSpPr>
        <p:spPr>
          <a:xfrm>
            <a:off x="5292080" y="2564904"/>
            <a:ext cx="3002745" cy="10341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</a:pPr>
            <a:r>
              <a:rPr kumimoji="0" lang="en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</a:rPr>
              <a:t>Arco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</a:pPr>
            <a:r>
              <a:rPr kumimoji="0" lang="en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 pitchFamily="18" charset="0"/>
              </a:rPr>
              <a:t>Arco de potencia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</a:pPr>
            <a:r>
              <a:rPr lang="en-CO" dirty="0">
                <a:latin typeface="Georgia" panose="02040502050405020303" pitchFamily="18" charset="0"/>
              </a:rPr>
              <a:t>Arco de 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94846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4BCC0-21F2-8AAC-22EB-BE827FD6C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C1D51E90-EF55-908C-88B3-BDF98623F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Arcos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AA872654-0FCB-22DB-85F4-8D924121F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16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AA0F2-8EA1-6586-31FC-E253CA684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04864"/>
            <a:ext cx="7772400" cy="19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5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5685E-A76D-77C2-F074-31F7A251E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63B42DAA-1451-973C-DB18-1852F4B96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Paquetes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3FEA84F4-EB57-C289-8422-FF7F0C883A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17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196F-6381-87C9-E2E1-BCAA2C5D8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06590"/>
            <a:ext cx="7772400" cy="20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4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DC826-16A8-7227-19A3-4788A4D79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A7B18A45-E75B-414F-D3A7-1AFD44E4F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Vulnerabilidad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E34F459E-5325-C849-4C92-4E38CA15A4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18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4C798-DFB5-BFEE-22ED-B97C9908D868}"/>
              </a:ext>
            </a:extLst>
          </p:cNvPr>
          <p:cNvSpPr txBox="1"/>
          <p:nvPr/>
        </p:nvSpPr>
        <p:spPr>
          <a:xfrm>
            <a:off x="0" y="5900645"/>
            <a:ext cx="9143999" cy="11203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effectLst/>
                <a:latin typeface="Georgia" panose="02040502050405020303" pitchFamily="18" charset="0"/>
              </a:rPr>
              <a:t>[11] Emergence of scaling in random networks</a:t>
            </a:r>
          </a:p>
          <a:p>
            <a:pPr algn="ctr"/>
            <a:r>
              <a:rPr lang="en-US" sz="1200" dirty="0">
                <a:effectLst/>
                <a:latin typeface="Georgia" panose="02040502050405020303" pitchFamily="18" charset="0"/>
              </a:rPr>
              <a:t>[12] Error and attack tolerance of complex networks</a:t>
            </a:r>
          </a:p>
          <a:p>
            <a:pPr algn="ctr"/>
            <a:r>
              <a:rPr lang="en-US" sz="1200" dirty="0">
                <a:effectLst/>
                <a:latin typeface="Georgia" panose="02040502050405020303" pitchFamily="18" charset="0"/>
              </a:rPr>
              <a:t>[13] Cascading failure analysis with dc power flow model and transient stability analysis</a:t>
            </a:r>
          </a:p>
          <a:p>
            <a:pPr algn="ctr"/>
            <a:endParaRPr lang="en-US" sz="140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68F80-37FE-B0DE-D4A2-762E0663031B}"/>
              </a:ext>
            </a:extLst>
          </p:cNvPr>
          <p:cNvSpPr txBox="1"/>
          <p:nvPr/>
        </p:nvSpPr>
        <p:spPr>
          <a:xfrm>
            <a:off x="1806991" y="1700146"/>
            <a:ext cx="55300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“Las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redes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eléctricas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demostrado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exhibir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las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propiedades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red libre de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escala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[11]”</a:t>
            </a:r>
          </a:p>
          <a:p>
            <a:pPr algn="ctr"/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“Es bien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sabido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que las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redes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libres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de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escala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son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robustas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a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fallos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aleatorios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pero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vulnerables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a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ataques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dirigidos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[12]” </a:t>
            </a:r>
          </a:p>
          <a:p>
            <a:pPr algn="ctr"/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“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Estas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características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mencionadas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anteriormente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pueden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implicar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que la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eliminación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unas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pocas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líneas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y/o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nodos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importantes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red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podría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causar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fallos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en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cascada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y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apagones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severos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[13]”</a:t>
            </a:r>
            <a:endParaRPr lang="en-CO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0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FB9FE-B3C9-AFF3-BF2F-01F9E2904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D4EB4FEF-6587-CA78-ECA1-1DA81FBF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Vulnerabilidad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9E05C188-BCC2-B627-70EF-9CD81FF14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19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1C8EC2-6D9F-E119-30EF-F1FECAB3F04F}"/>
                  </a:ext>
                </a:extLst>
              </p:cNvPr>
              <p:cNvSpPr txBox="1"/>
              <p:nvPr/>
            </p:nvSpPr>
            <p:spPr>
              <a:xfrm>
                <a:off x="986722" y="1052736"/>
                <a:ext cx="7170553" cy="411144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Flujo de entrada y de salida:	F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i</a:t>
                </a:r>
                <a:r>
                  <a:rPr kumimoji="0" lang="en-US" sz="1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| F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o</a:t>
                </a:r>
                <a:r>
                  <a:rPr kumimoji="0" lang="en-US" sz="1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R</a:t>
                </a:r>
                <a:r>
                  <a:rPr kumimoji="0" lang="en-CO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ed:				G = ( V , E )</a:t>
                </a:r>
              </a:p>
              <a:p>
                <a:pPr marL="285750" indent="-285750" fontAlgn="auto">
                  <a:spcBef>
                    <a:spcPct val="2000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CO" sz="1600" dirty="0">
                    <a:latin typeface="Georgia" panose="02040502050405020303" pitchFamily="18" charset="0"/>
                  </a:rPr>
                  <a:t>Red residual:			G</a:t>
                </a:r>
                <a:r>
                  <a:rPr lang="en-CO" sz="1600" baseline="-25000" dirty="0">
                    <a:latin typeface="Georgia" panose="02040502050405020303" pitchFamily="18" charset="0"/>
                  </a:rPr>
                  <a:t>f</a:t>
                </a:r>
                <a:r>
                  <a:rPr lang="en-CO" sz="1600" dirty="0">
                    <a:latin typeface="Georgia" panose="02040502050405020303" pitchFamily="18" charset="0"/>
                  </a:rPr>
                  <a:t> = ( V , E</a:t>
                </a:r>
                <a:r>
                  <a:rPr lang="en-CO" sz="1600" baseline="-25000" dirty="0">
                    <a:latin typeface="Georgia" panose="02040502050405020303" pitchFamily="18" charset="0"/>
                  </a:rPr>
                  <a:t>f</a:t>
                </a:r>
                <a:r>
                  <a:rPr lang="en-CO" sz="1600" dirty="0">
                    <a:latin typeface="Georgia" panose="02040502050405020303" pitchFamily="18" charset="0"/>
                  </a:rPr>
                  <a:t> )</a:t>
                </a: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en-CO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Arco:				( </a:t>
                </a:r>
                <a:r>
                  <a:rPr lang="en-US" sz="1600" dirty="0">
                    <a:latin typeface="Georgia" panose="02040502050405020303" pitchFamily="18" charset="0"/>
                  </a:rPr>
                  <a:t>i</a:t>
                </a:r>
                <a:r>
                  <a:rPr kumimoji="0" lang="en-CO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, j )</a:t>
                </a: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lang="en-CO" sz="1600" dirty="0">
                    <a:latin typeface="Georgia" panose="02040502050405020303" pitchFamily="18" charset="0"/>
                  </a:rPr>
                  <a:t>Capacidad del arco:		c</a:t>
                </a:r>
                <a:r>
                  <a:rPr lang="en-CO" sz="1600" baseline="-25000" dirty="0">
                    <a:latin typeface="Georgia" panose="02040502050405020303" pitchFamily="18" charset="0"/>
                  </a:rPr>
                  <a:t>(i,j)</a:t>
                </a:r>
                <a:endParaRPr lang="en-CO" sz="1600" dirty="0">
                  <a:latin typeface="Georgia" panose="02040502050405020303" pitchFamily="18" charset="0"/>
                </a:endParaRP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lang="en-CO" sz="1600" dirty="0">
                    <a:latin typeface="Georgia" panose="02040502050405020303" pitchFamily="18" charset="0"/>
                  </a:rPr>
                  <a:t>Flujo del arco:			f</a:t>
                </a:r>
                <a:r>
                  <a:rPr lang="en-CO" sz="1600" baseline="-25000" dirty="0">
                    <a:latin typeface="Georgia" panose="02040502050405020303" pitchFamily="18" charset="0"/>
                  </a:rPr>
                  <a:t>(i,j)</a:t>
                </a:r>
                <a:endParaRPr lang="en-CO" sz="1600" dirty="0">
                  <a:latin typeface="Georgia" panose="02040502050405020303" pitchFamily="18" charset="0"/>
                </a:endParaRP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en-CO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Source-node: 			</a:t>
                </a:r>
                <a:r>
                  <a:rPr kumimoji="0" lang="en-CO" sz="1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F</a:t>
                </a:r>
                <a:r>
                  <a:rPr kumimoji="0" lang="en-CO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i</a:t>
                </a:r>
                <a:r>
                  <a:rPr lang="en-CO" sz="1600" dirty="0">
                    <a:latin typeface="Georgia" panose="02040502050405020303" pitchFamily="18" charset="0"/>
                  </a:rPr>
                  <a:t> = 0</a:t>
                </a: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en-CO" sz="1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Sink-nodes:			F</a:t>
                </a:r>
                <a:r>
                  <a:rPr kumimoji="0" lang="en-CO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o</a:t>
                </a:r>
                <a:r>
                  <a:rPr kumimoji="0" lang="en-CO" sz="1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= 0</a:t>
                </a: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en-US" sz="1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m:</a:t>
                </a:r>
                <a:r>
                  <a:rPr lang="en-US" sz="1600" dirty="0">
                    <a:latin typeface="Georgia" panose="02040502050405020303" pitchFamily="18" charset="0"/>
                  </a:rPr>
                  <a:t>				</a:t>
                </a:r>
                <a:r>
                  <a:rPr lang="en-US" sz="1600" dirty="0" err="1">
                    <a:latin typeface="Georgia" panose="02040502050405020303" pitchFamily="18" charset="0"/>
                  </a:rPr>
                  <a:t>len</a:t>
                </a:r>
                <a:r>
                  <a:rPr lang="en-US" sz="1600" dirty="0">
                    <a:latin typeface="Georgia" panose="02040502050405020303" pitchFamily="18" charset="0"/>
                  </a:rPr>
                  <a:t>(sources)</a:t>
                </a: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en-US" sz="1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n:				</a:t>
                </a:r>
                <a:r>
                  <a:rPr kumimoji="0" lang="en-US" sz="1600" b="0" i="0" u="none" strike="noStrike" kern="1200" cap="none" spc="0" normalizeH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len</a:t>
                </a:r>
                <a:r>
                  <a:rPr kumimoji="0" lang="en-US" sz="1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(sinks)</a:t>
                </a:r>
                <a:endParaRPr lang="en-CO" sz="1600" dirty="0">
                  <a:latin typeface="Georgia" panose="02040502050405020303" pitchFamily="18" charset="0"/>
                </a:endParaRP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lang="en-US" sz="1600" dirty="0">
                    <a:latin typeface="Georgia" panose="02040502050405020303" pitchFamily="18" charset="0"/>
                  </a:rPr>
                  <a:t>f</a:t>
                </a:r>
                <a:r>
                  <a:rPr lang="en-US" sz="1600" baseline="-25000" dirty="0">
                    <a:latin typeface="Georgia" panose="02040502050405020303" pitchFamily="18" charset="0"/>
                  </a:rPr>
                  <a:t>max</a:t>
                </a:r>
                <a:r>
                  <a:rPr lang="en-US" sz="1600" dirty="0">
                    <a:latin typeface="Georgia" panose="02040502050405020303" pitchFamily="18" charset="0"/>
                  </a:rPr>
                  <a:t>:				</a:t>
                </a:r>
                <a:r>
                  <a:rPr lang="en-US" sz="1600" dirty="0" err="1">
                    <a:latin typeface="Georgia" panose="02040502050405020303" pitchFamily="18" charset="0"/>
                  </a:rPr>
                  <a:t>ford_fulkerson</a:t>
                </a:r>
                <a:r>
                  <a:rPr lang="en-US" sz="1600" dirty="0">
                    <a:latin typeface="Georgia" panose="02040502050405020303" pitchFamily="18" charset="0"/>
                  </a:rPr>
                  <a:t>( G , u , v ).maximum</a:t>
                </a:r>
                <a:endParaRPr kumimoji="0" lang="en-CO" sz="16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  <a:p>
                <a:pPr algn="ctr" fontAlgn="auto">
                  <a:spcBef>
                    <a:spcPct val="20000"/>
                  </a:spcBef>
                  <a:spcAft>
                    <a:spcPts val="0"/>
                  </a:spcAft>
                </a:pPr>
                <a:r>
                  <a:rPr kumimoji="0" lang="en-CO" sz="20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0" lang="es-E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0" lang="es-E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s-E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kumimoji="0" lang="es-E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0" lang="es-E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kumimoji="0" lang="es-E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  <m:sup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den>
                    </m:f>
                  </m:oMath>
                </a14:m>
                <a:r>
                  <a:rPr kumimoji="0" lang="en-CO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: índice</a:t>
                </a:r>
                <a:r>
                  <a:rPr kumimoji="0" lang="en-CO" sz="20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de vulnerabilidad de la linea</a:t>
                </a:r>
                <a:r>
                  <a:rPr kumimoji="0" lang="en-CO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1C8EC2-6D9F-E119-30EF-F1FECAB3F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22" y="1052736"/>
                <a:ext cx="7170553" cy="4111447"/>
              </a:xfrm>
              <a:prstGeom prst="rect">
                <a:avLst/>
              </a:prstGeom>
              <a:blipFill>
                <a:blip r:embed="rId3"/>
                <a:stretch>
                  <a:fillRect l="-353" t="-617" b="-14506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1F1F7DE-3649-01A0-0835-DFBCD84E802D}"/>
              </a:ext>
            </a:extLst>
          </p:cNvPr>
          <p:cNvSpPr txBox="1"/>
          <p:nvPr/>
        </p:nvSpPr>
        <p:spPr>
          <a:xfrm>
            <a:off x="0" y="5949280"/>
            <a:ext cx="9143999" cy="56630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[6] A power flow-based model for the analysis of vulnerability in </a:t>
            </a:r>
            <a:r>
              <a:rPr 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ower networks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1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69650-1D29-B23D-3205-F41833D06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2462FDEE-095F-BC94-A7E9-A33EBCB02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Contenido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39B559D-59F7-4AFE-3473-A0B386199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2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09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DE4CF-7DCD-6504-3F33-74D038842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9EB5C10F-0D91-9A82-0020-F28C8385F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Consecuencias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7592B04-018D-B6BB-7C61-3114B4615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20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1C9BB-C67B-73BC-752F-0DCD70DD04BD}"/>
              </a:ext>
            </a:extLst>
          </p:cNvPr>
          <p:cNvSpPr txBox="1"/>
          <p:nvPr/>
        </p:nvSpPr>
        <p:spPr>
          <a:xfrm>
            <a:off x="0" y="5949280"/>
            <a:ext cx="9143999" cy="56630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[6] A power flow-based model for the analysis of vulnerability in </a:t>
            </a:r>
            <a:r>
              <a:rPr 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ower networks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69BAC0-0746-6F29-4099-4C0C5EE437D3}"/>
                  </a:ext>
                </a:extLst>
              </p:cNvPr>
              <p:cNvSpPr txBox="1"/>
              <p:nvPr/>
            </p:nvSpPr>
            <p:spPr>
              <a:xfrm>
                <a:off x="267208" y="1556792"/>
                <a:ext cx="8609582" cy="3317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ct val="20000"/>
                  </a:spcBef>
                  <a:spcAft>
                    <a:spcPts val="0"/>
                  </a:spcAft>
                </a:pPr>
                <a:r>
                  <a:rPr kumimoji="0" lang="es-ES" sz="2400" b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Consecuencia de los buses</a:t>
                </a:r>
              </a:p>
              <a:p>
                <a:pPr algn="ctr"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s-ES" sz="24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𝑑𝑒𝑔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𝑑𝑒𝑔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kumimoji="0" lang="es-ES" sz="24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400" dirty="0">
                  <a:latin typeface="Cambria Math" panose="02040503050406030204" pitchFamily="18" charset="0"/>
                </a:endParaRPr>
              </a:p>
              <a:p>
                <a:pPr algn="ctr"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s-ES" sz="24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s-ES" sz="24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sz="2400" dirty="0">
                  <a:latin typeface="Cambria Math" panose="02040503050406030204" pitchFamily="18" charset="0"/>
                </a:endParaRPr>
              </a:p>
              <a:p>
                <a:pPr algn="ctr" fontAlgn="auto">
                  <a:spcBef>
                    <a:spcPct val="20000"/>
                  </a:spcBef>
                  <a:spcAft>
                    <a:spcPts val="0"/>
                  </a:spcAft>
                </a:pPr>
                <a:endParaRPr lang="es-ES" sz="2400" dirty="0">
                  <a:latin typeface="Cambria Math" panose="02040503050406030204" pitchFamily="18" charset="0"/>
                </a:endParaRPr>
              </a:p>
              <a:p>
                <a:pPr algn="ctr" fontAlgn="auto">
                  <a:spcBef>
                    <a:spcPct val="20000"/>
                  </a:spcBef>
                  <a:spcAft>
                    <a:spcPts val="0"/>
                  </a:spcAft>
                </a:pPr>
                <a:r>
                  <a:rPr kumimoji="0" lang="es-ES" sz="2400" b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Consecuencias de una línea</a:t>
                </a:r>
              </a:p>
              <a:p>
                <a:pPr algn="ctr"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0" lang="es-ES" sz="24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s-ES" sz="24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0" lang="es-ES" sz="2400" b="0" i="1" u="none" strike="noStrike" kern="1200" cap="none" spc="0" normalizeH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0" lang="es-ES" sz="2400" b="0" i="1" u="none" strike="noStrike" kern="1200" cap="none" spc="0" normalizeH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0" lang="es-ES" sz="2400" b="0" i="1" u="none" strike="noStrike" kern="1200" cap="none" spc="0" normalizeH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𝑢𝑣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  <m:sup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𝑢𝑣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kumimoji="0" lang="en-CO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69BAC0-0746-6F29-4099-4C0C5EE43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8" y="1556792"/>
                <a:ext cx="8609582" cy="3317575"/>
              </a:xfrm>
              <a:prstGeom prst="rect">
                <a:avLst/>
              </a:prstGeom>
              <a:blipFill>
                <a:blip r:embed="rId3"/>
                <a:stretch>
                  <a:fillRect t="-1527" b="-26336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19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FF94-78AD-DE2C-8F14-9413F9AA6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8F918DCC-52B4-07C3-000F-F3D6BC97D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840" y="138905"/>
            <a:ext cx="57292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Consecuencias Lineas Caso IEEE 14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4D9E96F-8701-F3EE-79EC-4451B25E5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21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CA7FA-2AFF-1D0C-759A-8CF299C19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80" y="836712"/>
            <a:ext cx="6046440" cy="45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7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FE992-F7E0-90F1-8AFB-170AEA924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8DB93A5D-0D98-1F8F-41EC-90E8E2061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1920" y="138905"/>
            <a:ext cx="500918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Consecuencias Lineas Caso IEEE 118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9D14E493-A4F8-31EA-C223-AFD81C99B0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22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F9E474-E4C9-66A5-B85B-7EF468A3E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72" y="836712"/>
            <a:ext cx="6190456" cy="46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49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3CE24-E604-8375-6F03-39A2F97AA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AC10376E-8DDE-CFC1-9857-7467F7D98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840" y="138905"/>
            <a:ext cx="57292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Consecuencias Caso IEEE 118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54EE6C3-04D7-4236-2FB1-E0D5E3C4B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23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85863-7A26-589F-A0C0-1BDB0150D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72" y="836712"/>
            <a:ext cx="6190456" cy="46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11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A693E-ED89-5BF5-E8D2-2B6EB8EF0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CD119E06-945C-1843-5B19-58040CF57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5936" y="138905"/>
            <a:ext cx="4865166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Propabilidad de Falla en Lineas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71F03F6E-BBE8-B517-9EEE-587565EF68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24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CD728-CD01-C32D-D3FE-CDF1BA04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1340768"/>
            <a:ext cx="6642100" cy="1397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006686-1656-81BB-F41A-4DA14987052E}"/>
                  </a:ext>
                </a:extLst>
              </p:cNvPr>
              <p:cNvSpPr txBox="1"/>
              <p:nvPr/>
            </p:nvSpPr>
            <p:spPr>
              <a:xfrm>
                <a:off x="2123728" y="3212976"/>
                <a:ext cx="5849678" cy="1625958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285750" indent="-285750" fontAlgn="auto">
                  <a:spcBef>
                    <a:spcPct val="20000"/>
                  </a:spcBef>
                  <a:spcAft>
                    <a:spcPts val="0"/>
                  </a:spcAft>
                  <a:buFontTx/>
                  <a:buChar char="-"/>
                </a:pPr>
                <a14:m>
                  <m:oMath xmlns:m="http://schemas.openxmlformats.org/officeDocument/2006/math">
                    <m:r>
                      <a:rPr kumimoji="0" lang="es-E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0" lang="en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: 		Flujo</a:t>
                </a:r>
                <a:r>
                  <a:rPr kumimoji="0" lang="en-CO" sz="1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de la linea</a:t>
                </a:r>
                <a:endParaRPr kumimoji="0" lang="es-ES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285750" indent="-285750" fontAlgn="auto">
                  <a:spcBef>
                    <a:spcPct val="20000"/>
                  </a:spcBef>
                  <a:spcAft>
                    <a:spcPts val="0"/>
                  </a:spcAft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s-E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s-E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es-E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0" lang="en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: 		Probabilidad promedio de sobrecarga</a:t>
                </a:r>
                <a:r>
                  <a:rPr kumimoji="0" lang="en-CO" sz="1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de la linea</a:t>
                </a:r>
              </a:p>
              <a:p>
                <a:pPr marL="285750" indent="-285750" fontAlgn="auto">
                  <a:spcBef>
                    <a:spcPct val="20000"/>
                  </a:spcBef>
                  <a:spcAft>
                    <a:spcPts val="0"/>
                  </a:spcAft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0" lang="en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: 		Flujo</a:t>
                </a:r>
                <a:r>
                  <a:rPr kumimoji="0" lang="en-CO" sz="1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máximo de seguridad de la linea</a:t>
                </a:r>
                <a:endParaRPr kumimoji="0" lang="es-ES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0" lang="en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: 		Flujo</a:t>
                </a:r>
                <a:r>
                  <a:rPr kumimoji="0" lang="en-CO" sz="1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máximo de seguridad de la linea</a:t>
                </a:r>
              </a:p>
              <a:p>
                <a:pPr marL="285750" indent="-285750" fontAlgn="auto">
                  <a:spcBef>
                    <a:spcPct val="20000"/>
                  </a:spcBef>
                  <a:spcAft>
                    <a:spcPts val="0"/>
                  </a:spcAft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𝑙𝑖𝑚𝑖𝑡</m:t>
                        </m:r>
                      </m:sub>
                    </m:sSub>
                  </m:oMath>
                </a14:m>
                <a:r>
                  <a:rPr kumimoji="0" lang="en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: 	Flujo</a:t>
                </a:r>
                <a:r>
                  <a:rPr kumimoji="0" lang="en-CO" sz="1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máximo </a:t>
                </a:r>
                <a:r>
                  <a:rPr lang="en-CO" sz="1400" dirty="0">
                    <a:latin typeface="Georgia" panose="02040502050405020303" pitchFamily="18" charset="0"/>
                  </a:rPr>
                  <a:t>límite </a:t>
                </a:r>
                <a:r>
                  <a:rPr kumimoji="0" lang="en-CO" sz="1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de la linea donde esta falla</a:t>
                </a: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endParaRPr kumimoji="0" lang="en-CO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006686-1656-81BB-F41A-4DA149870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212976"/>
                <a:ext cx="5849678" cy="1625958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454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6A3A7-D18D-4437-04E3-93B34B994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1819CB01-1B1E-D9F1-68C2-02390F499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968" y="138905"/>
            <a:ext cx="4577134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Propabilidad de Falla en Nodos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92BC5C6-E1D9-4F82-DB04-893855D69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25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85FAC-BF55-6CA8-7E41-F0BC3214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139"/>
          <a:stretch/>
        </p:blipFill>
        <p:spPr>
          <a:xfrm>
            <a:off x="920830" y="1026238"/>
            <a:ext cx="4727483" cy="936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F355C-377B-1B8B-AABF-D0209C4D8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348880"/>
            <a:ext cx="5759524" cy="27160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9F28C9-DB7B-E387-33B6-445F9013F3F8}"/>
                  </a:ext>
                </a:extLst>
              </p:cNvPr>
              <p:cNvSpPr txBox="1"/>
              <p:nvPr/>
            </p:nvSpPr>
            <p:spPr>
              <a:xfrm>
                <a:off x="6631216" y="1124744"/>
                <a:ext cx="2142742" cy="4020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:</a:t>
                </a:r>
                <a:r>
                  <a:rPr kumimoji="0" lang="en-CO" sz="1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Probabilidad de falla de los buses</a:t>
                </a:r>
              </a:p>
              <a:p>
                <a:endParaRPr lang="en-CO" sz="1400" dirty="0">
                  <a:latin typeface="Georgia" panose="02040502050405020303" pitchFamily="18" charset="0"/>
                </a:endParaRPr>
              </a:p>
              <a:p>
                <a:endParaRPr lang="en-CO" sz="1400" dirty="0">
                  <a:latin typeface="Georgia" panose="02040502050405020303" pitchFamily="18" charset="0"/>
                </a:endParaRPr>
              </a:p>
              <a:p>
                <a:endParaRPr kumimoji="0" lang="en-CO" sz="14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  <a:p>
                <a:endParaRPr kumimoji="0" lang="es-ES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endParaRPr kumimoji="0" lang="es-ES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en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:</a:t>
                </a:r>
                <a:r>
                  <a:rPr kumimoji="0" lang="en-CO" sz="1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Probabilidad de </a:t>
                </a:r>
                <a:r>
                  <a:rPr lang="en-CO" sz="1400" noProof="0" dirty="0">
                    <a:latin typeface="Georgia" panose="02040502050405020303" pitchFamily="18" charset="0"/>
                  </a:rPr>
                  <a:t>falla de generador por límites de frecuencia</a:t>
                </a:r>
              </a:p>
              <a:p>
                <a:endParaRPr lang="en-CO" sz="1400" noProof="0" dirty="0">
                  <a:latin typeface="Georgia" panose="02040502050405020303" pitchFamily="18" charset="0"/>
                </a:endParaRPr>
              </a:p>
              <a:p>
                <a:endParaRPr lang="en-CO" sz="1400" dirty="0">
                  <a:latin typeface="Georgia" panose="020405020504050203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0" lang="en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:</a:t>
                </a:r>
                <a:r>
                  <a:rPr kumimoji="0" lang="en-CO" sz="1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Probabilidad de </a:t>
                </a:r>
                <a:r>
                  <a:rPr lang="en-CO" sz="1400" noProof="0" dirty="0">
                    <a:latin typeface="Georgia" panose="02040502050405020303" pitchFamily="18" charset="0"/>
                  </a:rPr>
                  <a:t>falla de generador por límites de voltaje</a:t>
                </a:r>
              </a:p>
              <a:p>
                <a:endParaRPr lang="en-CO" sz="1400" dirty="0">
                  <a:latin typeface="Georgia" panose="02040502050405020303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1400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4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1400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400" b="0" i="0" noProof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s-ES" sz="1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4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sz="1400" b="0" i="1" noProof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s-ES" sz="14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14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sz="1400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CO" sz="1400" noProof="0" dirty="0">
                  <a:latin typeface="Georgia" panose="02040502050405020303" pitchFamily="18" charset="0"/>
                </a:endParaRPr>
              </a:p>
              <a:p>
                <a:endParaRPr lang="en-CO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9F28C9-DB7B-E387-33B6-445F9013F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216" y="1124744"/>
                <a:ext cx="2142742" cy="4020203"/>
              </a:xfrm>
              <a:prstGeom prst="rect">
                <a:avLst/>
              </a:prstGeom>
              <a:blipFill>
                <a:blip r:embed="rId5"/>
                <a:stretch>
                  <a:fillRect l="-1183" t="-314" r="-1183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061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40E4D-5292-9109-6C95-65A2D8B3F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90F02775-A838-42A9-0D31-56C2D54F7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5936" y="138905"/>
            <a:ext cx="4865166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Riesgo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349E3783-B507-A831-2A5F-16C2D10C8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26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B247B-0B4F-6011-9E82-961E8691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50" y="1052736"/>
            <a:ext cx="16891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2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6C56F-4EA7-7572-944C-37EBAF369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51EC8344-75EB-5FAF-F5AC-D86C99D41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5936" y="138905"/>
            <a:ext cx="4865166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Análisis de Riesgo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D2940FC-3913-4768-9982-EB99C21080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27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2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3A79F-F420-9924-B191-F8B2619FE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0E0F8A65-9584-4363-D516-BDDA41D62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5936" y="138905"/>
            <a:ext cx="4865166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Análisis de Riesgo en Cascada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6CF76AB9-857A-837B-FDC3-46A19367B5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28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38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94D7F-87C7-A456-0616-CBC35ABB1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3ED795E4-0FDA-EDF6-579B-93AB1BCD9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5936" y="289696"/>
            <a:ext cx="4865166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Casos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04D8B60-1497-E7C3-A147-F1D2826ED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29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3A358-1520-16F7-EBE8-90619E5875E6}"/>
              </a:ext>
            </a:extLst>
          </p:cNvPr>
          <p:cNvSpPr txBox="1"/>
          <p:nvPr/>
        </p:nvSpPr>
        <p:spPr>
          <a:xfrm>
            <a:off x="1907704" y="1484784"/>
            <a:ext cx="374441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sz="1400" dirty="0">
                <a:latin typeface="Georgia" panose="02040502050405020303" pitchFamily="18" charset="0"/>
              </a:rPr>
              <a:t>0. GBreducednetwork</a:t>
            </a:r>
          </a:p>
          <a:p>
            <a:r>
              <a:rPr lang="en-CO" sz="1400" dirty="0">
                <a:latin typeface="Georgia" panose="02040502050405020303" pitchFamily="18" charset="0"/>
              </a:rPr>
              <a:t>1. case118</a:t>
            </a:r>
          </a:p>
          <a:p>
            <a:r>
              <a:rPr lang="en-CO" sz="1400" dirty="0">
                <a:latin typeface="Georgia" panose="02040502050405020303" pitchFamily="18" charset="0"/>
              </a:rPr>
              <a:t>2. case5</a:t>
            </a:r>
          </a:p>
          <a:p>
            <a:r>
              <a:rPr lang="en-CO" sz="1400" dirty="0">
                <a:latin typeface="Georgia" panose="02040502050405020303" pitchFamily="18" charset="0"/>
              </a:rPr>
              <a:t>3. case57</a:t>
            </a:r>
          </a:p>
          <a:p>
            <a:r>
              <a:rPr lang="en-CO" sz="1400" dirty="0">
                <a:latin typeface="Georgia" panose="02040502050405020303" pitchFamily="18" charset="0"/>
              </a:rPr>
              <a:t>4. iceland</a:t>
            </a:r>
          </a:p>
          <a:p>
            <a:r>
              <a:rPr lang="en-CO" sz="1400" dirty="0">
                <a:latin typeface="Georgia" panose="02040502050405020303" pitchFamily="18" charset="0"/>
              </a:rPr>
              <a:t>5. case9</a:t>
            </a:r>
          </a:p>
          <a:p>
            <a:r>
              <a:rPr lang="en-CO" sz="1400" dirty="0">
                <a:latin typeface="Georgia" panose="02040502050405020303" pitchFamily="18" charset="0"/>
              </a:rPr>
              <a:t>6. case1354pegase</a:t>
            </a:r>
          </a:p>
          <a:p>
            <a:r>
              <a:rPr lang="en-CO" sz="1400" dirty="0">
                <a:latin typeface="Georgia" panose="02040502050405020303" pitchFamily="18" charset="0"/>
              </a:rPr>
              <a:t>7. case9241pegase</a:t>
            </a:r>
          </a:p>
          <a:p>
            <a:r>
              <a:rPr lang="en-CO" sz="1400" dirty="0">
                <a:latin typeface="Georgia" panose="02040502050405020303" pitchFamily="18" charset="0"/>
              </a:rPr>
              <a:t>8. case2869pegase</a:t>
            </a:r>
          </a:p>
          <a:p>
            <a:r>
              <a:rPr lang="en-CO" sz="1400" dirty="0">
                <a:latin typeface="Georgia" panose="02040502050405020303" pitchFamily="18" charset="0"/>
              </a:rPr>
              <a:t>9. GBnetwork</a:t>
            </a:r>
          </a:p>
          <a:p>
            <a:r>
              <a:rPr lang="en-CO" sz="1400" dirty="0">
                <a:latin typeface="Georgia" panose="02040502050405020303" pitchFamily="18" charset="0"/>
              </a:rPr>
              <a:t>10. case145</a:t>
            </a:r>
          </a:p>
          <a:p>
            <a:r>
              <a:rPr lang="en-CO" sz="1400" dirty="0">
                <a:latin typeface="Georgia" panose="02040502050405020303" pitchFamily="18" charset="0"/>
              </a:rPr>
              <a:t>11. case24_ieee_rts</a:t>
            </a:r>
          </a:p>
          <a:p>
            <a:r>
              <a:rPr lang="en-CO" sz="1400" dirty="0">
                <a:latin typeface="Georgia" panose="02040502050405020303" pitchFamily="18" charset="0"/>
              </a:rPr>
              <a:t>12. case3120sp</a:t>
            </a:r>
          </a:p>
          <a:p>
            <a:r>
              <a:rPr lang="en-CO" sz="1400" dirty="0">
                <a:latin typeface="Georgia" panose="02040502050405020303" pitchFamily="18" charset="0"/>
              </a:rPr>
              <a:t>13. case1888rte</a:t>
            </a:r>
          </a:p>
          <a:p>
            <a:r>
              <a:rPr lang="en-CO" sz="1400" dirty="0">
                <a:latin typeface="Georgia" panose="02040502050405020303" pitchFamily="18" charset="0"/>
              </a:rPr>
              <a:t>14. case33bw</a:t>
            </a:r>
          </a:p>
          <a:p>
            <a:endParaRPr lang="en-CO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CD98-E9EF-39B8-C21D-90FD97FD8176}"/>
              </a:ext>
            </a:extLst>
          </p:cNvPr>
          <p:cNvSpPr txBox="1"/>
          <p:nvPr/>
        </p:nvSpPr>
        <p:spPr>
          <a:xfrm>
            <a:off x="4289102" y="1484784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sz="1400" dirty="0">
                <a:latin typeface="Georgia" panose="02040502050405020303" pitchFamily="18" charset="0"/>
              </a:rPr>
              <a:t>15. case30</a:t>
            </a:r>
          </a:p>
          <a:p>
            <a:r>
              <a:rPr lang="en-CO" sz="1400" dirty="0">
                <a:latin typeface="Georgia" panose="02040502050405020303" pitchFamily="18" charset="0"/>
              </a:rPr>
              <a:t>16. case6515rte</a:t>
            </a:r>
          </a:p>
          <a:p>
            <a:r>
              <a:rPr lang="en-CO" sz="1400" dirty="0">
                <a:latin typeface="Georgia" panose="02040502050405020303" pitchFamily="18" charset="0"/>
              </a:rPr>
              <a:t>17. case11_iwamoto</a:t>
            </a:r>
          </a:p>
          <a:p>
            <a:r>
              <a:rPr lang="en-CO" sz="1400" dirty="0">
                <a:latin typeface="Georgia" panose="02040502050405020303" pitchFamily="18" charset="0"/>
              </a:rPr>
              <a:t>18. case_ieee30</a:t>
            </a:r>
          </a:p>
          <a:p>
            <a:r>
              <a:rPr lang="en-CO" sz="1400" dirty="0">
                <a:latin typeface="Georgia" panose="02040502050405020303" pitchFamily="18" charset="0"/>
              </a:rPr>
              <a:t>19. case6495rte</a:t>
            </a:r>
          </a:p>
          <a:p>
            <a:r>
              <a:rPr lang="en-CO" sz="1400" dirty="0">
                <a:latin typeface="Georgia" panose="02040502050405020303" pitchFamily="18" charset="0"/>
              </a:rPr>
              <a:t>20. case6470rte</a:t>
            </a:r>
          </a:p>
          <a:p>
            <a:r>
              <a:rPr lang="en-CO" sz="1400" dirty="0">
                <a:latin typeface="Georgia" panose="02040502050405020303" pitchFamily="18" charset="0"/>
              </a:rPr>
              <a:t>21. case89pegase</a:t>
            </a:r>
          </a:p>
          <a:p>
            <a:r>
              <a:rPr lang="en-CO" sz="1400" dirty="0">
                <a:latin typeface="Georgia" panose="02040502050405020303" pitchFamily="18" charset="0"/>
              </a:rPr>
              <a:t>22. case39</a:t>
            </a:r>
          </a:p>
          <a:p>
            <a:r>
              <a:rPr lang="en-CO" sz="1400" dirty="0">
                <a:latin typeface="Georgia" panose="02040502050405020303" pitchFamily="18" charset="0"/>
              </a:rPr>
              <a:t>23. case4gs</a:t>
            </a:r>
          </a:p>
          <a:p>
            <a:r>
              <a:rPr lang="en-CO" sz="1400" dirty="0">
                <a:latin typeface="Georgia" panose="02040502050405020303" pitchFamily="18" charset="0"/>
              </a:rPr>
              <a:t>24. case5_demo_gridcal</a:t>
            </a:r>
          </a:p>
          <a:p>
            <a:r>
              <a:rPr lang="en-CO" sz="1400" dirty="0">
                <a:latin typeface="Georgia" panose="02040502050405020303" pitchFamily="18" charset="0"/>
              </a:rPr>
              <a:t>25. case_illinois200</a:t>
            </a:r>
          </a:p>
          <a:p>
            <a:r>
              <a:rPr lang="en-CO" sz="1400" dirty="0">
                <a:latin typeface="Georgia" panose="02040502050405020303" pitchFamily="18" charset="0"/>
              </a:rPr>
              <a:t>26. case6ww</a:t>
            </a:r>
          </a:p>
          <a:p>
            <a:r>
              <a:rPr lang="en-CO" sz="1400" dirty="0">
                <a:latin typeface="Georgia" panose="02040502050405020303" pitchFamily="18" charset="0"/>
              </a:rPr>
              <a:t>27. case2848rte</a:t>
            </a:r>
          </a:p>
          <a:p>
            <a:r>
              <a:rPr lang="en-CO" sz="1400" dirty="0">
                <a:latin typeface="Georgia" panose="02040502050405020303" pitchFamily="18" charset="0"/>
              </a:rPr>
              <a:t>28. case300</a:t>
            </a:r>
          </a:p>
          <a:p>
            <a:r>
              <a:rPr lang="en-CO" sz="1400" dirty="0">
                <a:latin typeface="Georgia" panose="02040502050405020303" pitchFamily="18" charset="0"/>
              </a:rPr>
              <a:t>29. case14</a:t>
            </a:r>
          </a:p>
        </p:txBody>
      </p:sp>
    </p:spTree>
    <p:extLst>
      <p:ext uri="{BB962C8B-B14F-4D97-AF65-F5344CB8AC3E}">
        <p14:creationId xmlns:p14="http://schemas.microsoft.com/office/powerpoint/2010/main" val="216386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FB9B9-FDFE-79AA-2A21-D2520D2CE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066C218F-7E18-D5B5-6CC9-646B9FD38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Introducción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85DD832-29F2-D0E1-CFD6-D9AEBE5E43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3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76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7A4FC-1010-70D7-BE55-C441EC6F9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71EC1B80-D766-69C1-6233-C53B278E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Referencias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1D73E80-7E7C-0FCF-C882-5441A5F037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30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4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A1EA6-09D1-9468-D086-9B3D48FE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0A9B1503-BF36-0DFB-1AA5-99A958243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Sistema de Potencia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A6BDA49-7EC4-B2F4-D089-815CE9D6D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4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4435E-6E5F-4AC6-CEAB-C48E0D63C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849515"/>
            <a:ext cx="4149746" cy="3112310"/>
          </a:xfrm>
          <a:prstGeom prst="rect">
            <a:avLst/>
          </a:prstGeom>
        </p:spPr>
      </p:pic>
      <p:pic>
        <p:nvPicPr>
          <p:cNvPr id="31746" name="Picture 2" descr="WSCC14">
            <a:extLst>
              <a:ext uri="{FF2B5EF4-FFF2-40B4-BE49-F238E27FC236}">
                <a16:creationId xmlns:a16="http://schemas.microsoft.com/office/drawing/2014/main" id="{63C5E555-AE68-8AE1-D6A1-4D9134A99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7" y="1628800"/>
            <a:ext cx="470452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5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94D2F-7E70-7248-E902-8D1243374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EAC0C83E-DD4B-8878-5E0F-DE9469065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Grafo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C466D10-827C-8A56-25DE-7776BB03C2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5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90DCE-BD18-8AE8-6E9F-EC27F970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5199"/>
            <a:ext cx="7772400" cy="274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3B836-FB0F-FB28-A90E-FF355BDF2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BB895015-3BD4-7D76-161D-27155E89A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Grafo de Potencia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5247F6B9-DC38-15F4-A1F4-4FDA04AD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6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7112C-E3D3-89DF-431E-0CA5A1A97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052736"/>
            <a:ext cx="6768752" cy="44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8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B33C9-0B86-C319-64F4-1B2090FBF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7A28E6E2-EE8F-9D76-097F-BB292CAA7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Sistema de comunicaciones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33E06E5E-6B60-DF4B-88C2-9C8C134ACB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7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97444-71FB-0FC9-7248-B793BD1B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84784"/>
            <a:ext cx="7772400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4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128C1-AF17-D696-B894-877E21964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23A614B5-A751-8590-958C-F42A8D1E0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Sistema de comunicaciones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6387BF2E-BFA9-8DAD-E373-04E09A10A5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8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8EBF3B-F7CC-13C9-9546-44FD3638C55D}"/>
                  </a:ext>
                </a:extLst>
              </p:cNvPr>
              <p:cNvSpPr txBox="1"/>
              <p:nvPr/>
            </p:nvSpPr>
            <p:spPr>
              <a:xfrm>
                <a:off x="1789443" y="1772816"/>
                <a:ext cx="5565113" cy="2924519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R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  <a:p>
                <a:pPr marR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kumimoji="0" lang="es-E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s-E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kumimoji="0" lang="es-E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  <a:p>
                <a:pPr marR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Camino 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más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corto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entre 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nodo</a:t>
                </a:r>
                <a:r>
                  <a:rPr lang="en-US" sz="1400" dirty="0">
                    <a:latin typeface="Georgia" panose="02040502050405020303" pitchFamily="18" charset="0"/>
                  </a:rPr>
                  <a:t> i y </a:t>
                </a:r>
                <a:r>
                  <a:rPr lang="en-US" sz="1400" dirty="0" err="1">
                    <a:latin typeface="Georgia" panose="02040502050405020303" pitchFamily="18" charset="0"/>
                  </a:rPr>
                  <a:t>centro</a:t>
                </a:r>
                <a:r>
                  <a:rPr lang="en-US" sz="1400" dirty="0">
                    <a:latin typeface="Georgia" panose="02040502050405020303" pitchFamily="18" charset="0"/>
                  </a:rPr>
                  <a:t> de control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lang="es-ES" sz="1400" dirty="0">
                    <a:latin typeface="Georgia" panose="02040502050405020303" pitchFamily="18" charset="0"/>
                  </a:rPr>
                  <a:t>N</a:t>
                </a:r>
                <a:r>
                  <a:rPr kumimoji="0" lang="es-E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úmero</a:t>
                </a:r>
                <a:r>
                  <a:rPr kumimoji="0" lang="es-E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 de paquetes en cola del nodo i</a:t>
                </a:r>
                <a:r>
                  <a:rPr kumimoji="0" lang="en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0" lang="en-CO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en-US" sz="1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C</a:t>
                </a:r>
                <a:r>
                  <a:rPr kumimoji="0" lang="en-CO" sz="1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onstante de inverso de la temperatura de la red:	</a:t>
                </a:r>
                <a14:m>
                  <m:oMath xmlns:m="http://schemas.openxmlformats.org/officeDocument/2006/math">
                    <m:r>
                      <a:rPr kumimoji="0" lang="es-ES" sz="1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0" lang="es-ES" sz="1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CO" sz="1400" dirty="0">
                  <a:latin typeface="Georgia" panose="02040502050405020303" pitchFamily="18" charset="0"/>
                </a:endParaRP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en-CO" sz="1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Tiempo máximo de de viaje del paquete: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s-ES" sz="1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kumimoji="0" lang="es-ES" sz="14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en-CO" sz="1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eorgia" panose="02040502050405020303" pitchFamily="18" charset="0"/>
                  </a:rPr>
                  <a:t>Valor óptimo proporción distancia min: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1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s-ES" sz="1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s-ES" sz="1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0" lang="es-ES" sz="1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kumimoji="0" lang="es-ES" sz="14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lang="es-ES" sz="1400" dirty="0">
                    <a:latin typeface="Georgia" panose="02040502050405020303" pitchFamily="18" charset="0"/>
                  </a:rPr>
                  <a:t>Tiempo del viaje del paquete: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kumimoji="0" lang="es-ES" sz="14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  <a:p>
                <a:pPr marL="285750" marR="0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endParaRPr kumimoji="0" lang="en-CO" sz="14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8EBF3B-F7CC-13C9-9546-44FD3638C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43" y="1772816"/>
                <a:ext cx="5565113" cy="2924519"/>
              </a:xfrm>
              <a:prstGeom prst="rect">
                <a:avLst/>
              </a:prstGeom>
              <a:blipFill>
                <a:blip r:embed="rId3"/>
                <a:stretch>
                  <a:fillRect l="-457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66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AD0CF-07A8-7D5C-6216-055083CC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2C154BCB-1CCF-FE3F-DD96-9960D5AB4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040" y="138905"/>
            <a:ext cx="3929062" cy="500063"/>
          </a:xfrm>
        </p:spPr>
        <p:txBody>
          <a:bodyPr/>
          <a:lstStyle/>
          <a:p>
            <a:pPr eaLnBrk="1" hangingPunct="1"/>
            <a:r>
              <a:rPr lang="en-CO" altLang="en-CO" dirty="0">
                <a:latin typeface="Georgia" panose="02040502050405020303" pitchFamily="18" charset="0"/>
              </a:rPr>
              <a:t>Sistema de comunicaciones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A7255F4-F90C-6E74-12B8-015BE6495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174603"/>
            <a:ext cx="684138" cy="365125"/>
          </a:xfrm>
        </p:spPr>
        <p:txBody>
          <a:bodyPr/>
          <a:lstStyle/>
          <a:p>
            <a:pPr algn="ctr"/>
            <a:fld id="{950352C3-65DB-A249-8E79-B44340224789}" type="slidenum">
              <a:rPr lang="es-CO" altLang="en-CO" smtClean="0">
                <a:latin typeface="Georgia" panose="02040502050405020303" pitchFamily="18" charset="0"/>
              </a:rPr>
              <a:pPr algn="ctr"/>
              <a:t>9</a:t>
            </a:fld>
            <a:endParaRPr lang="es-CO" altLang="en-CO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F9F8A-1236-3E0C-B6E3-B23E151BE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007" y="1196752"/>
            <a:ext cx="4595986" cy="40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6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756</Words>
  <Application>Microsoft Macintosh PowerPoint</Application>
  <PresentationFormat>On-screen Show (4:3)</PresentationFormat>
  <Paragraphs>194</Paragraphs>
  <Slides>30</Slides>
  <Notes>30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Tema de Office</vt:lpstr>
      <vt:lpstr>Proyecto de Grado</vt:lpstr>
      <vt:lpstr>Contenido</vt:lpstr>
      <vt:lpstr>Introducción</vt:lpstr>
      <vt:lpstr>Sistema de Potencia</vt:lpstr>
      <vt:lpstr>Grafo</vt:lpstr>
      <vt:lpstr>Grafo de Potencia</vt:lpstr>
      <vt:lpstr>Sistema de comunicaciones</vt:lpstr>
      <vt:lpstr>Sistema de comunicaciones</vt:lpstr>
      <vt:lpstr>Sistema de comunicaciones</vt:lpstr>
      <vt:lpstr>Sistema de comunicaciones</vt:lpstr>
      <vt:lpstr>Grafo de Comunicaciones</vt:lpstr>
      <vt:lpstr>Nodos</vt:lpstr>
      <vt:lpstr>Nodos</vt:lpstr>
      <vt:lpstr>Nodos de Potencia</vt:lpstr>
      <vt:lpstr>Arcos</vt:lpstr>
      <vt:lpstr>Arcos</vt:lpstr>
      <vt:lpstr>Paquetes</vt:lpstr>
      <vt:lpstr>Vulnerabilidad</vt:lpstr>
      <vt:lpstr>Vulnerabilidad</vt:lpstr>
      <vt:lpstr>Consecuencias</vt:lpstr>
      <vt:lpstr>Consecuencias Lineas Caso IEEE 14</vt:lpstr>
      <vt:lpstr>Consecuencias Lineas Caso IEEE 118</vt:lpstr>
      <vt:lpstr>Consecuencias Caso IEEE 118</vt:lpstr>
      <vt:lpstr>Propabilidad de Falla en Lineas</vt:lpstr>
      <vt:lpstr>Propabilidad de Falla en Nodos</vt:lpstr>
      <vt:lpstr>Riesgo</vt:lpstr>
      <vt:lpstr>Análisis de Riesgo</vt:lpstr>
      <vt:lpstr>Análisis de Riesgo en Cascada</vt:lpstr>
      <vt:lpstr>Casos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John Esteban Pulido Salinas</cp:lastModifiedBy>
  <cp:revision>7</cp:revision>
  <dcterms:created xsi:type="dcterms:W3CDTF">2008-03-11T21:51:34Z</dcterms:created>
  <dcterms:modified xsi:type="dcterms:W3CDTF">2025-01-10T13:49:10Z</dcterms:modified>
</cp:coreProperties>
</file>