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BFB62A-980D-4A82-B70D-2692C981D462}">
  <a:tblStyle styleId="{36BFB62A-980D-4A82-B70D-2692C981D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d0f6fb2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d0f6fb2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d1049be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d1049be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1049be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1049be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1049be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1049be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1049be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1049be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1049be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d1049be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1049be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1049be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d1049be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d1049be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d1049be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d1049be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1049be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1049be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d21500e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d21500e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d1049be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d1049be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d1049be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d1049be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d1049be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d1049be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1049be08_0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1049be08_0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d21500e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d21500e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1049b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1049b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1049be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1049be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d0f6fb2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d0f6fb2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d1049be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d1049be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1049be08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1049be08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cette étape consiste a divisée </a:t>
            </a:r>
            <a:r>
              <a:rPr lang="fr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niveau de gris de chaque pixel par 255, cette valeur étant le niveau de gris maximal.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perfectionner les modéles et anlyser plusieurs 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1049be08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1049be08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1049be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d1049be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Architecture CNN  : Architecture personnalisée utilisant les couches convolutives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LeNet : Architecture proposé par Yann LeCun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Transfer Learning avec EfficientNetB5: Transfer Learning des modéles pré-entrainés sur ImageNet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VGG16: Seconde utilisation du transfer learning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30250" y="736325"/>
            <a:ext cx="76881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DEEP LEARNING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401038" y="4086950"/>
            <a:ext cx="4489500" cy="10830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fr" sz="1200"/>
              <a:t>Réalisé par : </a:t>
            </a:r>
            <a:endParaRPr i="1" sz="120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fr" sz="1200"/>
              <a:t>- Siham SAIDOUN</a:t>
            </a:r>
            <a:endParaRPr i="1" sz="120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fr" sz="1200"/>
              <a:t>- Khaoula EL MOUTAMID	</a:t>
            </a:r>
            <a:endParaRPr i="1" sz="120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fr" sz="1200"/>
              <a:t>- Ange-Bertrand DIZO</a:t>
            </a:r>
            <a:endParaRPr i="1" sz="120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fr" sz="1200"/>
              <a:t>- Nicolas DOUNMOUGNI</a:t>
            </a:r>
            <a:endParaRPr i="1" sz="120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fr" sz="1200"/>
              <a:t>- Olivier LUMEMBE KIBANGU </a:t>
            </a:r>
            <a:endParaRPr b="1" i="1" sz="437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68852" y="2821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50" y="1533125"/>
            <a:ext cx="4597075" cy="25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3425"/>
            <a:ext cx="1030075" cy="10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856450"/>
            <a:ext cx="76887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Tuning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80725" y="1779850"/>
            <a:ext cx="7688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9087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Hyper-paramètres communs: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Loss: Categorical cross entropy. Classification mutli-classes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Optimizer: Adam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Hyper-paramètres différents par modèle: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Nombre de couches, types de couche, nombre de neurones par couche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Epochs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Valeur du Learning Rate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31975" y="99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22"/>
              <a:t>Premier </a:t>
            </a:r>
            <a:r>
              <a:rPr lang="fr" sz="1822"/>
              <a:t>modèle</a:t>
            </a:r>
            <a:r>
              <a:rPr lang="fr"/>
              <a:t> : </a:t>
            </a:r>
            <a:r>
              <a:rPr lang="fr"/>
              <a:t>Architectural CNN  </a:t>
            </a:r>
            <a:endParaRPr/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2401075" y="24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{36BFB62A-980D-4A82-B70D-2692C981D462}</a:tableStyleId>
              </a:tblPr>
              <a:tblGrid>
                <a:gridCol w="2118425"/>
                <a:gridCol w="21184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Hyper Paramètre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Learning Rate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Epochs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Batch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50"/>
            <a:ext cx="4119350" cy="369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850" y="1925288"/>
            <a:ext cx="3364700" cy="2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1461025" y="606625"/>
            <a:ext cx="617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Matrice de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confusion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806350" y="794575"/>
            <a:ext cx="76887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Courbes d’apprentissage 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150" y="1584975"/>
            <a:ext cx="6930725" cy="31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7650" y="95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22"/>
              <a:t>2 ème modèle</a:t>
            </a:r>
            <a:r>
              <a:rPr lang="fr"/>
              <a:t>  : LeNet 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29450" y="2939150"/>
            <a:ext cx="47643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1926500" y="23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{36BFB62A-980D-4A82-B70D-2692C981D462}</a:tableStyleId>
              </a:tblPr>
              <a:tblGrid>
                <a:gridCol w="2506650"/>
                <a:gridCol w="2549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Hyper Paramètre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Learning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Epochs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Batch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12" y="1378575"/>
            <a:ext cx="3937888" cy="37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00" y="1771725"/>
            <a:ext cx="31396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1572100" y="700600"/>
            <a:ext cx="661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Matrice de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confusion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les graphs 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09325"/>
            <a:ext cx="7871776" cy="34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1794250" y="743325"/>
            <a:ext cx="616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Courbes d’apprentissage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729450" y="7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22"/>
              <a:t>3</a:t>
            </a:r>
            <a:r>
              <a:rPr lang="fr" sz="1822"/>
              <a:t> éme modèle </a:t>
            </a:r>
            <a:r>
              <a:rPr lang="fr"/>
              <a:t>:  Transfer Learning avec EfficientNetB5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29"/>
          <p:cNvGraphicFramePr/>
          <p:nvPr/>
        </p:nvGraphicFramePr>
        <p:xfrm>
          <a:off x="2452375" y="21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{36BFB62A-980D-4A82-B70D-2692C981D462}</a:tableStyleId>
              </a:tblPr>
              <a:tblGrid>
                <a:gridCol w="2154750"/>
                <a:gridCol w="21547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Hyper Paramètre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Learning Rate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Epochs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Batch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150"/>
            <a:ext cx="4374551" cy="39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000" y="1796250"/>
            <a:ext cx="3740650" cy="24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1640450" y="692075"/>
            <a:ext cx="639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Matrice de confusion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7688701" cy="36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974025" y="683525"/>
            <a:ext cx="720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Courbes d’apprentissage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821925" y="752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d’imageries médicales en utilisant les réseaux de Neurones</a:t>
            </a:r>
            <a:endParaRPr b="0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75" y="2341075"/>
            <a:ext cx="4652051" cy="20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575650" y="97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22"/>
              <a:t> 4 </a:t>
            </a:r>
            <a:r>
              <a:rPr lang="fr" sz="1822"/>
              <a:t>éme modèle </a:t>
            </a:r>
            <a:r>
              <a:rPr lang="fr"/>
              <a:t>: VGG16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32"/>
          <p:cNvGraphicFramePr/>
          <p:nvPr/>
        </p:nvGraphicFramePr>
        <p:xfrm>
          <a:off x="17556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{36BFB62A-980D-4A82-B70D-2692C981D462}</a:tableStyleId>
              </a:tblPr>
              <a:tblGrid>
                <a:gridCol w="2791100"/>
                <a:gridCol w="2628025"/>
              </a:tblGrid>
              <a:tr h="5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Hyper Paramètre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Learning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Epochs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Batch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6875"/>
            <a:ext cx="4786968" cy="38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675" y="1868600"/>
            <a:ext cx="3407575" cy="23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1760075" y="751875"/>
            <a:ext cx="614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Matrice de confusion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318638"/>
            <a:ext cx="78390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1563550" y="674975"/>
            <a:ext cx="659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Courbes d’apprentissage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modèles </a:t>
            </a:r>
            <a:endParaRPr/>
          </a:p>
        </p:txBody>
      </p:sp>
      <p:graphicFrame>
        <p:nvGraphicFramePr>
          <p:cNvPr id="266" name="Google Shape;266;p35"/>
          <p:cNvGraphicFramePr/>
          <p:nvPr/>
        </p:nvGraphicFramePr>
        <p:xfrm>
          <a:off x="866775" y="23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{36BFB62A-980D-4A82-B70D-2692C981D462}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Modèle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LeNet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EfficientNetB5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VGG16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ctrTitle"/>
          </p:nvPr>
        </p:nvSpPr>
        <p:spPr>
          <a:xfrm>
            <a:off x="727950" y="511788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75" y="1570175"/>
            <a:ext cx="6770475" cy="27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6925" y="85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604525"/>
            <a:ext cx="7688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88131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500"/>
              <a:t>Présentation du projet.</a:t>
            </a:r>
            <a:endParaRPr sz="1500"/>
          </a:p>
          <a:p>
            <a:pPr indent="-2881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500"/>
              <a:t>La démarche du traitement de la problématique </a:t>
            </a:r>
            <a:endParaRPr sz="1500"/>
          </a:p>
          <a:p>
            <a:pPr indent="-2881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500"/>
              <a:t>Exploration de données.</a:t>
            </a:r>
            <a:endParaRPr sz="1500"/>
          </a:p>
          <a:p>
            <a:pPr indent="-2881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500"/>
              <a:t>Pré-traitement des images</a:t>
            </a:r>
            <a:endParaRPr sz="1500"/>
          </a:p>
          <a:p>
            <a:pPr indent="-2881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500"/>
              <a:t>Modélisation </a:t>
            </a:r>
            <a:endParaRPr sz="1500"/>
          </a:p>
          <a:p>
            <a:pPr indent="-2881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500"/>
              <a:t> Analyses des </a:t>
            </a:r>
            <a:r>
              <a:rPr lang="fr" sz="1500"/>
              <a:t>modèles</a:t>
            </a:r>
            <a:r>
              <a:rPr lang="fr" sz="1500"/>
              <a:t> proposés </a:t>
            </a:r>
            <a:endParaRPr sz="1500"/>
          </a:p>
          <a:p>
            <a:pPr indent="-2881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500"/>
              <a:t>Conclusion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-47469" l="-126960" r="126959" t="47470"/>
          <a:stretch/>
        </p:blipFill>
        <p:spPr>
          <a:xfrm>
            <a:off x="109275" y="3024672"/>
            <a:ext cx="3960400" cy="21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300" y="2070850"/>
            <a:ext cx="23431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98350" y="93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Présentation du projet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0" y="1571350"/>
            <a:ext cx="44526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 en place d’une IA basée sur les réseaux de neurones (Tensorflow/Keras), permettant la classification d’une Tomographie en cohérence optique (OCT)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Optical Coherence Tomography, (OCT) : une technique d’imagerie non invasive et sans contact.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L’OCT est également utilisée dans l’exploration du segment antérieur de l’œil.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0" y="1768600"/>
            <a:ext cx="4197449" cy="26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49725" y="78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démarche du traitement de la problématique 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-2120" l="0" r="0" t="2120"/>
          <a:stretch/>
        </p:blipFill>
        <p:spPr>
          <a:xfrm>
            <a:off x="1472800" y="1761000"/>
            <a:ext cx="6789275" cy="29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936725" y="87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Exploration des données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68700"/>
            <a:ext cx="7741500" cy="3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98325" y="88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Pré-traitement des images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22400" y="1635175"/>
            <a:ext cx="44679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Redimensionnement des images.</a:t>
            </a:r>
            <a:endParaRPr/>
          </a:p>
          <a:p>
            <a:pPr indent="-292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Roboto"/>
              <a:buChar char="●"/>
            </a:pPr>
            <a:r>
              <a:rPr lang="fr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taille choisie pour toutes les images est de 256X256 pixels. 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Normalisation des images 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Roboto"/>
              <a:buChar char="●"/>
            </a:pPr>
            <a:r>
              <a:rPr lang="fr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division du  niveau de gris de chaque pixel par 255, cette valeur étant le niveau de gris maximal.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24" y="1514190"/>
            <a:ext cx="3448201" cy="163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225" y="3523560"/>
            <a:ext cx="3448201" cy="152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727950" y="2259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 </a:t>
            </a:r>
            <a:r>
              <a:rPr lang="fr"/>
              <a:t>MODÉLISATION</a:t>
            </a:r>
            <a:r>
              <a:rPr lang="fr"/>
              <a:t> 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788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types d’architectures</a:t>
            </a:r>
            <a:endParaRPr/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952500" y="170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{36BFB62A-980D-4A82-B70D-2692C981D462}</a:tableStyleId>
              </a:tblPr>
              <a:tblGrid>
                <a:gridCol w="3619500"/>
                <a:gridCol w="3619500"/>
              </a:tblGrid>
              <a:tr h="1511425">
                <a:tc>
                  <a:txBody>
                    <a:bodyPr/>
                    <a:lstStyle/>
                    <a:p>
                      <a:pPr indent="-311150" lvl="0" marL="45720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fr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Architecture CNN 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fr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LeNet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11425">
                <a:tc>
                  <a:txBody>
                    <a:bodyPr/>
                    <a:lstStyle/>
                    <a:p>
                      <a:pPr indent="-311150" lvl="0" marL="45720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fr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Transfer Learning avec EfficientNetB5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Lato"/>
                        <a:buChar char="●"/>
                      </a:pPr>
                      <a:r>
                        <a:rPr lang="fr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75" y="2245106"/>
            <a:ext cx="1051101" cy="7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4" y="2080893"/>
            <a:ext cx="1409200" cy="9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4650" y="3608046"/>
            <a:ext cx="1324422" cy="102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2325" y="3629965"/>
            <a:ext cx="1749362" cy="98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