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295" r:id="rId3"/>
    <p:sldId id="296" r:id="rId4"/>
    <p:sldId id="297" r:id="rId5"/>
    <p:sldId id="298" r:id="rId6"/>
    <p:sldId id="299" r:id="rId7"/>
    <p:sldId id="278" r:id="rId8"/>
    <p:sldId id="300" r:id="rId9"/>
    <p:sldId id="301" r:id="rId10"/>
    <p:sldId id="302" r:id="rId11"/>
    <p:sldId id="292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1AB"/>
    <a:srgbClr val="5C8727"/>
    <a:srgbClr val="F19E1F"/>
    <a:srgbClr val="142248"/>
    <a:srgbClr val="A5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1395"/>
  </p:normalViewPr>
  <p:slideViewPr>
    <p:cSldViewPr snapToGrid="0">
      <p:cViewPr varScale="1">
        <p:scale>
          <a:sx n="63" d="100"/>
          <a:sy n="63" d="100"/>
        </p:scale>
        <p:origin x="-91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6CB29-5EDD-E341-82A6-0E65135640A5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6FC77-A6A3-F14B-8FEF-142B5EC1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032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2468" y="5921110"/>
            <a:ext cx="1531292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32370" y="5952407"/>
            <a:ext cx="957026" cy="731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6832" y="5910746"/>
            <a:ext cx="1304012" cy="7335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529138"/>
            <a:ext cx="9144000" cy="117951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Presenter_Name, Title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analysis,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60" y="1529976"/>
            <a:ext cx="7042150" cy="5998324"/>
          </a:xfrm>
          <a:prstGeom prst="rect">
            <a:avLst/>
          </a:prstGeom>
        </p:spPr>
      </p:pic>
      <p:pic>
        <p:nvPicPr>
          <p:cNvPr id="17" name="Picture 16" descr="cyverse_rgb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400" dirty="0">
              <a:solidFill>
                <a:srgbClr val="0971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4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230688"/>
            <a:ext cx="9144000" cy="148720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Presenter_Name, Title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-analyst,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2468" y="5921110"/>
            <a:ext cx="1531292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32370" y="5952407"/>
            <a:ext cx="957026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6832" y="5910746"/>
            <a:ext cx="1304012" cy="733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85" y="1760432"/>
            <a:ext cx="2094630" cy="1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821" y="1102316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42875" y="2152650"/>
            <a:ext cx="11861800" cy="3800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6" y="5381709"/>
            <a:ext cx="1037008" cy="10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5" y="532112"/>
            <a:ext cx="5056094" cy="1137391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609344" y="1706981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2000" dirty="0">
              <a:solidFill>
                <a:srgbClr val="0971AB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698055" y="3013883"/>
            <a:ext cx="7553181" cy="1164407"/>
            <a:chOff x="875956" y="2332809"/>
            <a:chExt cx="7553181" cy="1164407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1526" y="2370424"/>
              <a:ext cx="2167611" cy="103549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75956" y="2370424"/>
              <a:ext cx="1028373" cy="111575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458433" y="2332809"/>
              <a:ext cx="1523359" cy="1164407"/>
            </a:xfrm>
            <a:prstGeom prst="rect">
              <a:avLst/>
            </a:prstGeom>
          </p:spPr>
        </p:pic>
      </p:grpSp>
      <p:sp>
        <p:nvSpPr>
          <p:cNvPr id="15" name="TextBox 16"/>
          <p:cNvSpPr txBox="1"/>
          <p:nvPr userDrawn="1"/>
        </p:nvSpPr>
        <p:spPr>
          <a:xfrm>
            <a:off x="2423517" y="4311098"/>
            <a:ext cx="167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Parker Antin 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Nirav Merchant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Eric Lyons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6" name="TextBox 17"/>
          <p:cNvSpPr txBox="1"/>
          <p:nvPr userDrawn="1"/>
        </p:nvSpPr>
        <p:spPr>
          <a:xfrm>
            <a:off x="5468615" y="4286280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174471"/>
                </a:solidFill>
              </a:rPr>
              <a:t>Matt Vaughn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7" name="TextBox 18"/>
          <p:cNvSpPr txBox="1"/>
          <p:nvPr userDrawn="1"/>
        </p:nvSpPr>
        <p:spPr>
          <a:xfrm>
            <a:off x="7888831" y="4316345"/>
            <a:ext cx="236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Doreen Ware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Dave Micklos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13014" y="5711397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CyVerse</a:t>
            </a:r>
            <a:r>
              <a:rPr lang="en-US" sz="1600" baseline="0" dirty="0" smtClean="0"/>
              <a:t> is </a:t>
            </a:r>
            <a:r>
              <a:rPr lang="en-US" sz="1600" dirty="0" smtClean="0"/>
              <a:t>supported by the National Science Foundation under Grant No. DBI-0735191 and DBI-1265383.</a:t>
            </a:r>
            <a:endParaRPr lang="en-US" sz="16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719131" y="2173492"/>
            <a:ext cx="492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Team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2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Generic Slide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0581"/>
            <a:ext cx="10515600" cy="269898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Heading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035D4-9351-4BEC-9BB9-B0B752F01DD9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vers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400" dirty="0">
              <a:solidFill>
                <a:srgbClr val="0971AB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428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Subtitle/Venue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454525"/>
            <a:ext cx="9144000" cy="451772"/>
          </a:xfr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</a:t>
            </a:r>
            <a:r>
              <a:rPr lang="en-US" smtClean="0"/>
              <a:t>, Affiliation</a:t>
            </a:r>
            <a:endParaRPr lang="en-US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073650"/>
            <a:ext cx="9144000" cy="4524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 Pillar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0" y="78655"/>
            <a:ext cx="12192000" cy="6858002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86" y="6066503"/>
            <a:ext cx="832135" cy="7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4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 userDrawn="1"/>
        </p:nvSpPr>
        <p:spPr>
          <a:xfrm>
            <a:off x="2476317" y="3248684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800" dirty="0">
              <a:solidFill>
                <a:srgbClr val="0971AB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36083" y="5512326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CyVerse</a:t>
            </a:r>
            <a:r>
              <a:rPr lang="en-US" sz="1600" baseline="0" dirty="0" smtClean="0"/>
              <a:t> is </a:t>
            </a:r>
            <a:r>
              <a:rPr lang="en-US" sz="1600" dirty="0" smtClean="0"/>
              <a:t>supported by the National Science Foundation under Grant No. DBI-0735191 and DBI-1265383.</a:t>
            </a:r>
            <a:endParaRPr lang="en-US" sz="1600" dirty="0"/>
          </a:p>
        </p:txBody>
      </p:sp>
      <p:pic>
        <p:nvPicPr>
          <p:cNvPr id="20" name="Picture 19" descr="cyvers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85" y="2339078"/>
            <a:ext cx="5105946" cy="11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20581"/>
            <a:ext cx="10515600" cy="26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49624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9155"/>
            <a:ext cx="12192000" cy="60325"/>
          </a:xfrm>
          <a:prstGeom prst="rect">
            <a:avLst/>
          </a:prstGeom>
          <a:solidFill>
            <a:srgbClr val="0971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48" y="496374"/>
            <a:ext cx="12179452" cy="5888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11" y="5952407"/>
            <a:ext cx="1073378" cy="989167"/>
          </a:xfrm>
          <a:prstGeom prst="rect">
            <a:avLst/>
          </a:prstGeom>
        </p:spPr>
      </p:pic>
      <p:pic>
        <p:nvPicPr>
          <p:cNvPr id="12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" y="6077320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76" r:id="rId4"/>
    <p:sldLayoutId id="2147483661" r:id="rId5"/>
    <p:sldLayoutId id="2147483677" r:id="rId6"/>
    <p:sldLayoutId id="2147483679" r:id="rId7"/>
    <p:sldLayoutId id="2147483678" r:id="rId8"/>
    <p:sldLayoutId id="214748368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1422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71A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/" TargetMode="External"/><Relationship Id="rId4" Type="http://schemas.openxmlformats.org/officeDocument/2006/relationships/hyperlink" Target="http://togo.agaveapi.co/app/%23/apps/new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review.agaveapi.co/tools/command-line-interfac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Cyverse</a:t>
            </a:r>
            <a:r>
              <a:rPr lang="en-US" dirty="0" smtClean="0"/>
              <a:t> Science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John Fonner, @</a:t>
            </a:r>
            <a:r>
              <a:rPr lang="en-US" dirty="0" err="1" smtClean="0"/>
              <a:t>johnfonner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Matt Vaughn, @</a:t>
            </a:r>
            <a:r>
              <a:rPr lang="en-US" dirty="0" err="1" smtClean="0"/>
              <a:t>mattdotvaughn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cyverse</a:t>
            </a:r>
            <a:r>
              <a:rPr lang="en-US" dirty="0" smtClean="0"/>
              <a:t> #</a:t>
            </a:r>
            <a:r>
              <a:rPr lang="en-US" dirty="0" err="1" smtClean="0"/>
              <a:t>agaveapi</a:t>
            </a:r>
            <a:r>
              <a:rPr lang="en-US" dirty="0" smtClean="0"/>
              <a:t> #</a:t>
            </a:r>
            <a:r>
              <a:rPr lang="en-US" dirty="0" err="1" smtClean="0"/>
              <a:t>usetacc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0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6397" y="1656576"/>
            <a:ext cx="117614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APIs are tools that let developers and power users wire together web services to provide custom functionality.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lets </a:t>
            </a:r>
            <a:r>
              <a:rPr lang="en-US" sz="2800" b="1" dirty="0" smtClean="0">
                <a:cs typeface="Consolas" panose="020B0609020204030204" pitchFamily="49" charset="0"/>
              </a:rPr>
              <a:t>any</a:t>
            </a:r>
            <a:r>
              <a:rPr lang="en-US" sz="2800" dirty="0" smtClean="0">
                <a:cs typeface="Consolas" panose="020B0609020204030204" pitchFamily="49" charset="0"/>
              </a:rPr>
              <a:t> user integrate their own compute systems and apps into the Discovery Environment through the Agave API.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The Powered by </a:t>
            </a: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initiative actively engages with developers to help them build community facing web portals using </a:t>
            </a: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API services.</a:t>
            </a:r>
          </a:p>
          <a:p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7712" y="626175"/>
            <a:ext cx="830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Effra" panose="02000506080000020004" pitchFamily="2" charset="0"/>
              </a:rPr>
              <a:t>Key take home knowledge</a:t>
            </a:r>
            <a:endParaRPr lang="en-US" sz="2400" dirty="0">
              <a:solidFill>
                <a:srgbClr val="000000"/>
              </a:solidFill>
              <a:latin typeface="Effra" panose="02000506080000020004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89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12" y="626175"/>
            <a:ext cx="857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Effra" panose="02000506080000020004" pitchFamily="2" charset="0"/>
              </a:rPr>
              <a:t>Rapid discussion questions </a:t>
            </a:r>
            <a:endParaRPr lang="en-US" sz="2400" dirty="0">
              <a:solidFill>
                <a:srgbClr val="000000"/>
              </a:solidFill>
              <a:latin typeface="Effra" panose="0200050608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97" y="1931597"/>
            <a:ext cx="117614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For a typical workflow, how many steps are involved? How many compute systems do you use to run it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APIs let systems and services talk to each other. Can you think of examples of websites where content/capabilities of one site appear on a different site?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 does it look like to execute a workflow that runs on multiple compute systems?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38373" y="474693"/>
            <a:ext cx="383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What is an API?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1066800" y="2371205"/>
            <a:ext cx="10058400" cy="3344017"/>
            <a:chOff x="1810220" y="15700916"/>
            <a:chExt cx="19220980" cy="6390210"/>
          </a:xfrm>
        </p:grpSpPr>
        <p:grpSp>
          <p:nvGrpSpPr>
            <p:cNvPr id="75" name="Group 74"/>
            <p:cNvGrpSpPr/>
            <p:nvPr/>
          </p:nvGrpSpPr>
          <p:grpSpPr>
            <a:xfrm>
              <a:off x="16348160" y="15700916"/>
              <a:ext cx="4683040" cy="6390210"/>
              <a:chOff x="14559047" y="15548516"/>
              <a:chExt cx="4683040" cy="6390210"/>
            </a:xfrm>
          </p:grpSpPr>
          <p:pic>
            <p:nvPicPr>
              <p:cNvPr id="91" name="Picture 90" descr="1415132249_server-512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59621" y="15548516"/>
                <a:ext cx="1714500" cy="2286000"/>
              </a:xfrm>
              <a:prstGeom prst="rect">
                <a:avLst/>
              </a:prstGeom>
            </p:spPr>
          </p:pic>
          <p:pic>
            <p:nvPicPr>
              <p:cNvPr id="92" name="Picture 91" descr="1415132431_database-51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27013" y="15548516"/>
                <a:ext cx="1714500" cy="2286000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14559047" y="17998176"/>
                <a:ext cx="4683040" cy="3940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Execution and Storage Systems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9293939" y="15700916"/>
              <a:ext cx="3553978" cy="4508157"/>
              <a:chOff x="8604390" y="15548516"/>
              <a:chExt cx="3553978" cy="450815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8604390" y="17998176"/>
                <a:ext cx="3553978" cy="205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Agave</a:t>
                </a:r>
                <a:br>
                  <a:rPr lang="en-US" sz="3200" dirty="0" smtClean="0">
                    <a:latin typeface="Avenir Heavy"/>
                    <a:cs typeface="Avenir Heavy"/>
                  </a:rPr>
                </a:br>
                <a:r>
                  <a:rPr lang="en-US" sz="3200" dirty="0" smtClean="0">
                    <a:latin typeface="Avenir Heavy"/>
                    <a:cs typeface="Avenir Heavy"/>
                  </a:rPr>
                  <a:t>API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  <p:pic>
            <p:nvPicPr>
              <p:cNvPr id="90" name="Picture 89" descr="1415132636_icon-ios7-cloud-outline-51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214" b="17464"/>
              <a:stretch/>
            </p:blipFill>
            <p:spPr>
              <a:xfrm>
                <a:off x="8604390" y="15548516"/>
                <a:ext cx="3553978" cy="2286000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810220" y="15700916"/>
              <a:ext cx="3983477" cy="4508157"/>
              <a:chOff x="1810220" y="15548516"/>
              <a:chExt cx="3983477" cy="450815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810220" y="17998176"/>
                <a:ext cx="3553978" cy="205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End Users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  <p:pic>
            <p:nvPicPr>
              <p:cNvPr id="87" name="Picture 86" descr="1415132920_519961-024_Computer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697" y="15548516"/>
                <a:ext cx="2286000" cy="2286000"/>
              </a:xfrm>
              <a:prstGeom prst="rect">
                <a:avLst/>
              </a:prstGeom>
            </p:spPr>
          </p:pic>
          <p:pic>
            <p:nvPicPr>
              <p:cNvPr id="88" name="Picture 87" descr="1415133039_user21-51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0220" y="15548516"/>
                <a:ext cx="2120801" cy="228600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5943618" y="16573740"/>
              <a:ext cx="3200400" cy="383318"/>
              <a:chOff x="6093540" y="16345138"/>
              <a:chExt cx="3200400" cy="38331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6093540" y="16345138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6093540" y="16728456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2997838" y="16573740"/>
              <a:ext cx="3200400" cy="383318"/>
              <a:chOff x="6093540" y="16345138"/>
              <a:chExt cx="3200400" cy="383318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>
                <a:off x="6093540" y="16345138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6093540" y="16728456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43617" y="17138528"/>
              <a:ext cx="3200401" cy="135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HTTP</a:t>
              </a:r>
              <a:br>
                <a:rPr lang="en-US" sz="2000" dirty="0" smtClean="0">
                  <a:latin typeface="Avenir Heavy"/>
                  <a:cs typeface="Avenir Heavy"/>
                </a:rPr>
              </a:br>
              <a:r>
                <a:rPr lang="en-US" sz="2000" dirty="0" smtClean="0">
                  <a:latin typeface="Avenir Heavy"/>
                  <a:cs typeface="Avenir Heavy"/>
                </a:rPr>
                <a:t>JSON</a:t>
              </a:r>
              <a:endParaRPr lang="en-US" sz="2000" dirty="0">
                <a:latin typeface="Avenir Heavy"/>
                <a:cs typeface="Avenir Heavy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997838" y="17290927"/>
              <a:ext cx="3200401" cy="25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SSH/SFTP</a:t>
              </a:r>
            </a:p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Amazon S3</a:t>
              </a:r>
            </a:p>
            <a:p>
              <a:pPr algn="ctr"/>
              <a:r>
                <a:rPr lang="en-US" sz="2000" dirty="0">
                  <a:latin typeface="Avenir Heavy"/>
                  <a:cs typeface="Avenir Heavy"/>
                </a:rPr>
                <a:t>iRODS</a:t>
              </a:r>
            </a:p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GridFTP</a:t>
              </a:r>
              <a:endParaRPr lang="en-US" sz="2000" dirty="0">
                <a:latin typeface="Avenir Heavy"/>
                <a:cs typeface="Avenir Heavy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38373" y="1019812"/>
            <a:ext cx="486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Application programming interface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1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38373" y="1019812"/>
            <a:ext cx="430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Important concepts: endpoints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8373" y="474693"/>
            <a:ext cx="383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What is an API?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24118"/>
              </p:ext>
            </p:extLst>
          </p:nvPr>
        </p:nvGraphicFramePr>
        <p:xfrm>
          <a:off x="55468" y="1953073"/>
          <a:ext cx="12052350" cy="4820920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77548"/>
                <a:gridCol w="9174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clients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API keys (WSO2)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and manage apps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 and manage 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jobs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Run and manage jobs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metadata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system monitors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notifications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Subscribe to and manage notifications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postits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pre-authenticated, disposable URLs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profiles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application users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and manage systems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tenants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 available tenants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transforms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Transform and stage 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Query for usage across APIs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8 at 10.04.5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/>
          <a:stretch/>
        </p:blipFill>
        <p:spPr>
          <a:xfrm>
            <a:off x="3194978" y="1619470"/>
            <a:ext cx="6277817" cy="30424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8373" y="1019812"/>
            <a:ext cx="665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Reproducible scientific computing infrastructure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372" y="4658059"/>
            <a:ext cx="10157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Science-as-a-service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your own compute, and storage resources </a:t>
            </a:r>
            <a:r>
              <a:rPr lang="en-US" sz="2800" dirty="0" smtClean="0"/>
              <a:t>(or </a:t>
            </a:r>
            <a:r>
              <a:rPr lang="en-US" sz="2800" dirty="0" err="1" smtClean="0"/>
              <a:t>iPlant’s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Clone existing apps and register your 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Share your apps and access them through the DE</a:t>
            </a:r>
            <a:endParaRPr lang="en-US" sz="28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8373" y="101981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Benefits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0" y="2423819"/>
            <a:ext cx="621243" cy="715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49" y="5437139"/>
            <a:ext cx="944584" cy="9957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6" y="3832817"/>
            <a:ext cx="796371" cy="827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5283" y="1927146"/>
            <a:ext cx="18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Get Science Done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970" y="3366344"/>
            <a:ext cx="160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Reproducibility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4087" y="4963247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Productivity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4770" y="1914113"/>
            <a:ext cx="937949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Securely make your cluster and apps available on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Integrate the </a:t>
            </a:r>
            <a:r>
              <a:rPr lang="en-US" sz="2400" dirty="0" err="1" smtClean="0"/>
              <a:t>iPlant</a:t>
            </a:r>
            <a:r>
              <a:rPr lang="en-US" sz="2400" dirty="0"/>
              <a:t> </a:t>
            </a:r>
            <a:r>
              <a:rPr lang="en-US" sz="2400" dirty="0" err="1" smtClean="0"/>
              <a:t>datastore</a:t>
            </a:r>
            <a:r>
              <a:rPr lang="en-US" sz="2400" dirty="0" smtClean="0"/>
              <a:t> and apps into command line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files, jobs, and apps are tracked with unique IDs</a:t>
            </a:r>
            <a:endParaRPr lang="en-US" sz="2400" dirty="0" smtClean="0">
              <a:solidFill>
                <a:srgbClr val="03A4B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Programmatically associate metadata with your files/jobs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Automate workflows across sites and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powerful new web portals quickly and cheaply</a:t>
            </a:r>
            <a:endParaRPr lang="en-US" sz="2400" dirty="0" smtClean="0">
              <a:solidFill>
                <a:srgbClr val="D967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55565" y="4900773"/>
            <a:ext cx="11336435" cy="6247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5565" y="3319469"/>
            <a:ext cx="11336435" cy="468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0629" y="1906220"/>
            <a:ext cx="0" cy="486121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50294" y="1900093"/>
            <a:ext cx="11351645" cy="612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2"/>
            <a:ext cx="12192000" cy="869343"/>
          </a:xfrm>
        </p:spPr>
        <p:txBody>
          <a:bodyPr/>
          <a:lstStyle/>
          <a:p>
            <a:r>
              <a:rPr lang="en-US" sz="4800" dirty="0" smtClean="0"/>
              <a:t>CyVerse product stack</a:t>
            </a:r>
            <a:endParaRPr lang="en-US" sz="4800" dirty="0"/>
          </a:p>
        </p:txBody>
      </p:sp>
      <p:pic>
        <p:nvPicPr>
          <p:cNvPr id="9" name="Content Placeholder 3" descr="iPlant Layer_Cak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" r="-241" b="2811"/>
          <a:stretch/>
        </p:blipFill>
        <p:spPr>
          <a:xfrm>
            <a:off x="2853855" y="1623687"/>
            <a:ext cx="6366057" cy="4512471"/>
          </a:xfrm>
          <a:prstGeom prst="rect">
            <a:avLst/>
          </a:prstGeom>
          <a:ln w="12700" cmpd="sng">
            <a:noFill/>
          </a:ln>
          <a:effectLst>
            <a:outerShdw blurRad="152400" dist="889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10" name="Left Arrow 9"/>
          <p:cNvSpPr/>
          <p:nvPr/>
        </p:nvSpPr>
        <p:spPr>
          <a:xfrm>
            <a:off x="9090059" y="2030570"/>
            <a:ext cx="378261" cy="276191"/>
          </a:xfrm>
          <a:prstGeom prst="leftArrow">
            <a:avLst/>
          </a:prstGeom>
          <a:solidFill>
            <a:srgbClr val="0971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971A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08403" y="1877935"/>
            <a:ext cx="17497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971AB"/>
                </a:solidFill>
              </a:rPr>
              <a:t>Ready to use</a:t>
            </a:r>
            <a:br>
              <a:rPr lang="en-US" sz="1600" b="1" dirty="0" smtClean="0">
                <a:solidFill>
                  <a:srgbClr val="0971AB"/>
                </a:solidFill>
              </a:rPr>
            </a:br>
            <a:r>
              <a:rPr lang="en-US" sz="1600" b="1" dirty="0" smtClean="0">
                <a:solidFill>
                  <a:srgbClr val="0971AB"/>
                </a:solidFill>
              </a:rPr>
              <a:t>Platforms</a:t>
            </a:r>
            <a:endParaRPr lang="en-US" sz="1600" b="1" dirty="0">
              <a:solidFill>
                <a:srgbClr val="0971AB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9090059" y="5108855"/>
            <a:ext cx="378261" cy="276191"/>
          </a:xfrm>
          <a:prstGeom prst="leftArrow">
            <a:avLst/>
          </a:prstGeom>
          <a:solidFill>
            <a:srgbClr val="0971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971A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05580" y="4961500"/>
            <a:ext cx="17497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971AB"/>
                </a:solidFill>
              </a:rPr>
              <a:t>Foundational</a:t>
            </a:r>
            <a:br>
              <a:rPr lang="en-US" sz="1600" b="1" dirty="0" smtClean="0">
                <a:solidFill>
                  <a:srgbClr val="0971AB"/>
                </a:solidFill>
              </a:rPr>
            </a:br>
            <a:r>
              <a:rPr lang="en-US" sz="1600" b="1" dirty="0" smtClean="0">
                <a:solidFill>
                  <a:srgbClr val="0971AB"/>
                </a:solidFill>
              </a:rPr>
              <a:t>Capabilities</a:t>
            </a:r>
            <a:endParaRPr lang="en-US" sz="1600" b="1" dirty="0">
              <a:solidFill>
                <a:srgbClr val="0971AB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9090059" y="4132060"/>
            <a:ext cx="378261" cy="276191"/>
          </a:xfrm>
          <a:prstGeom prst="leftArrow">
            <a:avLst/>
          </a:prstGeom>
          <a:solidFill>
            <a:srgbClr val="0971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971A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15796" y="4023945"/>
            <a:ext cx="1823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971AB"/>
                </a:solidFill>
              </a:rPr>
              <a:t>Established CI Components</a:t>
            </a:r>
            <a:endParaRPr lang="en-US" sz="1600" b="1" dirty="0">
              <a:solidFill>
                <a:srgbClr val="0971AB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9090059" y="3108263"/>
            <a:ext cx="378261" cy="276191"/>
          </a:xfrm>
          <a:prstGeom prst="leftArrow">
            <a:avLst/>
          </a:prstGeom>
          <a:solidFill>
            <a:srgbClr val="0971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971A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35026" y="2955628"/>
            <a:ext cx="17497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971AB"/>
                </a:solidFill>
              </a:rPr>
              <a:t>Extensible Services </a:t>
            </a:r>
            <a:endParaRPr lang="en-US" sz="1600" b="1" dirty="0">
              <a:solidFill>
                <a:srgbClr val="0971AB"/>
              </a:solidFill>
            </a:endParaRPr>
          </a:p>
        </p:txBody>
      </p:sp>
      <p:sp>
        <p:nvSpPr>
          <p:cNvPr id="23" name="Shape 195"/>
          <p:cNvSpPr/>
          <p:nvPr/>
        </p:nvSpPr>
        <p:spPr>
          <a:xfrm rot="16200000">
            <a:off x="-248191" y="3673763"/>
            <a:ext cx="400165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008F00"/>
                </a:solidFill>
              </a:defRPr>
            </a:lvl1pPr>
          </a:lstStyle>
          <a:p>
            <a:r>
              <a:rPr sz="2600" dirty="0">
                <a:solidFill>
                  <a:srgbClr val="F19E1F"/>
                </a:solidFill>
              </a:rPr>
              <a:t>Ease of Use</a:t>
            </a:r>
          </a:p>
        </p:txBody>
      </p:sp>
      <p:sp>
        <p:nvSpPr>
          <p:cNvPr id="24" name="Shape 197"/>
          <p:cNvSpPr/>
          <p:nvPr/>
        </p:nvSpPr>
        <p:spPr>
          <a:xfrm>
            <a:off x="1992210" y="1585591"/>
            <a:ext cx="215899" cy="4398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0"/>
                </a:moveTo>
                <a:lnTo>
                  <a:pt x="10800" y="0"/>
                </a:lnTo>
                <a:lnTo>
                  <a:pt x="21600" y="1670"/>
                </a:lnTo>
                <a:lnTo>
                  <a:pt x="16200" y="167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670"/>
                </a:lnTo>
                <a:close/>
              </a:path>
            </a:pathLst>
          </a:custGeom>
          <a:solidFill>
            <a:srgbClr val="F19E1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 206"/>
          <p:cNvSpPr/>
          <p:nvPr/>
        </p:nvSpPr>
        <p:spPr>
          <a:xfrm>
            <a:off x="2208110" y="1669699"/>
            <a:ext cx="207064" cy="4408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930"/>
                </a:moveTo>
                <a:lnTo>
                  <a:pt x="10800" y="21600"/>
                </a:lnTo>
                <a:lnTo>
                  <a:pt x="21600" y="19930"/>
                </a:lnTo>
                <a:lnTo>
                  <a:pt x="16200" y="19930"/>
                </a:lnTo>
                <a:lnTo>
                  <a:pt x="16200" y="0"/>
                </a:lnTo>
                <a:lnTo>
                  <a:pt x="5400" y="0"/>
                </a:lnTo>
                <a:lnTo>
                  <a:pt x="5400" y="19930"/>
                </a:lnTo>
                <a:close/>
              </a:path>
            </a:pathLst>
          </a:custGeom>
          <a:solidFill>
            <a:srgbClr val="0971AB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531B93"/>
                </a:solidFill>
              </a:defRPr>
            </a:pPr>
            <a:endParaRPr>
              <a:solidFill>
                <a:srgbClr val="0971AB"/>
              </a:solidFill>
            </a:endParaRPr>
          </a:p>
        </p:txBody>
      </p:sp>
      <p:sp>
        <p:nvSpPr>
          <p:cNvPr id="26" name="Shape 207"/>
          <p:cNvSpPr/>
          <p:nvPr/>
        </p:nvSpPr>
        <p:spPr>
          <a:xfrm rot="5383027">
            <a:off x="670443" y="3635931"/>
            <a:ext cx="4001655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531B93"/>
                </a:solidFill>
              </a:defRPr>
            </a:lvl1pPr>
          </a:lstStyle>
          <a:p>
            <a:r>
              <a:rPr sz="2600" dirty="0">
                <a:solidFill>
                  <a:srgbClr val="0971AB"/>
                </a:solidFill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5475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77809" y="1342994"/>
            <a:ext cx="10636245" cy="5324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The command line interface (CLI) tools are great for users </a:t>
            </a:r>
            <a:br>
              <a:rPr lang="en-US" sz="2800" dirty="0" smtClean="0">
                <a:cs typeface="Calibri" pitchFamily="34" charset="0"/>
              </a:rPr>
            </a:br>
            <a:r>
              <a:rPr lang="en-US" sz="2800" dirty="0" smtClean="0">
                <a:cs typeface="Calibri" pitchFamily="34" charset="0"/>
              </a:rPr>
              <a:t>with basic Linux knowledge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cs typeface="Calibri" pitchFamily="34" charset="0"/>
                <a:hlinkClick r:id="rId2"/>
              </a:rPr>
              <a:t>http:/</a:t>
            </a:r>
            <a:r>
              <a:rPr lang="en-US" sz="2400" dirty="0" smtClean="0">
                <a:cs typeface="Calibri" pitchFamily="34" charset="0"/>
                <a:hlinkClick r:id="rId2"/>
              </a:rPr>
              <a:t>/agaveapi.co</a:t>
            </a:r>
            <a:r>
              <a:rPr lang="en-US" sz="2400" dirty="0">
                <a:cs typeface="Calibri" pitchFamily="34" charset="0"/>
                <a:hlinkClick r:id="rId2"/>
              </a:rPr>
              <a:t>/tools/command-line-interface</a:t>
            </a:r>
            <a:r>
              <a:rPr lang="en-US" sz="2400" dirty="0" smtClean="0">
                <a:cs typeface="Calibri" pitchFamily="34" charset="0"/>
                <a:hlinkClick r:id="rId2"/>
              </a:rPr>
              <a:t>/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 smtClean="0"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Computers love reading JSON</a:t>
            </a:r>
            <a:r>
              <a:rPr lang="en-US" sz="2800" dirty="0">
                <a:cs typeface="Calibri" pitchFamily="34" charset="0"/>
              </a:rPr>
              <a:t>,</a:t>
            </a:r>
            <a:r>
              <a:rPr lang="en-US" sz="2800" dirty="0" smtClean="0">
                <a:cs typeface="Calibri" pitchFamily="34" charset="0"/>
              </a:rPr>
              <a:t> humans may not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Catch syntax errors with a lint tool</a:t>
            </a:r>
            <a:r>
              <a:rPr lang="en-US" sz="2400" dirty="0">
                <a:cs typeface="Calibri" pitchFamily="34" charset="0"/>
              </a:rPr>
              <a:t>: </a:t>
            </a:r>
            <a:r>
              <a:rPr lang="en-US" sz="2400" dirty="0">
                <a:cs typeface="Calibri" pitchFamily="34" charset="0"/>
                <a:hlinkClick r:id="rId3"/>
              </a:rPr>
              <a:t>http://jsonlint.com</a:t>
            </a:r>
            <a:r>
              <a:rPr lang="en-US" sz="2400" dirty="0" smtClean="0">
                <a:cs typeface="Calibri" pitchFamily="34" charset="0"/>
                <a:hlinkClick r:id="rId3"/>
              </a:rPr>
              <a:t>/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You can paste JSON </a:t>
            </a:r>
            <a:r>
              <a:rPr lang="en-US" sz="2400" dirty="0">
                <a:cs typeface="Calibri" pitchFamily="34" charset="0"/>
              </a:rPr>
              <a:t>into the </a:t>
            </a:r>
            <a:r>
              <a:rPr lang="en-US" sz="2400" dirty="0" smtClean="0">
                <a:cs typeface="Calibri" pitchFamily="34" charset="0"/>
              </a:rPr>
              <a:t>Agave </a:t>
            </a:r>
            <a:r>
              <a:rPr lang="en-US" sz="2400" dirty="0" err="1" smtClean="0">
                <a:cs typeface="Calibri" pitchFamily="34" charset="0"/>
              </a:rPr>
              <a:t>ToGo</a:t>
            </a:r>
            <a:r>
              <a:rPr lang="en-US" sz="2400" dirty="0" smtClean="0">
                <a:cs typeface="Calibri" pitchFamily="34" charset="0"/>
              </a:rPr>
              <a:t> web app (or use the wizard): </a:t>
            </a:r>
            <a:r>
              <a:rPr lang="en-US" sz="2400" dirty="0" smtClean="0">
                <a:cs typeface="Calibri" pitchFamily="34" charset="0"/>
              </a:rPr>
              <a:t/>
            </a:r>
            <a:br>
              <a:rPr lang="en-US" sz="2400" dirty="0" smtClean="0">
                <a:cs typeface="Calibri" pitchFamily="34" charset="0"/>
              </a:rPr>
            </a:br>
            <a:r>
              <a:rPr lang="en-US" sz="2400" dirty="0" smtClean="0">
                <a:cs typeface="Calibri" pitchFamily="34" charset="0"/>
                <a:hlinkClick r:id="rId4"/>
              </a:rPr>
              <a:t>http</a:t>
            </a:r>
            <a:r>
              <a:rPr lang="en-US" sz="2400" dirty="0">
                <a:cs typeface="Calibri" pitchFamily="34" charset="0"/>
                <a:hlinkClick r:id="rId4"/>
              </a:rPr>
              <a:t>://togo.agaveapi.co/app/#/apps/</a:t>
            </a:r>
            <a:r>
              <a:rPr lang="en-US" sz="2400" dirty="0" smtClean="0">
                <a:cs typeface="Calibri" pitchFamily="34" charset="0"/>
                <a:hlinkClick r:id="rId4"/>
              </a:rPr>
              <a:t>new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Data on storage systems, apps on execution systems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Even the files associated with an app reside on storage systems</a:t>
            </a:r>
            <a:endParaRPr lang="en-US" sz="2800" dirty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App inputs can be URLs or files on storage systems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8373" y="1019812"/>
            <a:ext cx="683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Key things to remember when you try this yourself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38373" y="1019812"/>
            <a:ext cx="597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User perspectives and possible applications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03483" y="23966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Bench Scientist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42499" y="4132781"/>
            <a:ext cx="17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Bioinformatician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9689" y="2067539"/>
            <a:ext cx="88537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Learned how APIs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 the Agave CLI Tools in the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Integrated API calls into analysis scripts to handle data flow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Made tools on our lab cluster available through the Discovery </a:t>
            </a:r>
            <a:br>
              <a:rPr lang="en-US" sz="2400" dirty="0" smtClean="0"/>
            </a:br>
            <a:r>
              <a:rPr lang="en-US" sz="2400" dirty="0" smtClean="0"/>
              <a:t>Environment</a:t>
            </a:r>
          </a:p>
          <a:p>
            <a:r>
              <a:rPr lang="en-US" sz="2400" dirty="0" smtClean="0"/>
              <a:t> 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 the “files” and “</a:t>
            </a:r>
            <a:r>
              <a:rPr lang="en-US" sz="2400" dirty="0" err="1" smtClean="0"/>
              <a:t>postits</a:t>
            </a:r>
            <a:r>
              <a:rPr lang="en-US" sz="2400" dirty="0" smtClean="0"/>
              <a:t>” to share data with collaborators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Built a custom web interface for browsing data and metadata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888" y="5224656"/>
            <a:ext cx="10522112" cy="6247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7494" y="3473766"/>
            <a:ext cx="10514506" cy="4650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52009" y="1906220"/>
            <a:ext cx="0" cy="486121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41736" y="1900093"/>
            <a:ext cx="10550264" cy="40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5" y="2076701"/>
            <a:ext cx="1062234" cy="1263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44" y="3747521"/>
            <a:ext cx="1125876" cy="1296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512" y="5367945"/>
            <a:ext cx="1086187" cy="1291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 rot="16200000">
            <a:off x="679743" y="5826223"/>
            <a:ext cx="148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Core Facilities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8610" y="6519446"/>
            <a:ext cx="492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Images from personas based on</a:t>
            </a:r>
            <a:r>
              <a:rPr lang="en-US" sz="800" dirty="0"/>
              <a:t>: Bioinformatics Curriculum Guidelines: Toward a Definition of Core Competencies </a:t>
            </a:r>
            <a:endParaRPr lang="en-US" sz="800" dirty="0" smtClean="0"/>
          </a:p>
          <a:p>
            <a:r>
              <a:rPr lang="en-US" sz="800" dirty="0" smtClean="0"/>
              <a:t>PLOS Biology DOI</a:t>
            </a:r>
            <a:r>
              <a:rPr lang="en-US" sz="800" dirty="0"/>
              <a:t>: 10.1371/journal.pcbi.1003496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74b6422e71294979d2e4ecdfa995844aca235a"/>
</p:tagLst>
</file>

<file path=ppt/theme/theme1.xml><?xml version="1.0" encoding="utf-8"?>
<a:theme xmlns:a="http://schemas.openxmlformats.org/drawingml/2006/main" name="Generic New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yVerse PPT Theme-template" id="{F542F1E0-408B-4E0D-B65A-071A189FF1E9}" vid="{AC48C072-E801-4DE1-8C9B-ED2920775E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CyVerse PPT Theme-template</Template>
  <TotalTime>239</TotalTime>
  <Words>466</Words>
  <Application>Microsoft Macintosh PowerPoint</Application>
  <PresentationFormat>Custom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Generic New Slide</vt:lpstr>
      <vt:lpstr>Cyverse Science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CyVerse product stack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John Fonner</cp:lastModifiedBy>
  <cp:revision>26</cp:revision>
  <dcterms:created xsi:type="dcterms:W3CDTF">2016-02-11T16:59:42Z</dcterms:created>
  <dcterms:modified xsi:type="dcterms:W3CDTF">2016-07-09T08:03:29Z</dcterms:modified>
</cp:coreProperties>
</file>