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5" r:id="rId2"/>
    <p:sldId id="295" r:id="rId3"/>
    <p:sldId id="296" r:id="rId4"/>
    <p:sldId id="297" r:id="rId5"/>
    <p:sldId id="298" r:id="rId6"/>
    <p:sldId id="299" r:id="rId7"/>
    <p:sldId id="278" r:id="rId8"/>
    <p:sldId id="300" r:id="rId9"/>
    <p:sldId id="301" r:id="rId10"/>
    <p:sldId id="302" r:id="rId11"/>
    <p:sldId id="292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1AB"/>
    <a:srgbClr val="5C8727"/>
    <a:srgbClr val="F19E1F"/>
    <a:srgbClr val="142248"/>
    <a:srgbClr val="A5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1395"/>
  </p:normalViewPr>
  <p:slideViewPr>
    <p:cSldViewPr snapToGrid="0">
      <p:cViewPr varScale="1">
        <p:scale>
          <a:sx n="112" d="100"/>
          <a:sy n="112" d="100"/>
        </p:scale>
        <p:origin x="-312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6CB29-5EDD-E341-82A6-0E65135640A5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6FC77-A6A3-F14B-8FEF-142B5EC11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3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5971" y="2630753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10324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0971A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32468" y="5921110"/>
            <a:ext cx="1531292" cy="731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15066" y="5910746"/>
            <a:ext cx="674232" cy="7315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32370" y="5952407"/>
            <a:ext cx="957026" cy="7315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6832" y="5910746"/>
            <a:ext cx="1304012" cy="7335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529138"/>
            <a:ext cx="9144000" cy="1179512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Presenter_Name, Title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analysis, Co-PI,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Presenter Institution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Email address (no hyperlink) [      Twitter or social media handle]</a:t>
            </a:r>
          </a:p>
          <a:p>
            <a:pPr lv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60" y="1529976"/>
            <a:ext cx="7042150" cy="5998324"/>
          </a:xfrm>
          <a:prstGeom prst="rect">
            <a:avLst/>
          </a:prstGeom>
        </p:spPr>
      </p:pic>
      <p:pic>
        <p:nvPicPr>
          <p:cNvPr id="17" name="Picture 16" descr="cyverse_rgb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85" y="605500"/>
            <a:ext cx="6015030" cy="1308999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 userDrawn="1"/>
        </p:nvSpPr>
        <p:spPr>
          <a:xfrm>
            <a:off x="5010558" y="1605942"/>
            <a:ext cx="4092957" cy="31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1400" dirty="0">
              <a:solidFill>
                <a:srgbClr val="0971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4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704371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Title Slide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0971A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230688"/>
            <a:ext cx="9144000" cy="1487206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Presenter_Name, Title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-analyst, Co-PI, etc.)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Presenter Institution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224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 address (no hyperlink) [      Twitter or social media handle]</a:t>
            </a:r>
          </a:p>
          <a:p>
            <a:pPr lvl="0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32468" y="5921110"/>
            <a:ext cx="1531292" cy="7315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15066" y="5910746"/>
            <a:ext cx="674232" cy="7315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32370" y="5952407"/>
            <a:ext cx="957026" cy="7315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6832" y="5910746"/>
            <a:ext cx="1304012" cy="7335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85" y="1760432"/>
            <a:ext cx="2094630" cy="19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9821" y="551051"/>
            <a:ext cx="10814892" cy="629642"/>
          </a:xfrm>
          <a:prstGeom prst="rect">
            <a:avLst/>
          </a:prstGeom>
        </p:spPr>
        <p:txBody>
          <a:bodyPr anchor="b"/>
          <a:lstStyle>
            <a:lvl1pPr algn="l">
              <a:defRPr sz="4000" baseline="0"/>
            </a:lvl1pPr>
          </a:lstStyle>
          <a:p>
            <a:r>
              <a:rPr lang="en-US" dirty="0" smtClean="0"/>
              <a:t>Product Slide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189821" y="1102316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42875" y="2152650"/>
            <a:ext cx="11861800" cy="3800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3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06" y="5381709"/>
            <a:ext cx="1037008" cy="104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65" y="532112"/>
            <a:ext cx="5056094" cy="1137391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 userDrawn="1"/>
        </p:nvSpPr>
        <p:spPr>
          <a:xfrm>
            <a:off x="1609344" y="1706981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2000" dirty="0">
              <a:solidFill>
                <a:srgbClr val="0971AB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698055" y="3013883"/>
            <a:ext cx="7553181" cy="1164407"/>
            <a:chOff x="875956" y="2332809"/>
            <a:chExt cx="7553181" cy="1164407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261526" y="2370424"/>
              <a:ext cx="2167611" cy="103549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75956" y="2370424"/>
              <a:ext cx="1028373" cy="111575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458433" y="2332809"/>
              <a:ext cx="1523359" cy="1164407"/>
            </a:xfrm>
            <a:prstGeom prst="rect">
              <a:avLst/>
            </a:prstGeom>
          </p:spPr>
        </p:pic>
      </p:grpSp>
      <p:sp>
        <p:nvSpPr>
          <p:cNvPr id="15" name="TextBox 16"/>
          <p:cNvSpPr txBox="1"/>
          <p:nvPr userDrawn="1"/>
        </p:nvSpPr>
        <p:spPr>
          <a:xfrm>
            <a:off x="2423517" y="4311098"/>
            <a:ext cx="1672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Parker Antin 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Nirav Merchant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Eric Lyons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16" name="TextBox 17"/>
          <p:cNvSpPr txBox="1"/>
          <p:nvPr userDrawn="1"/>
        </p:nvSpPr>
        <p:spPr>
          <a:xfrm>
            <a:off x="5468615" y="4286280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174471"/>
                </a:solidFill>
              </a:rPr>
              <a:t>Matt Vaughn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17" name="TextBox 18"/>
          <p:cNvSpPr txBox="1"/>
          <p:nvPr userDrawn="1"/>
        </p:nvSpPr>
        <p:spPr>
          <a:xfrm>
            <a:off x="7888831" y="4316345"/>
            <a:ext cx="236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Doreen Ware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Dave Micklos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013014" y="5711397"/>
            <a:ext cx="8987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CyVerse</a:t>
            </a:r>
            <a:r>
              <a:rPr lang="en-US" sz="1600" baseline="0" dirty="0" smtClean="0"/>
              <a:t> is </a:t>
            </a:r>
            <a:r>
              <a:rPr lang="en-US" sz="1600" dirty="0" smtClean="0"/>
              <a:t>supported by the National Science Foundation under Grant No. DBI-0735191 and DBI-1265383.</a:t>
            </a:r>
            <a:endParaRPr lang="en-US" sz="16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719131" y="2173492"/>
            <a:ext cx="492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Executive Team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328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16112"/>
            <a:ext cx="12192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Generic Slide 1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0581"/>
            <a:ext cx="10515600" cy="269898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Heading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F035D4-9351-4BEC-9BB9-B0B752F01DD9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AC520-1580-44AC-A816-4EE9DB4A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Tub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yvers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85" y="605500"/>
            <a:ext cx="6015030" cy="1308999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 userDrawn="1"/>
        </p:nvSpPr>
        <p:spPr>
          <a:xfrm>
            <a:off x="5010558" y="1605942"/>
            <a:ext cx="4092957" cy="31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1400" dirty="0">
              <a:solidFill>
                <a:srgbClr val="0971AB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525971" y="2630753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14288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0971A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Subtitle/Venue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454525"/>
            <a:ext cx="9144000" cy="451772"/>
          </a:xfrm>
        </p:spPr>
        <p:txBody>
          <a:bodyPr>
            <a:normAutofit/>
          </a:bodyPr>
          <a:lstStyle>
            <a:lvl1pPr algn="ctr">
              <a:defRPr sz="2400" b="1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Presenter</a:t>
            </a:r>
            <a:r>
              <a:rPr lang="en-US" smtClean="0"/>
              <a:t>, Affiliation</a:t>
            </a:r>
            <a:endParaRPr lang="en-US" dirty="0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073650"/>
            <a:ext cx="9144000" cy="4524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Tube Pillar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flipV="1">
            <a:off x="0" y="78655"/>
            <a:ext cx="12192000" cy="6858002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586" y="6066503"/>
            <a:ext cx="832135" cy="7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4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cknowledg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/>
          <p:cNvSpPr txBox="1">
            <a:spLocks/>
          </p:cNvSpPr>
          <p:nvPr userDrawn="1"/>
        </p:nvSpPr>
        <p:spPr>
          <a:xfrm>
            <a:off x="2476317" y="3248684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1800" dirty="0">
              <a:solidFill>
                <a:srgbClr val="0971AB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036083" y="5512326"/>
            <a:ext cx="8987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CyVerse</a:t>
            </a:r>
            <a:r>
              <a:rPr lang="en-US" sz="1600" baseline="0" dirty="0" smtClean="0"/>
              <a:t> is </a:t>
            </a:r>
            <a:r>
              <a:rPr lang="en-US" sz="1600" dirty="0" smtClean="0"/>
              <a:t>supported by the National Science Foundation under Grant No. DBI-0735191 and DBI-1265383.</a:t>
            </a:r>
            <a:endParaRPr lang="en-US" sz="1600" dirty="0"/>
          </a:p>
        </p:txBody>
      </p:sp>
      <p:pic>
        <p:nvPicPr>
          <p:cNvPr id="20" name="Picture 19" descr="cyverse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85" y="2339078"/>
            <a:ext cx="5105946" cy="11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5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20581"/>
            <a:ext cx="10515600" cy="2698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49624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09155"/>
            <a:ext cx="12192000" cy="60325"/>
          </a:xfrm>
          <a:prstGeom prst="rect">
            <a:avLst/>
          </a:prstGeom>
          <a:solidFill>
            <a:srgbClr val="0971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0" y="516112"/>
            <a:ext cx="12192000" cy="1056061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142248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48" y="496374"/>
            <a:ext cx="12179452" cy="588877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142248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l"/>
            <a:endParaRPr lang="en-US" sz="4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311" y="5952407"/>
            <a:ext cx="1073378" cy="989167"/>
          </a:xfrm>
          <a:prstGeom prst="rect">
            <a:avLst/>
          </a:prstGeom>
        </p:spPr>
      </p:pic>
      <p:pic>
        <p:nvPicPr>
          <p:cNvPr id="12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" y="6077320"/>
            <a:ext cx="727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52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76" r:id="rId4"/>
    <p:sldLayoutId id="2147483661" r:id="rId5"/>
    <p:sldLayoutId id="2147483677" r:id="rId6"/>
    <p:sldLayoutId id="2147483679" r:id="rId7"/>
    <p:sldLayoutId id="2147483678" r:id="rId8"/>
    <p:sldLayoutId id="2147483681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1422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71A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sonlint.com/" TargetMode="External"/><Relationship Id="rId4" Type="http://schemas.openxmlformats.org/officeDocument/2006/relationships/hyperlink" Target="http://togo.agaveapi.co/app/%23/apps/new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review.agaveapi.co/tools/command-line-interfac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Cyverse</a:t>
            </a:r>
            <a:r>
              <a:rPr lang="en-US" dirty="0" smtClean="0"/>
              <a:t> Science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John Fonner, @</a:t>
            </a:r>
            <a:r>
              <a:rPr lang="en-US" dirty="0" err="1" smtClean="0"/>
              <a:t>johnfonner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Matt Vaughn, @</a:t>
            </a:r>
            <a:r>
              <a:rPr lang="en-US" dirty="0" err="1" smtClean="0"/>
              <a:t>mattdotvaughn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cyverse</a:t>
            </a:r>
            <a:r>
              <a:rPr lang="en-US" dirty="0" smtClean="0"/>
              <a:t> #</a:t>
            </a:r>
            <a:r>
              <a:rPr lang="en-US" dirty="0" err="1" smtClean="0"/>
              <a:t>agaveapi</a:t>
            </a:r>
            <a:r>
              <a:rPr lang="en-US" dirty="0" smtClean="0"/>
              <a:t> #</a:t>
            </a:r>
            <a:r>
              <a:rPr lang="en-US" dirty="0" err="1" smtClean="0"/>
              <a:t>usetacc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0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6397" y="1656576"/>
            <a:ext cx="1176149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APIs are tools that let developers and power users wire together web services to provide custom functionality.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>
                <a:cs typeface="Consolas" panose="020B0609020204030204" pitchFamily="49" charset="0"/>
              </a:rPr>
              <a:t>iPlant</a:t>
            </a:r>
            <a:r>
              <a:rPr lang="en-US" sz="2800" dirty="0" smtClean="0">
                <a:cs typeface="Consolas" panose="020B0609020204030204" pitchFamily="49" charset="0"/>
              </a:rPr>
              <a:t> lets </a:t>
            </a:r>
            <a:r>
              <a:rPr lang="en-US" sz="2800" b="1" dirty="0" smtClean="0">
                <a:cs typeface="Consolas" panose="020B0609020204030204" pitchFamily="49" charset="0"/>
              </a:rPr>
              <a:t>any</a:t>
            </a:r>
            <a:r>
              <a:rPr lang="en-US" sz="2800" dirty="0" smtClean="0">
                <a:cs typeface="Consolas" panose="020B0609020204030204" pitchFamily="49" charset="0"/>
              </a:rPr>
              <a:t> user integrate their own compute systems and apps into the Discovery Environment through the Agave API.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The Powered by </a:t>
            </a:r>
            <a:r>
              <a:rPr lang="en-US" sz="2800" dirty="0" err="1" smtClean="0">
                <a:cs typeface="Consolas" panose="020B0609020204030204" pitchFamily="49" charset="0"/>
              </a:rPr>
              <a:t>iPlant</a:t>
            </a:r>
            <a:r>
              <a:rPr lang="en-US" sz="2800" dirty="0" smtClean="0">
                <a:cs typeface="Consolas" panose="020B0609020204030204" pitchFamily="49" charset="0"/>
              </a:rPr>
              <a:t> initiative actively engages with developers to help them build community facing web portals using </a:t>
            </a:r>
            <a:r>
              <a:rPr lang="en-US" sz="2800" dirty="0" err="1" smtClean="0">
                <a:cs typeface="Consolas" panose="020B0609020204030204" pitchFamily="49" charset="0"/>
              </a:rPr>
              <a:t>iPlant</a:t>
            </a:r>
            <a:r>
              <a:rPr lang="en-US" sz="2800" dirty="0" smtClean="0">
                <a:cs typeface="Consolas" panose="020B0609020204030204" pitchFamily="49" charset="0"/>
              </a:rPr>
              <a:t> API services.</a:t>
            </a:r>
          </a:p>
          <a:p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7712" y="626175"/>
            <a:ext cx="8307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Effra" panose="02000506080000020004" pitchFamily="2" charset="0"/>
              </a:rPr>
              <a:t>Key take home knowledge</a:t>
            </a:r>
            <a:endParaRPr lang="en-US" sz="2400" dirty="0">
              <a:solidFill>
                <a:srgbClr val="000000"/>
              </a:solidFill>
              <a:latin typeface="Effra" panose="02000506080000020004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" y="650949"/>
            <a:ext cx="1097280" cy="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89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7712" y="626175"/>
            <a:ext cx="8576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Effra" panose="02000506080000020004" pitchFamily="2" charset="0"/>
              </a:rPr>
              <a:t>Rapid discussion questions </a:t>
            </a:r>
            <a:endParaRPr lang="en-US" sz="2400" dirty="0">
              <a:solidFill>
                <a:srgbClr val="000000"/>
              </a:solidFill>
              <a:latin typeface="Effra" panose="0200050608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397" y="1931597"/>
            <a:ext cx="1176149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cs typeface="Consolas" panose="020B0609020204030204" pitchFamily="49" charset="0"/>
              </a:rPr>
              <a:t>For a typical workflow, how many steps are involved? How many compute systems do you use to run it</a:t>
            </a:r>
            <a:r>
              <a:rPr lang="en-US" sz="2800" dirty="0" smtClean="0">
                <a:cs typeface="Consolas" panose="020B0609020204030204" pitchFamily="49" charset="0"/>
              </a:rPr>
              <a:t>?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APIs let systems and services talk to each other. Can you think of examples of websites where content/capabilities of one site appear on a different site?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cs typeface="Consolas" panose="020B0609020204030204" pitchFamily="49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cs typeface="Consolas" panose="020B0609020204030204" pitchFamily="49" charset="0"/>
              </a:rPr>
              <a:t>What does it look like to execute a workflow that runs on multiple compute systems?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" y="650949"/>
            <a:ext cx="1097280" cy="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8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38373" y="474693"/>
            <a:ext cx="3834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What is an API?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grpSp>
        <p:nvGrpSpPr>
          <p:cNvPr id="74" name="Group 73"/>
          <p:cNvGrpSpPr>
            <a:grpSpLocks noChangeAspect="1"/>
          </p:cNvGrpSpPr>
          <p:nvPr/>
        </p:nvGrpSpPr>
        <p:grpSpPr>
          <a:xfrm>
            <a:off x="1066800" y="2371205"/>
            <a:ext cx="10058400" cy="3344017"/>
            <a:chOff x="1810220" y="15700916"/>
            <a:chExt cx="19220980" cy="6390210"/>
          </a:xfrm>
        </p:grpSpPr>
        <p:grpSp>
          <p:nvGrpSpPr>
            <p:cNvPr id="75" name="Group 74"/>
            <p:cNvGrpSpPr/>
            <p:nvPr/>
          </p:nvGrpSpPr>
          <p:grpSpPr>
            <a:xfrm>
              <a:off x="16348160" y="15700916"/>
              <a:ext cx="4683040" cy="6390210"/>
              <a:chOff x="14559047" y="15548516"/>
              <a:chExt cx="4683040" cy="6390210"/>
            </a:xfrm>
          </p:grpSpPr>
          <p:pic>
            <p:nvPicPr>
              <p:cNvPr id="91" name="Picture 90" descr="1415132249_server-512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59621" y="15548516"/>
                <a:ext cx="1714500" cy="2286000"/>
              </a:xfrm>
              <a:prstGeom prst="rect">
                <a:avLst/>
              </a:prstGeom>
            </p:spPr>
          </p:pic>
          <p:pic>
            <p:nvPicPr>
              <p:cNvPr id="92" name="Picture 91" descr="1415132431_database-51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27013" y="15548516"/>
                <a:ext cx="1714500" cy="2286000"/>
              </a:xfrm>
              <a:prstGeom prst="rect">
                <a:avLst/>
              </a:prstGeom>
            </p:spPr>
          </p:pic>
          <p:sp>
            <p:nvSpPr>
              <p:cNvPr id="93" name="TextBox 92"/>
              <p:cNvSpPr txBox="1"/>
              <p:nvPr/>
            </p:nvSpPr>
            <p:spPr>
              <a:xfrm>
                <a:off x="14559047" y="17998176"/>
                <a:ext cx="4683040" cy="3940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Avenir Heavy"/>
                    <a:cs typeface="Avenir Heavy"/>
                  </a:rPr>
                  <a:t>Execution and Storage Systems</a:t>
                </a:r>
                <a:endParaRPr lang="en-US" sz="3200" dirty="0">
                  <a:latin typeface="Avenir Heavy"/>
                  <a:cs typeface="Avenir Heavy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9293939" y="15700916"/>
              <a:ext cx="3553978" cy="4508157"/>
              <a:chOff x="8604390" y="15548516"/>
              <a:chExt cx="3553978" cy="450815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8604390" y="17998176"/>
                <a:ext cx="3553978" cy="2058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Avenir Heavy"/>
                    <a:cs typeface="Avenir Heavy"/>
                  </a:rPr>
                  <a:t>Agave</a:t>
                </a:r>
                <a:br>
                  <a:rPr lang="en-US" sz="3200" dirty="0" smtClean="0">
                    <a:latin typeface="Avenir Heavy"/>
                    <a:cs typeface="Avenir Heavy"/>
                  </a:rPr>
                </a:br>
                <a:r>
                  <a:rPr lang="en-US" sz="3200" dirty="0" smtClean="0">
                    <a:latin typeface="Avenir Heavy"/>
                    <a:cs typeface="Avenir Heavy"/>
                  </a:rPr>
                  <a:t>API</a:t>
                </a:r>
                <a:endParaRPr lang="en-US" sz="3200" dirty="0">
                  <a:latin typeface="Avenir Heavy"/>
                  <a:cs typeface="Avenir Heavy"/>
                </a:endParaRPr>
              </a:p>
            </p:txBody>
          </p:sp>
          <p:pic>
            <p:nvPicPr>
              <p:cNvPr id="90" name="Picture 89" descr="1415132636_icon-ios7-cloud-outline-51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214" b="17464"/>
              <a:stretch/>
            </p:blipFill>
            <p:spPr>
              <a:xfrm>
                <a:off x="8604390" y="15548516"/>
                <a:ext cx="3553978" cy="2286000"/>
              </a:xfrm>
              <a:prstGeom prst="rect">
                <a:avLst/>
              </a:prstGeom>
            </p:spPr>
          </p:pic>
        </p:grpSp>
        <p:grpSp>
          <p:nvGrpSpPr>
            <p:cNvPr id="77" name="Group 76"/>
            <p:cNvGrpSpPr/>
            <p:nvPr/>
          </p:nvGrpSpPr>
          <p:grpSpPr>
            <a:xfrm>
              <a:off x="1810220" y="15700916"/>
              <a:ext cx="3983477" cy="4508157"/>
              <a:chOff x="1810220" y="15548516"/>
              <a:chExt cx="3983477" cy="4508157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810220" y="17998176"/>
                <a:ext cx="3553978" cy="2058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Avenir Heavy"/>
                    <a:cs typeface="Avenir Heavy"/>
                  </a:rPr>
                  <a:t>End Users</a:t>
                </a:r>
                <a:endParaRPr lang="en-US" sz="3200" dirty="0">
                  <a:latin typeface="Avenir Heavy"/>
                  <a:cs typeface="Avenir Heavy"/>
                </a:endParaRPr>
              </a:p>
            </p:txBody>
          </p:sp>
          <p:pic>
            <p:nvPicPr>
              <p:cNvPr id="87" name="Picture 86" descr="1415132920_519961-024_Computer-51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7697" y="15548516"/>
                <a:ext cx="2286000" cy="2286000"/>
              </a:xfrm>
              <a:prstGeom prst="rect">
                <a:avLst/>
              </a:prstGeom>
            </p:spPr>
          </p:pic>
          <p:pic>
            <p:nvPicPr>
              <p:cNvPr id="88" name="Picture 87" descr="1415133039_user21-51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0220" y="15548516"/>
                <a:ext cx="2120801" cy="2286000"/>
              </a:xfrm>
              <a:prstGeom prst="rect">
                <a:avLst/>
              </a:prstGeom>
            </p:spPr>
          </p:pic>
        </p:grpSp>
        <p:grpSp>
          <p:nvGrpSpPr>
            <p:cNvPr id="78" name="Group 77"/>
            <p:cNvGrpSpPr/>
            <p:nvPr/>
          </p:nvGrpSpPr>
          <p:grpSpPr>
            <a:xfrm>
              <a:off x="5943618" y="16573740"/>
              <a:ext cx="3200400" cy="383318"/>
              <a:chOff x="6093540" y="16345138"/>
              <a:chExt cx="3200400" cy="383318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>
                <a:off x="6093540" y="16345138"/>
                <a:ext cx="32004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>
                <a:off x="6093540" y="16728456"/>
                <a:ext cx="32004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2997838" y="16573740"/>
              <a:ext cx="3200400" cy="383318"/>
              <a:chOff x="6093540" y="16345138"/>
              <a:chExt cx="3200400" cy="383318"/>
            </a:xfrm>
          </p:grpSpPr>
          <p:cxnSp>
            <p:nvCxnSpPr>
              <p:cNvPr id="82" name="Straight Arrow Connector 81"/>
              <p:cNvCxnSpPr/>
              <p:nvPr/>
            </p:nvCxnSpPr>
            <p:spPr>
              <a:xfrm>
                <a:off x="6093540" y="16345138"/>
                <a:ext cx="32004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>
                <a:off x="6093540" y="16728456"/>
                <a:ext cx="3200400" cy="0"/>
              </a:xfrm>
              <a:prstGeom prst="straightConnector1">
                <a:avLst/>
              </a:prstGeom>
              <a:ln w="88900"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943617" y="17138528"/>
              <a:ext cx="3200401" cy="135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venir Heavy"/>
                  <a:cs typeface="Avenir Heavy"/>
                </a:rPr>
                <a:t>HTTP</a:t>
              </a:r>
              <a:br>
                <a:rPr lang="en-US" sz="2000" dirty="0" smtClean="0">
                  <a:latin typeface="Avenir Heavy"/>
                  <a:cs typeface="Avenir Heavy"/>
                </a:rPr>
              </a:br>
              <a:r>
                <a:rPr lang="en-US" sz="2000" dirty="0" smtClean="0">
                  <a:latin typeface="Avenir Heavy"/>
                  <a:cs typeface="Avenir Heavy"/>
                </a:rPr>
                <a:t>JSON</a:t>
              </a:r>
              <a:endParaRPr lang="en-US" sz="2000" dirty="0">
                <a:latin typeface="Avenir Heavy"/>
                <a:cs typeface="Avenir Heavy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997838" y="17290927"/>
              <a:ext cx="3200401" cy="25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venir Heavy"/>
                  <a:cs typeface="Avenir Heavy"/>
                </a:rPr>
                <a:t>SSH/SFTP</a:t>
              </a:r>
            </a:p>
            <a:p>
              <a:pPr algn="ctr"/>
              <a:r>
                <a:rPr lang="en-US" sz="2000" dirty="0" smtClean="0">
                  <a:latin typeface="Avenir Heavy"/>
                  <a:cs typeface="Avenir Heavy"/>
                </a:rPr>
                <a:t>Amazon S3</a:t>
              </a:r>
            </a:p>
            <a:p>
              <a:pPr algn="ctr"/>
              <a:r>
                <a:rPr lang="en-US" sz="2000" dirty="0">
                  <a:latin typeface="Avenir Heavy"/>
                  <a:cs typeface="Avenir Heavy"/>
                </a:rPr>
                <a:t>iRODS</a:t>
              </a:r>
            </a:p>
            <a:p>
              <a:pPr algn="ctr"/>
              <a:r>
                <a:rPr lang="en-US" sz="2000" dirty="0" smtClean="0">
                  <a:latin typeface="Avenir Heavy"/>
                  <a:cs typeface="Avenir Heavy"/>
                </a:rPr>
                <a:t>GridFTP</a:t>
              </a:r>
              <a:endParaRPr lang="en-US" sz="2000" dirty="0">
                <a:latin typeface="Avenir Heavy"/>
                <a:cs typeface="Avenir Heavy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338373" y="1019812"/>
            <a:ext cx="4867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Application programming interface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" y="650949"/>
            <a:ext cx="1097280" cy="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1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338373" y="1019812"/>
            <a:ext cx="430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Important concepts: endpoints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8373" y="474693"/>
            <a:ext cx="3834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What is an API?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24118"/>
              </p:ext>
            </p:extLst>
          </p:nvPr>
        </p:nvGraphicFramePr>
        <p:xfrm>
          <a:off x="55468" y="1953073"/>
          <a:ext cx="12052350" cy="4820920"/>
        </p:xfrm>
        <a:graphic>
          <a:graphicData uri="http://schemas.openxmlformats.org/drawingml/2006/table">
            <a:tbl>
              <a:tblPr firstCol="1" bandRow="1">
                <a:tableStyleId>{6E25E649-3F16-4E02-A733-19D2CDBF48F0}</a:tableStyleId>
              </a:tblPr>
              <a:tblGrid>
                <a:gridCol w="2877548"/>
                <a:gridCol w="91748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clients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and manage API keys (WSO2)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 and manage apps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files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Move and manage data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jobs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Run and manage jobs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and manage metadata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monitors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and manage system monitors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notifications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Subscribe to and manage notifications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postits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pre-authenticated, disposable URLs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profiles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and manage application users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systems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 and manage systems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tenants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List available tenants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transforms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Transform and stage data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usage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Query for usage across APIs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" y="650949"/>
            <a:ext cx="1097280" cy="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9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08 at 10.04.5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"/>
          <a:stretch/>
        </p:blipFill>
        <p:spPr>
          <a:xfrm>
            <a:off x="3194978" y="1619470"/>
            <a:ext cx="6277817" cy="30424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38373" y="1019812"/>
            <a:ext cx="665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Reproducible scientific computing infrastructure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8373" y="474693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Agave API Overview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7372" y="4658059"/>
            <a:ext cx="10157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Effra" panose="02000506080000020004" pitchFamily="2" charset="0"/>
              </a:rPr>
              <a:t>Science-as-a-service platform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your own compute, and storage resources </a:t>
            </a:r>
            <a:r>
              <a:rPr lang="en-US" sz="2800" dirty="0" smtClean="0"/>
              <a:t>(or </a:t>
            </a:r>
            <a:r>
              <a:rPr lang="en-US" sz="2800" dirty="0" err="1" smtClean="0"/>
              <a:t>iPlant’s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Effra" panose="02000506080000020004" pitchFamily="2" charset="0"/>
              </a:rPr>
              <a:t>Clone existing apps and register your 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Effra" panose="02000506080000020004" pitchFamily="2" charset="0"/>
              </a:rPr>
              <a:t>Share your apps and access them through the DE</a:t>
            </a:r>
            <a:endParaRPr lang="en-US" sz="28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" y="650949"/>
            <a:ext cx="1097280" cy="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62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8373" y="101981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Benefits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90" y="2423819"/>
            <a:ext cx="621243" cy="7159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49" y="5437139"/>
            <a:ext cx="944584" cy="9957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56" y="3832817"/>
            <a:ext cx="796371" cy="827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5283" y="1927146"/>
            <a:ext cx="18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Get Science Done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4970" y="3366344"/>
            <a:ext cx="160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Reproducibility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74087" y="4963247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Productivity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64770" y="1914113"/>
            <a:ext cx="937949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Securely make your cluster and apps available on the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Integrate the </a:t>
            </a:r>
            <a:r>
              <a:rPr lang="en-US" sz="2400" dirty="0" err="1" smtClean="0"/>
              <a:t>iPlant</a:t>
            </a:r>
            <a:r>
              <a:rPr lang="en-US" sz="2400" dirty="0"/>
              <a:t> </a:t>
            </a:r>
            <a:r>
              <a:rPr lang="en-US" sz="2400" dirty="0" err="1" smtClean="0"/>
              <a:t>datastore</a:t>
            </a:r>
            <a:r>
              <a:rPr lang="en-US" sz="2400" dirty="0" smtClean="0"/>
              <a:t> and apps into command line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 files, jobs, and apps are tracked with unique IDs</a:t>
            </a:r>
            <a:endParaRPr lang="en-US" sz="2400" dirty="0" smtClean="0">
              <a:solidFill>
                <a:srgbClr val="03A4B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Programmatically associate metadata with your files/jobs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Automate workflows across sites and 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powerful new web portals quickly and cheaply</a:t>
            </a:r>
            <a:endParaRPr lang="en-US" sz="2400" dirty="0" smtClean="0">
              <a:solidFill>
                <a:srgbClr val="D9672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55565" y="4900773"/>
            <a:ext cx="11336435" cy="6247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5565" y="3319469"/>
            <a:ext cx="11336435" cy="4687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0629" y="1906220"/>
            <a:ext cx="0" cy="4861216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50294" y="1900093"/>
            <a:ext cx="11351645" cy="612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8373" y="474693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Agave API Overview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" y="650949"/>
            <a:ext cx="1097280" cy="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6112"/>
            <a:ext cx="12192000" cy="869343"/>
          </a:xfrm>
        </p:spPr>
        <p:txBody>
          <a:bodyPr/>
          <a:lstStyle/>
          <a:p>
            <a:r>
              <a:rPr lang="en-US" sz="4800" dirty="0" smtClean="0"/>
              <a:t>CyVerse product stack</a:t>
            </a:r>
            <a:endParaRPr lang="en-US" sz="4800" dirty="0"/>
          </a:p>
        </p:txBody>
      </p:sp>
      <p:pic>
        <p:nvPicPr>
          <p:cNvPr id="9" name="Content Placeholder 3" descr="iPlant Layer_Cak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" r="-241" b="2811"/>
          <a:stretch/>
        </p:blipFill>
        <p:spPr>
          <a:xfrm>
            <a:off x="2853855" y="1623687"/>
            <a:ext cx="6366057" cy="4512471"/>
          </a:xfrm>
          <a:prstGeom prst="rect">
            <a:avLst/>
          </a:prstGeom>
          <a:ln w="12700" cmpd="sng">
            <a:noFill/>
          </a:ln>
          <a:effectLst>
            <a:outerShdw blurRad="152400" dist="88900" dir="2700000" algn="tl" rotWithShape="0">
              <a:prstClr val="black">
                <a:alpha val="35000"/>
              </a:prstClr>
            </a:outerShdw>
          </a:effectLst>
        </p:spPr>
      </p:pic>
      <p:sp>
        <p:nvSpPr>
          <p:cNvPr id="10" name="Left Arrow 9"/>
          <p:cNvSpPr/>
          <p:nvPr/>
        </p:nvSpPr>
        <p:spPr>
          <a:xfrm>
            <a:off x="9090059" y="2030570"/>
            <a:ext cx="378261" cy="276191"/>
          </a:xfrm>
          <a:prstGeom prst="leftArrow">
            <a:avLst/>
          </a:prstGeom>
          <a:solidFill>
            <a:srgbClr val="0971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971A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08403" y="1877935"/>
            <a:ext cx="17497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971AB"/>
                </a:solidFill>
              </a:rPr>
              <a:t>Ready to use</a:t>
            </a:r>
            <a:br>
              <a:rPr lang="en-US" sz="1600" b="1" dirty="0" smtClean="0">
                <a:solidFill>
                  <a:srgbClr val="0971AB"/>
                </a:solidFill>
              </a:rPr>
            </a:br>
            <a:r>
              <a:rPr lang="en-US" sz="1600" b="1" dirty="0" smtClean="0">
                <a:solidFill>
                  <a:srgbClr val="0971AB"/>
                </a:solidFill>
              </a:rPr>
              <a:t>Platforms</a:t>
            </a:r>
            <a:endParaRPr lang="en-US" sz="1600" b="1" dirty="0">
              <a:solidFill>
                <a:srgbClr val="0971AB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9090059" y="5108855"/>
            <a:ext cx="378261" cy="276191"/>
          </a:xfrm>
          <a:prstGeom prst="leftArrow">
            <a:avLst/>
          </a:prstGeom>
          <a:solidFill>
            <a:srgbClr val="0971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971AB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05580" y="4961500"/>
            <a:ext cx="17497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971AB"/>
                </a:solidFill>
              </a:rPr>
              <a:t>Foundational</a:t>
            </a:r>
            <a:br>
              <a:rPr lang="en-US" sz="1600" b="1" dirty="0" smtClean="0">
                <a:solidFill>
                  <a:srgbClr val="0971AB"/>
                </a:solidFill>
              </a:rPr>
            </a:br>
            <a:r>
              <a:rPr lang="en-US" sz="1600" b="1" dirty="0" smtClean="0">
                <a:solidFill>
                  <a:srgbClr val="0971AB"/>
                </a:solidFill>
              </a:rPr>
              <a:t>Capabilities</a:t>
            </a:r>
            <a:endParaRPr lang="en-US" sz="1600" b="1" dirty="0">
              <a:solidFill>
                <a:srgbClr val="0971AB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9090059" y="4132060"/>
            <a:ext cx="378261" cy="276191"/>
          </a:xfrm>
          <a:prstGeom prst="leftArrow">
            <a:avLst/>
          </a:prstGeom>
          <a:solidFill>
            <a:srgbClr val="0971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971AB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15796" y="4023945"/>
            <a:ext cx="1823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971AB"/>
                </a:solidFill>
              </a:rPr>
              <a:t>Established CI Components</a:t>
            </a:r>
            <a:endParaRPr lang="en-US" sz="1600" b="1" dirty="0">
              <a:solidFill>
                <a:srgbClr val="0971AB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>
            <a:off x="9090059" y="3108263"/>
            <a:ext cx="378261" cy="276191"/>
          </a:xfrm>
          <a:prstGeom prst="leftArrow">
            <a:avLst/>
          </a:prstGeom>
          <a:solidFill>
            <a:srgbClr val="0971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971AB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35026" y="2955628"/>
            <a:ext cx="17497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971AB"/>
                </a:solidFill>
              </a:rPr>
              <a:t>Extensible Services </a:t>
            </a:r>
            <a:endParaRPr lang="en-US" sz="1600" b="1" dirty="0">
              <a:solidFill>
                <a:srgbClr val="0971AB"/>
              </a:solidFill>
            </a:endParaRPr>
          </a:p>
        </p:txBody>
      </p:sp>
      <p:sp>
        <p:nvSpPr>
          <p:cNvPr id="23" name="Shape 195"/>
          <p:cNvSpPr/>
          <p:nvPr/>
        </p:nvSpPr>
        <p:spPr>
          <a:xfrm rot="16200000">
            <a:off x="-248191" y="3673763"/>
            <a:ext cx="4001656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008F00"/>
                </a:solidFill>
              </a:defRPr>
            </a:lvl1pPr>
          </a:lstStyle>
          <a:p>
            <a:r>
              <a:rPr sz="2600" dirty="0">
                <a:solidFill>
                  <a:srgbClr val="F19E1F"/>
                </a:solidFill>
              </a:rPr>
              <a:t>Ease of Use</a:t>
            </a:r>
          </a:p>
        </p:txBody>
      </p:sp>
      <p:sp>
        <p:nvSpPr>
          <p:cNvPr id="24" name="Shape 197"/>
          <p:cNvSpPr/>
          <p:nvPr/>
        </p:nvSpPr>
        <p:spPr>
          <a:xfrm>
            <a:off x="1992210" y="1585591"/>
            <a:ext cx="215899" cy="4398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0"/>
                </a:moveTo>
                <a:lnTo>
                  <a:pt x="10800" y="0"/>
                </a:lnTo>
                <a:lnTo>
                  <a:pt x="21600" y="1670"/>
                </a:lnTo>
                <a:lnTo>
                  <a:pt x="16200" y="167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670"/>
                </a:lnTo>
                <a:close/>
              </a:path>
            </a:pathLst>
          </a:custGeom>
          <a:solidFill>
            <a:srgbClr val="F19E1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hape 206"/>
          <p:cNvSpPr/>
          <p:nvPr/>
        </p:nvSpPr>
        <p:spPr>
          <a:xfrm>
            <a:off x="2208110" y="1669699"/>
            <a:ext cx="207064" cy="4408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930"/>
                </a:moveTo>
                <a:lnTo>
                  <a:pt x="10800" y="21600"/>
                </a:lnTo>
                <a:lnTo>
                  <a:pt x="21600" y="19930"/>
                </a:lnTo>
                <a:lnTo>
                  <a:pt x="16200" y="19930"/>
                </a:lnTo>
                <a:lnTo>
                  <a:pt x="16200" y="0"/>
                </a:lnTo>
                <a:lnTo>
                  <a:pt x="5400" y="0"/>
                </a:lnTo>
                <a:lnTo>
                  <a:pt x="5400" y="19930"/>
                </a:lnTo>
                <a:close/>
              </a:path>
            </a:pathLst>
          </a:custGeom>
          <a:solidFill>
            <a:srgbClr val="0971AB"/>
          </a:soli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531B93"/>
                </a:solidFill>
              </a:defRPr>
            </a:pPr>
            <a:endParaRPr>
              <a:solidFill>
                <a:srgbClr val="0971AB"/>
              </a:solidFill>
            </a:endParaRPr>
          </a:p>
        </p:txBody>
      </p:sp>
      <p:sp>
        <p:nvSpPr>
          <p:cNvPr id="26" name="Shape 207"/>
          <p:cNvSpPr/>
          <p:nvPr/>
        </p:nvSpPr>
        <p:spPr>
          <a:xfrm rot="5383027">
            <a:off x="670443" y="3635931"/>
            <a:ext cx="4001655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531B93"/>
                </a:solidFill>
              </a:defRPr>
            </a:lvl1pPr>
          </a:lstStyle>
          <a:p>
            <a:r>
              <a:rPr sz="2600" dirty="0">
                <a:solidFill>
                  <a:srgbClr val="0971AB"/>
                </a:solidFill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54750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77809" y="1342994"/>
            <a:ext cx="10636245" cy="5324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cs typeface="Calibri" pitchFamily="34" charset="0"/>
              </a:rPr>
              <a:t>The command line interface (CLI) tools are great for users </a:t>
            </a:r>
            <a:br>
              <a:rPr lang="en-US" sz="2800" dirty="0" smtClean="0">
                <a:cs typeface="Calibri" pitchFamily="34" charset="0"/>
              </a:rPr>
            </a:br>
            <a:r>
              <a:rPr lang="en-US" sz="2800" dirty="0" smtClean="0">
                <a:cs typeface="Calibri" pitchFamily="34" charset="0"/>
              </a:rPr>
              <a:t>with basic Linux knowledge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cs typeface="Calibri" pitchFamily="34" charset="0"/>
                <a:hlinkClick r:id="rId2"/>
              </a:rPr>
              <a:t>http:/</a:t>
            </a:r>
            <a:r>
              <a:rPr lang="en-US" sz="2400" dirty="0" smtClean="0">
                <a:cs typeface="Calibri" pitchFamily="34" charset="0"/>
                <a:hlinkClick r:id="rId2"/>
              </a:rPr>
              <a:t>/agaveapi.co</a:t>
            </a:r>
            <a:r>
              <a:rPr lang="en-US" sz="2400" dirty="0">
                <a:cs typeface="Calibri" pitchFamily="34" charset="0"/>
                <a:hlinkClick r:id="rId2"/>
              </a:rPr>
              <a:t>/tools/command-line-interface</a:t>
            </a:r>
            <a:r>
              <a:rPr lang="en-US" sz="2400" dirty="0" smtClean="0">
                <a:cs typeface="Calibri" pitchFamily="34" charset="0"/>
                <a:hlinkClick r:id="rId2"/>
              </a:rPr>
              <a:t>/</a:t>
            </a:r>
            <a:endParaRPr lang="en-US" sz="2400" dirty="0" smtClean="0">
              <a:cs typeface="Calibri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 smtClean="0">
              <a:cs typeface="Calibri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alibri" pitchFamily="34" charset="0"/>
              </a:rPr>
              <a:t>Computers love reading JSON</a:t>
            </a:r>
            <a:r>
              <a:rPr lang="en-US" sz="2800" dirty="0">
                <a:cs typeface="Calibri" pitchFamily="34" charset="0"/>
              </a:rPr>
              <a:t>,</a:t>
            </a:r>
            <a:r>
              <a:rPr lang="en-US" sz="2800" dirty="0" smtClean="0">
                <a:cs typeface="Calibri" pitchFamily="34" charset="0"/>
              </a:rPr>
              <a:t> humans may not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Calibri" pitchFamily="34" charset="0"/>
              </a:rPr>
              <a:t>Catch syntax errors with a lint tool</a:t>
            </a:r>
            <a:r>
              <a:rPr lang="en-US" sz="2400" dirty="0">
                <a:cs typeface="Calibri" pitchFamily="34" charset="0"/>
              </a:rPr>
              <a:t>: </a:t>
            </a:r>
            <a:r>
              <a:rPr lang="en-US" sz="2400" dirty="0">
                <a:cs typeface="Calibri" pitchFamily="34" charset="0"/>
                <a:hlinkClick r:id="rId3"/>
              </a:rPr>
              <a:t>http://jsonlint.com</a:t>
            </a:r>
            <a:r>
              <a:rPr lang="en-US" sz="2400" dirty="0" smtClean="0">
                <a:cs typeface="Calibri" pitchFamily="34" charset="0"/>
                <a:hlinkClick r:id="rId3"/>
              </a:rPr>
              <a:t>/</a:t>
            </a:r>
            <a:endParaRPr lang="en-US" sz="2400" dirty="0" smtClean="0">
              <a:cs typeface="Calibri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Calibri" pitchFamily="34" charset="0"/>
              </a:rPr>
              <a:t>You can paste JSON </a:t>
            </a:r>
            <a:r>
              <a:rPr lang="en-US" sz="2400" dirty="0">
                <a:cs typeface="Calibri" pitchFamily="34" charset="0"/>
              </a:rPr>
              <a:t>into the </a:t>
            </a:r>
            <a:r>
              <a:rPr lang="en-US" sz="2400" dirty="0" smtClean="0">
                <a:cs typeface="Calibri" pitchFamily="34" charset="0"/>
              </a:rPr>
              <a:t>Agave </a:t>
            </a:r>
            <a:r>
              <a:rPr lang="en-US" sz="2400" dirty="0" err="1" smtClean="0">
                <a:cs typeface="Calibri" pitchFamily="34" charset="0"/>
              </a:rPr>
              <a:t>ToGo</a:t>
            </a:r>
            <a:r>
              <a:rPr lang="en-US" sz="2400" dirty="0" smtClean="0">
                <a:cs typeface="Calibri" pitchFamily="34" charset="0"/>
              </a:rPr>
              <a:t> web app (or use the wizard): </a:t>
            </a:r>
            <a:br>
              <a:rPr lang="en-US" sz="2400" dirty="0" smtClean="0">
                <a:cs typeface="Calibri" pitchFamily="34" charset="0"/>
              </a:rPr>
            </a:br>
            <a:r>
              <a:rPr lang="en-US" sz="2400" dirty="0" smtClean="0">
                <a:cs typeface="Calibri" pitchFamily="34" charset="0"/>
                <a:hlinkClick r:id="rId4"/>
              </a:rPr>
              <a:t>http</a:t>
            </a:r>
            <a:r>
              <a:rPr lang="en-US" sz="2400" dirty="0">
                <a:cs typeface="Calibri" pitchFamily="34" charset="0"/>
                <a:hlinkClick r:id="rId4"/>
              </a:rPr>
              <a:t>://togo.agaveapi.co/app/#/apps/</a:t>
            </a:r>
            <a:r>
              <a:rPr lang="en-US" sz="2400" dirty="0" smtClean="0">
                <a:cs typeface="Calibri" pitchFamily="34" charset="0"/>
                <a:hlinkClick r:id="rId4"/>
              </a:rPr>
              <a:t>new</a:t>
            </a:r>
            <a:endParaRPr lang="en-US" sz="2400" dirty="0" smtClean="0">
              <a:cs typeface="Calibri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>
              <a:cs typeface="Calibri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Calibri" pitchFamily="34" charset="0"/>
              </a:rPr>
              <a:t>Data on storage systems, apps on execution systems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Calibri" pitchFamily="34" charset="0"/>
              </a:rPr>
              <a:t>Even the files associated with an app reside on storage systems</a:t>
            </a:r>
            <a:endParaRPr lang="en-US" sz="2800" dirty="0">
              <a:cs typeface="Calibri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Calibri" pitchFamily="34" charset="0"/>
              </a:rPr>
              <a:t>App inputs can be URLs or files on storage systems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8373" y="474693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Agave API Overview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8373" y="1019812"/>
            <a:ext cx="683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Key things to remember when you try this yourself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" y="650949"/>
            <a:ext cx="1097280" cy="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3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338373" y="1019812"/>
            <a:ext cx="5979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Effra" panose="02000506080000020004" pitchFamily="2" charset="0"/>
              </a:rPr>
              <a:t>User perspectives and possible applications</a:t>
            </a:r>
            <a:endParaRPr lang="en-US" sz="105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603483" y="239669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Bench Scientist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542499" y="4132781"/>
            <a:ext cx="173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Bioinformatician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79689" y="2067539"/>
            <a:ext cx="88537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Learned how APIs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Uses the Agave CLI Tools in the 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Integrated API calls into analysis scripts to handle data flow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Made tools on our lab cluster available through the Discovery </a:t>
            </a:r>
            <a:br>
              <a:rPr lang="en-US" sz="2400" dirty="0" smtClean="0"/>
            </a:br>
            <a:r>
              <a:rPr lang="en-US" sz="2400" dirty="0" smtClean="0"/>
              <a:t>Environment</a:t>
            </a:r>
          </a:p>
          <a:p>
            <a:r>
              <a:rPr lang="en-US" sz="2400" dirty="0" smtClean="0"/>
              <a:t> 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Used the “files” and “</a:t>
            </a:r>
            <a:r>
              <a:rPr lang="en-US" sz="2400" dirty="0" err="1" smtClean="0"/>
              <a:t>postits</a:t>
            </a:r>
            <a:r>
              <a:rPr lang="en-US" sz="2400" dirty="0" smtClean="0"/>
              <a:t>” to share data with collaborators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Built a custom web interface for browsing data and metadata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669888" y="5224656"/>
            <a:ext cx="10522112" cy="6247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77494" y="3473766"/>
            <a:ext cx="10514506" cy="46506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52009" y="1906220"/>
            <a:ext cx="0" cy="4861216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41736" y="1900093"/>
            <a:ext cx="10550264" cy="40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65" y="2076701"/>
            <a:ext cx="1062234" cy="12635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44" y="3747521"/>
            <a:ext cx="1125876" cy="12967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512" y="5367945"/>
            <a:ext cx="1086187" cy="1291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 rot="16200000">
            <a:off x="679743" y="5826223"/>
            <a:ext cx="148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Core Facilities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8610" y="6519446"/>
            <a:ext cx="4929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Images from personas based on</a:t>
            </a:r>
            <a:r>
              <a:rPr lang="en-US" sz="800" dirty="0"/>
              <a:t>: Bioinformatics Curriculum Guidelines: Toward a Definition of Core Competencies </a:t>
            </a:r>
            <a:endParaRPr lang="en-US" sz="800" dirty="0" smtClean="0"/>
          </a:p>
          <a:p>
            <a:r>
              <a:rPr lang="en-US" sz="800" dirty="0" smtClean="0"/>
              <a:t>PLOS Biology DOI</a:t>
            </a:r>
            <a:r>
              <a:rPr lang="en-US" sz="800" dirty="0"/>
              <a:t>: 10.1371/journal.pcbi.1003496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8373" y="474693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  <a:latin typeface="Effra" panose="02000506080000020004" pitchFamily="2" charset="0"/>
              </a:rPr>
              <a:t>Agave API Overview</a:t>
            </a:r>
            <a:endParaRPr lang="en-US" sz="1600" dirty="0">
              <a:solidFill>
                <a:prstClr val="black"/>
              </a:solidFill>
              <a:latin typeface="Effra" panose="02000506080000020004" pitchFamily="2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" y="650949"/>
            <a:ext cx="1097280" cy="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7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74b6422e71294979d2e4ecdfa995844aca235a"/>
</p:tagLst>
</file>

<file path=ppt/theme/theme1.xml><?xml version="1.0" encoding="utf-8"?>
<a:theme xmlns:a="http://schemas.openxmlformats.org/drawingml/2006/main" name="Generic New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yVerse PPT Theme-template" id="{F542F1E0-408B-4E0D-B65A-071A189FF1E9}" vid="{AC48C072-E801-4DE1-8C9B-ED2920775E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CyVerse PPT Theme-template</Template>
  <TotalTime>239</TotalTime>
  <Words>466</Words>
  <Application>Microsoft Macintosh PowerPoint</Application>
  <PresentationFormat>Custom</PresentationFormat>
  <Paragraphs>116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Generic New Slide</vt:lpstr>
      <vt:lpstr>Cyverse Science APIs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CyVerse product stack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Williams</dc:creator>
  <cp:lastModifiedBy>John Fonner</cp:lastModifiedBy>
  <cp:revision>26</cp:revision>
  <dcterms:created xsi:type="dcterms:W3CDTF">2016-02-11T16:59:42Z</dcterms:created>
  <dcterms:modified xsi:type="dcterms:W3CDTF">2016-07-15T13:54:44Z</dcterms:modified>
</cp:coreProperties>
</file>