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24" autoAdjust="0"/>
  </p:normalViewPr>
  <p:slideViewPr>
    <p:cSldViewPr snapToGrid="0" showGuides="1">
      <p:cViewPr varScale="1">
        <p:scale>
          <a:sx n="66" d="100"/>
          <a:sy n="66" d="100"/>
        </p:scale>
        <p:origin x="81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3C4-7913-4469-9CB1-484A0D70C96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602-CC2D-4512-8589-A9AFD2AC4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34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3C4-7913-4469-9CB1-484A0D70C96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602-CC2D-4512-8589-A9AFD2AC4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41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3C4-7913-4469-9CB1-484A0D70C96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602-CC2D-4512-8589-A9AFD2AC4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95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3C4-7913-4469-9CB1-484A0D70C96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602-CC2D-4512-8589-A9AFD2AC4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73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3C4-7913-4469-9CB1-484A0D70C96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602-CC2D-4512-8589-A9AFD2AC4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3C4-7913-4469-9CB1-484A0D70C96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602-CC2D-4512-8589-A9AFD2AC4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46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3C4-7913-4469-9CB1-484A0D70C96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602-CC2D-4512-8589-A9AFD2AC4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38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3C4-7913-4469-9CB1-484A0D70C96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602-CC2D-4512-8589-A9AFD2AC4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73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3C4-7913-4469-9CB1-484A0D70C96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602-CC2D-4512-8589-A9AFD2AC4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76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3C4-7913-4469-9CB1-484A0D70C96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602-CC2D-4512-8589-A9AFD2AC4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32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3C4-7913-4469-9CB1-484A0D70C96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602-CC2D-4512-8589-A9AFD2AC4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07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003C4-7913-4469-9CB1-484A0D70C96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C8602-CC2D-4512-8589-A9AFD2AC4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Article discussions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1</a:t>
            </a:r>
            <a:r>
              <a:rPr lang="en-US" b="1" dirty="0"/>
              <a:t>. </a:t>
            </a:r>
            <a:r>
              <a:rPr lang="en-US" b="1" dirty="0" smtClean="0"/>
              <a:t>Prepare a 10 minutes presentation with the following (mostly with photos, figures or graphs)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2. Find out and discuss:</a:t>
            </a:r>
          </a:p>
          <a:p>
            <a:pPr marL="0" indent="400050">
              <a:lnSpc>
                <a:spcPct val="150000"/>
              </a:lnSpc>
              <a:buNone/>
            </a:pPr>
            <a:r>
              <a:rPr lang="en-US" b="1" dirty="0" smtClean="0"/>
              <a:t>a</a:t>
            </a:r>
            <a:r>
              <a:rPr lang="en-US" b="1" dirty="0"/>
              <a:t>. What were the main </a:t>
            </a:r>
            <a:r>
              <a:rPr lang="en-US" b="1" dirty="0" smtClean="0"/>
              <a:t>questions (or objectives) addressed? </a:t>
            </a:r>
          </a:p>
          <a:p>
            <a:pPr marL="0" indent="400050">
              <a:lnSpc>
                <a:spcPct val="150000"/>
              </a:lnSpc>
              <a:buNone/>
            </a:pPr>
            <a:r>
              <a:rPr lang="en-US" b="1" dirty="0" smtClean="0"/>
              <a:t>b</a:t>
            </a:r>
            <a:r>
              <a:rPr lang="en-US" b="1" dirty="0"/>
              <a:t>. How did the authors tackle </a:t>
            </a:r>
            <a:r>
              <a:rPr lang="en-US" b="1" dirty="0" smtClean="0"/>
              <a:t>them?</a:t>
            </a:r>
          </a:p>
          <a:p>
            <a:pPr marL="0" indent="400050">
              <a:lnSpc>
                <a:spcPct val="150000"/>
              </a:lnSpc>
              <a:buNone/>
            </a:pPr>
            <a:r>
              <a:rPr lang="en-US" b="1" dirty="0" smtClean="0"/>
              <a:t>c</a:t>
            </a:r>
            <a:r>
              <a:rPr lang="en-US" b="1" dirty="0"/>
              <a:t>. What aspects could be added/done </a:t>
            </a:r>
            <a:r>
              <a:rPr lang="en-US" b="1" dirty="0" smtClean="0"/>
              <a:t>differently/problems?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-1"/>
            <a:ext cx="12192000" cy="68580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Papers</a:t>
            </a:r>
            <a:r>
              <a:rPr lang="en-GB" sz="2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GB" sz="2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2000" dirty="0" smtClean="0"/>
              <a:t>8</a:t>
            </a:r>
            <a:r>
              <a:rPr lang="en-GB" sz="2000" dirty="0" smtClean="0"/>
              <a:t>. </a:t>
            </a:r>
            <a:r>
              <a:rPr lang="en-GB" sz="2000" dirty="0" err="1" smtClean="0"/>
              <a:t>Flemons</a:t>
            </a:r>
            <a:r>
              <a:rPr lang="en-GB" sz="2000" dirty="0" smtClean="0"/>
              <a:t>, P., </a:t>
            </a:r>
            <a:r>
              <a:rPr lang="en-GB" sz="2000" dirty="0" err="1" smtClean="0"/>
              <a:t>Guralnick</a:t>
            </a:r>
            <a:r>
              <a:rPr lang="en-GB" sz="2000" dirty="0" smtClean="0"/>
              <a:t>, R., Krieger, J., </a:t>
            </a:r>
            <a:r>
              <a:rPr lang="en-GB" sz="2000" dirty="0" err="1" smtClean="0"/>
              <a:t>Ranipeta</a:t>
            </a:r>
            <a:r>
              <a:rPr lang="en-GB" sz="2000" dirty="0" smtClean="0"/>
              <a:t>, A. &amp; Neufeld, D. (2007) </a:t>
            </a:r>
            <a:r>
              <a:rPr lang="en-GB" sz="2000" b="1" dirty="0" smtClean="0"/>
              <a:t>A web-based GIS tool for exploring the world's biodiversity: The Global Biodiversity Information Facility Mapping and Analysis Portal Application (GBIF-MAPA)</a:t>
            </a:r>
            <a:r>
              <a:rPr lang="en-GB" sz="2000" dirty="0" smtClean="0"/>
              <a:t>. Ecological Informatics, 2, 49-60.</a:t>
            </a:r>
            <a:br>
              <a:rPr lang="en-GB" sz="2000" dirty="0" smtClean="0"/>
            </a:br>
            <a:r>
              <a:rPr lang="en-GB" sz="2000" dirty="0" smtClean="0"/>
              <a:t>10</a:t>
            </a:r>
            <a:r>
              <a:rPr lang="en-GB" sz="2000" dirty="0" smtClean="0"/>
              <a:t>. </a:t>
            </a:r>
            <a:r>
              <a:rPr lang="en-GB" sz="2000" dirty="0" err="1" smtClean="0"/>
              <a:t>Iannella</a:t>
            </a:r>
            <a:r>
              <a:rPr lang="en-GB" sz="2000" dirty="0" smtClean="0"/>
              <a:t>, M., D'Alessandro, P. &amp; Biondi, M. (2019) </a:t>
            </a:r>
            <a:r>
              <a:rPr lang="en-GB" sz="2000" b="1" dirty="0" smtClean="0"/>
              <a:t>Entomological knowledge in Madagascar by GBIF datasets: estimates on the coverage and possible biases (</a:t>
            </a:r>
            <a:r>
              <a:rPr lang="en-GB" sz="2000" b="1" dirty="0" err="1" smtClean="0"/>
              <a:t>Insecta</a:t>
            </a:r>
            <a:r>
              <a:rPr lang="en-GB" sz="2000" b="1" dirty="0" smtClean="0"/>
              <a:t>)</a:t>
            </a:r>
            <a:r>
              <a:rPr lang="en-GB" sz="2000" dirty="0" smtClean="0"/>
              <a:t>. </a:t>
            </a:r>
            <a:r>
              <a:rPr lang="en-GB" sz="2000" dirty="0" err="1" smtClean="0"/>
              <a:t>Fragmenta</a:t>
            </a:r>
            <a:r>
              <a:rPr lang="en-GB" sz="2000" dirty="0" smtClean="0"/>
              <a:t> </a:t>
            </a:r>
            <a:r>
              <a:rPr lang="en-GB" sz="2000" dirty="0" err="1" smtClean="0"/>
              <a:t>Entomologica</a:t>
            </a:r>
            <a:r>
              <a:rPr lang="en-GB" sz="2000" dirty="0" smtClean="0"/>
              <a:t>, 51, 1-10.</a:t>
            </a:r>
            <a:br>
              <a:rPr lang="en-GB" sz="2000" dirty="0" smtClean="0"/>
            </a:br>
            <a:r>
              <a:rPr lang="en-GB" sz="2000" dirty="0" smtClean="0"/>
              <a:t>12</a:t>
            </a:r>
            <a:r>
              <a:rPr lang="en-GB" sz="2000" dirty="0" smtClean="0"/>
              <a:t>. </a:t>
            </a:r>
            <a:r>
              <a:rPr lang="en-GB" sz="2000" dirty="0" err="1" smtClean="0"/>
              <a:t>Sillero</a:t>
            </a:r>
            <a:r>
              <a:rPr lang="en-GB" sz="2000" dirty="0" smtClean="0"/>
              <a:t>, N., Campos, J., </a:t>
            </a:r>
            <a:r>
              <a:rPr lang="en-GB" sz="2000" dirty="0" err="1" smtClean="0"/>
              <a:t>Bonardi</a:t>
            </a:r>
            <a:r>
              <a:rPr lang="en-GB" sz="2000" dirty="0" smtClean="0"/>
              <a:t>, A., </a:t>
            </a:r>
            <a:r>
              <a:rPr lang="en-GB" sz="2000" dirty="0" err="1" smtClean="0"/>
              <a:t>Corti</a:t>
            </a:r>
            <a:r>
              <a:rPr lang="en-GB" sz="2000" dirty="0" smtClean="0"/>
              <a:t>, C., </a:t>
            </a:r>
            <a:r>
              <a:rPr lang="en-GB" sz="2000" dirty="0" err="1" smtClean="0"/>
              <a:t>Creemers</a:t>
            </a:r>
            <a:r>
              <a:rPr lang="en-GB" sz="2000" dirty="0" smtClean="0"/>
              <a:t>, R., Crochet, P.A., </a:t>
            </a:r>
            <a:r>
              <a:rPr lang="en-GB" sz="2000" dirty="0" err="1" smtClean="0"/>
              <a:t>Isailovic</a:t>
            </a:r>
            <a:r>
              <a:rPr lang="en-GB" sz="2000" dirty="0" smtClean="0"/>
              <a:t>, J.C., </a:t>
            </a:r>
            <a:r>
              <a:rPr lang="en-GB" sz="2000" dirty="0" err="1" smtClean="0"/>
              <a:t>Denoel</a:t>
            </a:r>
            <a:r>
              <a:rPr lang="en-GB" sz="2000" dirty="0" smtClean="0"/>
              <a:t>, M., </a:t>
            </a:r>
            <a:r>
              <a:rPr lang="en-GB" sz="2000" dirty="0" err="1" smtClean="0"/>
              <a:t>Ficetola</a:t>
            </a:r>
            <a:r>
              <a:rPr lang="en-GB" sz="2000" dirty="0" smtClean="0"/>
              <a:t>, G.F., </a:t>
            </a:r>
            <a:r>
              <a:rPr lang="en-GB" sz="2000" dirty="0" err="1" smtClean="0"/>
              <a:t>Goncalves</a:t>
            </a:r>
            <a:r>
              <a:rPr lang="en-GB" sz="2000" dirty="0" smtClean="0"/>
              <a:t>, J., </a:t>
            </a:r>
            <a:r>
              <a:rPr lang="en-GB" sz="2000" dirty="0" err="1" smtClean="0"/>
              <a:t>Kuzmin</a:t>
            </a:r>
            <a:r>
              <a:rPr lang="en-GB" sz="2000" dirty="0" smtClean="0"/>
              <a:t>, S., </a:t>
            </a:r>
            <a:r>
              <a:rPr lang="en-GB" sz="2000" dirty="0" err="1" smtClean="0"/>
              <a:t>Lymberakis</a:t>
            </a:r>
            <a:r>
              <a:rPr lang="en-GB" sz="2000" dirty="0" smtClean="0"/>
              <a:t>, P., de </a:t>
            </a:r>
            <a:r>
              <a:rPr lang="en-GB" sz="2000" dirty="0" err="1" smtClean="0"/>
              <a:t>Pous</a:t>
            </a:r>
            <a:r>
              <a:rPr lang="en-GB" sz="2000" dirty="0" smtClean="0"/>
              <a:t>, P., Rodriguez, A., </a:t>
            </a:r>
            <a:r>
              <a:rPr lang="en-GB" sz="2000" dirty="0" err="1" smtClean="0"/>
              <a:t>Sindaco</a:t>
            </a:r>
            <a:r>
              <a:rPr lang="en-GB" sz="2000" dirty="0" smtClean="0"/>
              <a:t>, R., </a:t>
            </a:r>
            <a:r>
              <a:rPr lang="en-GB" sz="2000" dirty="0" err="1" smtClean="0"/>
              <a:t>Speybroeck</a:t>
            </a:r>
            <a:r>
              <a:rPr lang="en-GB" sz="2000" dirty="0" smtClean="0"/>
              <a:t>, J., </a:t>
            </a:r>
            <a:r>
              <a:rPr lang="en-GB" sz="2000" dirty="0" err="1" smtClean="0"/>
              <a:t>Toxopeus</a:t>
            </a:r>
            <a:r>
              <a:rPr lang="en-GB" sz="2000" dirty="0" smtClean="0"/>
              <a:t>, B., </a:t>
            </a:r>
            <a:r>
              <a:rPr lang="en-GB" sz="2000" dirty="0" err="1" smtClean="0"/>
              <a:t>Vieites</a:t>
            </a:r>
            <a:r>
              <a:rPr lang="en-GB" sz="2000" dirty="0" smtClean="0"/>
              <a:t>, D.R. &amp; </a:t>
            </a:r>
            <a:r>
              <a:rPr lang="en-GB" sz="2000" dirty="0" err="1" smtClean="0"/>
              <a:t>Vences</a:t>
            </a:r>
            <a:r>
              <a:rPr lang="en-GB" sz="2000" dirty="0" smtClean="0"/>
              <a:t>, M. (2014) </a:t>
            </a:r>
            <a:r>
              <a:rPr lang="en-GB" sz="2000" b="1" dirty="0" smtClean="0"/>
              <a:t>Updated distribution and biogeography of amphibians and reptiles of Europe. </a:t>
            </a:r>
            <a:r>
              <a:rPr lang="en-GB" sz="2000" dirty="0" smtClean="0"/>
              <a:t>Amphibia-</a:t>
            </a:r>
            <a:r>
              <a:rPr lang="en-GB" sz="2000" dirty="0" err="1" smtClean="0"/>
              <a:t>Reptilia</a:t>
            </a:r>
            <a:r>
              <a:rPr lang="en-GB" sz="2000" dirty="0" smtClean="0"/>
              <a:t>, 35, 1-31.</a:t>
            </a:r>
            <a:br>
              <a:rPr lang="en-GB" sz="2000" dirty="0" smtClean="0"/>
            </a:br>
            <a:r>
              <a:rPr lang="en-GB" sz="2000" dirty="0" smtClean="0"/>
              <a:t>14</a:t>
            </a:r>
            <a:r>
              <a:rPr lang="en-GB" sz="2000" dirty="0" smtClean="0"/>
              <a:t>. </a:t>
            </a:r>
            <a:r>
              <a:rPr lang="en-GB" sz="2000" dirty="0" err="1" smtClean="0"/>
              <a:t>Testolin</a:t>
            </a:r>
            <a:r>
              <a:rPr lang="en-GB" sz="2000" dirty="0" smtClean="0"/>
              <a:t>, R., </a:t>
            </a:r>
            <a:r>
              <a:rPr lang="en-GB" sz="2000" dirty="0" err="1" smtClean="0"/>
              <a:t>Attorre</a:t>
            </a:r>
            <a:r>
              <a:rPr lang="en-GB" sz="2000" dirty="0" smtClean="0"/>
              <a:t>, F. &amp; Jimenez-Alfaro, B. (2020) </a:t>
            </a:r>
            <a:r>
              <a:rPr lang="en-GB" sz="2000" b="1" dirty="0" smtClean="0"/>
              <a:t>Global distribution and bioclimatic characterization of alpine biomes</a:t>
            </a:r>
            <a:r>
              <a:rPr lang="en-GB" sz="2000" dirty="0" smtClean="0"/>
              <a:t>. </a:t>
            </a:r>
            <a:r>
              <a:rPr lang="en-GB" sz="2000" dirty="0" err="1" smtClean="0"/>
              <a:t>Ecography</a:t>
            </a:r>
            <a:r>
              <a:rPr lang="en-GB" sz="2000" dirty="0" smtClean="0"/>
              <a:t>.</a:t>
            </a:r>
            <a:br>
              <a:rPr lang="en-GB" sz="2000" dirty="0" smtClean="0"/>
            </a:br>
            <a:r>
              <a:rPr lang="en-GB" sz="2000" dirty="0" smtClean="0"/>
              <a:t>15. </a:t>
            </a:r>
            <a:r>
              <a:rPr lang="en-GB" sz="2000" dirty="0" err="1" smtClean="0"/>
              <a:t>Shirey</a:t>
            </a:r>
            <a:r>
              <a:rPr lang="en-GB" sz="2000" dirty="0" smtClean="0"/>
              <a:t>, V., </a:t>
            </a:r>
            <a:r>
              <a:rPr lang="en-GB" sz="2000" dirty="0" err="1" smtClean="0"/>
              <a:t>Seppala</a:t>
            </a:r>
            <a:r>
              <a:rPr lang="en-GB" sz="2000" dirty="0" smtClean="0"/>
              <a:t>, S., </a:t>
            </a:r>
            <a:r>
              <a:rPr lang="en-GB" sz="2000" dirty="0" err="1" smtClean="0"/>
              <a:t>Branco</a:t>
            </a:r>
            <a:r>
              <a:rPr lang="en-GB" sz="2000" dirty="0" smtClean="0"/>
              <a:t>, V.V. &amp; Cardoso, P. (2019) </a:t>
            </a:r>
            <a:r>
              <a:rPr lang="en-GB" sz="2000" b="1" dirty="0" smtClean="0"/>
              <a:t>Current GBIF occurrence data demonstrates both promise and limitations for potential red listing of spiders</a:t>
            </a:r>
            <a:r>
              <a:rPr lang="en-GB" sz="2000" dirty="0" smtClean="0"/>
              <a:t>. Biodiversity Data Journal, 7.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3487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Article discussions</vt:lpstr>
      <vt:lpstr>Papers  8. Flemons, P., Guralnick, R., Krieger, J., Ranipeta, A. &amp; Neufeld, D. (2007) A web-based GIS tool for exploring the world's biodiversity: The Global Biodiversity Information Facility Mapping and Analysis Portal Application (GBIF-MAPA). Ecological Informatics, 2, 49-60. 10. Iannella, M., D'Alessandro, P. &amp; Biondi, M. (2019) Entomological knowledge in Madagascar by GBIF datasets: estimates on the coverage and possible biases (Insecta). Fragmenta Entomologica, 51, 1-10. 12. Sillero, N., Campos, J., Bonardi, A., Corti, C., Creemers, R., Crochet, P.A., Isailovic, J.C., Denoel, M., Ficetola, G.F., Goncalves, J., Kuzmin, S., Lymberakis, P., de Pous, P., Rodriguez, A., Sindaco, R., Speybroeck, J., Toxopeus, B., Vieites, D.R. &amp; Vences, M. (2014) Updated distribution and biogeography of amphibians and reptiles of Europe. Amphibia-Reptilia, 35, 1-31. 14. Testolin, R., Attorre, F. &amp; Jimenez-Alfaro, B. (2020) Global distribution and bioclimatic characterization of alpine biomes. Ecography. 15. Shirey, V., Seppala, S., Branco, V.V. &amp; Cardoso, P. (2019) Current GBIF occurrence data demonstrates both promise and limitations for potential red listing of spiders. Biodiversity Data Journal, 7.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Papers  1. Adhikari, D., Tiwary, R. &amp; Barik, S.K. (2015) Modelling Hotspots for Invasive Alien Plants in India. PLoS One, 10. 2. Alhajeri, B.H. &amp; Fourcade, Y. (2019) High correlation between species-level environmental data estimates extracted from IUCN expert range maps and from GBIF occurrence data. Journal of Biogeography, 46, 1329-1341. 3. Alves, D.M.C.C., Eduardo, A.A., Oliveira, E.V.D., Villalobos, F., Dobrovolski, R., Pereira, T.C., Ribeiro, A.D., Stropp, J., Rodrigues, J.F.M., Diniz, J.A.F. &amp; Gouveia, S.F. (2020) Unveiling geographical gradients of species richness from scant occurrence data. Global Ecology and Biogeography, 29, 748-759. 4.</dc:title>
  <dc:creator>glenda mendieta</dc:creator>
  <cp:lastModifiedBy>glenda mendieta</cp:lastModifiedBy>
  <cp:revision>10</cp:revision>
  <dcterms:created xsi:type="dcterms:W3CDTF">2020-04-21T13:51:10Z</dcterms:created>
  <dcterms:modified xsi:type="dcterms:W3CDTF">2020-04-27T16:32:32Z</dcterms:modified>
</cp:coreProperties>
</file>