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90" r:id="rId3"/>
    <p:sldId id="291" r:id="rId4"/>
    <p:sldId id="268" r:id="rId5"/>
    <p:sldId id="270" r:id="rId6"/>
    <p:sldId id="279" r:id="rId7"/>
    <p:sldId id="280" r:id="rId8"/>
    <p:sldId id="282" r:id="rId9"/>
    <p:sldId id="281" r:id="rId10"/>
    <p:sldId id="272" r:id="rId11"/>
    <p:sldId id="283" r:id="rId12"/>
    <p:sldId id="264" r:id="rId13"/>
    <p:sldId id="277" r:id="rId14"/>
    <p:sldId id="278" r:id="rId15"/>
    <p:sldId id="284" r:id="rId16"/>
    <p:sldId id="285" r:id="rId17"/>
    <p:sldId id="286" r:id="rId18"/>
    <p:sldId id="287" r:id="rId19"/>
    <p:sldId id="288" r:id="rId20"/>
    <p:sldId id="289" r:id="rId21"/>
    <p:sldId id="273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292002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510807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sz="2800" b="1" dirty="0" smtClean="0"/>
              <a:t>A web-based GIS tool for exploring the world's biodiversity: The Global Biodiversity Information Facility Mapping and Analysis Portal Application (GBIF-MAPA)</a:t>
            </a:r>
            <a:r>
              <a:rPr lang="de-DE" sz="2800" dirty="0" smtClean="0"/>
              <a:t/>
            </a:r>
            <a:br>
              <a:rPr lang="de-DE" sz="2800" dirty="0" smtClean="0"/>
            </a:br>
            <a:endParaRPr sz="28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43232" y="2476774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de-DE" sz="2000" u="sng" dirty="0" smtClean="0"/>
              <a:t>Group 8:</a:t>
            </a:r>
            <a:r>
              <a:rPr lang="de-DE" sz="2000" dirty="0" smtClean="0"/>
              <a:t> Ewelina </a:t>
            </a:r>
            <a:r>
              <a:rPr lang="de-DE" sz="2000" dirty="0" err="1" smtClean="0"/>
              <a:t>Kwiatkowska</a:t>
            </a:r>
            <a:r>
              <a:rPr lang="de-DE" sz="2000" dirty="0" smtClean="0"/>
              <a:t>, Katharina </a:t>
            </a:r>
            <a:r>
              <a:rPr lang="de-DE" sz="2000" dirty="0" err="1" smtClean="0"/>
              <a:t>Kunstman</a:t>
            </a:r>
            <a:r>
              <a:rPr lang="de-DE" sz="2000" dirty="0" smtClean="0"/>
              <a:t>, </a:t>
            </a:r>
          </a:p>
          <a:p>
            <a:pPr marL="0" lvl="0" indent="0"/>
            <a:r>
              <a:rPr lang="de-DE" sz="2000" dirty="0" smtClean="0"/>
              <a:t>Jan Schwalb </a:t>
            </a:r>
            <a:r>
              <a:rPr lang="de-DE" sz="2000" dirty="0" err="1" smtClean="0"/>
              <a:t>and</a:t>
            </a:r>
            <a:r>
              <a:rPr lang="de-DE" sz="2000" dirty="0" smtClean="0"/>
              <a:t> Malte Simon </a:t>
            </a:r>
            <a:endParaRPr sz="2000" dirty="0"/>
          </a:p>
        </p:txBody>
      </p:sp>
      <p:sp>
        <p:nvSpPr>
          <p:cNvPr id="4" name="Textfeld 3"/>
          <p:cNvSpPr txBox="1"/>
          <p:nvPr/>
        </p:nvSpPr>
        <p:spPr>
          <a:xfrm>
            <a:off x="557048" y="3594537"/>
            <a:ext cx="80088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Keywords:</a:t>
            </a:r>
            <a:endParaRPr lang="de-DE" dirty="0" smtClean="0"/>
          </a:p>
          <a:p>
            <a:r>
              <a:rPr lang="en-GB" dirty="0" smtClean="0"/>
              <a:t>Biodiversity mapping, Online Geographic Information Systems, Species richness, Survey gap analysis, Global Biodiversity Information Facility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5544" y="619311"/>
            <a:ext cx="8520600" cy="841800"/>
          </a:xfrm>
        </p:spPr>
        <p:txBody>
          <a:bodyPr/>
          <a:lstStyle/>
          <a:p>
            <a:r>
              <a:rPr lang="en-US" dirty="0" smtClean="0"/>
              <a:t>Case study 2: “Can Ethiopian rodent species richness be estimated</a:t>
            </a:r>
            <a:br>
              <a:rPr lang="en-US" dirty="0" smtClean="0"/>
            </a:br>
            <a:r>
              <a:rPr lang="en-US" dirty="0" smtClean="0"/>
              <a:t>using GBIF data?”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6882234" y="4668933"/>
            <a:ext cx="2203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</a:t>
            </a:r>
            <a:r>
              <a:rPr lang="en-GB" cap="small" dirty="0" err="1" smtClean="0"/>
              <a:t>Flemons</a:t>
            </a:r>
            <a:r>
              <a:rPr lang="en-GB" dirty="0" smtClean="0"/>
              <a:t> et al. 2007)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811005" y="2080825"/>
            <a:ext cx="768677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-The case study for species richness assessment is rodent richness in the country Ethiopia.</a:t>
            </a:r>
          </a:p>
          <a:p>
            <a:endParaRPr lang="en-US" dirty="0" smtClean="0"/>
          </a:p>
          <a:p>
            <a:r>
              <a:rPr lang="en-US" dirty="0" smtClean="0"/>
              <a:t>-The country comprises the Ethiopian Highlands, which is one</a:t>
            </a:r>
          </a:p>
          <a:p>
            <a:r>
              <a:rPr lang="en-US" dirty="0" smtClean="0"/>
              <a:t>of thirty four global biodiversity hotspots. (Case study criteria 2: High biodiversity)</a:t>
            </a:r>
          </a:p>
          <a:p>
            <a:endParaRPr lang="en-US" dirty="0" smtClean="0"/>
          </a:p>
          <a:p>
            <a:r>
              <a:rPr lang="en-US" dirty="0" smtClean="0"/>
              <a:t>-It is also an area of global conservation concern given high species richness and number of endemics, and given increasing and dramatic human impact on the area.</a:t>
            </a:r>
            <a:endParaRPr lang="de-D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6293" y="311540"/>
            <a:ext cx="8520600" cy="841800"/>
          </a:xfrm>
        </p:spPr>
        <p:txBody>
          <a:bodyPr/>
          <a:lstStyle/>
          <a:p>
            <a:r>
              <a:rPr lang="de-DE" dirty="0" smtClean="0"/>
              <a:t>Workflow </a:t>
            </a:r>
            <a:r>
              <a:rPr lang="en-GB" dirty="0" smtClean="0"/>
              <a:t>for</a:t>
            </a:r>
            <a:r>
              <a:rPr lang="de-DE" dirty="0" smtClean="0"/>
              <a:t> </a:t>
            </a:r>
            <a:r>
              <a:rPr lang="en-GB" dirty="0" smtClean="0"/>
              <a:t>case</a:t>
            </a:r>
            <a:r>
              <a:rPr lang="de-DE" dirty="0" smtClean="0"/>
              <a:t> </a:t>
            </a:r>
            <a:r>
              <a:rPr lang="en-GB" dirty="0" smtClean="0"/>
              <a:t>study</a:t>
            </a:r>
            <a:r>
              <a:rPr lang="de-DE" dirty="0" smtClean="0"/>
              <a:t> 2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420414" y="1313793"/>
            <a:ext cx="857644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en-GB" dirty="0" smtClean="0"/>
              <a:t>Initial decisions:</a:t>
            </a:r>
          </a:p>
          <a:p>
            <a:pPr marL="400050" indent="-400050"/>
            <a:endParaRPr lang="en-GB" dirty="0" smtClean="0"/>
          </a:p>
          <a:p>
            <a:r>
              <a:rPr lang="en-GB" dirty="0" smtClean="0"/>
              <a:t>	Step 1: ROI = Ethiopia</a:t>
            </a:r>
          </a:p>
          <a:p>
            <a:endParaRPr lang="en-GB" dirty="0" smtClean="0"/>
          </a:p>
          <a:p>
            <a:r>
              <a:rPr lang="en-GB" dirty="0" smtClean="0"/>
              <a:t>	Step 2: TOI =  </a:t>
            </a:r>
            <a:r>
              <a:rPr lang="en-GB" dirty="0" err="1" smtClean="0"/>
              <a:t>Rodentia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II. Validation/Refinement:</a:t>
            </a:r>
          </a:p>
          <a:p>
            <a:endParaRPr lang="en-GB" dirty="0" smtClean="0"/>
          </a:p>
          <a:p>
            <a:r>
              <a:rPr lang="en-GB" dirty="0" smtClean="0"/>
              <a:t>	Step 3: View and validate results (delete unfitting entries)</a:t>
            </a:r>
          </a:p>
          <a:p>
            <a:r>
              <a:rPr lang="en-GB" dirty="0" smtClean="0"/>
              <a:t>		</a:t>
            </a:r>
            <a:r>
              <a:rPr lang="en-GB" dirty="0" smtClean="0">
                <a:sym typeface="Wingdings" pitchFamily="2" charset="2"/>
              </a:rPr>
              <a:t></a:t>
            </a:r>
            <a:r>
              <a:rPr lang="en-GB" dirty="0" smtClean="0"/>
              <a:t>1053 specimen occurrence records</a:t>
            </a:r>
          </a:p>
          <a:p>
            <a:r>
              <a:rPr lang="en-GB" dirty="0" smtClean="0"/>
              <a:t>			</a:t>
            </a:r>
            <a:r>
              <a:rPr lang="en-GB" dirty="0" smtClean="0">
                <a:sym typeface="Wingdings" pitchFamily="2" charset="2"/>
              </a:rPr>
              <a:t> delete uncompleted entries 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III. Analysis/Export</a:t>
            </a:r>
          </a:p>
          <a:p>
            <a:endParaRPr lang="en-GB" dirty="0" smtClean="0"/>
          </a:p>
          <a:p>
            <a:r>
              <a:rPr lang="en-GB" dirty="0" smtClean="0"/>
              <a:t>	Step 4: Tool selection = Species Richness Analysis</a:t>
            </a:r>
          </a:p>
          <a:p>
            <a:r>
              <a:rPr lang="en-GB" dirty="0" smtClean="0"/>
              <a:t>		</a:t>
            </a:r>
            <a:r>
              <a:rPr lang="en-GB" dirty="0" smtClean="0">
                <a:sym typeface="Wingdings" pitchFamily="2" charset="2"/>
              </a:rPr>
              <a:t> Data extraction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	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Textfeld 3"/>
          <p:cNvSpPr txBox="1"/>
          <p:nvPr/>
        </p:nvSpPr>
        <p:spPr>
          <a:xfrm>
            <a:off x="7171613" y="4818830"/>
            <a:ext cx="2203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</a:t>
            </a:r>
            <a:r>
              <a:rPr lang="en-GB" cap="small" dirty="0" err="1" smtClean="0"/>
              <a:t>Flemons</a:t>
            </a:r>
            <a:r>
              <a:rPr lang="en-GB" dirty="0" smtClean="0"/>
              <a:t> et al. 2007)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5" descr="summary_output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760720" cy="4290060"/>
          </a:xfrm>
          <a:prstGeom prst="rect">
            <a:avLst/>
          </a:prstGeom>
        </p:spPr>
      </p:pic>
      <p:pic>
        <p:nvPicPr>
          <p:cNvPr id="4" name="Grafik 6" descr="summary_output_txt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322521"/>
            <a:ext cx="5760720" cy="408305"/>
          </a:xfrm>
          <a:prstGeom prst="rect">
            <a:avLst/>
          </a:prstGeom>
        </p:spPr>
      </p:pic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5260198" y="324678"/>
            <a:ext cx="4428465" cy="841800"/>
          </a:xfrm>
        </p:spPr>
        <p:txBody>
          <a:bodyPr/>
          <a:lstStyle/>
          <a:p>
            <a:r>
              <a:rPr lang="en-GB" sz="3200" dirty="0" smtClean="0"/>
              <a:t> </a:t>
            </a:r>
            <a:r>
              <a:rPr lang="en-GB" sz="2400" dirty="0" smtClean="0"/>
              <a:t>Species Richness </a:t>
            </a:r>
            <a:br>
              <a:rPr lang="en-GB" sz="2400" dirty="0" smtClean="0"/>
            </a:br>
            <a:r>
              <a:rPr lang="en-GB" sz="2400" dirty="0" smtClean="0"/>
              <a:t>Analysis</a:t>
            </a:r>
            <a:endParaRPr lang="en-GB" sz="2400" dirty="0"/>
          </a:p>
        </p:txBody>
      </p:sp>
      <p:sp>
        <p:nvSpPr>
          <p:cNvPr id="6" name="Textfeld 5"/>
          <p:cNvSpPr txBox="1"/>
          <p:nvPr/>
        </p:nvSpPr>
        <p:spPr>
          <a:xfrm>
            <a:off x="6882234" y="4668933"/>
            <a:ext cx="2203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</a:t>
            </a:r>
            <a:r>
              <a:rPr lang="en-GB" cap="small" dirty="0" err="1" smtClean="0"/>
              <a:t>Flemons</a:t>
            </a:r>
            <a:r>
              <a:rPr lang="en-GB" dirty="0" smtClean="0"/>
              <a:t> et al. 2007)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Untitled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93" y="126124"/>
            <a:ext cx="9012515" cy="4936761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7171613" y="4818830"/>
            <a:ext cx="2203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</a:t>
            </a:r>
            <a:r>
              <a:rPr lang="en-GB" cap="small" dirty="0" err="1" smtClean="0"/>
              <a:t>Flemons</a:t>
            </a:r>
            <a:r>
              <a:rPr lang="en-GB" dirty="0" smtClean="0"/>
              <a:t> et al. 2007)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Untitled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56" y="90141"/>
            <a:ext cx="8859487" cy="4963218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7171613" y="4818830"/>
            <a:ext cx="2203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</a:t>
            </a:r>
            <a:r>
              <a:rPr lang="en-GB" cap="small" dirty="0" err="1" smtClean="0"/>
              <a:t>Flemons</a:t>
            </a:r>
            <a:r>
              <a:rPr lang="en-GB" dirty="0" smtClean="0"/>
              <a:t> et al. 2007)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2721" y="574299"/>
            <a:ext cx="8520600" cy="841800"/>
          </a:xfrm>
        </p:spPr>
        <p:txBody>
          <a:bodyPr/>
          <a:lstStyle/>
          <a:p>
            <a:r>
              <a:rPr lang="en-GB" sz="3200" dirty="0"/>
              <a:t>a. What were the </a:t>
            </a:r>
            <a:r>
              <a:rPr lang="en-GB" sz="3200" u="sng" dirty="0"/>
              <a:t>main questions</a:t>
            </a:r>
            <a:r>
              <a:rPr lang="en-GB" sz="3200" dirty="0"/>
              <a:t> (or objectives) addressed? </a:t>
            </a:r>
            <a:endParaRPr lang="de-DE" sz="3200" dirty="0"/>
          </a:p>
        </p:txBody>
      </p:sp>
      <p:sp>
        <p:nvSpPr>
          <p:cNvPr id="3" name="Textfeld 2"/>
          <p:cNvSpPr txBox="1"/>
          <p:nvPr/>
        </p:nvSpPr>
        <p:spPr>
          <a:xfrm>
            <a:off x="651641" y="1771531"/>
            <a:ext cx="784071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GB" dirty="0"/>
              <a:t> Supporting research, conversation management, and education with high quality global diversity data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en-GB" dirty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GB" dirty="0"/>
              <a:t> How to build tools which use the GBIF data portal, giving access to researchers to allow to use the whole spectrum of available data</a:t>
            </a:r>
          </a:p>
          <a:p>
            <a:pPr>
              <a:buFontTx/>
              <a:buChar char="-"/>
            </a:pP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xmlns="" id="{91ADB2F1-94DC-426C-99A0-F07BED20B529}"/>
              </a:ext>
            </a:extLst>
          </p:cNvPr>
          <p:cNvSpPr/>
          <p:nvPr/>
        </p:nvSpPr>
        <p:spPr>
          <a:xfrm>
            <a:off x="7237709" y="4709958"/>
            <a:ext cx="19062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(</a:t>
            </a:r>
            <a:r>
              <a:rPr lang="en-GB" cap="small" dirty="0" err="1"/>
              <a:t>Flemons</a:t>
            </a:r>
            <a:r>
              <a:rPr lang="en-GB" dirty="0"/>
              <a:t> et al. 2007)</a:t>
            </a:r>
            <a:endParaRPr lang="de-D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97C7407-85F2-46C5-8912-3144A948A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b. How did the authors tackle them? (what did they do?)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AA1E5E75-038B-445A-8C4B-260FD4310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2243327"/>
            <a:ext cx="3999900" cy="2325547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ysClr val="windowText" lastClr="000000"/>
                </a:solidFill>
              </a:rPr>
              <a:t>T</a:t>
            </a:r>
            <a:r>
              <a:rPr lang="en-US" dirty="0" smtClean="0">
                <a:solidFill>
                  <a:sysClr val="windowText" lastClr="000000"/>
                </a:solidFill>
              </a:rPr>
              <a:t>hree </a:t>
            </a:r>
            <a:r>
              <a:rPr lang="en-US" dirty="0">
                <a:solidFill>
                  <a:sysClr val="windowText" lastClr="000000"/>
                </a:solidFill>
              </a:rPr>
              <a:t>types of analyses: </a:t>
            </a:r>
          </a:p>
          <a:p>
            <a:pPr marL="742950" lvl="1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environmental extraction </a:t>
            </a:r>
          </a:p>
          <a:p>
            <a:pPr marL="742950" lvl="1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survey gap analysis</a:t>
            </a:r>
          </a:p>
          <a:p>
            <a:pPr marL="742950" lvl="1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species richness assessment</a:t>
            </a:r>
          </a:p>
          <a:p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xmlns="" id="{F4F76744-D8C3-4170-9136-E62E759FBC0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32400" y="2243327"/>
            <a:ext cx="3999900" cy="2325547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ysClr val="windowText" lastClr="000000"/>
                </a:solidFill>
              </a:rPr>
              <a:t>Focusing on:</a:t>
            </a:r>
          </a:p>
          <a:p>
            <a:pPr marL="742950" lvl="1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user-friendly interface</a:t>
            </a:r>
          </a:p>
          <a:p>
            <a:pPr marL="742950" lvl="1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speed</a:t>
            </a:r>
          </a:p>
          <a:p>
            <a:pPr marL="742950" lvl="1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flexibility in designing output</a:t>
            </a:r>
          </a:p>
          <a:p>
            <a:endParaRPr lang="en-US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xmlns="" id="{2DA7FA3F-56BE-4BF5-9C06-BC3A0679BE58}"/>
              </a:ext>
            </a:extLst>
          </p:cNvPr>
          <p:cNvSpPr/>
          <p:nvPr/>
        </p:nvSpPr>
        <p:spPr>
          <a:xfrm>
            <a:off x="1083768" y="1814126"/>
            <a:ext cx="64556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Building a tool to perform biodiversity analysis with a end-to-end workflow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xmlns="" id="{3575D787-1112-474E-8BBF-CA6AFD1B825C}"/>
              </a:ext>
            </a:extLst>
          </p:cNvPr>
          <p:cNvSpPr/>
          <p:nvPr/>
        </p:nvSpPr>
        <p:spPr>
          <a:xfrm>
            <a:off x="7237709" y="4698475"/>
            <a:ext cx="19062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(</a:t>
            </a:r>
            <a:r>
              <a:rPr lang="en-GB" cap="small" dirty="0" err="1"/>
              <a:t>Flemons</a:t>
            </a:r>
            <a:r>
              <a:rPr lang="en-GB" dirty="0"/>
              <a:t> et al. 2007)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759318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4762" y="458684"/>
            <a:ext cx="8520600" cy="841800"/>
          </a:xfrm>
        </p:spPr>
        <p:txBody>
          <a:bodyPr/>
          <a:lstStyle/>
          <a:p>
            <a:r>
              <a:rPr lang="en-GB" dirty="0"/>
              <a:t>c. What aspects could be added/done differently/</a:t>
            </a:r>
            <a:r>
              <a:rPr lang="en-GB" u="sng" dirty="0"/>
              <a:t>problems</a:t>
            </a:r>
            <a:r>
              <a:rPr lang="en-GB" dirty="0"/>
              <a:t>?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514166" y="1873508"/>
            <a:ext cx="811566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dirty="0"/>
              <a:t>Paper was published in 2007, outdated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en-US" dirty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dirty="0"/>
              <a:t>MAPA webpage is not available, only reference screenshots in the paper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en-US" dirty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dirty="0"/>
              <a:t>No possibility to try it out, hard to visualize technical issues and service</a:t>
            </a:r>
          </a:p>
          <a:p>
            <a:endParaRPr lang="en-US" dirty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dirty="0"/>
              <a:t>No information how gbif.org looked like back then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en-US" dirty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dirty="0"/>
              <a:t>In second case study, incomprehensible what quality the output has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de-DE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085C0C30-FC24-4A27-8FF2-7E0AB59F0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87423" y="0"/>
            <a:ext cx="6169153" cy="4518527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xmlns="" id="{4FA0A512-24F1-4969-86BB-4017B8760037}"/>
              </a:ext>
            </a:extLst>
          </p:cNvPr>
          <p:cNvSpPr/>
          <p:nvPr/>
        </p:nvSpPr>
        <p:spPr>
          <a:xfrm>
            <a:off x="1804415" y="4542423"/>
            <a:ext cx="55351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dirty="0"/>
              <a:t>Able to search after species, occurrences, data sets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dirty="0"/>
              <a:t>Tables, pictures of occurrences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xmlns="" id="{04B0D022-4D9A-4082-A57B-E46E11AC011A}"/>
              </a:ext>
            </a:extLst>
          </p:cNvPr>
          <p:cNvSpPr/>
          <p:nvPr/>
        </p:nvSpPr>
        <p:spPr>
          <a:xfrm>
            <a:off x="7551897" y="4757866"/>
            <a:ext cx="15424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cap="small" dirty="0"/>
              <a:t>(Gbif.org </a:t>
            </a:r>
            <a:r>
              <a:rPr lang="en-US" dirty="0"/>
              <a:t>2020) </a:t>
            </a:r>
          </a:p>
        </p:txBody>
      </p:sp>
    </p:spTree>
    <p:extLst>
      <p:ext uri="{BB962C8B-B14F-4D97-AF65-F5344CB8AC3E}">
        <p14:creationId xmlns:p14="http://schemas.microsoft.com/office/powerpoint/2010/main" xmlns="" val="4051765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D892E767-9BF9-44CA-9C82-C067FB420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"/>
            <a:ext cx="5145451" cy="453542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06363CBB-ADD1-4BA1-B4AC-E7B1799B7B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3767"/>
          <a:stretch/>
        </p:blipFill>
        <p:spPr>
          <a:xfrm>
            <a:off x="5654842" y="1"/>
            <a:ext cx="3076662" cy="4535424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xmlns="" id="{3AEA6DE2-D3F2-4EDA-9073-7DCC573ACC47}"/>
              </a:ext>
            </a:extLst>
          </p:cNvPr>
          <p:cNvSpPr/>
          <p:nvPr/>
        </p:nvSpPr>
        <p:spPr>
          <a:xfrm>
            <a:off x="7601590" y="4820136"/>
            <a:ext cx="15424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cap="small" dirty="0"/>
              <a:t>(Gbif.org </a:t>
            </a:r>
            <a:r>
              <a:rPr lang="en-US" dirty="0"/>
              <a:t>2020)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xmlns="" id="{35B26E49-3945-48D6-BA19-09B794F680A3}"/>
              </a:ext>
            </a:extLst>
          </p:cNvPr>
          <p:cNvSpPr/>
          <p:nvPr/>
        </p:nvSpPr>
        <p:spPr>
          <a:xfrm>
            <a:off x="286726" y="4568118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dirty="0" err="1"/>
              <a:t>Gbif</a:t>
            </a:r>
            <a:r>
              <a:rPr lang="en-US" dirty="0"/>
              <a:t> has an interactive map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dirty="0"/>
              <a:t>Able to look into particular regions</a:t>
            </a:r>
          </a:p>
        </p:txBody>
      </p:sp>
    </p:spTree>
    <p:extLst>
      <p:ext uri="{BB962C8B-B14F-4D97-AF65-F5344CB8AC3E}">
        <p14:creationId xmlns:p14="http://schemas.microsoft.com/office/powerpoint/2010/main" xmlns="" val="459903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2313" y="257428"/>
            <a:ext cx="8520600" cy="841800"/>
          </a:xfrm>
        </p:spPr>
        <p:txBody>
          <a:bodyPr/>
          <a:lstStyle/>
          <a:p>
            <a:r>
              <a:rPr lang="de-DE" dirty="0" smtClean="0"/>
              <a:t>1. </a:t>
            </a:r>
            <a:r>
              <a:rPr lang="de-DE" dirty="0" err="1" smtClean="0"/>
              <a:t>Introduction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7276F799-5E53-D646-AD26-8E68D953B92C}"/>
              </a:ext>
            </a:extLst>
          </p:cNvPr>
          <p:cNvSpPr txBox="1"/>
          <p:nvPr/>
        </p:nvSpPr>
        <p:spPr>
          <a:xfrm>
            <a:off x="292313" y="1376040"/>
            <a:ext cx="7832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„</a:t>
            </a:r>
            <a:r>
              <a:rPr lang="en-GB" i="1" dirty="0" smtClean="0"/>
              <a:t>Overall, we are locked into a race. We must hurry to acquire the knowledge</a:t>
            </a:r>
            <a:r>
              <a:rPr lang="en-GB" i="1" dirty="0" smtClean="0"/>
              <a:t> </a:t>
            </a:r>
            <a:r>
              <a:rPr lang="en-GB" i="1" dirty="0" smtClean="0"/>
              <a:t>on which a wise policy of conservation and development can be based for centuries to come“. </a:t>
            </a:r>
            <a:r>
              <a:rPr lang="en-GB" dirty="0" smtClean="0"/>
              <a:t>E.O. Wilson (1988)</a:t>
            </a:r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19A78EBC-9F15-A542-9627-93B406787B23}"/>
              </a:ext>
            </a:extLst>
          </p:cNvPr>
          <p:cNvSpPr txBox="1"/>
          <p:nvPr/>
        </p:nvSpPr>
        <p:spPr>
          <a:xfrm>
            <a:off x="292313" y="2180947"/>
            <a:ext cx="77686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 the quote, Wilson (1988) urges the global biodiversity community to develop a wise set of policies for biological conservation. </a:t>
            </a:r>
          </a:p>
          <a:p>
            <a:endParaRPr lang="en-GB" dirty="0" smtClean="0"/>
          </a:p>
          <a:p>
            <a:r>
              <a:rPr lang="en-GB" dirty="0" smtClean="0"/>
              <a:t>	-Wisdom: is the top portion of a hierarchy, includes data, information and knowledge</a:t>
            </a:r>
          </a:p>
          <a:p>
            <a:r>
              <a:rPr lang="en-GB" dirty="0" smtClean="0"/>
              <a:t>	-In order to achieve wisdom, one must first have data — raw observations and 	 	 measurements. </a:t>
            </a:r>
          </a:p>
          <a:p>
            <a:endParaRPr lang="en-GB" dirty="0" smtClean="0"/>
          </a:p>
          <a:p>
            <a:r>
              <a:rPr lang="en-GB" dirty="0" smtClean="0"/>
              <a:t>The raw data </a:t>
            </a:r>
            <a:r>
              <a:rPr lang="en-GB" dirty="0" err="1" smtClean="0"/>
              <a:t>formuch</a:t>
            </a:r>
            <a:r>
              <a:rPr lang="en-GB" dirty="0" smtClean="0"/>
              <a:t> of biodiversity research are specimen occurrence records — when and where species are found. </a:t>
            </a: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700532DF-0BE7-42E9-BE15-4F13099CA6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726"/>
          <a:stretch/>
        </p:blipFill>
        <p:spPr>
          <a:xfrm>
            <a:off x="1" y="1"/>
            <a:ext cx="4372241" cy="437692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BC82A103-069A-49C8-AAF0-81680CC00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42243" y="0"/>
            <a:ext cx="2439004" cy="243900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8CDB9153-99F8-45F6-9520-F18454ACC7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42243" y="2545497"/>
            <a:ext cx="2296756" cy="1831432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xmlns="" id="{C7C0A96D-AE12-45D7-8D51-2D7E05B34E40}"/>
              </a:ext>
            </a:extLst>
          </p:cNvPr>
          <p:cNvSpPr/>
          <p:nvPr/>
        </p:nvSpPr>
        <p:spPr>
          <a:xfrm>
            <a:off x="2086242" y="4376929"/>
            <a:ext cx="592390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xmlns="" id="{C48D9A0F-E9D4-456A-9718-FB800ECCA5D8}"/>
              </a:ext>
            </a:extLst>
          </p:cNvPr>
          <p:cNvSpPr/>
          <p:nvPr/>
        </p:nvSpPr>
        <p:spPr>
          <a:xfrm>
            <a:off x="1618621" y="4483422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4DB1394D-3E0B-4724-B71D-1B8A8D667026}"/>
              </a:ext>
            </a:extLst>
          </p:cNvPr>
          <p:cNvSpPr/>
          <p:nvPr/>
        </p:nvSpPr>
        <p:spPr>
          <a:xfrm>
            <a:off x="0" y="4421867"/>
            <a:ext cx="760159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dirty="0"/>
              <a:t>A lot of tools for cleaning and validating data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dirty="0"/>
              <a:t>Now more tools for SDM and predicting survey locations: </a:t>
            </a:r>
            <a:r>
              <a:rPr lang="en-US" dirty="0" err="1"/>
              <a:t>MaxEnt</a:t>
            </a:r>
            <a:r>
              <a:rPr lang="en-US" dirty="0"/>
              <a:t>, Biodiverse, </a:t>
            </a:r>
            <a:r>
              <a:rPr lang="en-US" dirty="0" err="1"/>
              <a:t>Rpackages</a:t>
            </a:r>
            <a:r>
              <a:rPr lang="en-US" dirty="0"/>
              <a:t>, </a:t>
            </a:r>
            <a:r>
              <a:rPr lang="en-US" dirty="0" err="1"/>
              <a:t>OpenModeller</a:t>
            </a:r>
            <a:r>
              <a:rPr lang="en-US" dirty="0"/>
              <a:t>, etc.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xmlns="" id="{E3FBF7FB-C4B2-4CD5-8199-2B5A4454A7D7}"/>
              </a:ext>
            </a:extLst>
          </p:cNvPr>
          <p:cNvSpPr/>
          <p:nvPr/>
        </p:nvSpPr>
        <p:spPr>
          <a:xfrm>
            <a:off x="7601590" y="4791199"/>
            <a:ext cx="15424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cap="small" dirty="0"/>
              <a:t>(Gbif.org </a:t>
            </a:r>
            <a:r>
              <a:rPr lang="en-US" dirty="0"/>
              <a:t>2020) </a:t>
            </a:r>
          </a:p>
        </p:txBody>
      </p:sp>
    </p:spTree>
    <p:extLst>
      <p:ext uri="{BB962C8B-B14F-4D97-AF65-F5344CB8AC3E}">
        <p14:creationId xmlns:p14="http://schemas.microsoft.com/office/powerpoint/2010/main" xmlns="" val="499823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5238" y="260659"/>
            <a:ext cx="8520600" cy="841800"/>
          </a:xfrm>
        </p:spPr>
        <p:txBody>
          <a:bodyPr/>
          <a:lstStyle/>
          <a:p>
            <a:r>
              <a:rPr lang="de-DE" dirty="0" smtClean="0"/>
              <a:t>References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578366" y="1573543"/>
            <a:ext cx="75801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cap="small" dirty="0" err="1" smtClean="0"/>
              <a:t>Flemons</a:t>
            </a:r>
            <a:r>
              <a:rPr lang="en-GB" cap="small" dirty="0" smtClean="0"/>
              <a:t>, P., </a:t>
            </a:r>
            <a:r>
              <a:rPr lang="en-GB" cap="small" dirty="0" err="1" smtClean="0"/>
              <a:t>Guralnick</a:t>
            </a:r>
            <a:r>
              <a:rPr lang="en-GB" cap="small" dirty="0" smtClean="0"/>
              <a:t>, R., Krieger, J., </a:t>
            </a:r>
            <a:r>
              <a:rPr lang="en-GB" cap="small" dirty="0" err="1" smtClean="0"/>
              <a:t>Ranipeta</a:t>
            </a:r>
            <a:r>
              <a:rPr lang="en-GB" cap="small" dirty="0" smtClean="0"/>
              <a:t>, A. &amp; Neufeld, D. (2007):</a:t>
            </a:r>
            <a:r>
              <a:rPr lang="en-GB" dirty="0" smtClean="0"/>
              <a:t> A web‐based GIS tool for exploring the world's biodiversity: the global biodiversity information facility mapping and analysis portal application (GBIF‐MAPA). </a:t>
            </a:r>
            <a:r>
              <a:rPr lang="en-GB" i="1" dirty="0" smtClean="0"/>
              <a:t>Ecological Informatics</a:t>
            </a:r>
            <a:r>
              <a:rPr lang="en-GB" dirty="0" smtClean="0"/>
              <a:t>, </a:t>
            </a:r>
            <a:r>
              <a:rPr lang="en-GB" b="1" dirty="0" smtClean="0"/>
              <a:t>2</a:t>
            </a:r>
            <a:r>
              <a:rPr lang="en-GB" dirty="0" smtClean="0"/>
              <a:t>, 49– 60.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xmlns="" id="{8B6583A4-BEE6-9046-8F1C-52B37D754C38}"/>
              </a:ext>
            </a:extLst>
          </p:cNvPr>
          <p:cNvSpPr txBox="1"/>
          <p:nvPr/>
        </p:nvSpPr>
        <p:spPr>
          <a:xfrm>
            <a:off x="390617" y="1099228"/>
            <a:ext cx="814970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GBIF </a:t>
            </a:r>
            <a:r>
              <a:rPr lang="en-US" dirty="0"/>
              <a:t>(Global Biodiversity Information Facility)- has developed an infrastructure by which museums and herbaria can publish their databases to a global network of biodiversity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As </a:t>
            </a:r>
            <a:r>
              <a:rPr lang="en-US" dirty="0"/>
              <a:t>of March 2007, provides GBIF access over the Internet to approximately 120 million species occurrence records from over 1000 separate collections</a:t>
            </a:r>
            <a:r>
              <a:rPr lang="en-US" dirty="0" smtClean="0"/>
              <a:t>.</a:t>
            </a:r>
          </a:p>
          <a:p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err="1" smtClean="0"/>
              <a:t>EstimateS</a:t>
            </a:r>
            <a:r>
              <a:rPr lang="en-US" dirty="0" smtClean="0"/>
              <a:t> </a:t>
            </a:r>
            <a:r>
              <a:rPr lang="en-US" dirty="0"/>
              <a:t>provide estimations of species </a:t>
            </a:r>
            <a:r>
              <a:rPr lang="en-US" dirty="0" smtClean="0"/>
              <a:t>richness</a:t>
            </a:r>
          </a:p>
          <a:p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- DIVA-GIS </a:t>
            </a:r>
            <a:r>
              <a:rPr lang="en-US" dirty="0"/>
              <a:t>provide GIS capabilities and a suite of biodiversity analysis </a:t>
            </a:r>
            <a:r>
              <a:rPr lang="en-US" dirty="0" smtClean="0"/>
              <a:t>modules</a:t>
            </a:r>
          </a:p>
          <a:p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- GBIF-MAPA- </a:t>
            </a:r>
            <a:r>
              <a:rPr lang="en-US" dirty="0"/>
              <a:t>a web-based biodiversity workflow tool that provides users the means to semi-automate raw biodiversity data acquisition, geospatial visualization and deployment of core biodiversity analyses </a:t>
            </a:r>
            <a:endParaRPr lang="en-US" dirty="0" smtClean="0"/>
          </a:p>
          <a:p>
            <a:r>
              <a:rPr lang="en-US" dirty="0"/>
              <a:t> 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025535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318" y="250966"/>
            <a:ext cx="8520600" cy="841800"/>
          </a:xfrm>
        </p:spPr>
        <p:txBody>
          <a:bodyPr/>
          <a:lstStyle/>
          <a:p>
            <a:r>
              <a:rPr lang="de-DE" dirty="0" smtClean="0"/>
              <a:t>2. Case </a:t>
            </a:r>
            <a:r>
              <a:rPr lang="en-GB" dirty="0" smtClean="0"/>
              <a:t>studies</a:t>
            </a:r>
            <a:endParaRPr lang="en-GB" dirty="0"/>
          </a:p>
        </p:txBody>
      </p:sp>
      <p:sp>
        <p:nvSpPr>
          <p:cNvPr id="3" name="Textfeld 2"/>
          <p:cNvSpPr txBox="1"/>
          <p:nvPr/>
        </p:nvSpPr>
        <p:spPr>
          <a:xfrm>
            <a:off x="536363" y="1302131"/>
            <a:ext cx="817790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- </a:t>
            </a:r>
            <a:r>
              <a:rPr lang="en-US" dirty="0" smtClean="0"/>
              <a:t>The point of developing GBIF-MAPA was to provide a means for users to select any region in the world and ask core biodiversity research questions like:</a:t>
            </a:r>
          </a:p>
          <a:p>
            <a:r>
              <a:rPr lang="en-US" dirty="0" smtClean="0"/>
              <a:t>	- Is there enough existing biodiversity data to determine accurate measures of species 	 richness?</a:t>
            </a:r>
          </a:p>
          <a:p>
            <a:r>
              <a:rPr lang="en-US" dirty="0" smtClean="0"/>
              <a:t>	- “Where is the most likely spot to survey for more biodiversity given the current species 	 occurrences and environmental conditions?</a:t>
            </a:r>
          </a:p>
          <a:p>
            <a:endParaRPr lang="en-US" dirty="0" smtClean="0"/>
          </a:p>
          <a:p>
            <a:r>
              <a:rPr lang="en-US" dirty="0" smtClean="0"/>
              <a:t>- Case study 1: </a:t>
            </a:r>
            <a:r>
              <a:rPr lang="en-US" b="1" dirty="0" smtClean="0"/>
              <a:t>Survey Gap Analysis tool </a:t>
            </a:r>
            <a:r>
              <a:rPr lang="en-US" dirty="0" smtClean="0"/>
              <a:t>(SGA)</a:t>
            </a:r>
            <a:r>
              <a:rPr lang="en-US" b="1" dirty="0" smtClean="0"/>
              <a:t> </a:t>
            </a:r>
            <a:r>
              <a:rPr lang="en-US" dirty="0" smtClean="0"/>
              <a:t>= Best location for field survey depending on 				          previous study sites.</a:t>
            </a:r>
          </a:p>
          <a:p>
            <a:endParaRPr lang="en-US" dirty="0" smtClean="0"/>
          </a:p>
          <a:p>
            <a:r>
              <a:rPr lang="en-US" dirty="0" smtClean="0"/>
              <a:t>- Case study 2: </a:t>
            </a:r>
            <a:r>
              <a:rPr lang="en-US" b="1" dirty="0" smtClean="0"/>
              <a:t>Species Richness Analysis tool</a:t>
            </a:r>
            <a:r>
              <a:rPr lang="en-US" dirty="0" smtClean="0"/>
              <a:t> (SRA) = Find the best sites with high species 					  richness.</a:t>
            </a:r>
          </a:p>
          <a:p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Case study criteria: </a:t>
            </a:r>
          </a:p>
          <a:p>
            <a:r>
              <a:rPr lang="en-US" dirty="0" smtClean="0"/>
              <a:t>	Criteria 1:The regions and </a:t>
            </a:r>
            <a:r>
              <a:rPr lang="en-US" dirty="0" err="1" smtClean="0"/>
              <a:t>taxa</a:t>
            </a:r>
            <a:r>
              <a:rPr lang="en-US" dirty="0" smtClean="0"/>
              <a:t> were not ones with which we were intimately familiar.</a:t>
            </a:r>
          </a:p>
          <a:p>
            <a:r>
              <a:rPr lang="en-US" dirty="0" smtClean="0"/>
              <a:t>	Criteria 2:The regions are known to be hotspots for biodiversity.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6882234" y="4668933"/>
            <a:ext cx="2203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</a:t>
            </a:r>
            <a:r>
              <a:rPr lang="en-GB" cap="small" dirty="0" err="1" smtClean="0"/>
              <a:t>Flemons</a:t>
            </a:r>
            <a:r>
              <a:rPr lang="en-GB" dirty="0" smtClean="0"/>
              <a:t> et al. 2007)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9082" y="583768"/>
            <a:ext cx="8520600" cy="841800"/>
          </a:xfrm>
        </p:spPr>
        <p:txBody>
          <a:bodyPr/>
          <a:lstStyle/>
          <a:p>
            <a:r>
              <a:rPr lang="de-DE" dirty="0" smtClean="0"/>
              <a:t>Case </a:t>
            </a:r>
            <a:r>
              <a:rPr lang="en-GB" dirty="0" smtClean="0"/>
              <a:t>study</a:t>
            </a:r>
            <a:r>
              <a:rPr lang="de-DE" dirty="0" smtClean="0"/>
              <a:t> 1: „</a:t>
            </a:r>
            <a:r>
              <a:rPr lang="en-US" dirty="0" smtClean="0"/>
              <a:t>Where to look for new frog and toad species on Madagascar?”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604215" y="1883729"/>
            <a:ext cx="82263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- </a:t>
            </a:r>
            <a:r>
              <a:rPr lang="en-US" dirty="0" smtClean="0"/>
              <a:t>The amphibian Order </a:t>
            </a:r>
            <a:r>
              <a:rPr lang="en-US" dirty="0" err="1" smtClean="0"/>
              <a:t>Anura</a:t>
            </a:r>
            <a:r>
              <a:rPr lang="en-US" dirty="0" smtClean="0"/>
              <a:t> (frogs and toads) was chosen for this case study because there are only a few </a:t>
            </a:r>
            <a:r>
              <a:rPr lang="en-US" dirty="0" err="1" smtClean="0"/>
              <a:t>Anura</a:t>
            </a:r>
            <a:r>
              <a:rPr lang="en-US" dirty="0" smtClean="0"/>
              <a:t> records from the GBIF data cache on mainland Madagascar.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This distribution suggests that there may be undiscovered anuran species on Madagascar (Case study criteria 1: </a:t>
            </a:r>
            <a:r>
              <a:rPr lang="en-US" dirty="0" err="1" smtClean="0"/>
              <a:t>Taxa</a:t>
            </a:r>
            <a:r>
              <a:rPr lang="en-US" dirty="0" smtClean="0"/>
              <a:t> not well researched)</a:t>
            </a:r>
          </a:p>
          <a:p>
            <a:pPr>
              <a:buFontTx/>
              <a:buChar char="-"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 We used the Survey Gap Analysis tool to determine best survey locations on Madagascar for anurans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6882234" y="4668933"/>
            <a:ext cx="2203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</a:t>
            </a:r>
            <a:r>
              <a:rPr lang="en-GB" cap="small" dirty="0" err="1" smtClean="0"/>
              <a:t>Flemons</a:t>
            </a:r>
            <a:r>
              <a:rPr lang="en-GB" dirty="0" smtClean="0"/>
              <a:t> et al. 2007)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0" descr="workflow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1130" y="639949"/>
            <a:ext cx="5760720" cy="3779520"/>
          </a:xfrm>
          <a:prstGeom prst="rect">
            <a:avLst/>
          </a:prstGeom>
        </p:spPr>
      </p:pic>
      <p:pic>
        <p:nvPicPr>
          <p:cNvPr id="4" name="Grafik 1" descr="workflow_txt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81129" y="4427219"/>
            <a:ext cx="5760720" cy="556260"/>
          </a:xfrm>
          <a:prstGeom prst="rect">
            <a:avLst/>
          </a:prstGeom>
        </p:spPr>
      </p:pic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64251" y="0"/>
            <a:ext cx="8520600" cy="841800"/>
          </a:xfrm>
        </p:spPr>
        <p:txBody>
          <a:bodyPr/>
          <a:lstStyle/>
          <a:p>
            <a:r>
              <a:rPr lang="de-DE" dirty="0" smtClean="0"/>
              <a:t>General </a:t>
            </a:r>
            <a:r>
              <a:rPr lang="de-DE" dirty="0" err="1" smtClean="0"/>
              <a:t>workflow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7171613" y="4818830"/>
            <a:ext cx="2203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</a:t>
            </a:r>
            <a:r>
              <a:rPr lang="en-GB" cap="small" dirty="0" err="1" smtClean="0"/>
              <a:t>Flemons</a:t>
            </a:r>
            <a:r>
              <a:rPr lang="en-GB" dirty="0" smtClean="0"/>
              <a:t> et al. 2007)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gui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5181600" cy="4669971"/>
          </a:xfrm>
          <a:prstGeom prst="rect">
            <a:avLst/>
          </a:prstGeom>
        </p:spPr>
      </p:pic>
      <p:pic>
        <p:nvPicPr>
          <p:cNvPr id="4" name="Grafik 3" descr="gui_txt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684504"/>
            <a:ext cx="5760720" cy="290830"/>
          </a:xfrm>
          <a:prstGeom prst="rect">
            <a:avLst/>
          </a:prstGeom>
        </p:spPr>
      </p:pic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2581934" y="0"/>
            <a:ext cx="8520600" cy="841800"/>
          </a:xfrm>
        </p:spPr>
        <p:txBody>
          <a:bodyPr/>
          <a:lstStyle/>
          <a:p>
            <a:r>
              <a:rPr lang="de-DE" sz="3200" dirty="0" smtClean="0"/>
              <a:t>      </a:t>
            </a:r>
            <a:r>
              <a:rPr lang="en-GB" sz="3200" dirty="0" smtClean="0"/>
              <a:t>Application</a:t>
            </a:r>
            <a:r>
              <a:rPr lang="de-DE" sz="3200" dirty="0" smtClean="0"/>
              <a:t> Interface</a:t>
            </a:r>
            <a:endParaRPr lang="de-DE" sz="3200" dirty="0"/>
          </a:p>
        </p:txBody>
      </p:sp>
      <p:sp>
        <p:nvSpPr>
          <p:cNvPr id="6" name="Textfeld 5"/>
          <p:cNvSpPr txBox="1"/>
          <p:nvPr/>
        </p:nvSpPr>
        <p:spPr>
          <a:xfrm>
            <a:off x="7171613" y="4818830"/>
            <a:ext cx="2203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</a:t>
            </a:r>
            <a:r>
              <a:rPr lang="en-GB" cap="small" dirty="0" err="1" smtClean="0"/>
              <a:t>Flemons</a:t>
            </a:r>
            <a:r>
              <a:rPr lang="en-GB" dirty="0" smtClean="0"/>
              <a:t> et al. 2007)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6293" y="311540"/>
            <a:ext cx="8520600" cy="841800"/>
          </a:xfrm>
        </p:spPr>
        <p:txBody>
          <a:bodyPr/>
          <a:lstStyle/>
          <a:p>
            <a:r>
              <a:rPr lang="en-GB" dirty="0" smtClean="0"/>
              <a:t>Workflow for case study 1</a:t>
            </a:r>
            <a:endParaRPr lang="en-GB" dirty="0"/>
          </a:p>
        </p:txBody>
      </p:sp>
      <p:sp>
        <p:nvSpPr>
          <p:cNvPr id="3" name="Textfeld 2"/>
          <p:cNvSpPr txBox="1"/>
          <p:nvPr/>
        </p:nvSpPr>
        <p:spPr>
          <a:xfrm>
            <a:off x="567559" y="1313793"/>
            <a:ext cx="857644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/>
            <a:r>
              <a:rPr lang="en-GB" dirty="0" smtClean="0"/>
              <a:t>I. Initial decisions:</a:t>
            </a:r>
          </a:p>
          <a:p>
            <a:pPr marL="400050" indent="-400050"/>
            <a:endParaRPr lang="en-GB" dirty="0" smtClean="0"/>
          </a:p>
          <a:p>
            <a:r>
              <a:rPr lang="en-GB" dirty="0" smtClean="0"/>
              <a:t>	Step 1: ROI = Madagascar</a:t>
            </a:r>
          </a:p>
          <a:p>
            <a:endParaRPr lang="en-GB" dirty="0" smtClean="0"/>
          </a:p>
          <a:p>
            <a:r>
              <a:rPr lang="en-GB" dirty="0" smtClean="0"/>
              <a:t>	Step 2: TOI =  </a:t>
            </a:r>
            <a:r>
              <a:rPr lang="en-GB" dirty="0" err="1" smtClean="0"/>
              <a:t>Anura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II. Validation/Refinement:</a:t>
            </a:r>
          </a:p>
          <a:p>
            <a:endParaRPr lang="en-GB" dirty="0" smtClean="0"/>
          </a:p>
          <a:p>
            <a:r>
              <a:rPr lang="en-GB" dirty="0" smtClean="0"/>
              <a:t>	Step 3: View and validate results</a:t>
            </a:r>
          </a:p>
          <a:p>
            <a:r>
              <a:rPr lang="en-GB" dirty="0" smtClean="0"/>
              <a:t>		</a:t>
            </a:r>
            <a:r>
              <a:rPr lang="en-GB" dirty="0" smtClean="0">
                <a:sym typeface="Wingdings" pitchFamily="2" charset="2"/>
              </a:rPr>
              <a:t> Delete </a:t>
            </a:r>
            <a:r>
              <a:rPr lang="en-GB" dirty="0" err="1" smtClean="0">
                <a:sym typeface="Wingdings" pitchFamily="2" charset="2"/>
              </a:rPr>
              <a:t>anura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taxa</a:t>
            </a:r>
            <a:r>
              <a:rPr lang="en-GB" dirty="0" smtClean="0">
                <a:sym typeface="Wingdings" pitchFamily="2" charset="2"/>
              </a:rPr>
              <a:t> occurring in the sea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III. Analysis/Export</a:t>
            </a:r>
          </a:p>
          <a:p>
            <a:endParaRPr lang="en-GB" dirty="0" smtClean="0"/>
          </a:p>
          <a:p>
            <a:r>
              <a:rPr lang="en-GB" dirty="0" smtClean="0"/>
              <a:t>	Step 4: Tool selection = Survey Gap Analysis</a:t>
            </a:r>
          </a:p>
          <a:p>
            <a:r>
              <a:rPr lang="en-GB" dirty="0" smtClean="0"/>
              <a:t>		</a:t>
            </a:r>
            <a:r>
              <a:rPr lang="en-GB" dirty="0" smtClean="0">
                <a:sym typeface="Wingdings" pitchFamily="2" charset="2"/>
              </a:rPr>
              <a:t> Data extraction (Best study sites to search for </a:t>
            </a:r>
            <a:r>
              <a:rPr lang="en-GB" dirty="0" err="1" smtClean="0">
                <a:sym typeface="Wingdings" pitchFamily="2" charset="2"/>
              </a:rPr>
              <a:t>anura</a:t>
            </a:r>
            <a:r>
              <a:rPr lang="en-GB" dirty="0" smtClean="0">
                <a:sym typeface="Wingdings" pitchFamily="2" charset="2"/>
              </a:rPr>
              <a:t>)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	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Textfeld 3"/>
          <p:cNvSpPr txBox="1"/>
          <p:nvPr/>
        </p:nvSpPr>
        <p:spPr>
          <a:xfrm>
            <a:off x="7171613" y="4818830"/>
            <a:ext cx="2203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</a:t>
            </a:r>
            <a:r>
              <a:rPr lang="en-GB" cap="small" dirty="0" err="1" smtClean="0"/>
              <a:t>Flemons</a:t>
            </a:r>
            <a:r>
              <a:rPr lang="en-GB" dirty="0" smtClean="0"/>
              <a:t> et al. 2007)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68759" y="160659"/>
            <a:ext cx="8520600" cy="841800"/>
          </a:xfrm>
        </p:spPr>
        <p:txBody>
          <a:bodyPr/>
          <a:lstStyle/>
          <a:p>
            <a:r>
              <a:rPr lang="en-GB" sz="2400" dirty="0" smtClean="0"/>
              <a:t>Results</a:t>
            </a:r>
            <a:r>
              <a:rPr lang="de-DE" sz="2400" dirty="0" smtClean="0"/>
              <a:t> </a:t>
            </a:r>
            <a:r>
              <a:rPr lang="en-GB" sz="2400" dirty="0" smtClean="0"/>
              <a:t>of</a:t>
            </a:r>
            <a:r>
              <a:rPr lang="de-DE" sz="2400" dirty="0" smtClean="0"/>
              <a:t>  Survey Gap </a:t>
            </a:r>
            <a:br>
              <a:rPr lang="de-DE" sz="2400" dirty="0" smtClean="0"/>
            </a:br>
            <a:r>
              <a:rPr lang="de-DE" sz="2400" dirty="0" smtClean="0"/>
              <a:t>Analysis</a:t>
            </a:r>
            <a:endParaRPr lang="de-DE" sz="2400" dirty="0"/>
          </a:p>
        </p:txBody>
      </p:sp>
      <p:pic>
        <p:nvPicPr>
          <p:cNvPr id="3" name="Grafik 7" descr="survey_gap_analysis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8649" y="54721"/>
            <a:ext cx="4971919" cy="4007289"/>
          </a:xfrm>
          <a:prstGeom prst="rect">
            <a:avLst/>
          </a:prstGeom>
        </p:spPr>
      </p:pic>
      <p:pic>
        <p:nvPicPr>
          <p:cNvPr id="4" name="Grafik 8" descr="survey_gap_analysis_txt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4705" y="4093275"/>
            <a:ext cx="5760720" cy="94615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6882234" y="4668933"/>
            <a:ext cx="2203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</a:t>
            </a:r>
            <a:r>
              <a:rPr lang="en-GB" cap="small" dirty="0" err="1" smtClean="0"/>
              <a:t>Flemons</a:t>
            </a:r>
            <a:r>
              <a:rPr lang="en-GB" dirty="0" smtClean="0"/>
              <a:t> et al. 2007)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751</Words>
  <Application>Microsoft Office PowerPoint</Application>
  <PresentationFormat>Bildschirmpräsentation (16:9)</PresentationFormat>
  <Paragraphs>147</Paragraphs>
  <Slides>21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Simple Light</vt:lpstr>
      <vt:lpstr>A web-based GIS tool for exploring the world's biodiversity: The Global Biodiversity Information Facility Mapping and Analysis Portal Application (GBIF-MAPA) </vt:lpstr>
      <vt:lpstr>1. Introduction</vt:lpstr>
      <vt:lpstr>Folie 3</vt:lpstr>
      <vt:lpstr>2. Case studies</vt:lpstr>
      <vt:lpstr>Case study 1: „Where to look for new frog and toad species on Madagascar?”</vt:lpstr>
      <vt:lpstr>General workflow</vt:lpstr>
      <vt:lpstr>      Application Interface</vt:lpstr>
      <vt:lpstr>Workflow for case study 1</vt:lpstr>
      <vt:lpstr>Results of  Survey Gap  Analysis</vt:lpstr>
      <vt:lpstr>Case study 2: “Can Ethiopian rodent species richness be estimated using GBIF data?”</vt:lpstr>
      <vt:lpstr>Workflow for case study 2</vt:lpstr>
      <vt:lpstr> Species Richness  Analysis</vt:lpstr>
      <vt:lpstr>Folie 13</vt:lpstr>
      <vt:lpstr>Folie 14</vt:lpstr>
      <vt:lpstr>a. What were the main questions (or objectives) addressed? </vt:lpstr>
      <vt:lpstr>b. How did the authors tackle them? (what did they do?)</vt:lpstr>
      <vt:lpstr>c. What aspects could be added/done differently/problems? </vt:lpstr>
      <vt:lpstr>Folie 18</vt:lpstr>
      <vt:lpstr>Folie 19</vt:lpstr>
      <vt:lpstr>Folie 20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web-based GIS tool for exploring the world's biodiversity: The Global Biodiversity Information Facility Mapping and Analysis Portal Application (GBIF-MAPA) </dc:title>
  <cp:lastModifiedBy>Anonymouse</cp:lastModifiedBy>
  <cp:revision>22</cp:revision>
  <dcterms:modified xsi:type="dcterms:W3CDTF">2020-05-03T18:45:57Z</dcterms:modified>
</cp:coreProperties>
</file>