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2" r:id="rId5"/>
    <p:sldId id="259" r:id="rId6"/>
    <p:sldId id="263"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1F835BA-98A5-475B-92FC-0689A2E92F25}" type="datetimeFigureOut">
              <a:rPr lang="en-US" smtClean="0"/>
              <a:t>11/8/2018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37604-588B-4A82-9710-77C70829C65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3124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F835BA-98A5-475B-92FC-0689A2E92F25}" type="datetimeFigureOut">
              <a:rPr lang="en-US" smtClean="0"/>
              <a:t>11/8/2018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37604-588B-4A82-9710-77C70829C65F}" type="slidenum">
              <a:rPr lang="en-US" smtClean="0"/>
              <a:t>‹#›</a:t>
            </a:fld>
            <a:endParaRPr lang="en-US"/>
          </a:p>
        </p:txBody>
      </p:sp>
    </p:spTree>
    <p:extLst>
      <p:ext uri="{BB962C8B-B14F-4D97-AF65-F5344CB8AC3E}">
        <p14:creationId xmlns:p14="http://schemas.microsoft.com/office/powerpoint/2010/main" val="2459418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F835BA-98A5-475B-92FC-0689A2E92F25}" type="datetimeFigureOut">
              <a:rPr lang="en-US" smtClean="0"/>
              <a:t>11/8/2018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37604-588B-4A82-9710-77C70829C65F}" type="slidenum">
              <a:rPr lang="en-US" smtClean="0"/>
              <a:t>‹#›</a:t>
            </a:fld>
            <a:endParaRPr lang="en-US"/>
          </a:p>
        </p:txBody>
      </p:sp>
    </p:spTree>
    <p:extLst>
      <p:ext uri="{BB962C8B-B14F-4D97-AF65-F5344CB8AC3E}">
        <p14:creationId xmlns:p14="http://schemas.microsoft.com/office/powerpoint/2010/main" val="1394336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F835BA-98A5-475B-92FC-0689A2E92F25}" type="datetimeFigureOut">
              <a:rPr lang="en-US" smtClean="0"/>
              <a:t>11/8/2018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37604-588B-4A82-9710-77C70829C65F}" type="slidenum">
              <a:rPr lang="en-US" smtClean="0"/>
              <a:t>‹#›</a:t>
            </a:fld>
            <a:endParaRPr lang="en-US"/>
          </a:p>
        </p:txBody>
      </p:sp>
    </p:spTree>
    <p:extLst>
      <p:ext uri="{BB962C8B-B14F-4D97-AF65-F5344CB8AC3E}">
        <p14:creationId xmlns:p14="http://schemas.microsoft.com/office/powerpoint/2010/main" val="3509320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1F835BA-98A5-475B-92FC-0689A2E92F25}" type="datetimeFigureOut">
              <a:rPr lang="en-US" smtClean="0"/>
              <a:t>11/8/2018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37604-588B-4A82-9710-77C70829C65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6766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F835BA-98A5-475B-92FC-0689A2E92F25}" type="datetimeFigureOut">
              <a:rPr lang="en-US" smtClean="0"/>
              <a:t>11/8/2018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C37604-588B-4A82-9710-77C70829C65F}" type="slidenum">
              <a:rPr lang="en-US" smtClean="0"/>
              <a:t>‹#›</a:t>
            </a:fld>
            <a:endParaRPr lang="en-US"/>
          </a:p>
        </p:txBody>
      </p:sp>
    </p:spTree>
    <p:extLst>
      <p:ext uri="{BB962C8B-B14F-4D97-AF65-F5344CB8AC3E}">
        <p14:creationId xmlns:p14="http://schemas.microsoft.com/office/powerpoint/2010/main" val="237788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F835BA-98A5-475B-92FC-0689A2E92F25}" type="datetimeFigureOut">
              <a:rPr lang="en-US" smtClean="0"/>
              <a:t>11/8/2018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C37604-588B-4A82-9710-77C70829C65F}" type="slidenum">
              <a:rPr lang="en-US" smtClean="0"/>
              <a:t>‹#›</a:t>
            </a:fld>
            <a:endParaRPr lang="en-US"/>
          </a:p>
        </p:txBody>
      </p:sp>
    </p:spTree>
    <p:extLst>
      <p:ext uri="{BB962C8B-B14F-4D97-AF65-F5344CB8AC3E}">
        <p14:creationId xmlns:p14="http://schemas.microsoft.com/office/powerpoint/2010/main" val="1689298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1F835BA-98A5-475B-92FC-0689A2E92F25}" type="datetimeFigureOut">
              <a:rPr lang="en-US" smtClean="0"/>
              <a:t>11/8/2018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C37604-588B-4A82-9710-77C70829C65F}" type="slidenum">
              <a:rPr lang="en-US" smtClean="0"/>
              <a:t>‹#›</a:t>
            </a:fld>
            <a:endParaRPr lang="en-US"/>
          </a:p>
        </p:txBody>
      </p:sp>
    </p:spTree>
    <p:extLst>
      <p:ext uri="{BB962C8B-B14F-4D97-AF65-F5344CB8AC3E}">
        <p14:creationId xmlns:p14="http://schemas.microsoft.com/office/powerpoint/2010/main" val="808920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1F835BA-98A5-475B-92FC-0689A2E92F25}" type="datetimeFigureOut">
              <a:rPr lang="en-US" smtClean="0"/>
              <a:t>11/8/2018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07C37604-588B-4A82-9710-77C70829C65F}" type="slidenum">
              <a:rPr lang="en-US" smtClean="0"/>
              <a:t>‹#›</a:t>
            </a:fld>
            <a:endParaRPr lang="en-US"/>
          </a:p>
        </p:txBody>
      </p:sp>
    </p:spTree>
    <p:extLst>
      <p:ext uri="{BB962C8B-B14F-4D97-AF65-F5344CB8AC3E}">
        <p14:creationId xmlns:p14="http://schemas.microsoft.com/office/powerpoint/2010/main" val="2297810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1F835BA-98A5-475B-92FC-0689A2E92F25}" type="datetimeFigureOut">
              <a:rPr lang="en-US" smtClean="0"/>
              <a:t>11/8/2018</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7C37604-588B-4A82-9710-77C70829C65F}" type="slidenum">
              <a:rPr lang="en-US" smtClean="0"/>
              <a:t>‹#›</a:t>
            </a:fld>
            <a:endParaRPr lang="en-US"/>
          </a:p>
        </p:txBody>
      </p:sp>
    </p:spTree>
    <p:extLst>
      <p:ext uri="{BB962C8B-B14F-4D97-AF65-F5344CB8AC3E}">
        <p14:creationId xmlns:p14="http://schemas.microsoft.com/office/powerpoint/2010/main" val="806010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1F835BA-98A5-475B-92FC-0689A2E92F25}" type="datetimeFigureOut">
              <a:rPr lang="en-US" smtClean="0"/>
              <a:t>11/8/2018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C37604-588B-4A82-9710-77C70829C65F}" type="slidenum">
              <a:rPr lang="en-US" smtClean="0"/>
              <a:t>‹#›</a:t>
            </a:fld>
            <a:endParaRPr lang="en-US"/>
          </a:p>
        </p:txBody>
      </p:sp>
    </p:spTree>
    <p:extLst>
      <p:ext uri="{BB962C8B-B14F-4D97-AF65-F5344CB8AC3E}">
        <p14:creationId xmlns:p14="http://schemas.microsoft.com/office/powerpoint/2010/main" val="400574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1F835BA-98A5-475B-92FC-0689A2E92F25}" type="datetimeFigureOut">
              <a:rPr lang="en-US" smtClean="0"/>
              <a:t>11/8/2018</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7C37604-588B-4A82-9710-77C70829C65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58216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3D506-9298-4686-9E85-C25FA873F6C2}"/>
              </a:ext>
            </a:extLst>
          </p:cNvPr>
          <p:cNvSpPr>
            <a:spLocks noGrp="1"/>
          </p:cNvSpPr>
          <p:nvPr>
            <p:ph type="ctrTitle"/>
          </p:nvPr>
        </p:nvSpPr>
        <p:spPr/>
        <p:txBody>
          <a:bodyPr/>
          <a:lstStyle/>
          <a:p>
            <a:r>
              <a:rPr lang="en-US" dirty="0"/>
              <a:t>2018 Citi Bike Analysis</a:t>
            </a:r>
          </a:p>
        </p:txBody>
      </p:sp>
      <p:sp>
        <p:nvSpPr>
          <p:cNvPr id="3" name="Subtitle 2">
            <a:extLst>
              <a:ext uri="{FF2B5EF4-FFF2-40B4-BE49-F238E27FC236}">
                <a16:creationId xmlns:a16="http://schemas.microsoft.com/office/drawing/2014/main" id="{782021A4-7E6F-4826-9C9B-B9DD8E892CD1}"/>
              </a:ext>
            </a:extLst>
          </p:cNvPr>
          <p:cNvSpPr>
            <a:spLocks noGrp="1"/>
          </p:cNvSpPr>
          <p:nvPr>
            <p:ph type="subTitle" idx="1"/>
          </p:nvPr>
        </p:nvSpPr>
        <p:spPr/>
        <p:txBody>
          <a:bodyPr/>
          <a:lstStyle/>
          <a:p>
            <a:r>
              <a:rPr lang="en-US" dirty="0"/>
              <a:t>John Giglio</a:t>
            </a:r>
          </a:p>
        </p:txBody>
      </p:sp>
    </p:spTree>
    <p:extLst>
      <p:ext uri="{BB962C8B-B14F-4D97-AF65-F5344CB8AC3E}">
        <p14:creationId xmlns:p14="http://schemas.microsoft.com/office/powerpoint/2010/main" val="3751732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F599E-C6BA-497A-B350-B6C509BD0779}"/>
              </a:ext>
            </a:extLst>
          </p:cNvPr>
          <p:cNvSpPr>
            <a:spLocks noGrp="1"/>
          </p:cNvSpPr>
          <p:nvPr>
            <p:ph type="title" idx="4294967295"/>
          </p:nvPr>
        </p:nvSpPr>
        <p:spPr>
          <a:xfrm>
            <a:off x="1097280" y="198562"/>
            <a:ext cx="10058400" cy="893762"/>
          </a:xfrm>
        </p:spPr>
        <p:txBody>
          <a:bodyPr/>
          <a:lstStyle/>
          <a:p>
            <a:r>
              <a:rPr lang="en-US" dirty="0"/>
              <a:t>2018 YTD Rides</a:t>
            </a:r>
          </a:p>
        </p:txBody>
      </p:sp>
      <p:sp>
        <p:nvSpPr>
          <p:cNvPr id="6" name="Content Placeholder 5">
            <a:extLst>
              <a:ext uri="{FF2B5EF4-FFF2-40B4-BE49-F238E27FC236}">
                <a16:creationId xmlns:a16="http://schemas.microsoft.com/office/drawing/2014/main" id="{8FCAC114-5C7B-4919-9F08-D6A3C2C7FD32}"/>
              </a:ext>
            </a:extLst>
          </p:cNvPr>
          <p:cNvSpPr>
            <a:spLocks noGrp="1"/>
          </p:cNvSpPr>
          <p:nvPr>
            <p:ph idx="4294967295"/>
          </p:nvPr>
        </p:nvSpPr>
        <p:spPr>
          <a:xfrm>
            <a:off x="1097280" y="3562165"/>
            <a:ext cx="10058400" cy="1887538"/>
          </a:xfrm>
        </p:spPr>
        <p:txBody>
          <a:bodyPr/>
          <a:lstStyle/>
          <a:p>
            <a:pPr>
              <a:buFont typeface="Arial" panose="020B0604020202020204" pitchFamily="34" charset="0"/>
              <a:buChar char="•"/>
            </a:pPr>
            <a:r>
              <a:rPr lang="en-US" dirty="0"/>
              <a:t>2018 YTD there have been over 13 million trips by Citi Bike users. The average trip lasts approximately 17 minutes.</a:t>
            </a:r>
          </a:p>
          <a:p>
            <a:pPr>
              <a:buFont typeface="Arial" panose="020B0604020202020204" pitchFamily="34" charset="0"/>
              <a:buChar char="•"/>
            </a:pPr>
            <a:r>
              <a:rPr lang="en-US" dirty="0"/>
              <a:t>Of those reporting gender, Male riders have accounted for more trips and longer total ride time.</a:t>
            </a:r>
          </a:p>
          <a:p>
            <a:pPr>
              <a:buFont typeface="Arial" panose="020B0604020202020204" pitchFamily="34" charset="0"/>
              <a:buChar char="•"/>
            </a:pPr>
            <a:r>
              <a:rPr lang="en-US" dirty="0"/>
              <a:t>Subscribers have taken far more rides in 2018, but day-pass customers  ride for more than 3 times longer on each trip.</a:t>
            </a:r>
          </a:p>
          <a:p>
            <a:pPr marL="0" indent="0">
              <a:buNone/>
            </a:pPr>
            <a:endParaRPr lang="en-US" dirty="0"/>
          </a:p>
          <a:p>
            <a:pPr marL="0" indent="0">
              <a:buNone/>
            </a:pPr>
            <a:endParaRPr lang="en-US" dirty="0"/>
          </a:p>
        </p:txBody>
      </p:sp>
      <p:pic>
        <p:nvPicPr>
          <p:cNvPr id="8" name="Picture 7">
            <a:extLst>
              <a:ext uri="{FF2B5EF4-FFF2-40B4-BE49-F238E27FC236}">
                <a16:creationId xmlns:a16="http://schemas.microsoft.com/office/drawing/2014/main" id="{BDFF6835-0B0D-4CBE-AC14-AFB084FA3B10}"/>
              </a:ext>
            </a:extLst>
          </p:cNvPr>
          <p:cNvPicPr>
            <a:picLocks noChangeAspect="1"/>
          </p:cNvPicPr>
          <p:nvPr/>
        </p:nvPicPr>
        <p:blipFill>
          <a:blip r:embed="rId2"/>
          <a:stretch>
            <a:fillRect/>
          </a:stretch>
        </p:blipFill>
        <p:spPr>
          <a:xfrm>
            <a:off x="1036320" y="1046225"/>
            <a:ext cx="7562850" cy="2428875"/>
          </a:xfrm>
          <a:prstGeom prst="rect">
            <a:avLst/>
          </a:prstGeom>
        </p:spPr>
      </p:pic>
    </p:spTree>
    <p:extLst>
      <p:ext uri="{BB962C8B-B14F-4D97-AF65-F5344CB8AC3E}">
        <p14:creationId xmlns:p14="http://schemas.microsoft.com/office/powerpoint/2010/main" val="2818176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F599E-C6BA-497A-B350-B6C509BD0779}"/>
              </a:ext>
            </a:extLst>
          </p:cNvPr>
          <p:cNvSpPr>
            <a:spLocks noGrp="1"/>
          </p:cNvSpPr>
          <p:nvPr>
            <p:ph type="title" idx="4294967295"/>
          </p:nvPr>
        </p:nvSpPr>
        <p:spPr>
          <a:xfrm>
            <a:off x="1097280" y="198562"/>
            <a:ext cx="10058400" cy="893762"/>
          </a:xfrm>
        </p:spPr>
        <p:txBody>
          <a:bodyPr/>
          <a:lstStyle/>
          <a:p>
            <a:r>
              <a:rPr lang="en-US" dirty="0"/>
              <a:t>Trip Starting Locations</a:t>
            </a:r>
          </a:p>
        </p:txBody>
      </p:sp>
      <p:sp>
        <p:nvSpPr>
          <p:cNvPr id="6" name="Content Placeholder 5">
            <a:extLst>
              <a:ext uri="{FF2B5EF4-FFF2-40B4-BE49-F238E27FC236}">
                <a16:creationId xmlns:a16="http://schemas.microsoft.com/office/drawing/2014/main" id="{8FCAC114-5C7B-4919-9F08-D6A3C2C7FD32}"/>
              </a:ext>
            </a:extLst>
          </p:cNvPr>
          <p:cNvSpPr>
            <a:spLocks noGrp="1"/>
          </p:cNvSpPr>
          <p:nvPr>
            <p:ph idx="4294967295"/>
          </p:nvPr>
        </p:nvSpPr>
        <p:spPr>
          <a:xfrm>
            <a:off x="1097280" y="1571443"/>
            <a:ext cx="4589145" cy="3878260"/>
          </a:xfrm>
        </p:spPr>
        <p:txBody>
          <a:bodyPr/>
          <a:lstStyle/>
          <a:p>
            <a:pPr>
              <a:buFont typeface="Arial" panose="020B0604020202020204" pitchFamily="34" charset="0"/>
              <a:buChar char="•"/>
            </a:pPr>
            <a:r>
              <a:rPr lang="en-US" dirty="0"/>
              <a:t>The stations in Manhattan are more popular for stating trips than those in Queens and Brooklyn.</a:t>
            </a:r>
          </a:p>
          <a:p>
            <a:pPr>
              <a:buFont typeface="Arial" panose="020B0604020202020204" pitchFamily="34" charset="0"/>
              <a:buChar char="•"/>
            </a:pPr>
            <a:r>
              <a:rPr lang="en-US" dirty="0"/>
              <a:t>Many of the most popular stations for starting trips are located near subway stations.</a:t>
            </a:r>
          </a:p>
          <a:p>
            <a:pPr marL="0" indent="0">
              <a:buNone/>
            </a:pPr>
            <a:endParaRPr lang="en-US" dirty="0"/>
          </a:p>
        </p:txBody>
      </p:sp>
      <p:pic>
        <p:nvPicPr>
          <p:cNvPr id="3" name="Picture 2">
            <a:extLst>
              <a:ext uri="{FF2B5EF4-FFF2-40B4-BE49-F238E27FC236}">
                <a16:creationId xmlns:a16="http://schemas.microsoft.com/office/drawing/2014/main" id="{1EE0F66A-0E29-45D0-9692-EAEB4205F3D2}"/>
              </a:ext>
            </a:extLst>
          </p:cNvPr>
          <p:cNvPicPr>
            <a:picLocks noChangeAspect="1"/>
          </p:cNvPicPr>
          <p:nvPr/>
        </p:nvPicPr>
        <p:blipFill>
          <a:blip r:embed="rId2"/>
          <a:stretch>
            <a:fillRect/>
          </a:stretch>
        </p:blipFill>
        <p:spPr>
          <a:xfrm>
            <a:off x="5943600" y="1571443"/>
            <a:ext cx="5859695" cy="4476931"/>
          </a:xfrm>
          <a:prstGeom prst="rect">
            <a:avLst/>
          </a:prstGeom>
        </p:spPr>
      </p:pic>
    </p:spTree>
    <p:extLst>
      <p:ext uri="{BB962C8B-B14F-4D97-AF65-F5344CB8AC3E}">
        <p14:creationId xmlns:p14="http://schemas.microsoft.com/office/powerpoint/2010/main" val="3861315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F599E-C6BA-497A-B350-B6C509BD0779}"/>
              </a:ext>
            </a:extLst>
          </p:cNvPr>
          <p:cNvSpPr>
            <a:spLocks noGrp="1"/>
          </p:cNvSpPr>
          <p:nvPr>
            <p:ph type="title" idx="4294967295"/>
          </p:nvPr>
        </p:nvSpPr>
        <p:spPr>
          <a:xfrm>
            <a:off x="1097280" y="198562"/>
            <a:ext cx="10058400" cy="893762"/>
          </a:xfrm>
        </p:spPr>
        <p:txBody>
          <a:bodyPr/>
          <a:lstStyle/>
          <a:p>
            <a:r>
              <a:rPr lang="en-US" dirty="0"/>
              <a:t>Trip Ending Locations</a:t>
            </a:r>
          </a:p>
        </p:txBody>
      </p:sp>
      <p:sp>
        <p:nvSpPr>
          <p:cNvPr id="6" name="Content Placeholder 5">
            <a:extLst>
              <a:ext uri="{FF2B5EF4-FFF2-40B4-BE49-F238E27FC236}">
                <a16:creationId xmlns:a16="http://schemas.microsoft.com/office/drawing/2014/main" id="{8FCAC114-5C7B-4919-9F08-D6A3C2C7FD32}"/>
              </a:ext>
            </a:extLst>
          </p:cNvPr>
          <p:cNvSpPr>
            <a:spLocks noGrp="1"/>
          </p:cNvSpPr>
          <p:nvPr>
            <p:ph idx="4294967295"/>
          </p:nvPr>
        </p:nvSpPr>
        <p:spPr>
          <a:xfrm>
            <a:off x="7127715" y="1294561"/>
            <a:ext cx="4589145" cy="3878260"/>
          </a:xfrm>
        </p:spPr>
        <p:txBody>
          <a:bodyPr/>
          <a:lstStyle/>
          <a:p>
            <a:pPr>
              <a:buFont typeface="Arial" panose="020B0604020202020204" pitchFamily="34" charset="0"/>
              <a:buChar char="•"/>
            </a:pPr>
            <a:r>
              <a:rPr lang="en-US" dirty="0"/>
              <a:t>Trip End stations show a pattern similar to the Trip Start stations.</a:t>
            </a:r>
          </a:p>
          <a:p>
            <a:pPr>
              <a:buFont typeface="Arial" panose="020B0604020202020204" pitchFamily="34" charset="0"/>
              <a:buChar char="•"/>
            </a:pPr>
            <a:r>
              <a:rPr lang="en-US" dirty="0"/>
              <a:t>Citi Bike should consider increasing their marketing efforts on trains that go to and from Queens and Brooklyn as well as in the subway stations that are located near the under-performing Citi Bike stations.</a:t>
            </a:r>
          </a:p>
          <a:p>
            <a:pPr marL="0" indent="0">
              <a:buNone/>
            </a:pPr>
            <a:endParaRPr lang="en-US" dirty="0"/>
          </a:p>
        </p:txBody>
      </p:sp>
      <p:pic>
        <p:nvPicPr>
          <p:cNvPr id="4" name="Picture 3">
            <a:extLst>
              <a:ext uri="{FF2B5EF4-FFF2-40B4-BE49-F238E27FC236}">
                <a16:creationId xmlns:a16="http://schemas.microsoft.com/office/drawing/2014/main" id="{BB4FA79E-5899-4B71-8FD2-17910801FC4D}"/>
              </a:ext>
            </a:extLst>
          </p:cNvPr>
          <p:cNvPicPr>
            <a:picLocks noChangeAspect="1"/>
          </p:cNvPicPr>
          <p:nvPr/>
        </p:nvPicPr>
        <p:blipFill>
          <a:blip r:embed="rId2"/>
          <a:stretch>
            <a:fillRect/>
          </a:stretch>
        </p:blipFill>
        <p:spPr>
          <a:xfrm>
            <a:off x="1097280" y="1188279"/>
            <a:ext cx="5861304" cy="4481442"/>
          </a:xfrm>
          <a:prstGeom prst="rect">
            <a:avLst/>
          </a:prstGeom>
        </p:spPr>
      </p:pic>
    </p:spTree>
    <p:extLst>
      <p:ext uri="{BB962C8B-B14F-4D97-AF65-F5344CB8AC3E}">
        <p14:creationId xmlns:p14="http://schemas.microsoft.com/office/powerpoint/2010/main" val="3439611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F599E-C6BA-497A-B350-B6C509BD0779}"/>
              </a:ext>
            </a:extLst>
          </p:cNvPr>
          <p:cNvSpPr>
            <a:spLocks noGrp="1"/>
          </p:cNvSpPr>
          <p:nvPr>
            <p:ph type="title" idx="4294967295"/>
          </p:nvPr>
        </p:nvSpPr>
        <p:spPr>
          <a:xfrm>
            <a:off x="1097280" y="198562"/>
            <a:ext cx="10058400" cy="893762"/>
          </a:xfrm>
        </p:spPr>
        <p:txBody>
          <a:bodyPr/>
          <a:lstStyle/>
          <a:p>
            <a:r>
              <a:rPr lang="en-US" dirty="0"/>
              <a:t>Top 15 Subscriber Birth Years</a:t>
            </a:r>
          </a:p>
        </p:txBody>
      </p:sp>
      <p:pic>
        <p:nvPicPr>
          <p:cNvPr id="3" name="Picture 2">
            <a:extLst>
              <a:ext uri="{FF2B5EF4-FFF2-40B4-BE49-F238E27FC236}">
                <a16:creationId xmlns:a16="http://schemas.microsoft.com/office/drawing/2014/main" id="{395D166D-A341-492D-BBA1-6CD6B75BCDD3}"/>
              </a:ext>
            </a:extLst>
          </p:cNvPr>
          <p:cNvPicPr>
            <a:picLocks noChangeAspect="1"/>
          </p:cNvPicPr>
          <p:nvPr/>
        </p:nvPicPr>
        <p:blipFill>
          <a:blip r:embed="rId2"/>
          <a:stretch>
            <a:fillRect/>
          </a:stretch>
        </p:blipFill>
        <p:spPr>
          <a:xfrm>
            <a:off x="644519" y="1092324"/>
            <a:ext cx="7423967" cy="4572000"/>
          </a:xfrm>
          <a:prstGeom prst="rect">
            <a:avLst/>
          </a:prstGeom>
        </p:spPr>
      </p:pic>
      <p:sp>
        <p:nvSpPr>
          <p:cNvPr id="5" name="Content Placeholder 5">
            <a:extLst>
              <a:ext uri="{FF2B5EF4-FFF2-40B4-BE49-F238E27FC236}">
                <a16:creationId xmlns:a16="http://schemas.microsoft.com/office/drawing/2014/main" id="{1EC56054-8F7C-4F30-B1E0-4311088B86C7}"/>
              </a:ext>
            </a:extLst>
          </p:cNvPr>
          <p:cNvSpPr txBox="1">
            <a:spLocks/>
          </p:cNvSpPr>
          <p:nvPr/>
        </p:nvSpPr>
        <p:spPr>
          <a:xfrm>
            <a:off x="8202967" y="1294561"/>
            <a:ext cx="3513893" cy="38782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en-US" dirty="0"/>
              <a:t>14 of top 15 Subscriber birth years (by number of trips taken) are 1981 - 1994</a:t>
            </a:r>
          </a:p>
          <a:p>
            <a:pPr>
              <a:buFont typeface="Arial" panose="020B0604020202020204" pitchFamily="34" charset="0"/>
              <a:buChar char="•"/>
            </a:pPr>
            <a:r>
              <a:rPr lang="en-US" dirty="0"/>
              <a:t>1969 is the only birth year in the top 15 that is not within the above range</a:t>
            </a:r>
          </a:p>
          <a:p>
            <a:pPr>
              <a:buFont typeface="Arial" panose="020B0604020202020204" pitchFamily="34" charset="0"/>
              <a:buChar char="•"/>
            </a:pPr>
            <a:r>
              <a:rPr lang="en-US" dirty="0"/>
              <a:t>Males account for the majority of rides by each birth year, except for 1969, which has a large number of unknown gender.</a:t>
            </a:r>
          </a:p>
          <a:p>
            <a:pPr marL="0" indent="0">
              <a:buFont typeface="Calibri" panose="020F0502020204030204" pitchFamily="34" charset="0"/>
              <a:buNone/>
            </a:pPr>
            <a:endParaRPr lang="en-US" dirty="0"/>
          </a:p>
        </p:txBody>
      </p:sp>
    </p:spTree>
    <p:extLst>
      <p:ext uri="{BB962C8B-B14F-4D97-AF65-F5344CB8AC3E}">
        <p14:creationId xmlns:p14="http://schemas.microsoft.com/office/powerpoint/2010/main" val="784186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F599E-C6BA-497A-B350-B6C509BD0779}"/>
              </a:ext>
            </a:extLst>
          </p:cNvPr>
          <p:cNvSpPr>
            <a:spLocks noGrp="1"/>
          </p:cNvSpPr>
          <p:nvPr>
            <p:ph type="title" idx="4294967295"/>
          </p:nvPr>
        </p:nvSpPr>
        <p:spPr>
          <a:xfrm>
            <a:off x="1097280" y="198562"/>
            <a:ext cx="10058400" cy="893762"/>
          </a:xfrm>
        </p:spPr>
        <p:txBody>
          <a:bodyPr/>
          <a:lstStyle/>
          <a:p>
            <a:r>
              <a:rPr lang="en-US" dirty="0"/>
              <a:t>Top 15 Day-Pass Customer Birth Years</a:t>
            </a:r>
          </a:p>
        </p:txBody>
      </p:sp>
      <p:sp>
        <p:nvSpPr>
          <p:cNvPr id="5" name="Content Placeholder 5">
            <a:extLst>
              <a:ext uri="{FF2B5EF4-FFF2-40B4-BE49-F238E27FC236}">
                <a16:creationId xmlns:a16="http://schemas.microsoft.com/office/drawing/2014/main" id="{1EC56054-8F7C-4F30-B1E0-4311088B86C7}"/>
              </a:ext>
            </a:extLst>
          </p:cNvPr>
          <p:cNvSpPr txBox="1">
            <a:spLocks/>
          </p:cNvSpPr>
          <p:nvPr/>
        </p:nvSpPr>
        <p:spPr>
          <a:xfrm>
            <a:off x="8202967" y="1294561"/>
            <a:ext cx="3513893" cy="38782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en-US" dirty="0"/>
              <a:t>The majority of Day-Pass customers have a birth year of 1969 and did not report their gender.</a:t>
            </a:r>
          </a:p>
          <a:p>
            <a:pPr>
              <a:buFont typeface="Arial" panose="020B0604020202020204" pitchFamily="34" charset="0"/>
              <a:buChar char="•"/>
            </a:pPr>
            <a:r>
              <a:rPr lang="en-US" dirty="0"/>
              <a:t>It is assumed that these are default settings for new Day-Pass customers.</a:t>
            </a:r>
          </a:p>
          <a:p>
            <a:pPr marL="0" indent="0">
              <a:buFont typeface="Calibri" panose="020F0502020204030204" pitchFamily="34" charset="0"/>
              <a:buNone/>
            </a:pPr>
            <a:endParaRPr lang="en-US" dirty="0"/>
          </a:p>
        </p:txBody>
      </p:sp>
      <p:pic>
        <p:nvPicPr>
          <p:cNvPr id="4" name="Picture 3">
            <a:extLst>
              <a:ext uri="{FF2B5EF4-FFF2-40B4-BE49-F238E27FC236}">
                <a16:creationId xmlns:a16="http://schemas.microsoft.com/office/drawing/2014/main" id="{1BB14FF7-30DB-47B9-AEBA-6F0CB38CBCBC}"/>
              </a:ext>
            </a:extLst>
          </p:cNvPr>
          <p:cNvPicPr>
            <a:picLocks noChangeAspect="1"/>
          </p:cNvPicPr>
          <p:nvPr/>
        </p:nvPicPr>
        <p:blipFill>
          <a:blip r:embed="rId2"/>
          <a:stretch>
            <a:fillRect/>
          </a:stretch>
        </p:blipFill>
        <p:spPr>
          <a:xfrm>
            <a:off x="475140" y="1144650"/>
            <a:ext cx="7424928" cy="4568700"/>
          </a:xfrm>
          <a:prstGeom prst="rect">
            <a:avLst/>
          </a:prstGeom>
        </p:spPr>
      </p:pic>
    </p:spTree>
    <p:extLst>
      <p:ext uri="{BB962C8B-B14F-4D97-AF65-F5344CB8AC3E}">
        <p14:creationId xmlns:p14="http://schemas.microsoft.com/office/powerpoint/2010/main" val="2861623586"/>
      </p:ext>
    </p:extLst>
  </p:cSld>
  <p:clrMapOvr>
    <a:masterClrMapping/>
  </p:clrMapOvr>
</p:sld>
</file>

<file path=ppt/theme/theme1.xml><?xml version="1.0" encoding="utf-8"?>
<a:theme xmlns:a="http://schemas.openxmlformats.org/drawingml/2006/main" name="Retrospect">
  <a:themeElements>
    <a:clrScheme name="Custom 2">
      <a:dk1>
        <a:srgbClr val="000000"/>
      </a:dk1>
      <a:lt1>
        <a:sysClr val="window" lastClr="FFFFFF"/>
      </a:lt1>
      <a:dk2>
        <a:srgbClr val="637052"/>
      </a:dk2>
      <a:lt2>
        <a:srgbClr val="CCDDEA"/>
      </a:lt2>
      <a:accent1>
        <a:srgbClr val="EA1F29"/>
      </a:accent1>
      <a:accent2>
        <a:srgbClr val="052B6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54</TotalTime>
  <Words>260</Words>
  <Application>Microsoft Office PowerPoint</Application>
  <PresentationFormat>Widescreen</PresentationFormat>
  <Paragraphs>19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Retrospect</vt:lpstr>
      <vt:lpstr>2018 Citi Bike Analysis</vt:lpstr>
      <vt:lpstr>2018 YTD Rides</vt:lpstr>
      <vt:lpstr>Trip Starting Locations</vt:lpstr>
      <vt:lpstr>Trip Ending Locations</vt:lpstr>
      <vt:lpstr>Top 15 Subscriber Birth Years</vt:lpstr>
      <vt:lpstr>Top 15 Day-Pass Customer Birth Years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2018 Citi Bike Analytics</dc:title>
  <dc:creator>John Giglio</dc:creator>
  <cp:lastModifiedBy>John Giglio</cp:lastModifiedBy>
  <cp:revision>6</cp:revision>
  <dcterms:created xsi:type="dcterms:W3CDTF">2018-11-08T15:14:46Z</dcterms:created>
  <dcterms:modified xsi:type="dcterms:W3CDTF">2018-11-08T16:09:28Z</dcterms:modified>
</cp:coreProperties>
</file>