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ca95e3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dca95e3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ctrTitle"/>
          </p:nvPr>
        </p:nvSpPr>
        <p:spPr>
          <a:xfrm>
            <a:off x="285449" y="620154"/>
            <a:ext cx="8001000" cy="112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mbria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		YELP DATASETS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285449" y="5460047"/>
            <a:ext cx="6530208" cy="112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Course: GTATL20180515DATA</a:t>
            </a:r>
            <a:endParaRPr/>
          </a:p>
          <a:p>
            <a:pPr marL="0" marR="0" lvl="0" indent="0" algn="ctr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Date: July 28, 2018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755" y="1827419"/>
            <a:ext cx="6673253" cy="320316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mbria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CONCLUSION: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4722812" y="2777065"/>
            <a:ext cx="6019800" cy="3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</a:t>
            </a:r>
            <a:r>
              <a:rPr lang="en-US" sz="2000" dirty="0"/>
              <a:t>significant cor</a:t>
            </a:r>
            <a:r>
              <a:rPr lang="en-US" sz="20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 found between the sentiment analysis of the individual text reviews and the individual star ratings.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2000" dirty="0"/>
              <a:t>A more linear relationship in the average sentiment analysis and average star rating  per business.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Unable to conclude that the elite users contributions are significantly different than the total contributions of all reviewers.</a:t>
            </a:r>
            <a:endParaRPr dirty="0"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70" y="2019300"/>
            <a:ext cx="4331169" cy="3158875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8963221" cy="147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mbria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POST MORTEM: 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414780" y="1748697"/>
            <a:ext cx="9916998" cy="439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Spent a vast amount of time reviewing and exploring the datasets</a:t>
            </a:r>
            <a:endParaRPr/>
          </a:p>
          <a:p>
            <a:pPr marL="457200" marR="0" lvl="0" indent="-45720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plenty of ideas to elaborate on it </a:t>
            </a:r>
            <a:endParaRPr/>
          </a:p>
          <a:p>
            <a:pPr marL="457200" marR="0" lvl="0" indent="-36576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20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20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1572086" y="1422661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mbria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 END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376" y="1306048"/>
            <a:ext cx="3465262" cy="351803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7" name="Google Shape;227;p30"/>
          <p:cNvSpPr txBox="1">
            <a:spLocks noGrp="1"/>
          </p:cNvSpPr>
          <p:nvPr>
            <p:ph type="body" idx="2"/>
          </p:nvPr>
        </p:nvSpPr>
        <p:spPr>
          <a:xfrm>
            <a:off x="1572086" y="3018106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QUESTIONS AND ANSWERS SECTION</a:t>
            </a:r>
            <a:endParaRPr sz="12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ctrTitle"/>
          </p:nvPr>
        </p:nvSpPr>
        <p:spPr>
          <a:xfrm>
            <a:off x="342060" y="688369"/>
            <a:ext cx="7356294" cy="126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mbria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TEAM BLUE SHIRTS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143836" y="2552272"/>
            <a:ext cx="6832315" cy="319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Team</a:t>
            </a:r>
            <a:r>
              <a:rPr lang="en-US" sz="32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Members Include</a:t>
            </a:r>
            <a:r>
              <a:rPr lang="en-US" sz="32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endParaRPr/>
          </a:p>
          <a:p>
            <a:pPr marL="342900" marR="0" lvl="0" indent="-342900" algn="r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∙"/>
            </a:pPr>
            <a:r>
              <a:rPr lang="en-US" sz="24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LaKeisha Ringo</a:t>
            </a:r>
            <a:endParaRPr/>
          </a:p>
          <a:p>
            <a:pPr marL="342900" marR="0" lvl="0" indent="-3429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∙"/>
            </a:pPr>
            <a:r>
              <a:rPr lang="en-US" sz="24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John Giglio</a:t>
            </a:r>
            <a:endParaRPr/>
          </a:p>
          <a:p>
            <a:pPr marL="342900" marR="0" lvl="0" indent="-3429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∙"/>
            </a:pPr>
            <a:r>
              <a:rPr lang="en-US" sz="24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Pride Hawkins</a:t>
            </a:r>
            <a:endParaRPr/>
          </a:p>
          <a:p>
            <a:pPr marL="342900" marR="0" lvl="0" indent="-3429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∙"/>
            </a:pPr>
            <a:r>
              <a:rPr lang="en-US" sz="24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Stephen Wray</a:t>
            </a:r>
            <a:endParaRPr/>
          </a:p>
          <a:p>
            <a:pPr marL="0" marR="0" lvl="0" indent="0" algn="l" rtl="0"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endParaRPr sz="21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060" y="2675562"/>
            <a:ext cx="3038138" cy="37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mbria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HYPOTHESIS: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34671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Elite users write reviews that more closely reflect the star ratings than the total population of reviewers.</a:t>
            </a:r>
            <a:endParaRPr sz="2400"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567" y="1741683"/>
            <a:ext cx="3374633" cy="337463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722811" y="265814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mbria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QUESTIONS: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4634023" y="1711842"/>
            <a:ext cx="6019800" cy="439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8"/>
              <a:buFont typeface="Noto Sans Symbols"/>
              <a:buAutoNum type="arabicPeriod"/>
            </a:pPr>
            <a:r>
              <a:rPr lang="en-US" sz="2035"/>
              <a:t>Is</a:t>
            </a:r>
            <a:r>
              <a:rPr lang="en-US" sz="2035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sentiment analysis of the individual reviews different by star ratings?</a:t>
            </a:r>
            <a:endParaRPr/>
          </a:p>
          <a:p>
            <a:pPr marL="342900" marR="0" lvl="0" indent="-342900" algn="l" rtl="0">
              <a:spcBef>
                <a:spcPts val="1007"/>
              </a:spcBef>
              <a:spcAft>
                <a:spcPts val="0"/>
              </a:spcAft>
              <a:buClr>
                <a:schemeClr val="lt1"/>
              </a:buClr>
              <a:buSzPts val="1628"/>
              <a:buFont typeface="Noto Sans Symbols"/>
              <a:buAutoNum type="arabicPeriod"/>
            </a:pPr>
            <a:r>
              <a:rPr lang="en-US" sz="2035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 individual elite review sentiment better correlated with the corresponding elite star rating then the reviews and star ratings of the total population?</a:t>
            </a:r>
            <a:endParaRPr/>
          </a:p>
          <a:p>
            <a:pPr marL="342900" marR="0" lvl="0" indent="-342900" algn="l" rtl="0">
              <a:spcBef>
                <a:spcPts val="1007"/>
              </a:spcBef>
              <a:spcAft>
                <a:spcPts val="0"/>
              </a:spcAft>
              <a:buClr>
                <a:schemeClr val="lt1"/>
              </a:buClr>
              <a:buSzPts val="1628"/>
              <a:buFont typeface="Noto Sans Symbols"/>
              <a:buAutoNum type="arabicPeriod"/>
            </a:pPr>
            <a:r>
              <a:rPr lang="en-US" sz="2035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 average elite review sentiment better correlated with the average elite star rating then the reviews and star ratings of the total population?</a:t>
            </a:r>
            <a:endParaRPr/>
          </a:p>
          <a:p>
            <a:pPr marL="0" marR="0" lvl="0" indent="0" algn="l" rtl="0"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r>
              <a:rPr lang="en-US" sz="1665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342900" marR="0" lvl="0" indent="-258318" algn="l" rtl="0"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58318" algn="l" rtl="0"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58318" algn="l" rtl="0"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284" y="914400"/>
            <a:ext cx="4695290" cy="469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4229198" y="145311"/>
            <a:ext cx="6021388" cy="79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mbria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YELP DATASET BREAKDOWN: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428624" y="1162050"/>
            <a:ext cx="112206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	Yelp has datasets that include: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a.	5,200,000 user reviews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b.	Information on 174,000 businesses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c.	The data spans 11 metropolitan areas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d.	Website: https://www.kaggle.com/yelp-dataset/yelp-dataset/home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rgbClr val="0F48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2.</a:t>
            </a: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	Yelp has two sets of users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a.	Elite – “Elite-worthiness is based on a number of things, including well-written reviews, high quality tips, a detailed personal profile, an active voting and complimenting record, and a history of playing well with others.”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b.	General which also includes elite users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rgbClr val="0F48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3.</a:t>
            </a:r>
            <a:r>
              <a:rPr lang="en-US" sz="1850" b="0" i="0" u="none" strike="noStrike" cap="none">
                <a:solidFill>
                  <a:srgbClr val="0F486F"/>
                </a:solidFill>
                <a:latin typeface="Cambria"/>
                <a:ea typeface="Cambria"/>
                <a:cs typeface="Cambria"/>
                <a:sym typeface="Cambria"/>
              </a:rPr>
              <a:t>	Yelp has a 5-star system and ability to write a text statement for reviews on businesses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892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892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351" y="5097052"/>
            <a:ext cx="3069925" cy="15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405325" y="641100"/>
            <a:ext cx="870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PROCESSING</a:t>
            </a:r>
            <a:r>
              <a:rPr lang="en-US"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AND EXPLORATION: 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03503" y="1492000"/>
            <a:ext cx="9664500" cy="2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 set was </a:t>
            </a:r>
            <a:r>
              <a:rPr lang="en-US"/>
              <a:t>complete and was mostly stored in convenient data types</a:t>
            </a:r>
            <a:r>
              <a:rPr lang="en-US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US"/>
              <a:t>Created subsets of reviews and businesses related to elite users.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US"/>
              <a:t>Utilized VADER sentiment analysis to infer intent of written reviews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different criteria to aggregate and filter</a:t>
            </a:r>
            <a:endParaRPr/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3111" y="3816927"/>
            <a:ext cx="5820996" cy="23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204750" y="381000"/>
            <a:ext cx="117825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mbria"/>
              <a:buNone/>
            </a:pPr>
            <a:r>
              <a:rPr lang="en-US" sz="288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SENTIMENT ANALYSIS </a:t>
            </a:r>
            <a:r>
              <a:rPr lang="en-US" sz="2880">
                <a:latin typeface="Cambria"/>
                <a:ea typeface="Cambria"/>
                <a:cs typeface="Cambria"/>
                <a:sym typeface="Cambria"/>
              </a:rPr>
              <a:t>BY STAR RATING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0" y="1257300"/>
            <a:ext cx="5486400" cy="256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50" y="4010025"/>
            <a:ext cx="5486400" cy="256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725" y="2052638"/>
            <a:ext cx="54864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6624600" y="4903400"/>
            <a:ext cx="25767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95,286 1-star reviews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100,673 2-star reviews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159,025 3-star reviews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295,404 4-star reviews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307,680 5-star reviews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381000" y="342900"/>
            <a:ext cx="95331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mbria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ELITE USERS VERSUS TOTAL USERS – INDIVIDUAL REVIEWS</a:t>
            </a:r>
            <a:endParaRPr sz="2800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100" y="1104825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00" y="3657675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1104825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5475" y="3524175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85725" y="3657675"/>
            <a:ext cx="16860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Elite Users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MSE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0.789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Variance Score: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0.253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0258425" y="1238325"/>
            <a:ext cx="16860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Total Users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MSE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1.005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Variance Score: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0.406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381000" y="342900"/>
            <a:ext cx="109062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mbria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ELITE USERS VERSUS TOTAL USERS – 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AVERAGE</a:t>
            </a:r>
            <a:r>
              <a:rPr lang="en-US"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BY BUSINESS</a:t>
            </a:r>
            <a:endParaRPr sz="2800"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300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875" y="3971850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750" y="1504875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275" y="3914700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152400" y="4238850"/>
            <a:ext cx="16860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Elite Reviews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MSE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0.087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Variance Score: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0.518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0134600" y="1476300"/>
            <a:ext cx="16860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All Reviews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MSE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0.078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Variance Score: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0.546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316</Words>
  <Application>Microsoft Office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</vt:lpstr>
      <vt:lpstr>Century Gothic</vt:lpstr>
      <vt:lpstr>Arial</vt:lpstr>
      <vt:lpstr>Noto Sans Symbols</vt:lpstr>
      <vt:lpstr>Slice</vt:lpstr>
      <vt:lpstr>  YELP DATASETS</vt:lpstr>
      <vt:lpstr>TEAM BLUE SHIRTS</vt:lpstr>
      <vt:lpstr>HYPOTHESIS:</vt:lpstr>
      <vt:lpstr>QUESTIONS:</vt:lpstr>
      <vt:lpstr>YELP DATASET BREAKDOWN:</vt:lpstr>
      <vt:lpstr>DATA PROCESSING AND EXPLORATION: </vt:lpstr>
      <vt:lpstr>SENTIMENT ANALYSIS BY STAR RATING</vt:lpstr>
      <vt:lpstr>ELITE USERS VERSUS TOTAL USERS – INDIVIDUAL REVIEWS</vt:lpstr>
      <vt:lpstr>ELITE USERS VERSUS TOTAL USERS – AVERAGE BY BUSINESS</vt:lpstr>
      <vt:lpstr>CONCLUSION:</vt:lpstr>
      <vt:lpstr>POST MORTEM: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YELP DATASETS</dc:title>
  <cp:lastModifiedBy>Pride Hawkins</cp:lastModifiedBy>
  <cp:revision>2</cp:revision>
  <dcterms:modified xsi:type="dcterms:W3CDTF">2018-07-28T18:25:17Z</dcterms:modified>
</cp:coreProperties>
</file>