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7" r:id="rId3"/>
    <p:sldId id="256" r:id="rId4"/>
    <p:sldId id="257" r:id="rId5"/>
    <p:sldId id="258" r:id="rId6"/>
    <p:sldId id="260" r:id="rId7"/>
    <p:sldId id="262" r:id="rId8"/>
    <p:sldId id="265" r:id="rId9"/>
    <p:sldId id="264" r:id="rId10"/>
    <p:sldId id="267" r:id="rId11"/>
    <p:sldId id="269" r:id="rId12"/>
    <p:sldId id="268" r:id="rId13"/>
    <p:sldId id="271" r:id="rId14"/>
    <p:sldId id="272" r:id="rId15"/>
    <p:sldId id="273" r:id="rId16"/>
    <p:sldId id="274" r:id="rId17"/>
    <p:sldId id="275"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21995" y="2648585"/>
            <a:ext cx="10515600" cy="1308735"/>
          </a:xfrm>
        </p:spPr>
        <p:style>
          <a:lnRef idx="2">
            <a:schemeClr val="accent2">
              <a:shade val="50000"/>
            </a:schemeClr>
          </a:lnRef>
          <a:fillRef idx="1">
            <a:schemeClr val="accent2"/>
          </a:fillRef>
          <a:effectRef idx="0">
            <a:schemeClr val="accent2"/>
          </a:effectRef>
          <a:fontRef idx="minor">
            <a:schemeClr val="lt1"/>
          </a:fontRef>
        </p:style>
        <p:txBody>
          <a:bodyPr/>
          <a:p>
            <a:pPr algn="ctr"/>
            <a:r>
              <a:rPr lang="en-US" b="1"/>
              <a:t>INTRODUCTION</a:t>
            </a:r>
            <a:endParaRPr 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p>
            <a:pPr algn="ctr"/>
            <a:r>
              <a:rPr lang="en-US"/>
              <a:t>MEASURES OF CENTRAL TENDENCY</a:t>
            </a:r>
            <a:endParaRPr lang="en-US"/>
          </a:p>
        </p:txBody>
      </p:sp>
      <p:sp>
        <p:nvSpPr>
          <p:cNvPr id="3" name="Content Placeholder 2"/>
          <p:cNvSpPr>
            <a:spLocks noGrp="1"/>
          </p:cNvSpPr>
          <p:nvPr>
            <p:ph idx="1"/>
          </p:nvPr>
        </p:nvSpPr>
        <p:spPr/>
        <p:txBody>
          <a:bodyPr>
            <a:normAutofit lnSpcReduction="10000"/>
          </a:bodyPr>
          <a:p>
            <a:pPr marL="0" indent="0">
              <a:buNone/>
            </a:pPr>
            <a:r>
              <a:rPr lang="en-US"/>
              <a:t>They are used to explain the characteristics of a distribution.</a:t>
            </a:r>
            <a:endParaRPr lang="en-US"/>
          </a:p>
          <a:p>
            <a:pPr marL="0" indent="0">
              <a:buNone/>
            </a:pPr>
            <a:r>
              <a:rPr lang="en-US"/>
              <a:t>This measures is used to describe both Qualitative and Quatitative variables e.g mean of student score in an examination, under it we have:</a:t>
            </a:r>
            <a:endParaRPr lang="en-US"/>
          </a:p>
          <a:p>
            <a:endParaRPr lang="en-US"/>
          </a:p>
          <a:p>
            <a:pPr marL="0" indent="0">
              <a:buNone/>
            </a:pPr>
            <a:r>
              <a:rPr lang="en-US"/>
              <a:t>       Mean             Mid-Range</a:t>
            </a:r>
            <a:endParaRPr lang="en-US"/>
          </a:p>
          <a:p>
            <a:pPr marL="0" indent="0">
              <a:buNone/>
            </a:pPr>
            <a:r>
              <a:rPr lang="en-US"/>
              <a:t>       Median         Geometric Mean</a:t>
            </a:r>
            <a:endParaRPr lang="en-US"/>
          </a:p>
          <a:p>
            <a:pPr marL="0" indent="0">
              <a:buNone/>
            </a:pPr>
            <a:r>
              <a:rPr lang="en-US"/>
              <a:t>       Mode             Harmonic Mean</a:t>
            </a:r>
            <a:endParaRPr lang="en-US"/>
          </a:p>
        </p:txBody>
      </p:sp>
      <p:sp>
        <p:nvSpPr>
          <p:cNvPr id="5" name="Right Arrow 4"/>
          <p:cNvSpPr/>
          <p:nvPr/>
        </p:nvSpPr>
        <p:spPr>
          <a:xfrm flipV="1">
            <a:off x="1121410" y="3992880"/>
            <a:ext cx="249555" cy="2241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4" name="Right Arrow 3"/>
          <p:cNvSpPr/>
          <p:nvPr/>
        </p:nvSpPr>
        <p:spPr>
          <a:xfrm flipV="1">
            <a:off x="2976245" y="3992880"/>
            <a:ext cx="249555" cy="2241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Right Arrow 5"/>
          <p:cNvSpPr/>
          <p:nvPr/>
        </p:nvSpPr>
        <p:spPr>
          <a:xfrm flipV="1">
            <a:off x="2976245" y="4436110"/>
            <a:ext cx="249555" cy="2241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7" name="Right Arrow 6"/>
          <p:cNvSpPr/>
          <p:nvPr/>
        </p:nvSpPr>
        <p:spPr>
          <a:xfrm flipV="1">
            <a:off x="1121410" y="4531360"/>
            <a:ext cx="249555" cy="2241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8" name="Right Arrow 7"/>
          <p:cNvSpPr/>
          <p:nvPr/>
        </p:nvSpPr>
        <p:spPr>
          <a:xfrm flipV="1">
            <a:off x="2976245" y="4979670"/>
            <a:ext cx="249555" cy="2241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ight Arrow 8"/>
          <p:cNvSpPr/>
          <p:nvPr/>
        </p:nvSpPr>
        <p:spPr>
          <a:xfrm flipV="1">
            <a:off x="1121410" y="4979670"/>
            <a:ext cx="249555" cy="2241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p>
            <a:pPr algn="ctr"/>
            <a:r>
              <a:rPr lang="en-US"/>
              <a:t>MEASURES OF VARIABILITY</a:t>
            </a:r>
            <a:endParaRPr lang="en-US"/>
          </a:p>
        </p:txBody>
      </p:sp>
      <p:sp>
        <p:nvSpPr>
          <p:cNvPr id="3" name="Content Placeholder 2"/>
          <p:cNvSpPr>
            <a:spLocks noGrp="1"/>
          </p:cNvSpPr>
          <p:nvPr>
            <p:ph idx="1"/>
          </p:nvPr>
        </p:nvSpPr>
        <p:spPr/>
        <p:txBody>
          <a:bodyPr/>
          <a:p>
            <a:pPr marL="0" indent="0">
              <a:buNone/>
            </a:pPr>
            <a:r>
              <a:rPr lang="en-US"/>
              <a:t>This measures are used when you want to know how spread out your data is from the mean. under it we have :</a:t>
            </a:r>
            <a:endParaRPr lang="en-US"/>
          </a:p>
          <a:p>
            <a:endParaRPr lang="en-US"/>
          </a:p>
          <a:p>
            <a:pPr marL="0" indent="0">
              <a:buNone/>
            </a:pPr>
            <a:r>
              <a:rPr lang="en-US"/>
              <a:t>                   Variance          </a:t>
            </a:r>
            <a:r>
              <a:rPr lang="en-US">
                <a:sym typeface="+mn-ea"/>
              </a:rPr>
              <a:t>     </a:t>
            </a:r>
            <a:endParaRPr lang="en-US"/>
          </a:p>
          <a:p>
            <a:pPr marL="0" indent="0">
              <a:buNone/>
            </a:pPr>
            <a:r>
              <a:rPr lang="en-US"/>
              <a:t>                   Standard Devaiation</a:t>
            </a:r>
            <a:endParaRPr lang="en-US"/>
          </a:p>
          <a:p>
            <a:pPr marL="0" indent="0">
              <a:buNone/>
            </a:pPr>
            <a:r>
              <a:rPr lang="en-US"/>
              <a:t>                   Range</a:t>
            </a:r>
            <a:endParaRPr lang="en-US"/>
          </a:p>
        </p:txBody>
      </p:sp>
      <p:sp>
        <p:nvSpPr>
          <p:cNvPr id="11" name="Right Arrow 10"/>
          <p:cNvSpPr/>
          <p:nvPr/>
        </p:nvSpPr>
        <p:spPr>
          <a:xfrm flipV="1">
            <a:off x="2044700" y="3317240"/>
            <a:ext cx="249555" cy="2241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4" name="Right Arrow 3"/>
          <p:cNvSpPr/>
          <p:nvPr/>
        </p:nvSpPr>
        <p:spPr>
          <a:xfrm flipV="1">
            <a:off x="2044700" y="3889375"/>
            <a:ext cx="249555" cy="2241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5" name="Right Arrow 4"/>
          <p:cNvSpPr/>
          <p:nvPr/>
        </p:nvSpPr>
        <p:spPr>
          <a:xfrm flipV="1">
            <a:off x="2044700" y="4422775"/>
            <a:ext cx="249555" cy="2241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p>
            <a:pPr algn="ctr"/>
            <a:r>
              <a:rPr lang="en-US"/>
              <a:t>INFERENTIAL STATISTICS</a:t>
            </a:r>
            <a:endParaRPr lang="en-US"/>
          </a:p>
        </p:txBody>
      </p:sp>
      <p:sp>
        <p:nvSpPr>
          <p:cNvPr id="3" name="Content Placeholder 2"/>
          <p:cNvSpPr>
            <a:spLocks noGrp="1"/>
          </p:cNvSpPr>
          <p:nvPr>
            <p:ph idx="1"/>
          </p:nvPr>
        </p:nvSpPr>
        <p:spPr/>
        <p:txBody>
          <a:bodyPr>
            <a:normAutofit lnSpcReduction="10000"/>
          </a:bodyPr>
          <a:p>
            <a:r>
              <a:rPr lang="en-US"/>
              <a:t>There are two main areas of inferential statistics:</a:t>
            </a:r>
            <a:endParaRPr lang="en-US"/>
          </a:p>
          <a:p>
            <a:endParaRPr lang="en-US"/>
          </a:p>
          <a:p>
            <a:pPr marL="0" indent="0">
              <a:buNone/>
            </a:pPr>
            <a:r>
              <a:rPr lang="en-US" b="1" u="sng">
                <a:ln w="22225">
                  <a:solidFill>
                    <a:schemeClr val="accent2"/>
                  </a:solidFill>
                  <a:prstDash val="solid"/>
                </a:ln>
                <a:solidFill>
                  <a:schemeClr val="accent2">
                    <a:lumMod val="40000"/>
                    <a:lumOff val="60000"/>
                  </a:schemeClr>
                </a:solidFill>
                <a:effectLst/>
              </a:rPr>
              <a:t>1. Estimating parameters.</a:t>
            </a:r>
            <a:r>
              <a:rPr lang="en-US"/>
              <a:t> This means taking a statistic from your sample data (for example the sample mean) and using it to say something about a population parameter (i.e. the population mean).</a:t>
            </a:r>
            <a:endParaRPr lang="en-US"/>
          </a:p>
          <a:p>
            <a:pPr marL="0" indent="0">
              <a:buNone/>
            </a:pPr>
            <a:endParaRPr lang="en-US"/>
          </a:p>
          <a:p>
            <a:pPr marL="0" indent="0">
              <a:buNone/>
            </a:pPr>
            <a:r>
              <a:rPr lang="en-US" b="1" u="sng">
                <a:ln w="22225">
                  <a:solidFill>
                    <a:schemeClr val="accent2"/>
                  </a:solidFill>
                  <a:prstDash val="solid"/>
                </a:ln>
                <a:solidFill>
                  <a:schemeClr val="accent2">
                    <a:lumMod val="40000"/>
                    <a:lumOff val="60000"/>
                  </a:schemeClr>
                </a:solidFill>
                <a:effectLst/>
              </a:rPr>
              <a:t>2.Hypothesis tests.</a:t>
            </a:r>
            <a:r>
              <a:rPr lang="en-US"/>
              <a:t> This is where you can use sample data to answer research questions. For example, you might be interested in knowing if a new cancer drug is effective. Or if breakfast helps children perform better in schools.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p>
            <a:pPr algn="ctr"/>
            <a:r>
              <a:rPr lang="en-US"/>
              <a:t>HYPOTHESIS TESTING</a:t>
            </a:r>
            <a:endParaRPr lang="en-US"/>
          </a:p>
        </p:txBody>
      </p:sp>
      <p:sp>
        <p:nvSpPr>
          <p:cNvPr id="3" name="Content Placeholder 2"/>
          <p:cNvSpPr>
            <a:spLocks noGrp="1"/>
          </p:cNvSpPr>
          <p:nvPr>
            <p:ph idx="1"/>
          </p:nvPr>
        </p:nvSpPr>
        <p:spPr/>
        <p:txBody>
          <a:bodyPr/>
          <a:p>
            <a:pPr marL="0" indent="0">
              <a:buNone/>
            </a:pPr>
            <a:r>
              <a:rPr lang="en-US" u="sng">
                <a:ln w="22225">
                  <a:solidFill>
                    <a:schemeClr val="accent2"/>
                  </a:solidFill>
                  <a:prstDash val="solid"/>
                </a:ln>
                <a:solidFill>
                  <a:schemeClr val="accent2">
                    <a:lumMod val="40000"/>
                    <a:lumOff val="60000"/>
                  </a:schemeClr>
                </a:solidFill>
                <a:effectLst/>
              </a:rPr>
              <a:t>Hypothesis testing</a:t>
            </a:r>
            <a:r>
              <a:rPr lang="en-US"/>
              <a:t> is a statistical method that is used in making statistical decisions using experimental data.  Hypothesis Testing is basically an assumption that we make about the population parameter.</a:t>
            </a:r>
            <a:endParaRPr lang="en-US"/>
          </a:p>
          <a:p>
            <a:pPr marL="0" indent="0" algn="ctr">
              <a:buNone/>
            </a:pPr>
            <a:r>
              <a:rPr lang="en-US" u="sng">
                <a:ln w="22225">
                  <a:solidFill>
                    <a:schemeClr val="accent2"/>
                  </a:solidFill>
                  <a:prstDash val="solid"/>
                </a:ln>
                <a:solidFill>
                  <a:schemeClr val="accent2">
                    <a:lumMod val="40000"/>
                    <a:lumOff val="60000"/>
                  </a:schemeClr>
                </a:solidFill>
                <a:effectLst/>
              </a:rPr>
              <a:t>Key Terms and Concepts:</a:t>
            </a:r>
            <a:endParaRPr lang="en-US" u="sng"/>
          </a:p>
          <a:p>
            <a:pPr marL="0" indent="0">
              <a:buNone/>
            </a:pPr>
            <a:r>
              <a:rPr lang="en-US"/>
              <a:t>     Null hypothesis                     Type II errors            One-tailed test</a:t>
            </a:r>
            <a:endParaRPr lang="en-US"/>
          </a:p>
          <a:p>
            <a:pPr marL="0" indent="0">
              <a:buNone/>
            </a:pPr>
            <a:r>
              <a:rPr lang="en-US"/>
              <a:t>     Alternative hypothesis         Power                        Two-tailed test</a:t>
            </a:r>
            <a:endParaRPr lang="en-US"/>
          </a:p>
          <a:p>
            <a:pPr marL="0" indent="0">
              <a:buNone/>
            </a:pPr>
            <a:r>
              <a:rPr lang="en-US"/>
              <a:t>     Level of significance             Type I error</a:t>
            </a:r>
            <a:endParaRPr lang="en-US"/>
          </a:p>
        </p:txBody>
      </p:sp>
      <p:sp>
        <p:nvSpPr>
          <p:cNvPr id="5" name="Right Arrow 4"/>
          <p:cNvSpPr/>
          <p:nvPr/>
        </p:nvSpPr>
        <p:spPr>
          <a:xfrm flipV="1">
            <a:off x="988060" y="3773805"/>
            <a:ext cx="249555" cy="2241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4" name="Right Arrow 3"/>
          <p:cNvSpPr/>
          <p:nvPr/>
        </p:nvSpPr>
        <p:spPr>
          <a:xfrm flipV="1">
            <a:off x="4913630" y="3773805"/>
            <a:ext cx="249555" cy="2241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Right Arrow 5"/>
          <p:cNvSpPr/>
          <p:nvPr/>
        </p:nvSpPr>
        <p:spPr>
          <a:xfrm flipV="1">
            <a:off x="4913630" y="4272915"/>
            <a:ext cx="249555" cy="2241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7" name="Right Arrow 6"/>
          <p:cNvSpPr/>
          <p:nvPr/>
        </p:nvSpPr>
        <p:spPr>
          <a:xfrm flipV="1">
            <a:off x="988060" y="4272915"/>
            <a:ext cx="249555" cy="2241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8" name="Right Arrow 7"/>
          <p:cNvSpPr/>
          <p:nvPr/>
        </p:nvSpPr>
        <p:spPr>
          <a:xfrm flipV="1">
            <a:off x="988060" y="4739005"/>
            <a:ext cx="249555" cy="2241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ight Arrow 8"/>
          <p:cNvSpPr/>
          <p:nvPr/>
        </p:nvSpPr>
        <p:spPr>
          <a:xfrm flipV="1">
            <a:off x="7757795" y="4272915"/>
            <a:ext cx="249555" cy="2241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0" name="Right Arrow 9"/>
          <p:cNvSpPr/>
          <p:nvPr/>
        </p:nvSpPr>
        <p:spPr>
          <a:xfrm flipV="1">
            <a:off x="7757795" y="3773805"/>
            <a:ext cx="249555" cy="2241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1" name="Right Arrow 10"/>
          <p:cNvSpPr/>
          <p:nvPr/>
        </p:nvSpPr>
        <p:spPr>
          <a:xfrm flipV="1">
            <a:off x="4913630" y="4739005"/>
            <a:ext cx="249555" cy="2241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72415" y="280035"/>
            <a:ext cx="11663045" cy="6329680"/>
          </a:xfrm>
        </p:spPr>
        <p:txBody>
          <a:bodyPr>
            <a:noAutofit/>
          </a:bodyPr>
          <a:p>
            <a:pPr marL="0" indent="0">
              <a:buNone/>
            </a:pPr>
            <a:r>
              <a:rPr lang="en-US" sz="2400" b="1" u="sng"/>
              <a:t>Null hypothesis:</a:t>
            </a:r>
            <a:r>
              <a:rPr lang="en-US" sz="2000"/>
              <a:t> Null hypothesis is a statistical hypothesis that assumes that the observation is due to a chance factor.  Null hypothesis is denoted by; H0: μ1 = μ2, which shows that there is no difference between the two population means.</a:t>
            </a:r>
            <a:endParaRPr lang="en-US" sz="2000"/>
          </a:p>
          <a:p>
            <a:pPr marL="0" indent="0">
              <a:buNone/>
            </a:pPr>
            <a:r>
              <a:rPr lang="en-US" sz="2400" b="1" u="sng"/>
              <a:t>Alternative hypothesis:</a:t>
            </a:r>
            <a:r>
              <a:rPr lang="en-US" sz="2000"/>
              <a:t> Contrary to the null hypothesis, the alternative hypothesis shows that observations are the result of a real effect.</a:t>
            </a:r>
            <a:endParaRPr lang="en-US" sz="2000"/>
          </a:p>
          <a:p>
            <a:pPr marL="0" indent="0">
              <a:buNone/>
            </a:pPr>
            <a:r>
              <a:rPr lang="en-US" sz="2400" b="1" u="sng"/>
              <a:t>Level of significance:</a:t>
            </a:r>
            <a:r>
              <a:rPr lang="en-US" sz="2000"/>
              <a:t> Refers to the degree of significance in which we accept or reject the null-hypothesis.  100% accuracy is not possible for accepting or rejecting a hypothesis, so we therefore select a level of significance that is usually 5%.</a:t>
            </a:r>
            <a:endParaRPr lang="en-US" sz="2000"/>
          </a:p>
          <a:p>
            <a:pPr marL="0" indent="0">
              <a:buNone/>
            </a:pPr>
            <a:r>
              <a:rPr lang="en-US" sz="2400" b="1" u="sng"/>
              <a:t>Type I error:</a:t>
            </a:r>
            <a:r>
              <a:rPr lang="en-US" sz="2000"/>
              <a:t> When we reject the null hypothesis, although that hypothesis was true.  Type I error is denoted by alpha.  In hypothesis testing, the normal curve that shows the critical region is called the alpha region.</a:t>
            </a:r>
            <a:endParaRPr lang="en-US" sz="2000"/>
          </a:p>
          <a:p>
            <a:pPr marL="0" indent="0">
              <a:buNone/>
            </a:pPr>
            <a:r>
              <a:rPr lang="en-US" sz="2400" b="1" u="sng"/>
              <a:t>Type II errors:</a:t>
            </a:r>
            <a:r>
              <a:rPr lang="en-US" sz="2000"/>
              <a:t> When we accept the null hypothesis but it is false.  Type II errors are denoted by beta.  In Hypothesis testing, the normal curve that shows the acceptance region is called the beta region.</a:t>
            </a:r>
            <a:endParaRPr lang="en-US" sz="2000"/>
          </a:p>
          <a:p>
            <a:pPr marL="0" indent="0">
              <a:buNone/>
            </a:pPr>
            <a:r>
              <a:rPr lang="en-US" sz="2400" b="1" u="sng"/>
              <a:t>Power:</a:t>
            </a:r>
            <a:r>
              <a:rPr lang="en-US" sz="2000"/>
              <a:t> Usually known as the probability of correctly accepting the null hypothesis.  1-beta is called power of the analysis.</a:t>
            </a:r>
            <a:endParaRPr lang="en-US" sz="2000"/>
          </a:p>
          <a:p>
            <a:pPr marL="0" indent="0">
              <a:buNone/>
            </a:pPr>
            <a:r>
              <a:rPr lang="en-US" sz="2400" b="1" u="sng"/>
              <a:t>One-tailed test:</a:t>
            </a:r>
            <a:r>
              <a:rPr lang="en-US" sz="2000"/>
              <a:t> When the given statistical hypothesis is one value like H0: μ1 = μ2, it is called the one-tailed test.</a:t>
            </a:r>
            <a:endParaRPr lang="en-US" sz="2000"/>
          </a:p>
          <a:p>
            <a:pPr marL="0" indent="0">
              <a:buNone/>
            </a:pPr>
            <a:r>
              <a:rPr lang="en-US" sz="2400" b="1" u="sng"/>
              <a:t>Two-tailed test:</a:t>
            </a:r>
            <a:r>
              <a:rPr lang="en-US" sz="2000"/>
              <a:t> When the given statistics hypothesis assumes a less than or greater than value, it is called the two-tailed test.</a:t>
            </a:r>
            <a:endParaRPr 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p>
            <a:pPr algn="ctr"/>
            <a:r>
              <a:rPr lang="en-US"/>
              <a:t>List of Hypothesis Testing</a:t>
            </a:r>
            <a:endParaRPr lang="en-US"/>
          </a:p>
        </p:txBody>
      </p:sp>
      <p:sp>
        <p:nvSpPr>
          <p:cNvPr id="3" name="Content Placeholder 2"/>
          <p:cNvSpPr>
            <a:spLocks noGrp="1"/>
          </p:cNvSpPr>
          <p:nvPr>
            <p:ph idx="1"/>
          </p:nvPr>
        </p:nvSpPr>
        <p:spPr/>
        <p:txBody>
          <a:bodyPr/>
          <a:p>
            <a:pPr marL="0" indent="0">
              <a:buNone/>
            </a:pPr>
            <a:r>
              <a:rPr lang="en-US"/>
              <a:t>   Normality Test</a:t>
            </a:r>
            <a:endParaRPr lang="en-US"/>
          </a:p>
          <a:p>
            <a:pPr marL="0" indent="0">
              <a:buNone/>
            </a:pPr>
            <a:r>
              <a:rPr lang="en-US"/>
              <a:t>   Correlation Test</a:t>
            </a:r>
            <a:endParaRPr lang="en-US"/>
          </a:p>
          <a:p>
            <a:pPr marL="0" indent="0">
              <a:buNone/>
            </a:pPr>
            <a:r>
              <a:rPr lang="en-US"/>
              <a:t>   Student’s t-test</a:t>
            </a:r>
            <a:endParaRPr lang="en-US"/>
          </a:p>
          <a:p>
            <a:pPr marL="0" indent="0">
              <a:buNone/>
            </a:pPr>
            <a:r>
              <a:rPr lang="en-US"/>
              <a:t>   Paired Student’s t-test</a:t>
            </a:r>
            <a:endParaRPr lang="en-US"/>
          </a:p>
          <a:p>
            <a:pPr marL="0" indent="0">
              <a:buNone/>
            </a:pPr>
            <a:r>
              <a:rPr lang="en-US"/>
              <a:t>   ANOVA Test</a:t>
            </a:r>
            <a:endParaRPr lang="en-US"/>
          </a:p>
          <a:p>
            <a:pPr marL="0" indent="0">
              <a:buNone/>
            </a:pPr>
            <a:r>
              <a:rPr lang="en-US"/>
              <a:t>   Chi-Squared Test</a:t>
            </a:r>
            <a:endParaRPr lang="en-US"/>
          </a:p>
          <a:p>
            <a:pPr marL="0" indent="0">
              <a:buNone/>
            </a:pPr>
            <a:r>
              <a:rPr lang="en-US"/>
              <a:t>   e.t.c</a:t>
            </a:r>
            <a:endParaRPr lang="en-US"/>
          </a:p>
          <a:p>
            <a:pPr marL="0" indent="0">
              <a:buNone/>
            </a:pPr>
            <a:r>
              <a:rPr lang="en-US"/>
              <a:t>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p>
            <a:pPr algn="ctr"/>
            <a:r>
              <a:rPr lang="en-US"/>
              <a:t>PRESENTATION OF HYPOTHESIS TEST</a:t>
            </a:r>
            <a:endParaRPr lang="en-US"/>
          </a:p>
        </p:txBody>
      </p:sp>
      <p:sp>
        <p:nvSpPr>
          <p:cNvPr id="3" name="Content Placeholder 2"/>
          <p:cNvSpPr>
            <a:spLocks noGrp="1"/>
          </p:cNvSpPr>
          <p:nvPr>
            <p:ph idx="1"/>
          </p:nvPr>
        </p:nvSpPr>
        <p:spPr/>
        <p:txBody>
          <a:bodyPr/>
          <a:p>
            <a:pPr marL="0" indent="0">
              <a:buNone/>
            </a:pPr>
            <a:endParaRPr lang="en-US"/>
          </a:p>
          <a:p>
            <a:pPr marL="0" indent="0">
              <a:buNone/>
            </a:pPr>
            <a:r>
              <a:rPr lang="en-US">
                <a:sym typeface="+mn-ea"/>
              </a:rPr>
              <a:t>      The name of the test.</a:t>
            </a:r>
            <a:endParaRPr lang="en-US"/>
          </a:p>
          <a:p>
            <a:pPr marL="0" indent="0">
              <a:buNone/>
            </a:pPr>
            <a:r>
              <a:rPr lang="en-US">
                <a:sym typeface="+mn-ea"/>
              </a:rPr>
              <a:t>      What the test is checking.</a:t>
            </a:r>
            <a:endParaRPr lang="en-US"/>
          </a:p>
          <a:p>
            <a:pPr marL="0" indent="0">
              <a:buNone/>
            </a:pPr>
            <a:r>
              <a:rPr lang="en-US">
                <a:sym typeface="+mn-ea"/>
              </a:rPr>
              <a:t>      The key assumptions of the test.</a:t>
            </a:r>
            <a:endParaRPr lang="en-US"/>
          </a:p>
          <a:p>
            <a:pPr marL="0" indent="0">
              <a:buNone/>
            </a:pPr>
            <a:r>
              <a:rPr lang="en-US">
                <a:sym typeface="+mn-ea"/>
              </a:rPr>
              <a:t>      How the test result is interpreted.</a:t>
            </a:r>
            <a:endParaRPr lang="en-US"/>
          </a:p>
          <a:p>
            <a:pPr marL="0" indent="0">
              <a:buNone/>
            </a:pPr>
            <a:endParaRPr lang="en-US"/>
          </a:p>
          <a:p>
            <a:pPr marL="0" indent="0">
              <a:buNone/>
            </a:pPr>
            <a:r>
              <a:rPr lang="en-US"/>
              <a:t>  </a:t>
            </a:r>
            <a:endParaRPr lang="en-US"/>
          </a:p>
        </p:txBody>
      </p:sp>
      <p:sp>
        <p:nvSpPr>
          <p:cNvPr id="5" name="Right Arrow 4"/>
          <p:cNvSpPr/>
          <p:nvPr/>
        </p:nvSpPr>
        <p:spPr>
          <a:xfrm flipV="1">
            <a:off x="1071245" y="2409825"/>
            <a:ext cx="249555" cy="2241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4" name="Right Arrow 3"/>
          <p:cNvSpPr/>
          <p:nvPr/>
        </p:nvSpPr>
        <p:spPr>
          <a:xfrm flipV="1">
            <a:off x="1071245" y="2969895"/>
            <a:ext cx="249555" cy="2241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6" name="Right Arrow 5"/>
          <p:cNvSpPr/>
          <p:nvPr/>
        </p:nvSpPr>
        <p:spPr>
          <a:xfrm flipV="1">
            <a:off x="1071245" y="3508375"/>
            <a:ext cx="249555" cy="2241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7" name="Right Arrow 6"/>
          <p:cNvSpPr/>
          <p:nvPr/>
        </p:nvSpPr>
        <p:spPr>
          <a:xfrm flipV="1">
            <a:off x="1071245" y="4039870"/>
            <a:ext cx="249555" cy="2241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27605"/>
            <a:ext cx="10515600" cy="1325563"/>
          </a:xfrm>
        </p:spPr>
        <p:style>
          <a:lnRef idx="2">
            <a:schemeClr val="accent2">
              <a:shade val="50000"/>
            </a:schemeClr>
          </a:lnRef>
          <a:fillRef idx="1">
            <a:schemeClr val="accent2"/>
          </a:fillRef>
          <a:effectRef idx="0">
            <a:schemeClr val="accent2"/>
          </a:effectRef>
          <a:fontRef idx="minor">
            <a:schemeClr val="lt1"/>
          </a:fontRef>
        </p:style>
        <p:txBody>
          <a:bodyPr/>
          <a:p>
            <a:pPr algn="ctr"/>
            <a:r>
              <a:rPr lang="en-US"/>
              <a:t>THANKS FOR LISTENING</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9375" y="334645"/>
            <a:ext cx="9144000" cy="1239520"/>
          </a:xfrm>
        </p:spPr>
        <p:style>
          <a:lnRef idx="1">
            <a:schemeClr val="accent2"/>
          </a:lnRef>
          <a:fillRef idx="3">
            <a:schemeClr val="accent2"/>
          </a:fillRef>
          <a:effectRef idx="2">
            <a:schemeClr val="accent2"/>
          </a:effectRef>
          <a:fontRef idx="minor">
            <a:schemeClr val="lt1"/>
          </a:fontRef>
        </p:style>
        <p:txBody>
          <a:bodyPr/>
          <a:lstStyle/>
          <a:p>
            <a:r>
              <a:rPr lang="en-US" dirty="0"/>
              <a:t>INTRODUCTION</a:t>
            </a:r>
            <a:endParaRPr lang="en-US" dirty="0"/>
          </a:p>
        </p:txBody>
      </p:sp>
      <p:sp>
        <p:nvSpPr>
          <p:cNvPr id="5" name="Text Box 4"/>
          <p:cNvSpPr txBox="1"/>
          <p:nvPr/>
        </p:nvSpPr>
        <p:spPr>
          <a:xfrm>
            <a:off x="1704340" y="2099310"/>
            <a:ext cx="8433435" cy="3784600"/>
          </a:xfrm>
          <a:prstGeom prst="rect">
            <a:avLst/>
          </a:prstGeom>
          <a:noFill/>
        </p:spPr>
        <p:txBody>
          <a:bodyPr wrap="square" rtlCol="0">
            <a:spAutoFit/>
          </a:bodyPr>
          <a:p>
            <a:pPr marL="285750" indent="-285750">
              <a:buFont typeface="Arial" panose="020B0604020202020204" pitchFamily="34" charset="0"/>
              <a:buChar char="•"/>
            </a:pPr>
            <a:r>
              <a:rPr lang="en-US" sz="8000"/>
              <a:t>DATA</a:t>
            </a:r>
            <a:endParaRPr lang="en-US" sz="8000"/>
          </a:p>
          <a:p>
            <a:pPr marL="285750" indent="-285750">
              <a:buFont typeface="Arial" panose="020B0604020202020204" pitchFamily="34" charset="0"/>
              <a:buChar char="•"/>
            </a:pPr>
            <a:r>
              <a:rPr lang="en-US" sz="8000"/>
              <a:t>DATA SCIENCE</a:t>
            </a:r>
            <a:endParaRPr lang="en-US" sz="8000"/>
          </a:p>
          <a:p>
            <a:pPr marL="285750" indent="-285750">
              <a:buFont typeface="Arial" panose="020B0604020202020204" pitchFamily="34" charset="0"/>
              <a:buChar char="•"/>
            </a:pPr>
            <a:r>
              <a:rPr lang="en-US" sz="8000"/>
              <a:t>STATISTICS</a:t>
            </a:r>
            <a:endParaRPr lang="en-US" sz="800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10460"/>
            <a:ext cx="10515600" cy="1325563"/>
          </a:xfrm>
        </p:spPr>
        <p:style>
          <a:lnRef idx="3">
            <a:schemeClr val="lt1"/>
          </a:lnRef>
          <a:fillRef idx="1">
            <a:schemeClr val="accent2"/>
          </a:fillRef>
          <a:effectRef idx="1">
            <a:schemeClr val="accent2"/>
          </a:effectRef>
          <a:fontRef idx="minor">
            <a:schemeClr val="lt1"/>
          </a:fontRef>
        </p:style>
        <p:txBody>
          <a:bodyPr/>
          <a:p>
            <a:pPr algn="ctr"/>
            <a:r>
              <a:rPr lang="en-US"/>
              <a:t>DEFINITIONS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19735" y="441325"/>
            <a:ext cx="11351895" cy="5975350"/>
          </a:xfrm>
        </p:spPr>
        <p:txBody>
          <a:bodyPr>
            <a:normAutofit fontScale="90000" lnSpcReduction="20000"/>
          </a:bodyPr>
          <a:p>
            <a:r>
              <a:rPr lang="en-US" sz="3600" b="1" u="sng">
                <a:ln w="22225">
                  <a:solidFill>
                    <a:schemeClr val="accent2"/>
                  </a:solidFill>
                  <a:prstDash val="solid"/>
                </a:ln>
                <a:solidFill>
                  <a:schemeClr val="accent2">
                    <a:lumMod val="40000"/>
                    <a:lumOff val="60000"/>
                  </a:schemeClr>
                </a:solidFill>
                <a:effectLst/>
                <a:sym typeface="+mn-ea"/>
              </a:rPr>
              <a:t>Data </a:t>
            </a:r>
            <a:r>
              <a:rPr lang="en-US">
                <a:sym typeface="+mn-ea"/>
              </a:rPr>
              <a:t>is to be set of information about certain individual object or persons. data contains variables describing a certain object  or person.</a:t>
            </a:r>
            <a:endParaRPr lang="en-US">
              <a:sym typeface="+mn-ea"/>
            </a:endParaRPr>
          </a:p>
          <a:p>
            <a:pPr marL="0" indent="0">
              <a:buNone/>
            </a:pPr>
            <a:endParaRPr lang="en-US"/>
          </a:p>
          <a:p>
            <a:r>
              <a:rPr lang="en-US" sz="3600" b="1" u="sng">
                <a:ln w="22225">
                  <a:solidFill>
                    <a:schemeClr val="accent2"/>
                  </a:solidFill>
                  <a:prstDash val="solid"/>
                </a:ln>
                <a:solidFill>
                  <a:schemeClr val="accent2">
                    <a:lumMod val="40000"/>
                    <a:lumOff val="60000"/>
                  </a:schemeClr>
                </a:solidFill>
                <a:effectLst/>
                <a:sym typeface="+mn-ea"/>
              </a:rPr>
              <a:t>Data science</a:t>
            </a:r>
            <a:r>
              <a:rPr lang="en-US">
                <a:sym typeface="+mn-ea"/>
              </a:rPr>
              <a:t> is an inter-disciplinary field that uses diferent methods, processes to extract knowledge from both structured and unstructured data.</a:t>
            </a:r>
            <a:endParaRPr lang="en-US">
              <a:sym typeface="+mn-ea"/>
            </a:endParaRPr>
          </a:p>
          <a:p>
            <a:pPr marL="0" indent="0">
              <a:buNone/>
            </a:pPr>
            <a:endParaRPr lang="en-US"/>
          </a:p>
          <a:p>
            <a:r>
              <a:rPr lang="en-US" sz="3200" b="1" u="sng">
                <a:ln w="22225">
                  <a:solidFill>
                    <a:schemeClr val="accent2"/>
                  </a:solidFill>
                  <a:prstDash val="solid"/>
                </a:ln>
                <a:solidFill>
                  <a:schemeClr val="accent2">
                    <a:lumMod val="40000"/>
                    <a:lumOff val="60000"/>
                  </a:schemeClr>
                </a:solidFill>
                <a:effectLst/>
                <a:sym typeface="+mn-ea"/>
              </a:rPr>
              <a:t>Statistics</a:t>
            </a:r>
            <a:r>
              <a:rPr lang="en-US">
                <a:sym typeface="+mn-ea"/>
              </a:rPr>
              <a:t> is defined to be a science and often times called a branch of mathematics thats deals with:</a:t>
            </a:r>
            <a:endParaRPr lang="en-US"/>
          </a:p>
          <a:p>
            <a:pPr marL="0" indent="0">
              <a:buNone/>
            </a:pPr>
            <a:r>
              <a:rPr lang="en-US">
                <a:sym typeface="+mn-ea"/>
              </a:rPr>
              <a:t>		</a:t>
            </a:r>
            <a:r>
              <a:rPr lang="en-US" u="sng">
                <a:sym typeface="+mn-ea"/>
              </a:rPr>
              <a:t>collection of data</a:t>
            </a:r>
            <a:endParaRPr lang="en-US" u="sng"/>
          </a:p>
          <a:p>
            <a:pPr marL="0" indent="0">
              <a:buNone/>
            </a:pPr>
            <a:r>
              <a:rPr lang="en-US">
                <a:sym typeface="+mn-ea"/>
              </a:rPr>
              <a:t>		</a:t>
            </a:r>
            <a:r>
              <a:rPr lang="en-US" u="sng">
                <a:sym typeface="+mn-ea"/>
              </a:rPr>
              <a:t>organization of the data collected</a:t>
            </a:r>
            <a:endParaRPr lang="en-US"/>
          </a:p>
          <a:p>
            <a:pPr marL="0" indent="0">
              <a:buNone/>
            </a:pPr>
            <a:r>
              <a:rPr lang="en-US">
                <a:sym typeface="+mn-ea"/>
              </a:rPr>
              <a:t>		</a:t>
            </a:r>
            <a:r>
              <a:rPr lang="en-US" u="sng">
                <a:sym typeface="+mn-ea"/>
              </a:rPr>
              <a:t>Analysing the organized data</a:t>
            </a:r>
            <a:endParaRPr lang="en-US"/>
          </a:p>
          <a:p>
            <a:pPr marL="0" indent="0">
              <a:buNone/>
            </a:pPr>
            <a:r>
              <a:rPr lang="en-US">
                <a:sym typeface="+mn-ea"/>
              </a:rPr>
              <a:t>		</a:t>
            </a:r>
            <a:r>
              <a:rPr lang="en-US" u="sng">
                <a:sym typeface="+mn-ea"/>
              </a:rPr>
              <a:t>Interpreting the analysis done on the data.</a:t>
            </a:r>
            <a:endParaRPr lang="en-US" u="sng"/>
          </a:p>
          <a:p>
            <a:pPr marL="0" indent="0">
              <a:buNone/>
            </a:pPr>
            <a:endParaRPr lang="en-US" u="sng"/>
          </a:p>
          <a:p>
            <a:pPr marL="0" indent="0">
              <a:buNone/>
            </a:pPr>
            <a:r>
              <a:rPr lang="en-US">
                <a:sym typeface="+mn-ea"/>
              </a:rPr>
              <a:t>So basically we have 4 scientific procedures stated above, we can acronymize these procedures as follows </a:t>
            </a:r>
            <a:r>
              <a:rPr lang="en-US" b="1" u="sng">
                <a:sym typeface="+mn-ea"/>
              </a:rPr>
              <a:t>"COAI"</a:t>
            </a:r>
            <a:r>
              <a:rPr lang="en-US">
                <a:sym typeface="+mn-ea"/>
              </a:rPr>
              <a:t> for proper understanding.</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p>
            <a:pPr algn="ctr"/>
            <a:r>
              <a:rPr lang="en-US"/>
              <a:t>THE UNION BETWEEN STATISICS AND DATA SCIENCE</a:t>
            </a:r>
            <a:endParaRPr lang="en-US"/>
          </a:p>
        </p:txBody>
      </p:sp>
      <p:sp>
        <p:nvSpPr>
          <p:cNvPr id="3" name="Content Placeholder 2"/>
          <p:cNvSpPr>
            <a:spLocks noGrp="1"/>
          </p:cNvSpPr>
          <p:nvPr>
            <p:ph idx="1"/>
          </p:nvPr>
        </p:nvSpPr>
        <p:spPr>
          <a:xfrm>
            <a:off x="1133475" y="2071370"/>
            <a:ext cx="10220325" cy="4105910"/>
          </a:xfrm>
        </p:spPr>
        <p:txBody>
          <a:bodyPr/>
          <a:p>
            <a:pPr marL="0" indent="0">
              <a:buNone/>
            </a:pPr>
            <a:r>
              <a:rPr lang="en-US"/>
              <a:t>Union Chart</a:t>
            </a:r>
            <a:endParaRPr lang="en-US"/>
          </a:p>
        </p:txBody>
      </p:sp>
      <p:grpSp>
        <p:nvGrpSpPr>
          <p:cNvPr id="8" name="Group 7"/>
          <p:cNvGrpSpPr/>
          <p:nvPr/>
        </p:nvGrpSpPr>
        <p:grpSpPr>
          <a:xfrm>
            <a:off x="3042920" y="2508885"/>
            <a:ext cx="6386195" cy="2985135"/>
            <a:chOff x="4714" y="3049"/>
            <a:chExt cx="10057" cy="4701"/>
          </a:xfrm>
        </p:grpSpPr>
        <p:sp>
          <p:nvSpPr>
            <p:cNvPr id="4" name="Freeform 3"/>
            <p:cNvSpPr/>
            <p:nvPr/>
          </p:nvSpPr>
          <p:spPr>
            <a:xfrm>
              <a:off x="9623" y="3049"/>
              <a:ext cx="5148" cy="4701"/>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150" h="4703">
                  <a:moveTo>
                    <a:pt x="0" y="629"/>
                  </a:moveTo>
                  <a:cubicBezTo>
                    <a:pt x="515" y="225"/>
                    <a:pt x="1431" y="-15"/>
                    <a:pt x="2085" y="0"/>
                  </a:cubicBezTo>
                  <a:cubicBezTo>
                    <a:pt x="3804" y="-40"/>
                    <a:pt x="5190" y="1168"/>
                    <a:pt x="5148" y="2351"/>
                  </a:cubicBezTo>
                  <a:cubicBezTo>
                    <a:pt x="5201" y="3670"/>
                    <a:pt x="3627" y="4733"/>
                    <a:pt x="2085" y="4701"/>
                  </a:cubicBezTo>
                  <a:cubicBezTo>
                    <a:pt x="1286" y="4725"/>
                    <a:pt x="430" y="4396"/>
                    <a:pt x="0" y="4072"/>
                  </a:cubicBezTo>
                  <a:cubicBezTo>
                    <a:pt x="500" y="3757"/>
                    <a:pt x="988" y="2909"/>
                    <a:pt x="932" y="2351"/>
                  </a:cubicBezTo>
                  <a:cubicBezTo>
                    <a:pt x="999" y="1677"/>
                    <a:pt x="392" y="887"/>
                    <a:pt x="0" y="629"/>
                  </a:cubicBezTo>
                  <a:close/>
                </a:path>
              </a:pathLst>
            </a:custGeom>
            <a:ln>
              <a:solidFill>
                <a:schemeClr val="accent2"/>
              </a:solidFill>
            </a:ln>
          </p:spPr>
          <p:style>
            <a:lnRef idx="2">
              <a:schemeClr val="accent6"/>
            </a:lnRef>
            <a:fillRef idx="1">
              <a:schemeClr val="lt1"/>
            </a:fillRef>
            <a:effectRef idx="0">
              <a:schemeClr val="accent6"/>
            </a:effectRef>
            <a:fontRef idx="minor">
              <a:schemeClr val="dk1"/>
            </a:fontRef>
          </p:style>
          <p:txBody>
            <a:bodyPr wrap="square" rtlCol="0" anchor="ctr">
              <a:noAutofit/>
            </a:bodyPr>
            <a:p>
              <a:pPr algn="ctr"/>
              <a:r>
                <a:rPr lang="en-US" sz="2800" b="1"/>
                <a:t>Statistics</a:t>
              </a:r>
              <a:endParaRPr lang="en-US" sz="2800" b="1"/>
            </a:p>
          </p:txBody>
        </p:sp>
        <p:sp>
          <p:nvSpPr>
            <p:cNvPr id="6" name="Freeform 5"/>
            <p:cNvSpPr/>
            <p:nvPr/>
          </p:nvSpPr>
          <p:spPr>
            <a:xfrm>
              <a:off x="4714" y="3049"/>
              <a:ext cx="4909" cy="4701"/>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4910" h="4703">
                  <a:moveTo>
                    <a:pt x="0" y="2351"/>
                  </a:moveTo>
                  <a:cubicBezTo>
                    <a:pt x="-50" y="1031"/>
                    <a:pt x="1451" y="-32"/>
                    <a:pt x="2921" y="0"/>
                  </a:cubicBezTo>
                  <a:cubicBezTo>
                    <a:pt x="3682" y="-24"/>
                    <a:pt x="4499" y="305"/>
                    <a:pt x="4909" y="629"/>
                  </a:cubicBezTo>
                  <a:cubicBezTo>
                    <a:pt x="4385" y="944"/>
                    <a:pt x="3872" y="1792"/>
                    <a:pt x="3931" y="2351"/>
                  </a:cubicBezTo>
                  <a:cubicBezTo>
                    <a:pt x="3861" y="3024"/>
                    <a:pt x="4497" y="3814"/>
                    <a:pt x="4909" y="4072"/>
                  </a:cubicBezTo>
                  <a:cubicBezTo>
                    <a:pt x="4418" y="4476"/>
                    <a:pt x="3544" y="4716"/>
                    <a:pt x="2921" y="4701"/>
                  </a:cubicBezTo>
                  <a:cubicBezTo>
                    <a:pt x="1281" y="4741"/>
                    <a:pt x="-40" y="3533"/>
                    <a:pt x="0" y="2351"/>
                  </a:cubicBezTo>
                  <a:close/>
                </a:path>
              </a:pathLst>
            </a:custGeom>
            <a:ln>
              <a:solidFill>
                <a:schemeClr val="accent2"/>
              </a:solidFill>
            </a:ln>
          </p:spPr>
          <p:style>
            <a:lnRef idx="2">
              <a:schemeClr val="accent6"/>
            </a:lnRef>
            <a:fillRef idx="1">
              <a:schemeClr val="lt1"/>
            </a:fillRef>
            <a:effectRef idx="0">
              <a:schemeClr val="accent6"/>
            </a:effectRef>
            <a:fontRef idx="minor">
              <a:schemeClr val="dk1"/>
            </a:fontRef>
          </p:style>
          <p:txBody>
            <a:bodyPr wrap="square" rtlCol="0" anchor="ctr">
              <a:noAutofit/>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l"/>
              <a:r>
                <a:rPr lang="en-US" sz="2800"/>
                <a:t>  </a:t>
              </a:r>
              <a:r>
                <a:rPr lang="en-US" sz="2800" b="1"/>
                <a:t>Data Science</a:t>
              </a:r>
              <a:endParaRPr lang="en-US" sz="2800" b="1"/>
            </a:p>
          </p:txBody>
        </p:sp>
        <p:sp>
          <p:nvSpPr>
            <p:cNvPr id="7" name="Freeform 6"/>
            <p:cNvSpPr/>
            <p:nvPr/>
          </p:nvSpPr>
          <p:spPr>
            <a:xfrm>
              <a:off x="8645" y="3678"/>
              <a:ext cx="1910" cy="3443"/>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920" h="3443">
                  <a:moveTo>
                    <a:pt x="0" y="1722"/>
                  </a:moveTo>
                  <a:cubicBezTo>
                    <a:pt x="-70" y="1048"/>
                    <a:pt x="566" y="258"/>
                    <a:pt x="978" y="0"/>
                  </a:cubicBezTo>
                  <a:cubicBezTo>
                    <a:pt x="1477" y="315"/>
                    <a:pt x="1966" y="1163"/>
                    <a:pt x="1910" y="1722"/>
                  </a:cubicBezTo>
                  <a:cubicBezTo>
                    <a:pt x="1977" y="2395"/>
                    <a:pt x="1370" y="3185"/>
                    <a:pt x="978" y="3443"/>
                  </a:cubicBezTo>
                  <a:cubicBezTo>
                    <a:pt x="454" y="3129"/>
                    <a:pt x="-59" y="2280"/>
                    <a:pt x="0" y="1722"/>
                  </a:cubicBezTo>
                  <a:close/>
                </a:path>
              </a:pathLst>
            </a:cu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400" b="1"/>
                <a:t>Data</a:t>
              </a:r>
              <a:endParaRPr lang="en-US" sz="2400" b="1"/>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p>
            <a:pPr algn="ctr"/>
            <a:r>
              <a:rPr lang="en-US"/>
              <a:t>BRANCHES OF STATISTICS</a:t>
            </a:r>
            <a:endParaRPr lang="en-US"/>
          </a:p>
        </p:txBody>
      </p:sp>
      <p:sp>
        <p:nvSpPr>
          <p:cNvPr id="3" name="Content Placeholder 2"/>
          <p:cNvSpPr>
            <a:spLocks noGrp="1"/>
          </p:cNvSpPr>
          <p:nvPr>
            <p:ph idx="1"/>
          </p:nvPr>
        </p:nvSpPr>
        <p:spPr/>
        <p:txBody>
          <a:bodyPr/>
          <a:p>
            <a:pPr marL="0" indent="0" algn="ctr">
              <a:buNone/>
            </a:pPr>
            <a:r>
              <a:rPr lang="en-US" b="1"/>
              <a:t>   STATISTICS</a:t>
            </a:r>
            <a:endParaRPr lang="en-US"/>
          </a:p>
          <a:p>
            <a:pPr algn="ctr"/>
            <a:endParaRPr lang="en-US"/>
          </a:p>
        </p:txBody>
      </p:sp>
      <p:cxnSp>
        <p:nvCxnSpPr>
          <p:cNvPr id="4" name="Straight Connector 3"/>
          <p:cNvCxnSpPr/>
          <p:nvPr/>
        </p:nvCxnSpPr>
        <p:spPr>
          <a:xfrm>
            <a:off x="6152515" y="2329180"/>
            <a:ext cx="16510" cy="1247140"/>
          </a:xfrm>
          <a:prstGeom prst="line">
            <a:avLst/>
          </a:prstGeom>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p:nvCxnSpPr>
        <p:spPr>
          <a:xfrm flipH="1">
            <a:off x="3002280" y="3543300"/>
            <a:ext cx="3150235" cy="1651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6152515" y="3543300"/>
            <a:ext cx="3167380" cy="0"/>
          </a:xfrm>
          <a:prstGeom prst="line">
            <a:avLst/>
          </a:prstGeom>
        </p:spPr>
        <p:style>
          <a:lnRef idx="1">
            <a:schemeClr val="accent2"/>
          </a:lnRef>
          <a:fillRef idx="0">
            <a:schemeClr val="accent2"/>
          </a:fillRef>
          <a:effectRef idx="0">
            <a:schemeClr val="accent2"/>
          </a:effectRef>
          <a:fontRef idx="minor">
            <a:schemeClr val="tx1"/>
          </a:fontRef>
        </p:style>
      </p:cxnSp>
      <p:sp>
        <p:nvSpPr>
          <p:cNvPr id="14" name="Rectangles 13"/>
          <p:cNvSpPr/>
          <p:nvPr/>
        </p:nvSpPr>
        <p:spPr>
          <a:xfrm>
            <a:off x="1598930" y="3921125"/>
            <a:ext cx="2839085" cy="1197610"/>
          </a:xfrm>
          <a:prstGeom prst="rect">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sz="2400" b="1"/>
              <a:t>DESCRIPTIVE STATISTICS</a:t>
            </a:r>
            <a:endParaRPr lang="en-US" sz="2400" b="1"/>
          </a:p>
        </p:txBody>
      </p:sp>
      <p:sp>
        <p:nvSpPr>
          <p:cNvPr id="15" name="Rectangles 14"/>
          <p:cNvSpPr/>
          <p:nvPr/>
        </p:nvSpPr>
        <p:spPr>
          <a:xfrm>
            <a:off x="7867650" y="3921125"/>
            <a:ext cx="2839085" cy="1197610"/>
          </a:xfrm>
          <a:prstGeom prst="rect">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sz="2400" b="1"/>
              <a:t>INFERENTIAL STATISTICS</a:t>
            </a:r>
            <a:endParaRPr lang="en-US" sz="2400" b="1"/>
          </a:p>
        </p:txBody>
      </p:sp>
      <p:cxnSp>
        <p:nvCxnSpPr>
          <p:cNvPr id="25" name="Straight Connector 24"/>
          <p:cNvCxnSpPr/>
          <p:nvPr/>
        </p:nvCxnSpPr>
        <p:spPr>
          <a:xfrm>
            <a:off x="9286875" y="3543300"/>
            <a:ext cx="0" cy="328295"/>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a:endCxn id="14" idx="0"/>
          </p:cNvCxnSpPr>
          <p:nvPr/>
        </p:nvCxnSpPr>
        <p:spPr>
          <a:xfrm>
            <a:off x="3002280" y="3526790"/>
            <a:ext cx="16510" cy="394335"/>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861695"/>
            <a:ext cx="10515600" cy="4566920"/>
          </a:xfrm>
        </p:spPr>
        <p:txBody>
          <a:bodyPr>
            <a:normAutofit lnSpcReduction="10000"/>
          </a:bodyPr>
          <a:p>
            <a:r>
              <a:rPr lang="en-US" b="1" u="sng">
                <a:solidFill>
                  <a:schemeClr val="accent2"/>
                </a:solidFill>
                <a:effectLst>
                  <a:outerShdw blurRad="38100" dist="19050" dir="2700000" algn="tl" rotWithShape="0">
                    <a:schemeClr val="dk1">
                      <a:alpha val="40000"/>
                    </a:schemeClr>
                  </a:outerShdw>
                </a:effectLst>
              </a:rPr>
              <a:t>Descriptive Statistics:</a:t>
            </a:r>
            <a:r>
              <a:rPr lang="en-US"/>
              <a:t> This is a branch of statistics thats deals with the collection of data from an experiment or survey in other to take a qualitative description or summary of how the data collected looks like. The aim of descriptive statistics is to summarize a sampled data from a given population. it goes to tell us that it is concerned about the properties of an observed data.</a:t>
            </a:r>
            <a:endParaRPr lang="en-US"/>
          </a:p>
          <a:p>
            <a:pPr marL="0" indent="0">
              <a:buNone/>
            </a:pPr>
            <a:endParaRPr lang="en-US" b="1">
              <a:ln w="22225">
                <a:solidFill>
                  <a:schemeClr val="accent2"/>
                </a:solidFill>
                <a:prstDash val="solid"/>
              </a:ln>
              <a:solidFill>
                <a:schemeClr val="accent2">
                  <a:lumMod val="40000"/>
                  <a:lumOff val="60000"/>
                </a:schemeClr>
              </a:solidFill>
              <a:effectLst/>
            </a:endParaRPr>
          </a:p>
          <a:p>
            <a:pPr marL="0" indent="0">
              <a:buNone/>
            </a:pPr>
            <a:endParaRPr lang="en-US" b="1">
              <a:ln w="22225">
                <a:solidFill>
                  <a:schemeClr val="accent2"/>
                </a:solidFill>
                <a:prstDash val="solid"/>
              </a:ln>
              <a:solidFill>
                <a:schemeClr val="accent2">
                  <a:lumMod val="40000"/>
                  <a:lumOff val="60000"/>
                </a:schemeClr>
              </a:solidFill>
              <a:effectLst/>
            </a:endParaRPr>
          </a:p>
          <a:p>
            <a:r>
              <a:rPr lang="en-US" b="1" u="sng">
                <a:solidFill>
                  <a:schemeClr val="accent2"/>
                </a:solidFill>
                <a:effectLst>
                  <a:outerShdw blurRad="38100" dist="19050" dir="2700000" algn="tl" rotWithShape="0">
                    <a:schemeClr val="dk1">
                      <a:alpha val="40000"/>
                    </a:schemeClr>
                  </a:outerShdw>
                </a:effectLst>
              </a:rPr>
              <a:t>Inferential Statistics:</a:t>
            </a:r>
            <a:r>
              <a:rPr lang="en-US" u="sng">
                <a:solidFill>
                  <a:schemeClr val="accent2"/>
                </a:solidFill>
                <a:effectLst>
                  <a:outerShdw blurRad="38100" dist="19050" dir="2700000" algn="tl" rotWithShape="0">
                    <a:schemeClr val="dk1">
                      <a:alpha val="40000"/>
                    </a:schemeClr>
                  </a:outerShdw>
                </a:effectLst>
              </a:rPr>
              <a:t> </a:t>
            </a:r>
            <a:r>
              <a:rPr lang="en-US"/>
              <a:t>This is a branch of statistics thats deals with analysing a collected or sampled data in other to help make conclusion, decision, or predict an outcome for a defined population.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p>
            <a:pPr algn="ctr"/>
            <a:r>
              <a:rPr lang="en-US"/>
              <a:t>FUNDAMENTALS OF DESCRIPTIVE STATISTICS</a:t>
            </a:r>
            <a:endParaRPr lang="en-US"/>
          </a:p>
        </p:txBody>
      </p:sp>
      <p:sp>
        <p:nvSpPr>
          <p:cNvPr id="3" name="Content Placeholder 2"/>
          <p:cNvSpPr>
            <a:spLocks noGrp="1"/>
          </p:cNvSpPr>
          <p:nvPr>
            <p:ph idx="1"/>
          </p:nvPr>
        </p:nvSpPr>
        <p:spPr/>
        <p:txBody>
          <a:bodyPr>
            <a:normAutofit fontScale="90000"/>
          </a:bodyPr>
          <a:p>
            <a:r>
              <a:rPr lang="en-US" b="1"/>
              <a:t>Descriptive statistic is divided into two (5) namely</a:t>
            </a:r>
            <a:r>
              <a:rPr lang="en-US"/>
              <a:t>:</a:t>
            </a:r>
            <a:endParaRPr lang="en-US"/>
          </a:p>
          <a:p>
            <a:pPr marL="0" indent="0">
              <a:buNone/>
            </a:pPr>
            <a:endParaRPr lang="en-US"/>
          </a:p>
          <a:p>
            <a:pPr marL="0" indent="0">
              <a:buNone/>
            </a:pPr>
            <a:r>
              <a:rPr lang="en-US"/>
              <a:t>        Measure of central tendency                  Measures of Shape</a:t>
            </a:r>
            <a:endParaRPr lang="en-US"/>
          </a:p>
          <a:p>
            <a:pPr marL="0" indent="0">
              <a:buNone/>
            </a:pPr>
            <a:r>
              <a:rPr lang="en-US"/>
              <a:t>        Measure of variability                     </a:t>
            </a:r>
            <a:r>
              <a:rPr lang="en-US">
                <a:sym typeface="+mn-ea"/>
              </a:rPr>
              <a:t>         Measure of Position</a:t>
            </a:r>
            <a:endParaRPr lang="en-US"/>
          </a:p>
          <a:p>
            <a:pPr marL="0" indent="0">
              <a:buNone/>
            </a:pPr>
            <a:r>
              <a:rPr lang="en-US"/>
              <a:t>        Measure of Frequency</a:t>
            </a:r>
            <a:endParaRPr lang="en-US"/>
          </a:p>
          <a:p>
            <a:pPr marL="0" indent="0">
              <a:buNone/>
            </a:pPr>
            <a:endParaRPr lang="en-US"/>
          </a:p>
          <a:p>
            <a:r>
              <a:rPr lang="en-US" b="1"/>
              <a:t>Method of presenting results from descriptive statistics</a:t>
            </a:r>
            <a:endParaRPr lang="en-US"/>
          </a:p>
          <a:p>
            <a:pPr marL="0" indent="0">
              <a:buNone/>
            </a:pPr>
            <a:r>
              <a:rPr lang="en-US"/>
              <a:t>         Presentation by charts</a:t>
            </a:r>
            <a:endParaRPr lang="en-US"/>
          </a:p>
          <a:p>
            <a:pPr marL="0" indent="0">
              <a:buNone/>
            </a:pPr>
            <a:r>
              <a:rPr lang="en-US"/>
              <a:t>         Presentation using statistic (qualitative or quantitative value)</a:t>
            </a:r>
            <a:endParaRPr lang="en-US"/>
          </a:p>
        </p:txBody>
      </p:sp>
      <p:sp>
        <p:nvSpPr>
          <p:cNvPr id="10" name="Right Arrow 9"/>
          <p:cNvSpPr/>
          <p:nvPr/>
        </p:nvSpPr>
        <p:spPr>
          <a:xfrm flipV="1">
            <a:off x="1130300" y="3317240"/>
            <a:ext cx="249555" cy="224155"/>
          </a:xfrm>
          <a:prstGeom prst="rightArrow">
            <a:avLst>
              <a:gd name="adj1" fmla="val 50000"/>
              <a:gd name="adj2" fmla="val 4985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1" name="Right Arrow 10"/>
          <p:cNvSpPr/>
          <p:nvPr/>
        </p:nvSpPr>
        <p:spPr>
          <a:xfrm flipV="1">
            <a:off x="1130300" y="2867660"/>
            <a:ext cx="249555" cy="2241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2" name="Right Arrow 11"/>
          <p:cNvSpPr/>
          <p:nvPr/>
        </p:nvSpPr>
        <p:spPr>
          <a:xfrm flipV="1">
            <a:off x="5971540" y="3317240"/>
            <a:ext cx="249555" cy="2241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3" name="Right Arrow 12"/>
          <p:cNvSpPr/>
          <p:nvPr/>
        </p:nvSpPr>
        <p:spPr>
          <a:xfrm flipV="1">
            <a:off x="1130300" y="3756025"/>
            <a:ext cx="249555" cy="2241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4" name="Right Arrow 13"/>
          <p:cNvSpPr/>
          <p:nvPr/>
        </p:nvSpPr>
        <p:spPr>
          <a:xfrm flipV="1">
            <a:off x="1130300" y="5187950"/>
            <a:ext cx="249555" cy="2241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15" name="Right Arrow 14"/>
          <p:cNvSpPr/>
          <p:nvPr/>
        </p:nvSpPr>
        <p:spPr>
          <a:xfrm flipV="1">
            <a:off x="1130300" y="5636895"/>
            <a:ext cx="249555" cy="2241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5" name="Right Arrow 4"/>
          <p:cNvSpPr/>
          <p:nvPr/>
        </p:nvSpPr>
        <p:spPr>
          <a:xfrm flipV="1">
            <a:off x="5971540" y="2867660"/>
            <a:ext cx="249555" cy="2241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p>
            <a:pPr algn="ctr"/>
            <a:r>
              <a:rPr lang="en-US"/>
              <a:t>DATASET USED FOR ILLUSTRATION</a:t>
            </a:r>
            <a:endParaRPr lang="en-US"/>
          </a:p>
        </p:txBody>
      </p:sp>
      <p:sp>
        <p:nvSpPr>
          <p:cNvPr id="3" name="Content Placeholder 2"/>
          <p:cNvSpPr>
            <a:spLocks noGrp="1"/>
          </p:cNvSpPr>
          <p:nvPr>
            <p:ph idx="1"/>
          </p:nvPr>
        </p:nvSpPr>
        <p:spPr>
          <a:xfrm>
            <a:off x="838200" y="2224405"/>
            <a:ext cx="10515600" cy="2987675"/>
          </a:xfrm>
        </p:spPr>
        <p:txBody>
          <a:bodyPr/>
          <a:p>
            <a:r>
              <a:rPr lang="en-US"/>
              <a:t>Dataset used was gotten from “DSN Pre-Bootcamp Hackathon: The Excellent Store Challenge by Data Science Nigeria”</a:t>
            </a:r>
            <a:endParaRPr lang="en-US"/>
          </a:p>
          <a:p>
            <a:endParaRPr lang="en-US"/>
          </a:p>
          <a:p>
            <a:pPr marL="0" indent="0">
              <a:buNone/>
            </a:pPr>
            <a:r>
              <a:rPr lang="en-US"/>
              <a:t>   </a:t>
            </a:r>
            <a:r>
              <a:rPr lang="en-US" b="1" u="sng"/>
              <a:t>link:</a:t>
            </a:r>
            <a:r>
              <a:rPr lang="en-US">
                <a:solidFill>
                  <a:schemeClr val="accent1"/>
                </a:solidFill>
                <a:effectLst>
                  <a:outerShdw blurRad="38100" dist="25400" dir="5400000" algn="ctr" rotWithShape="0">
                    <a:srgbClr val="6E747A">
                      <a:alpha val="43000"/>
                    </a:srgbClr>
                  </a:outerShdw>
                </a:effectLst>
              </a:rPr>
              <a:t> https://zindi.africa/hackathons/dsn-pre-bootcamp-hackathon-the-ex</a:t>
            </a:r>
            <a:r>
              <a:rPr lang="en-US">
                <a:solidFill>
                  <a:schemeClr val="accent1"/>
                </a:solidFill>
                <a:effectLst>
                  <a:outerShdw blurRad="38100" dist="25400" dir="5400000" algn="ctr" rotWithShape="0">
                    <a:srgbClr val="6E747A">
                      <a:alpha val="43000"/>
                    </a:srgbClr>
                  </a:outerShdw>
                </a:effectLst>
              </a:rPr>
              <a:t>cellent-store-challenge</a:t>
            </a:r>
            <a:endParaRPr lang="en-US"/>
          </a:p>
          <a:p>
            <a:endParaRPr lang="en-US"/>
          </a:p>
        </p:txBody>
      </p:sp>
      <p:sp>
        <p:nvSpPr>
          <p:cNvPr id="13" name="Right Arrow 12"/>
          <p:cNvSpPr/>
          <p:nvPr/>
        </p:nvSpPr>
        <p:spPr>
          <a:xfrm flipV="1">
            <a:off x="838200" y="3317240"/>
            <a:ext cx="249555" cy="22415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5422</Words>
  <Application>WPS Presentation</Application>
  <PresentationFormat>Widescreen</PresentationFormat>
  <Paragraphs>130</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Calibri</vt:lpstr>
      <vt:lpstr>Microsoft YaHei</vt:lpstr>
      <vt:lpstr>Arial Unicode MS</vt:lpstr>
      <vt:lpstr>Calibri Light</vt:lpstr>
      <vt:lpstr>Office Theme</vt:lpstr>
      <vt:lpstr>INTRODUCTION</vt:lpstr>
      <vt:lpstr>INTRODUCTION</vt:lpstr>
      <vt:lpstr>DEFINITIONS</vt:lpstr>
      <vt:lpstr>PowerPoint 演示文稿</vt:lpstr>
      <vt:lpstr>THE UNION BETWEEN STATISICS AND DATA SCIENCE</vt:lpstr>
      <vt:lpstr>BRANCHES OF STATISTICS</vt:lpstr>
      <vt:lpstr>PowerPoint 演示文稿</vt:lpstr>
      <vt:lpstr>FUNDAMENTALS OF DESCRIPTIVE STATISTICS</vt:lpstr>
      <vt:lpstr>DATASET USED FOR ILLUSTRATION</vt:lpstr>
      <vt:lpstr>MEASURES OF CENTRAL TENDENCY</vt:lpstr>
      <vt:lpstr>MEASURES OF VARIABILITY</vt:lpstr>
      <vt:lpstr>FUNDAMENTAL OF INFERENTIAL STATISTICS</vt:lpstr>
      <vt:lpstr>HYPOTHESIS TESTING</vt:lpstr>
      <vt:lpstr>PowerPoint 演示文稿</vt:lpstr>
      <vt:lpstr>List of Hypothesis Testing</vt:lpstr>
      <vt:lpstr>PRESENTATION OF HYPOTHESIS TEST</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
  <cp:lastModifiedBy>user</cp:lastModifiedBy>
  <cp:revision>21</cp:revision>
  <dcterms:created xsi:type="dcterms:W3CDTF">2020-09-08T06:23:00Z</dcterms:created>
  <dcterms:modified xsi:type="dcterms:W3CDTF">2020-09-24T15:21:40Z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1033-11.2.0.9665</vt:lpwstr>
  </property>
</Properties>
</file>