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68" r:id="rId3"/>
    <p:sldId id="26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C973"/>
    <a:srgbClr val="E73F24"/>
    <a:srgbClr val="A47326"/>
    <a:srgbClr val="8E63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84"/>
    <p:restoredTop sz="94731"/>
  </p:normalViewPr>
  <p:slideViewPr>
    <p:cSldViewPr snapToGrid="0" snapToObjects="1">
      <p:cViewPr varScale="1">
        <p:scale>
          <a:sx n="77" d="100"/>
          <a:sy n="77" d="100"/>
        </p:scale>
        <p:origin x="200" y="1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8B5EC-A529-4847-8749-67484FE60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98AB5-7E51-5142-BF25-3D671EA53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56CF6-0374-7642-8EFA-135D32090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B5105-D1A0-CF43-B5B5-26FA087694BC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598A5-CD3A-DB43-86D5-24A0F65EF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3A1FE-45C7-724E-A680-514D3CC4B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463B-4991-1E44-B3FD-6260E845B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55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0D358-1B66-1143-9649-0759482E1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217B1-C618-494B-8801-EB738EEB2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EC5FC-7822-C740-9F98-CD7B2E17C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B5105-D1A0-CF43-B5B5-26FA087694BC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4059C-BF01-E641-A72A-23784BD9A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FE390-52A0-8142-BBCC-37AA5747D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463B-4991-1E44-B3FD-6260E845B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3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C393A9-5D50-8640-910A-0A445A990F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BEF77-9D82-EC4B-8346-B9B673347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2F215-2F9F-4B45-AA48-77C7F0609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B5105-D1A0-CF43-B5B5-26FA087694BC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7F49D-146D-184F-AECF-8A9A4D198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BC7CF-D0E0-524D-9B08-C523D09FD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463B-4991-1E44-B3FD-6260E845B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91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7D3C2-D9B6-EC4C-9DE8-50AB12C7A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EF40D-4309-EC43-8160-4E9B5E7C2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02BE0-CCE4-8E4F-BA8D-874A19679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B5105-D1A0-CF43-B5B5-26FA087694BC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A9B77-6D8A-6A42-A8FE-CA54A4D0D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B9BD9-7A1D-CC43-A5E1-B0684E0B0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463B-4991-1E44-B3FD-6260E845B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49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C1DED-CDCC-9346-A872-E93F268B0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BEA78-F08D-5540-85DF-6F59D93F7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F85F4-16AE-3F49-8BA2-35B5E154B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B5105-D1A0-CF43-B5B5-26FA087694BC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9B073-F3B4-9F43-B181-9CBEFA83B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A3E15-1423-264F-941B-A19BF9CEC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463B-4991-1E44-B3FD-6260E845B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39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CA325-0954-F543-8792-E19211AE4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9BF12-CA61-2D4B-BE21-B6907D884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E2C7CD-49CE-A840-B500-97465AFEC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C3699-ABF2-4F4C-91EB-CD076D716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B5105-D1A0-CF43-B5B5-26FA087694BC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AB3CB-7490-AB4C-97D4-36B048C9C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68830-246D-E345-AE42-AE362963E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463B-4991-1E44-B3FD-6260E845B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28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97522-076E-9C4D-8762-01C7D86B5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D1DDC-5136-B244-B477-CE9793F77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BF496A-9F29-9C40-A801-FA8602272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92106C-A831-C34C-ABBF-45CCDD9BD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965D0E-DDF5-204F-B9E3-8D9A8D8F0E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CFC66E-2175-0F48-8957-ACCE3F907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B5105-D1A0-CF43-B5B5-26FA087694BC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D2DA3A-1C55-7E45-8262-18DAA1F8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197470-EC3F-9445-BDE6-A068452AB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463B-4991-1E44-B3FD-6260E845B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23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AA54B-88CB-8641-AF25-D5056AA7D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C49B35-EE27-6D49-BDC1-A42F383F9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B5105-D1A0-CF43-B5B5-26FA087694BC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3E27F5-A2D0-7E4E-984F-5D57820EC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A8C0F8-E836-8E4B-A8D7-51528587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463B-4991-1E44-B3FD-6260E845B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36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205B0A-43F8-D344-A62F-10E0A9C10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B5105-D1A0-CF43-B5B5-26FA087694BC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CB893-0FF1-DF4E-8683-3D7E8C4EE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C7523F-C8B9-3F4A-A769-44CF1A55C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463B-4991-1E44-B3FD-6260E845B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30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B449B-2E59-6842-B0F8-B609BAB79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9CC6E-5C0B-E346-9A0D-DB88742BA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8495F-A6F9-794B-9306-4026BFFF1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47041-4A8F-3348-B4F1-E54C8AF25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B5105-D1A0-CF43-B5B5-26FA087694BC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DBE23-E392-4743-A6A9-7F38BEA85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91954-577E-B241-9FE3-AC51766B2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463B-4991-1E44-B3FD-6260E845B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62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8846D-F8E3-6D40-A0E4-CDAED4423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275637-59A6-3F4C-BA69-A5496659D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62150-49F0-9743-96AD-0A7E1ADB1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9F9FA-2521-AF43-AA4B-97FA27E81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B5105-D1A0-CF43-B5B5-26FA087694BC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C87C7-911D-6144-A80D-9588A6934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1D963-B080-444B-AF75-1B44D48C0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463B-4991-1E44-B3FD-6260E845B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8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881E27-7E01-7348-96F3-9365FC749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BCB87-11FA-CC44-8CF9-3AA1D2E6C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F7918-29E2-3E4E-B1AC-3B6B6DECA6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B5105-D1A0-CF43-B5B5-26FA087694BC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1BAE6-6463-7D4D-8C11-A33170116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12124-3600-6A4B-B3C3-E79D625C36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E463B-4991-1E44-B3FD-6260E845B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96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Line 2"/>
          <p:cNvSpPr/>
          <p:nvPr/>
        </p:nvSpPr>
        <p:spPr>
          <a:xfrm>
            <a:off x="515880" y="911160"/>
            <a:ext cx="11160000" cy="360"/>
          </a:xfrm>
          <a:prstGeom prst="line">
            <a:avLst/>
          </a:prstGeom>
          <a:ln w="88920">
            <a:solidFill>
              <a:srgbClr val="59AE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E9F1D54E-2976-8549-8903-3236EAF91057}"/>
              </a:ext>
            </a:extLst>
          </p:cNvPr>
          <p:cNvSpPr/>
          <p:nvPr/>
        </p:nvSpPr>
        <p:spPr>
          <a:xfrm>
            <a:off x="515880" y="167673"/>
            <a:ext cx="12350114" cy="76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Modelling - Indirect effects on biomass via diversity</a:t>
            </a:r>
            <a:endParaRPr lang="en-GB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76FEDDC-1673-B544-AE9F-B5ED55356387}"/>
              </a:ext>
            </a:extLst>
          </p:cNvPr>
          <p:cNvGrpSpPr/>
          <p:nvPr/>
        </p:nvGrpSpPr>
        <p:grpSpPr>
          <a:xfrm>
            <a:off x="521610" y="1278852"/>
            <a:ext cx="7124366" cy="5281000"/>
            <a:chOff x="2367830" y="1227336"/>
            <a:chExt cx="7124366" cy="5281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D183BCD-8D2B-4E42-8DF7-933D20C41E6B}"/>
                </a:ext>
              </a:extLst>
            </p:cNvPr>
            <p:cNvGrpSpPr/>
            <p:nvPr/>
          </p:nvGrpSpPr>
          <p:grpSpPr>
            <a:xfrm>
              <a:off x="2367830" y="3303792"/>
              <a:ext cx="7124366" cy="1300723"/>
              <a:chOff x="1776486" y="2981820"/>
              <a:chExt cx="7124366" cy="1300723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1BA031EC-8B61-6141-927C-7D927633C68D}"/>
                  </a:ext>
                </a:extLst>
              </p:cNvPr>
              <p:cNvGrpSpPr/>
              <p:nvPr/>
            </p:nvGrpSpPr>
            <p:grpSpPr>
              <a:xfrm>
                <a:off x="6095999" y="2981820"/>
                <a:ext cx="2804853" cy="1300723"/>
                <a:chOff x="6128154" y="2853232"/>
                <a:chExt cx="2804853" cy="1300723"/>
              </a:xfrm>
            </p:grpSpPr>
            <p:sp>
              <p:nvSpPr>
                <p:cNvPr id="47" name="Rounded Rectangle 46">
                  <a:extLst>
                    <a:ext uri="{FF2B5EF4-FFF2-40B4-BE49-F238E27FC236}">
                      <a16:creationId xmlns:a16="http://schemas.microsoft.com/office/drawing/2014/main" id="{51C65C30-983D-094E-BF16-32D1CA19F2F6}"/>
                    </a:ext>
                  </a:extLst>
                </p:cNvPr>
                <p:cNvSpPr/>
                <p:nvPr/>
              </p:nvSpPr>
              <p:spPr>
                <a:xfrm>
                  <a:off x="6128154" y="2853232"/>
                  <a:ext cx="2804853" cy="1300723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98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DCE1B472-8A2C-FD43-8285-06A35BA93F2C}"/>
                    </a:ext>
                  </a:extLst>
                </p:cNvPr>
                <p:cNvSpPr/>
                <p:nvPr/>
              </p:nvSpPr>
              <p:spPr>
                <a:xfrm>
                  <a:off x="7676610" y="3224374"/>
                  <a:ext cx="1114916" cy="55843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980" dirty="0">
                      <a:solidFill>
                        <a:schemeClr val="tx1"/>
                      </a:solidFill>
                    </a:rPr>
                    <a:t>Stand structural complexity</a:t>
                  </a:r>
                </a:p>
              </p:txBody>
            </p:sp>
            <p:sp>
              <p:nvSpPr>
                <p:cNvPr id="49" name="Rounded Rectangle 48">
                  <a:extLst>
                    <a:ext uri="{FF2B5EF4-FFF2-40B4-BE49-F238E27FC236}">
                      <a16:creationId xmlns:a16="http://schemas.microsoft.com/office/drawing/2014/main" id="{5AD1CD9A-1BB9-5046-B276-29B1CB54A5CB}"/>
                    </a:ext>
                  </a:extLst>
                </p:cNvPr>
                <p:cNvSpPr/>
                <p:nvPr/>
              </p:nvSpPr>
              <p:spPr>
                <a:xfrm>
                  <a:off x="6309798" y="2970632"/>
                  <a:ext cx="1151968" cy="418400"/>
                </a:xfrm>
                <a:prstGeom prst="roundRect">
                  <a:avLst>
                    <a:gd name="adj" fmla="val 4521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71" dirty="0">
                      <a:solidFill>
                        <a:schemeClr val="tx1"/>
                      </a:solidFill>
                    </a:rPr>
                    <a:t>Height coef. </a:t>
                  </a:r>
                </a:p>
                <a:p>
                  <a:pPr algn="ctr"/>
                  <a:r>
                    <a:rPr lang="en-US" sz="871" dirty="0">
                      <a:solidFill>
                        <a:schemeClr val="tx1"/>
                      </a:solidFill>
                    </a:rPr>
                    <a:t>Variation</a:t>
                  </a:r>
                </a:p>
                <a:p>
                  <a:pPr algn="ctr"/>
                  <a:r>
                    <a:rPr lang="en-US" sz="871" dirty="0">
                      <a:solidFill>
                        <a:schemeClr val="tx1"/>
                      </a:solidFill>
                    </a:rPr>
                    <a:t>(SEOSAW)</a:t>
                  </a:r>
                </a:p>
              </p:txBody>
            </p: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06DBD01C-76AE-7B49-8DC1-315E1A05248C}"/>
                    </a:ext>
                  </a:extLst>
                </p:cNvPr>
                <p:cNvCxnSpPr>
                  <a:cxnSpLocks/>
                  <a:stCxn id="48" idx="1"/>
                  <a:endCxn id="49" idx="3"/>
                </p:cNvCxnSpPr>
                <p:nvPr/>
              </p:nvCxnSpPr>
              <p:spPr>
                <a:xfrm flipH="1" flipV="1">
                  <a:off x="7461766" y="3179832"/>
                  <a:ext cx="378120" cy="12632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Rounded Rectangle 50">
                  <a:extLst>
                    <a:ext uri="{FF2B5EF4-FFF2-40B4-BE49-F238E27FC236}">
                      <a16:creationId xmlns:a16="http://schemas.microsoft.com/office/drawing/2014/main" id="{D0ED0761-55A4-104E-B5BF-F26D77CF99C0}"/>
                    </a:ext>
                  </a:extLst>
                </p:cNvPr>
                <p:cNvSpPr/>
                <p:nvPr/>
              </p:nvSpPr>
              <p:spPr>
                <a:xfrm>
                  <a:off x="6309709" y="3603015"/>
                  <a:ext cx="1151968" cy="418400"/>
                </a:xfrm>
                <a:prstGeom prst="roundRect">
                  <a:avLst>
                    <a:gd name="adj" fmla="val 4521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71" dirty="0">
                      <a:solidFill>
                        <a:schemeClr val="tx1"/>
                      </a:solidFill>
                    </a:rPr>
                    <a:t>DBH coef. </a:t>
                  </a:r>
                </a:p>
                <a:p>
                  <a:pPr algn="ctr"/>
                  <a:r>
                    <a:rPr lang="en-US" sz="871" dirty="0">
                      <a:solidFill>
                        <a:schemeClr val="tx1"/>
                      </a:solidFill>
                    </a:rPr>
                    <a:t>Variation</a:t>
                  </a:r>
                </a:p>
                <a:p>
                  <a:pPr algn="ctr"/>
                  <a:r>
                    <a:rPr lang="en-US" sz="871" dirty="0">
                      <a:solidFill>
                        <a:schemeClr val="tx1"/>
                      </a:solidFill>
                    </a:rPr>
                    <a:t>(SEOSAW)</a:t>
                  </a:r>
                </a:p>
              </p:txBody>
            </p: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0D823D01-B5FF-D140-98F6-DD2D15C2AA21}"/>
                    </a:ext>
                  </a:extLst>
                </p:cNvPr>
                <p:cNvCxnSpPr>
                  <a:cxnSpLocks/>
                  <a:stCxn id="48" idx="3"/>
                  <a:endCxn id="51" idx="3"/>
                </p:cNvCxnSpPr>
                <p:nvPr/>
              </p:nvCxnSpPr>
              <p:spPr>
                <a:xfrm flipH="1">
                  <a:off x="7461677" y="3701031"/>
                  <a:ext cx="378209" cy="11118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56368A3-A314-5240-8207-A1E2D94DB9D8}"/>
                  </a:ext>
                </a:extLst>
              </p:cNvPr>
              <p:cNvGrpSpPr/>
              <p:nvPr/>
            </p:nvGrpSpPr>
            <p:grpSpPr>
              <a:xfrm>
                <a:off x="1776486" y="2981820"/>
                <a:ext cx="2804853" cy="1300723"/>
                <a:chOff x="6122424" y="2853232"/>
                <a:chExt cx="2804853" cy="1300723"/>
              </a:xfrm>
            </p:grpSpPr>
            <p:sp>
              <p:nvSpPr>
                <p:cNvPr id="41" name="Rounded Rectangle 40">
                  <a:extLst>
                    <a:ext uri="{FF2B5EF4-FFF2-40B4-BE49-F238E27FC236}">
                      <a16:creationId xmlns:a16="http://schemas.microsoft.com/office/drawing/2014/main" id="{73A6CC8D-DF06-214C-8E4F-710E3060290F}"/>
                    </a:ext>
                  </a:extLst>
                </p:cNvPr>
                <p:cNvSpPr/>
                <p:nvPr/>
              </p:nvSpPr>
              <p:spPr>
                <a:xfrm>
                  <a:off x="6122424" y="2853232"/>
                  <a:ext cx="2804853" cy="1300723"/>
                </a:xfrm>
                <a:prstGeom prst="roundRect">
                  <a:avLst/>
                </a:prstGeom>
                <a:solidFill>
                  <a:srgbClr val="E5CFF8"/>
                </a:solidFill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98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29AA08E9-92BF-B841-BDFD-A0465CEB9D1C}"/>
                    </a:ext>
                  </a:extLst>
                </p:cNvPr>
                <p:cNvSpPr/>
                <p:nvPr/>
              </p:nvSpPr>
              <p:spPr>
                <a:xfrm>
                  <a:off x="7624536" y="3224374"/>
                  <a:ext cx="1114916" cy="55843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980" dirty="0">
                      <a:solidFill>
                        <a:schemeClr val="tx1"/>
                      </a:solidFill>
                    </a:rPr>
                    <a:t>Shannon Diversity index</a:t>
                  </a:r>
                </a:p>
              </p:txBody>
            </p:sp>
            <p:sp>
              <p:nvSpPr>
                <p:cNvPr id="43" name="Rounded Rectangle 42">
                  <a:extLst>
                    <a:ext uri="{FF2B5EF4-FFF2-40B4-BE49-F238E27FC236}">
                      <a16:creationId xmlns:a16="http://schemas.microsoft.com/office/drawing/2014/main" id="{194ECC55-A171-D240-88B5-0C6F3A4B98AD}"/>
                    </a:ext>
                  </a:extLst>
                </p:cNvPr>
                <p:cNvSpPr/>
                <p:nvPr/>
              </p:nvSpPr>
              <p:spPr>
                <a:xfrm>
                  <a:off x="6289630" y="2978687"/>
                  <a:ext cx="1151968" cy="418400"/>
                </a:xfrm>
                <a:prstGeom prst="roundRect">
                  <a:avLst>
                    <a:gd name="adj" fmla="val 4521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71" dirty="0">
                      <a:solidFill>
                        <a:schemeClr val="tx1"/>
                      </a:solidFill>
                    </a:rPr>
                    <a:t>Tree species richness</a:t>
                  </a:r>
                </a:p>
                <a:p>
                  <a:pPr algn="ctr"/>
                  <a:r>
                    <a:rPr lang="en-US" sz="871" dirty="0">
                      <a:solidFill>
                        <a:schemeClr val="tx1"/>
                      </a:solidFill>
                    </a:rPr>
                    <a:t>(SEOSAW)</a:t>
                  </a:r>
                </a:p>
              </p:txBody>
            </p: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281014D9-3C55-9D4D-9DB8-A6EF8B005F20}"/>
                    </a:ext>
                  </a:extLst>
                </p:cNvPr>
                <p:cNvCxnSpPr>
                  <a:cxnSpLocks/>
                  <a:stCxn id="42" idx="1"/>
                  <a:endCxn id="43" idx="3"/>
                </p:cNvCxnSpPr>
                <p:nvPr/>
              </p:nvCxnSpPr>
              <p:spPr>
                <a:xfrm flipH="1" flipV="1">
                  <a:off x="7441598" y="3187887"/>
                  <a:ext cx="346214" cy="11826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Rounded Rectangle 44">
                  <a:extLst>
                    <a:ext uri="{FF2B5EF4-FFF2-40B4-BE49-F238E27FC236}">
                      <a16:creationId xmlns:a16="http://schemas.microsoft.com/office/drawing/2014/main" id="{38391F49-BD3F-B142-A7F6-21BA1002FE4F}"/>
                    </a:ext>
                  </a:extLst>
                </p:cNvPr>
                <p:cNvSpPr/>
                <p:nvPr/>
              </p:nvSpPr>
              <p:spPr>
                <a:xfrm>
                  <a:off x="6296408" y="3611787"/>
                  <a:ext cx="1151968" cy="418400"/>
                </a:xfrm>
                <a:prstGeom prst="roundRect">
                  <a:avLst>
                    <a:gd name="adj" fmla="val 4521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71" dirty="0">
                      <a:solidFill>
                        <a:schemeClr val="tx1"/>
                      </a:solidFill>
                    </a:rPr>
                    <a:t>Tree species abundance evenness</a:t>
                  </a:r>
                </a:p>
                <a:p>
                  <a:pPr algn="ctr"/>
                  <a:r>
                    <a:rPr lang="en-US" sz="871" dirty="0">
                      <a:solidFill>
                        <a:schemeClr val="tx1"/>
                      </a:solidFill>
                    </a:rPr>
                    <a:t>(SEOSAW)</a:t>
                  </a:r>
                </a:p>
              </p:txBody>
            </p: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26C20477-F121-FC41-AF02-85A98A895A31}"/>
                    </a:ext>
                  </a:extLst>
                </p:cNvPr>
                <p:cNvCxnSpPr>
                  <a:cxnSpLocks/>
                  <a:stCxn id="42" idx="3"/>
                  <a:endCxn id="45" idx="3"/>
                </p:cNvCxnSpPr>
                <p:nvPr/>
              </p:nvCxnSpPr>
              <p:spPr>
                <a:xfrm flipH="1">
                  <a:off x="7448376" y="3701031"/>
                  <a:ext cx="339436" cy="11995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556A705-9369-2948-A0A6-E52705868F1B}"/>
                </a:ext>
              </a:extLst>
            </p:cNvPr>
            <p:cNvGrpSpPr/>
            <p:nvPr/>
          </p:nvGrpSpPr>
          <p:grpSpPr>
            <a:xfrm>
              <a:off x="4530452" y="5536336"/>
              <a:ext cx="2804853" cy="972000"/>
              <a:chOff x="6128154" y="1361812"/>
              <a:chExt cx="2804853" cy="972000"/>
            </a:xfrm>
          </p:grpSpPr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D11523B9-4F72-6C4D-AC05-2B640406256A}"/>
                  </a:ext>
                </a:extLst>
              </p:cNvPr>
              <p:cNvSpPr/>
              <p:nvPr/>
            </p:nvSpPr>
            <p:spPr>
              <a:xfrm>
                <a:off x="6128154" y="1361812"/>
                <a:ext cx="2804853" cy="9720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98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A5F336F-5B93-5F4E-84B9-99823184E43F}"/>
                  </a:ext>
                </a:extLst>
              </p:cNvPr>
              <p:cNvSpPr/>
              <p:nvPr/>
            </p:nvSpPr>
            <p:spPr>
              <a:xfrm>
                <a:off x="7633215" y="1568395"/>
                <a:ext cx="1114916" cy="55863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80" dirty="0">
                    <a:solidFill>
                      <a:schemeClr val="tx1"/>
                    </a:solidFill>
                  </a:rPr>
                  <a:t>Plot biomass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7102B1F1-ED1F-A544-9191-2E5B1A456E80}"/>
                  </a:ext>
                </a:extLst>
              </p:cNvPr>
              <p:cNvCxnSpPr>
                <a:cxnSpLocks/>
                <a:stCxn id="36" idx="2"/>
                <a:endCxn id="38" idx="3"/>
              </p:cNvCxnSpPr>
              <p:nvPr/>
            </p:nvCxnSpPr>
            <p:spPr>
              <a:xfrm flipH="1">
                <a:off x="7402356" y="1847713"/>
                <a:ext cx="23085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317714D6-27FA-4249-B3F3-B6EC38B8A9A0}"/>
                  </a:ext>
                </a:extLst>
              </p:cNvPr>
              <p:cNvSpPr/>
              <p:nvPr/>
            </p:nvSpPr>
            <p:spPr>
              <a:xfrm>
                <a:off x="6250388" y="1638513"/>
                <a:ext cx="1151968" cy="418400"/>
              </a:xfrm>
              <a:prstGeom prst="roundRect">
                <a:avLst>
                  <a:gd name="adj" fmla="val 4521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71" dirty="0">
                    <a:solidFill>
                      <a:schemeClr val="tx1"/>
                    </a:solidFill>
                  </a:rPr>
                  <a:t>Tree stem biomass</a:t>
                </a:r>
              </a:p>
              <a:p>
                <a:pPr algn="ctr"/>
                <a:r>
                  <a:rPr lang="en-US" sz="871" dirty="0">
                    <a:solidFill>
                      <a:schemeClr val="tx1"/>
                    </a:solidFill>
                  </a:rPr>
                  <a:t>(SEOSAW)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A7EA355-4006-5946-9FC8-3B6559F06214}"/>
                </a:ext>
              </a:extLst>
            </p:cNvPr>
            <p:cNvGrpSpPr/>
            <p:nvPr/>
          </p:nvGrpSpPr>
          <p:grpSpPr>
            <a:xfrm>
              <a:off x="6687343" y="1390635"/>
              <a:ext cx="2804853" cy="973003"/>
              <a:chOff x="1874505" y="1373187"/>
              <a:chExt cx="2804853" cy="973003"/>
            </a:xfrm>
          </p:grpSpPr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FA47F0C8-62B0-574B-89D9-72F70C038A43}"/>
                  </a:ext>
                </a:extLst>
              </p:cNvPr>
              <p:cNvSpPr/>
              <p:nvPr/>
            </p:nvSpPr>
            <p:spPr>
              <a:xfrm>
                <a:off x="1874505" y="1373187"/>
                <a:ext cx="2804853" cy="973003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98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AB6C596B-A376-CE42-8619-82D3B2A92B1B}"/>
                  </a:ext>
                </a:extLst>
              </p:cNvPr>
              <p:cNvGrpSpPr/>
              <p:nvPr/>
            </p:nvGrpSpPr>
            <p:grpSpPr>
              <a:xfrm>
                <a:off x="2056149" y="1580632"/>
                <a:ext cx="2481728" cy="558114"/>
                <a:chOff x="758299" y="3940826"/>
                <a:chExt cx="4559601" cy="1025405"/>
              </a:xfrm>
            </p:grpSpPr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053E714A-668F-5147-9AED-1D9E30A5B356}"/>
                    </a:ext>
                  </a:extLst>
                </p:cNvPr>
                <p:cNvSpPr/>
                <p:nvPr/>
              </p:nvSpPr>
              <p:spPr>
                <a:xfrm>
                  <a:off x="3266125" y="3940826"/>
                  <a:ext cx="2051775" cy="1025405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980" dirty="0">
                      <a:solidFill>
                        <a:schemeClr val="tx1"/>
                      </a:solidFill>
                    </a:rPr>
                    <a:t>Fire return interval</a:t>
                  </a:r>
                </a:p>
              </p:txBody>
            </p:sp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C260F173-887B-F743-9143-56C047EC9512}"/>
                    </a:ext>
                  </a:extLst>
                </p:cNvPr>
                <p:cNvSpPr/>
                <p:nvPr/>
              </p:nvSpPr>
              <p:spPr>
                <a:xfrm>
                  <a:off x="758299" y="4069174"/>
                  <a:ext cx="2116475" cy="768713"/>
                </a:xfrm>
                <a:prstGeom prst="roundRect">
                  <a:avLst>
                    <a:gd name="adj" fmla="val 4521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71" dirty="0">
                      <a:solidFill>
                        <a:schemeClr val="tx1"/>
                      </a:solidFill>
                    </a:rPr>
                    <a:t>Fire frequency</a:t>
                  </a:r>
                </a:p>
                <a:p>
                  <a:pPr algn="ctr"/>
                  <a:r>
                    <a:rPr lang="en-US" sz="871" dirty="0">
                      <a:solidFill>
                        <a:schemeClr val="tx1"/>
                      </a:solidFill>
                    </a:rPr>
                    <a:t>(MODIS burned area)</a:t>
                  </a:r>
                </a:p>
              </p:txBody>
            </p: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854D99A4-001D-C64A-AD39-8295F4B0DEA9}"/>
                    </a:ext>
                  </a:extLst>
                </p:cNvPr>
                <p:cNvCxnSpPr>
                  <a:cxnSpLocks/>
                  <a:stCxn id="32" idx="2"/>
                  <a:endCxn id="33" idx="3"/>
                </p:cNvCxnSpPr>
                <p:nvPr/>
              </p:nvCxnSpPr>
              <p:spPr>
                <a:xfrm flipH="1">
                  <a:off x="2874774" y="4453529"/>
                  <a:ext cx="391351" cy="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01828F4-2D51-6E4E-997E-1F82DBC3EB0B}"/>
                </a:ext>
              </a:extLst>
            </p:cNvPr>
            <p:cNvCxnSpPr>
              <a:cxnSpLocks/>
              <a:stCxn id="24" idx="3"/>
              <a:endCxn id="30" idx="1"/>
            </p:cNvCxnSpPr>
            <p:nvPr/>
          </p:nvCxnSpPr>
          <p:spPr>
            <a:xfrm>
              <a:off x="5172683" y="1877136"/>
              <a:ext cx="151466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07BAA85-436A-EE41-B70F-733F937890E4}"/>
                </a:ext>
              </a:extLst>
            </p:cNvPr>
            <p:cNvCxnSpPr>
              <a:cxnSpLocks/>
              <a:stCxn id="30" idx="2"/>
              <a:endCxn id="47" idx="0"/>
            </p:cNvCxnSpPr>
            <p:nvPr/>
          </p:nvCxnSpPr>
          <p:spPr>
            <a:xfrm>
              <a:off x="8089770" y="2363638"/>
              <a:ext cx="0" cy="940154"/>
            </a:xfrm>
            <a:prstGeom prst="straightConnector1">
              <a:avLst/>
            </a:prstGeom>
            <a:ln w="28575">
              <a:solidFill>
                <a:srgbClr val="007EDF"/>
              </a:solidFill>
              <a:headEnd type="none" w="med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0A8B7BB-BBCB-0142-8F78-19ABB62AE1DE}"/>
                </a:ext>
              </a:extLst>
            </p:cNvPr>
            <p:cNvCxnSpPr>
              <a:cxnSpLocks/>
            </p:cNvCxnSpPr>
            <p:nvPr/>
          </p:nvCxnSpPr>
          <p:spPr>
            <a:xfrm>
              <a:off x="5103782" y="4634848"/>
              <a:ext cx="431037" cy="873708"/>
            </a:xfrm>
            <a:prstGeom prst="straightConnector1">
              <a:avLst/>
            </a:prstGeom>
            <a:ln w="28575">
              <a:solidFill>
                <a:srgbClr val="007EDF"/>
              </a:solidFill>
              <a:headEnd type="none" w="med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A760AFF-D372-6848-B69F-E00E29CA6A12}"/>
                </a:ext>
              </a:extLst>
            </p:cNvPr>
            <p:cNvCxnSpPr>
              <a:cxnSpLocks/>
              <a:stCxn id="24" idx="2"/>
              <a:endCxn id="41" idx="0"/>
            </p:cNvCxnSpPr>
            <p:nvPr/>
          </p:nvCxnSpPr>
          <p:spPr>
            <a:xfrm>
              <a:off x="3770257" y="2526936"/>
              <a:ext cx="0" cy="776856"/>
            </a:xfrm>
            <a:prstGeom prst="straightConnector1">
              <a:avLst/>
            </a:prstGeom>
            <a:ln w="28575">
              <a:solidFill>
                <a:srgbClr val="007EDF"/>
              </a:solidFill>
              <a:headEnd type="none" w="med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2F9B36F-B17C-9840-AF35-1B7F412D45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5832" y="4632295"/>
              <a:ext cx="431037" cy="873708"/>
            </a:xfrm>
            <a:prstGeom prst="straightConnector1">
              <a:avLst/>
            </a:prstGeom>
            <a:ln w="28575">
              <a:solidFill>
                <a:srgbClr val="007EDF"/>
              </a:solidFill>
              <a:headEnd type="none" w="med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A164F1D-0947-E74D-88BB-FDCAEA0D2364}"/>
                </a:ext>
              </a:extLst>
            </p:cNvPr>
            <p:cNvCxnSpPr>
              <a:cxnSpLocks/>
            </p:cNvCxnSpPr>
            <p:nvPr/>
          </p:nvCxnSpPr>
          <p:spPr>
            <a:xfrm>
              <a:off x="5094818" y="2307803"/>
              <a:ext cx="1632051" cy="1016580"/>
            </a:xfrm>
            <a:prstGeom prst="straightConnector1">
              <a:avLst/>
            </a:prstGeom>
            <a:ln w="28575">
              <a:solidFill>
                <a:srgbClr val="007EDF"/>
              </a:solidFill>
              <a:headEnd type="none" w="med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F82D15A-E79D-4E4E-BB32-494DA8BDFC71}"/>
                </a:ext>
              </a:extLst>
            </p:cNvPr>
            <p:cNvCxnSpPr>
              <a:cxnSpLocks/>
              <a:stCxn id="41" idx="3"/>
              <a:endCxn id="47" idx="1"/>
            </p:cNvCxnSpPr>
            <p:nvPr/>
          </p:nvCxnSpPr>
          <p:spPr>
            <a:xfrm>
              <a:off x="5172683" y="3954154"/>
              <a:ext cx="151466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10D3106-0646-DA40-A2E0-19C6D56F61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78413" y="4110916"/>
              <a:ext cx="150893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760A85A8-F2C6-434D-B464-A967948B169E}"/>
                </a:ext>
              </a:extLst>
            </p:cNvPr>
            <p:cNvCxnSpPr>
              <a:cxnSpLocks/>
              <a:stCxn id="30" idx="3"/>
              <a:endCxn id="35" idx="3"/>
            </p:cNvCxnSpPr>
            <p:nvPr/>
          </p:nvCxnSpPr>
          <p:spPr>
            <a:xfrm flipH="1">
              <a:off x="7335305" y="1877137"/>
              <a:ext cx="2156891" cy="4145199"/>
            </a:xfrm>
            <a:prstGeom prst="curvedConnector3">
              <a:avLst>
                <a:gd name="adj1" fmla="val -23847"/>
              </a:avLst>
            </a:prstGeom>
            <a:ln w="28575">
              <a:solidFill>
                <a:srgbClr val="D11D23"/>
              </a:solidFill>
              <a:headEnd type="none" w="med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4C658280-3C23-F741-BF24-E0D9090B9597}"/>
                </a:ext>
              </a:extLst>
            </p:cNvPr>
            <p:cNvCxnSpPr>
              <a:cxnSpLocks/>
              <a:stCxn id="24" idx="1"/>
              <a:endCxn id="35" idx="1"/>
            </p:cNvCxnSpPr>
            <p:nvPr/>
          </p:nvCxnSpPr>
          <p:spPr>
            <a:xfrm rot="10800000" flipH="1" flipV="1">
              <a:off x="2367830" y="1877136"/>
              <a:ext cx="2162622" cy="4145200"/>
            </a:xfrm>
            <a:prstGeom prst="curvedConnector3">
              <a:avLst>
                <a:gd name="adj1" fmla="val -10571"/>
              </a:avLst>
            </a:prstGeom>
            <a:ln w="28575">
              <a:solidFill>
                <a:srgbClr val="D11D23"/>
              </a:solidFill>
              <a:headEnd type="none" w="med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93ADCD6-82D1-FD40-BF13-65708F090234}"/>
                </a:ext>
              </a:extLst>
            </p:cNvPr>
            <p:cNvGrpSpPr/>
            <p:nvPr/>
          </p:nvGrpSpPr>
          <p:grpSpPr>
            <a:xfrm>
              <a:off x="2367830" y="1227336"/>
              <a:ext cx="2804853" cy="1299600"/>
              <a:chOff x="1787946" y="267497"/>
              <a:chExt cx="2804853" cy="1299600"/>
            </a:xfrm>
          </p:grpSpPr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C4CFB67D-3F00-3D40-AA75-43983C305F4B}"/>
                  </a:ext>
                </a:extLst>
              </p:cNvPr>
              <p:cNvSpPr/>
              <p:nvPr/>
            </p:nvSpPr>
            <p:spPr>
              <a:xfrm>
                <a:off x="1787946" y="267497"/>
                <a:ext cx="2804853" cy="12996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98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990E499-8130-C24D-A5C9-C4F33B581ACA}"/>
                  </a:ext>
                </a:extLst>
              </p:cNvPr>
              <p:cNvSpPr/>
              <p:nvPr/>
            </p:nvSpPr>
            <p:spPr>
              <a:xfrm>
                <a:off x="3330672" y="638077"/>
                <a:ext cx="1114916" cy="55843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80" dirty="0">
                    <a:solidFill>
                      <a:schemeClr val="tx1"/>
                    </a:solidFill>
                  </a:rPr>
                  <a:t>Aridity index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B2189B7E-617F-884F-8A37-FBC96DD595CC}"/>
                  </a:ext>
                </a:extLst>
              </p:cNvPr>
              <p:cNvCxnSpPr>
                <a:cxnSpLocks/>
                <a:stCxn id="25" idx="1"/>
                <a:endCxn id="28" idx="3"/>
              </p:cNvCxnSpPr>
              <p:nvPr/>
            </p:nvCxnSpPr>
            <p:spPr>
              <a:xfrm flipH="1" flipV="1">
                <a:off x="3095660" y="597691"/>
                <a:ext cx="398288" cy="12216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3DBE944C-6CE3-264D-AA12-2A4E4BE63FF5}"/>
                  </a:ext>
                </a:extLst>
              </p:cNvPr>
              <p:cNvCxnSpPr>
                <a:cxnSpLocks/>
                <a:stCxn id="25" idx="3"/>
                <a:endCxn id="29" idx="3"/>
              </p:cNvCxnSpPr>
              <p:nvPr/>
            </p:nvCxnSpPr>
            <p:spPr>
              <a:xfrm flipH="1">
                <a:off x="3102438" y="1114734"/>
                <a:ext cx="391510" cy="11605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E65EE086-93D8-4849-B391-B0695E0E2F23}"/>
                  </a:ext>
                </a:extLst>
              </p:cNvPr>
              <p:cNvSpPr/>
              <p:nvPr/>
            </p:nvSpPr>
            <p:spPr>
              <a:xfrm>
                <a:off x="1943692" y="388491"/>
                <a:ext cx="1151968" cy="418400"/>
              </a:xfrm>
              <a:prstGeom prst="roundRect">
                <a:avLst>
                  <a:gd name="adj" fmla="val 4521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71" dirty="0">
                    <a:solidFill>
                      <a:schemeClr val="tx1"/>
                    </a:solidFill>
                  </a:rPr>
                  <a:t>Mean annual precipitation (</a:t>
                </a:r>
                <a:r>
                  <a:rPr lang="en-US" sz="871" dirty="0" err="1">
                    <a:solidFill>
                      <a:schemeClr val="tx1"/>
                    </a:solidFill>
                  </a:rPr>
                  <a:t>WorldClim</a:t>
                </a:r>
                <a:r>
                  <a:rPr lang="en-US" sz="871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8744D7B3-8952-9A43-A7F6-1C544E8C5462}"/>
                  </a:ext>
                </a:extLst>
              </p:cNvPr>
              <p:cNvSpPr/>
              <p:nvPr/>
            </p:nvSpPr>
            <p:spPr>
              <a:xfrm>
                <a:off x="1950470" y="1021591"/>
                <a:ext cx="1151968" cy="418400"/>
              </a:xfrm>
              <a:prstGeom prst="roundRect">
                <a:avLst>
                  <a:gd name="adj" fmla="val 4521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71" dirty="0">
                    <a:solidFill>
                      <a:schemeClr val="tx1"/>
                    </a:solidFill>
                  </a:rPr>
                  <a:t>Mean annual potential evapotranspiration </a:t>
                </a:r>
              </a:p>
              <a:p>
                <a:pPr algn="ctr"/>
                <a:r>
                  <a:rPr lang="en-US" sz="871" dirty="0">
                    <a:solidFill>
                      <a:schemeClr val="tx1"/>
                    </a:solidFill>
                  </a:rPr>
                  <a:t>(</a:t>
                </a:r>
                <a:r>
                  <a:rPr lang="en-US" sz="871" dirty="0" err="1">
                    <a:solidFill>
                      <a:schemeClr val="tx1"/>
                    </a:solidFill>
                  </a:rPr>
                  <a:t>WorldClim</a:t>
                </a:r>
                <a:r>
                  <a:rPr lang="en-US" sz="871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43E479F-F3BE-6749-8649-E65451039812}"/>
              </a:ext>
            </a:extLst>
          </p:cNvPr>
          <p:cNvSpPr txBox="1"/>
          <p:nvPr/>
        </p:nvSpPr>
        <p:spPr>
          <a:xfrm>
            <a:off x="3685030" y="1582526"/>
            <a:ext cx="8370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D11D23"/>
                </a:solidFill>
              </a:rPr>
              <a:t>-0.26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00C5E48-9965-0D49-ABAB-AFDCD4FB6DAB}"/>
              </a:ext>
            </a:extLst>
          </p:cNvPr>
          <p:cNvSpPr txBox="1"/>
          <p:nvPr/>
        </p:nvSpPr>
        <p:spPr>
          <a:xfrm>
            <a:off x="6206220" y="2652165"/>
            <a:ext cx="8370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D11D23"/>
                </a:solidFill>
              </a:rPr>
              <a:t>-0.02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C2100C7-8422-1547-8F85-89314F3EDF65}"/>
              </a:ext>
            </a:extLst>
          </p:cNvPr>
          <p:cNvSpPr txBox="1"/>
          <p:nvPr/>
        </p:nvSpPr>
        <p:spPr>
          <a:xfrm>
            <a:off x="3374255" y="2195416"/>
            <a:ext cx="8370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A310"/>
                </a:solidFill>
              </a:rPr>
              <a:t>0.07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2175817-102E-7042-BE86-7DD1D266D1C7}"/>
              </a:ext>
            </a:extLst>
          </p:cNvPr>
          <p:cNvSpPr txBox="1"/>
          <p:nvPr/>
        </p:nvSpPr>
        <p:spPr>
          <a:xfrm>
            <a:off x="3680091" y="3652600"/>
            <a:ext cx="8370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D11D23"/>
                </a:solidFill>
              </a:rPr>
              <a:t>-0.15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0B43759-3CDA-5F45-A018-2D99887C28AB}"/>
              </a:ext>
            </a:extLst>
          </p:cNvPr>
          <p:cNvSpPr txBox="1"/>
          <p:nvPr/>
        </p:nvSpPr>
        <p:spPr>
          <a:xfrm>
            <a:off x="3767818" y="4130574"/>
            <a:ext cx="8370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A310"/>
                </a:solidFill>
              </a:rPr>
              <a:t>0.04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B88A5FC-71C6-6645-A0B7-C305D43FCAB5}"/>
              </a:ext>
            </a:extLst>
          </p:cNvPr>
          <p:cNvSpPr txBox="1"/>
          <p:nvPr/>
        </p:nvSpPr>
        <p:spPr>
          <a:xfrm>
            <a:off x="4681477" y="4886455"/>
            <a:ext cx="8370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rgbClr val="00A310"/>
                </a:solidFill>
              </a:rPr>
              <a:t>0.40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A1E952A-02E1-2B49-A938-AB83814A37B0}"/>
              </a:ext>
            </a:extLst>
          </p:cNvPr>
          <p:cNvSpPr txBox="1"/>
          <p:nvPr/>
        </p:nvSpPr>
        <p:spPr>
          <a:xfrm>
            <a:off x="2684232" y="4893323"/>
            <a:ext cx="8370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rgbClr val="D11D23"/>
                </a:solidFill>
              </a:rPr>
              <a:t>-0.21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5C36A28-2FB8-5A40-BE24-12E5DCD7B4FD}"/>
              </a:ext>
            </a:extLst>
          </p:cNvPr>
          <p:cNvSpPr txBox="1"/>
          <p:nvPr/>
        </p:nvSpPr>
        <p:spPr>
          <a:xfrm>
            <a:off x="277068" y="2835176"/>
            <a:ext cx="8370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A310"/>
                </a:solidFill>
              </a:rPr>
              <a:t>0.07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C037933-5905-8F43-9627-68C44E5B79B7}"/>
              </a:ext>
            </a:extLst>
          </p:cNvPr>
          <p:cNvSpPr txBox="1"/>
          <p:nvPr/>
        </p:nvSpPr>
        <p:spPr>
          <a:xfrm>
            <a:off x="7379210" y="2932420"/>
            <a:ext cx="8370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D11D23"/>
                </a:solidFill>
              </a:rPr>
              <a:t>-0.01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450F0D-858B-6F45-85FB-C79C4410B7F2}"/>
              </a:ext>
            </a:extLst>
          </p:cNvPr>
          <p:cNvSpPr txBox="1"/>
          <p:nvPr/>
        </p:nvSpPr>
        <p:spPr>
          <a:xfrm>
            <a:off x="1924036" y="2757884"/>
            <a:ext cx="8370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A310"/>
                </a:solidFill>
              </a:rPr>
              <a:t>0.06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F8B591-4D30-5044-A0A5-C86F43CC78E2}"/>
              </a:ext>
            </a:extLst>
          </p:cNvPr>
          <p:cNvSpPr txBox="1"/>
          <p:nvPr/>
        </p:nvSpPr>
        <p:spPr>
          <a:xfrm>
            <a:off x="8275793" y="1020708"/>
            <a:ext cx="399991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Indirect effects of climate on biomass</a:t>
            </a:r>
          </a:p>
          <a:p>
            <a:endParaRPr lang="en-US" sz="2200" dirty="0"/>
          </a:p>
          <a:p>
            <a:r>
              <a:rPr lang="en-US" sz="2200" dirty="0"/>
              <a:t>Aridity --Diversity</a:t>
            </a:r>
            <a:r>
              <a:rPr lang="en-US" sz="2200" dirty="0">
                <a:sym typeface="Wingdings" pitchFamily="2" charset="2"/>
              </a:rPr>
              <a:t>--&gt; Biomass: </a:t>
            </a:r>
          </a:p>
          <a:p>
            <a:r>
              <a:rPr lang="en-US" sz="2200" dirty="0">
                <a:solidFill>
                  <a:srgbClr val="D11D23"/>
                </a:solidFill>
                <a:sym typeface="Wingdings" pitchFamily="2" charset="2"/>
              </a:rPr>
              <a:t>-0.013</a:t>
            </a:r>
          </a:p>
          <a:p>
            <a:endParaRPr lang="en-US" sz="2200" dirty="0">
              <a:sym typeface="Wingdings" pitchFamily="2" charset="2"/>
            </a:endParaRPr>
          </a:p>
          <a:p>
            <a:r>
              <a:rPr lang="en-US" sz="2200" dirty="0">
                <a:sym typeface="Wingdings" pitchFamily="2" charset="2"/>
              </a:rPr>
              <a:t>Aridity --Structure--&gt; Biomass: </a:t>
            </a:r>
          </a:p>
          <a:p>
            <a:r>
              <a:rPr lang="en-US" sz="2200" dirty="0">
                <a:solidFill>
                  <a:srgbClr val="00A310"/>
                </a:solidFill>
                <a:sym typeface="Wingdings" pitchFamily="2" charset="2"/>
              </a:rPr>
              <a:t>0.022</a:t>
            </a:r>
          </a:p>
          <a:p>
            <a:endParaRPr lang="en-US" sz="2200" dirty="0">
              <a:sym typeface="Wingdings" pitchFamily="2" charset="2"/>
            </a:endParaRPr>
          </a:p>
          <a:p>
            <a:r>
              <a:rPr lang="en-US" sz="2200" dirty="0">
                <a:sym typeface="Wingdings" pitchFamily="2" charset="2"/>
              </a:rPr>
              <a:t>Fire      --Structure--&gt; Biomass:</a:t>
            </a:r>
          </a:p>
          <a:p>
            <a:r>
              <a:rPr lang="en-US" sz="2200" dirty="0">
                <a:solidFill>
                  <a:srgbClr val="D11D23"/>
                </a:solidFill>
                <a:sym typeface="Wingdings" pitchFamily="2" charset="2"/>
              </a:rPr>
              <a:t>-0.008</a:t>
            </a:r>
          </a:p>
          <a:p>
            <a:endParaRPr lang="en-US" sz="2200" dirty="0">
              <a:sym typeface="Wingdings" pitchFamily="2" charset="2"/>
            </a:endParaRPr>
          </a:p>
          <a:p>
            <a:r>
              <a:rPr lang="en-US" sz="2200" dirty="0">
                <a:sym typeface="Wingdings" pitchFamily="2" charset="2"/>
              </a:rPr>
              <a:t>Fire total effect on biomass:</a:t>
            </a:r>
          </a:p>
          <a:p>
            <a:r>
              <a:rPr lang="en-US" sz="2200" dirty="0">
                <a:solidFill>
                  <a:srgbClr val="D11D23"/>
                </a:solidFill>
                <a:sym typeface="Wingdings" pitchFamily="2" charset="2"/>
              </a:rPr>
              <a:t>-0.008</a:t>
            </a:r>
          </a:p>
          <a:p>
            <a:endParaRPr lang="en-US" sz="2200" dirty="0">
              <a:sym typeface="Wingdings" pitchFamily="2" charset="2"/>
            </a:endParaRPr>
          </a:p>
          <a:p>
            <a:r>
              <a:rPr lang="en-US" sz="2200" dirty="0">
                <a:sym typeface="Wingdings" pitchFamily="2" charset="2"/>
              </a:rPr>
              <a:t>Aridity total effect on biomass:</a:t>
            </a:r>
          </a:p>
          <a:p>
            <a:r>
              <a:rPr lang="en-US" sz="2200" dirty="0">
                <a:solidFill>
                  <a:srgbClr val="00A310"/>
                </a:solidFill>
                <a:sym typeface="Wingdings" pitchFamily="2" charset="2"/>
              </a:rPr>
              <a:t>0.080</a:t>
            </a:r>
          </a:p>
          <a:p>
            <a:r>
              <a:rPr lang="en-US" sz="2200" dirty="0">
                <a:sym typeface="Wingdings" pitchFamily="2" charset="2"/>
              </a:rPr>
              <a:t>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64453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29374FC0-AC82-984F-8EED-4EA3AEE0ECA0}"/>
              </a:ext>
            </a:extLst>
          </p:cNvPr>
          <p:cNvGrpSpPr/>
          <p:nvPr/>
        </p:nvGrpSpPr>
        <p:grpSpPr>
          <a:xfrm>
            <a:off x="7397811" y="3547032"/>
            <a:ext cx="2804853" cy="1300723"/>
            <a:chOff x="4750098" y="3244522"/>
            <a:chExt cx="2804853" cy="1300723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51C65C30-983D-094E-BF16-32D1CA19F2F6}"/>
                </a:ext>
              </a:extLst>
            </p:cNvPr>
            <p:cNvSpPr/>
            <p:nvPr/>
          </p:nvSpPr>
          <p:spPr>
            <a:xfrm>
              <a:off x="4750098" y="3244522"/>
              <a:ext cx="2804853" cy="1300723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80">
                <a:solidFill>
                  <a:schemeClr val="tx1"/>
                </a:solidFill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9F86FBD-31E1-CB4E-91C7-5CDE07D45E91}"/>
                </a:ext>
              </a:extLst>
            </p:cNvPr>
            <p:cNvGrpSpPr/>
            <p:nvPr/>
          </p:nvGrpSpPr>
          <p:grpSpPr>
            <a:xfrm>
              <a:off x="4911616" y="3369492"/>
              <a:ext cx="2481817" cy="1050783"/>
              <a:chOff x="4943943" y="3394085"/>
              <a:chExt cx="2481817" cy="1050783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DCE1B472-8A2C-FD43-8285-06A35BA93F2C}"/>
                  </a:ext>
                </a:extLst>
              </p:cNvPr>
              <p:cNvSpPr/>
              <p:nvPr/>
            </p:nvSpPr>
            <p:spPr>
              <a:xfrm>
                <a:off x="6310844" y="3647827"/>
                <a:ext cx="1114916" cy="55843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80" dirty="0">
                    <a:solidFill>
                      <a:schemeClr val="tx1"/>
                    </a:solidFill>
                  </a:rPr>
                  <a:t>Stand structural complexity</a:t>
                </a:r>
              </a:p>
            </p:txBody>
          </p:sp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5AD1CD9A-1BB9-5046-B276-29B1CB54A5CB}"/>
                  </a:ext>
                </a:extLst>
              </p:cNvPr>
              <p:cNvSpPr/>
              <p:nvPr/>
            </p:nvSpPr>
            <p:spPr>
              <a:xfrm>
                <a:off x="4944032" y="3394085"/>
                <a:ext cx="1151968" cy="418400"/>
              </a:xfrm>
              <a:prstGeom prst="roundRect">
                <a:avLst>
                  <a:gd name="adj" fmla="val 4521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71" dirty="0">
                    <a:solidFill>
                      <a:schemeClr val="tx1"/>
                    </a:solidFill>
                  </a:rPr>
                  <a:t>Height coef. </a:t>
                </a:r>
              </a:p>
              <a:p>
                <a:pPr algn="ctr"/>
                <a:r>
                  <a:rPr lang="en-US" sz="871" dirty="0">
                    <a:solidFill>
                      <a:schemeClr val="tx1"/>
                    </a:solidFill>
                  </a:rPr>
                  <a:t>Variation</a:t>
                </a:r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06DBD01C-76AE-7B49-8DC1-315E1A05248C}"/>
                  </a:ext>
                </a:extLst>
              </p:cNvPr>
              <p:cNvCxnSpPr>
                <a:cxnSpLocks/>
                <a:stCxn id="48" idx="1"/>
                <a:endCxn id="49" idx="3"/>
              </p:cNvCxnSpPr>
              <p:nvPr/>
            </p:nvCxnSpPr>
            <p:spPr>
              <a:xfrm flipH="1" flipV="1">
                <a:off x="6096000" y="3603285"/>
                <a:ext cx="378120" cy="12632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ounded Rectangle 50">
                <a:extLst>
                  <a:ext uri="{FF2B5EF4-FFF2-40B4-BE49-F238E27FC236}">
                    <a16:creationId xmlns:a16="http://schemas.microsoft.com/office/drawing/2014/main" id="{D0ED0761-55A4-104E-B5BF-F26D77CF99C0}"/>
                  </a:ext>
                </a:extLst>
              </p:cNvPr>
              <p:cNvSpPr/>
              <p:nvPr/>
            </p:nvSpPr>
            <p:spPr>
              <a:xfrm>
                <a:off x="4943943" y="4026468"/>
                <a:ext cx="1151968" cy="418400"/>
              </a:xfrm>
              <a:prstGeom prst="roundRect">
                <a:avLst>
                  <a:gd name="adj" fmla="val 4521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71" dirty="0">
                    <a:solidFill>
                      <a:schemeClr val="tx1"/>
                    </a:solidFill>
                  </a:rPr>
                  <a:t>DBH coef. </a:t>
                </a:r>
              </a:p>
              <a:p>
                <a:pPr algn="ctr"/>
                <a:r>
                  <a:rPr lang="en-US" sz="871" dirty="0">
                    <a:solidFill>
                      <a:schemeClr val="tx1"/>
                    </a:solidFill>
                  </a:rPr>
                  <a:t>Variation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0D823D01-B5FF-D140-98F6-DD2D15C2AA21}"/>
                  </a:ext>
                </a:extLst>
              </p:cNvPr>
              <p:cNvCxnSpPr>
                <a:cxnSpLocks/>
                <a:stCxn id="48" idx="3"/>
                <a:endCxn id="51" idx="3"/>
              </p:cNvCxnSpPr>
              <p:nvPr/>
            </p:nvCxnSpPr>
            <p:spPr>
              <a:xfrm flipH="1">
                <a:off x="6095911" y="4124484"/>
                <a:ext cx="378209" cy="11118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2651C1C-D357-C044-BA12-67244E004067}"/>
              </a:ext>
            </a:extLst>
          </p:cNvPr>
          <p:cNvGrpSpPr/>
          <p:nvPr/>
        </p:nvGrpSpPr>
        <p:grpSpPr>
          <a:xfrm>
            <a:off x="7397811" y="1737573"/>
            <a:ext cx="2804853" cy="1300723"/>
            <a:chOff x="521610" y="3355308"/>
            <a:chExt cx="2804853" cy="1300723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73A6CC8D-DF06-214C-8E4F-710E3060290F}"/>
                </a:ext>
              </a:extLst>
            </p:cNvPr>
            <p:cNvSpPr/>
            <p:nvPr/>
          </p:nvSpPr>
          <p:spPr>
            <a:xfrm>
              <a:off x="521610" y="3355308"/>
              <a:ext cx="2804853" cy="1300723"/>
            </a:xfrm>
            <a:prstGeom prst="roundRect">
              <a:avLst/>
            </a:prstGeom>
            <a:solidFill>
              <a:srgbClr val="E5CFF8"/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80" dirty="0">
                <a:solidFill>
                  <a:schemeClr val="tx1"/>
                </a:solidFill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9AA08E9-92BF-B841-BDFD-A0465CEB9D1C}"/>
                </a:ext>
              </a:extLst>
            </p:cNvPr>
            <p:cNvSpPr/>
            <p:nvPr/>
          </p:nvSpPr>
          <p:spPr>
            <a:xfrm>
              <a:off x="2023722" y="3726450"/>
              <a:ext cx="1114916" cy="558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80" dirty="0">
                  <a:solidFill>
                    <a:schemeClr val="tx1"/>
                  </a:solidFill>
                </a:rPr>
                <a:t>Tree species diversity</a:t>
              </a: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194ECC55-A171-D240-88B5-0C6F3A4B98AD}"/>
                </a:ext>
              </a:extLst>
            </p:cNvPr>
            <p:cNvSpPr/>
            <p:nvPr/>
          </p:nvSpPr>
          <p:spPr>
            <a:xfrm>
              <a:off x="688816" y="3480763"/>
              <a:ext cx="1151968" cy="418400"/>
            </a:xfrm>
            <a:prstGeom prst="roundRect">
              <a:avLst>
                <a:gd name="adj" fmla="val 4521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71" dirty="0">
                  <a:solidFill>
                    <a:schemeClr val="tx1"/>
                  </a:solidFill>
                </a:rPr>
                <a:t>Tree species richness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281014D9-3C55-9D4D-9DB8-A6EF8B005F20}"/>
                </a:ext>
              </a:extLst>
            </p:cNvPr>
            <p:cNvCxnSpPr>
              <a:cxnSpLocks/>
              <a:stCxn id="42" idx="1"/>
              <a:endCxn id="43" idx="3"/>
            </p:cNvCxnSpPr>
            <p:nvPr/>
          </p:nvCxnSpPr>
          <p:spPr>
            <a:xfrm flipH="1" flipV="1">
              <a:off x="1840784" y="3689963"/>
              <a:ext cx="346214" cy="11826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38391F49-BD3F-B142-A7F6-21BA1002FE4F}"/>
                </a:ext>
              </a:extLst>
            </p:cNvPr>
            <p:cNvSpPr/>
            <p:nvPr/>
          </p:nvSpPr>
          <p:spPr>
            <a:xfrm>
              <a:off x="695594" y="4113863"/>
              <a:ext cx="1151968" cy="418400"/>
            </a:xfrm>
            <a:prstGeom prst="roundRect">
              <a:avLst>
                <a:gd name="adj" fmla="val 4521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71" dirty="0">
                  <a:solidFill>
                    <a:schemeClr val="tx1"/>
                  </a:solidFill>
                </a:rPr>
                <a:t>Tree species abundance evenness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6C20477-F121-FC41-AF02-85A98A895A31}"/>
                </a:ext>
              </a:extLst>
            </p:cNvPr>
            <p:cNvCxnSpPr>
              <a:cxnSpLocks/>
              <a:stCxn id="42" idx="3"/>
              <a:endCxn id="45" idx="3"/>
            </p:cNvCxnSpPr>
            <p:nvPr/>
          </p:nvCxnSpPr>
          <p:spPr>
            <a:xfrm flipH="1">
              <a:off x="1847562" y="4203107"/>
              <a:ext cx="339436" cy="11995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17714D6-27FA-4249-B3F3-B6EC38B8A9A0}"/>
              </a:ext>
            </a:extLst>
          </p:cNvPr>
          <p:cNvSpPr/>
          <p:nvPr/>
        </p:nvSpPr>
        <p:spPr>
          <a:xfrm>
            <a:off x="4843418" y="3027809"/>
            <a:ext cx="1151968" cy="418400"/>
          </a:xfrm>
          <a:prstGeom prst="roundRect">
            <a:avLst>
              <a:gd name="adj" fmla="val 452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71" dirty="0">
                <a:solidFill>
                  <a:schemeClr val="tx1"/>
                </a:solidFill>
              </a:rPr>
              <a:t>Tree stem biomass</a:t>
            </a:r>
          </a:p>
          <a:p>
            <a:pPr algn="ctr"/>
            <a:r>
              <a:rPr lang="en-US" sz="871" dirty="0">
                <a:solidFill>
                  <a:schemeClr val="tx1"/>
                </a:solidFill>
              </a:rPr>
              <a:t>(SEOSAW)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FA47F0C8-62B0-574B-89D9-72F70C038A43}"/>
              </a:ext>
            </a:extLst>
          </p:cNvPr>
          <p:cNvSpPr/>
          <p:nvPr/>
        </p:nvSpPr>
        <p:spPr>
          <a:xfrm>
            <a:off x="265234" y="5357615"/>
            <a:ext cx="2804853" cy="97300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80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53E714A-668F-5147-9AED-1D9E30A5B356}"/>
              </a:ext>
            </a:extLst>
          </p:cNvPr>
          <p:cNvSpPr/>
          <p:nvPr/>
        </p:nvSpPr>
        <p:spPr>
          <a:xfrm>
            <a:off x="1811853" y="5565060"/>
            <a:ext cx="1116753" cy="55811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80" dirty="0">
                <a:solidFill>
                  <a:schemeClr val="tx1"/>
                </a:solidFill>
              </a:rPr>
              <a:t>Fire intensity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C260F173-887B-F743-9143-56C047EC9512}"/>
              </a:ext>
            </a:extLst>
          </p:cNvPr>
          <p:cNvSpPr/>
          <p:nvPr/>
        </p:nvSpPr>
        <p:spPr>
          <a:xfrm>
            <a:off x="446878" y="5634918"/>
            <a:ext cx="1151968" cy="418400"/>
          </a:xfrm>
          <a:prstGeom prst="roundRect">
            <a:avLst>
              <a:gd name="adj" fmla="val 452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71" dirty="0">
                <a:solidFill>
                  <a:schemeClr val="tx1"/>
                </a:solidFill>
              </a:rPr>
              <a:t>Fire index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54D99A4-001D-C64A-AD39-8295F4B0DEA9}"/>
              </a:ext>
            </a:extLst>
          </p:cNvPr>
          <p:cNvCxnSpPr>
            <a:cxnSpLocks/>
            <a:stCxn id="32" idx="2"/>
            <a:endCxn id="33" idx="3"/>
          </p:cNvCxnSpPr>
          <p:nvPr/>
        </p:nvCxnSpPr>
        <p:spPr>
          <a:xfrm flipH="1">
            <a:off x="1598846" y="5844117"/>
            <a:ext cx="213007" cy="1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82D15A-E79D-4E4E-BB32-494DA8BDFC71}"/>
              </a:ext>
            </a:extLst>
          </p:cNvPr>
          <p:cNvCxnSpPr>
            <a:cxnSpLocks/>
            <a:stCxn id="41" idx="2"/>
            <a:endCxn id="47" idx="0"/>
          </p:cNvCxnSpPr>
          <p:nvPr/>
        </p:nvCxnSpPr>
        <p:spPr>
          <a:xfrm>
            <a:off x="8800238" y="3038296"/>
            <a:ext cx="0" cy="50873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4CFB67D-3F00-3D40-AA75-43983C305F4B}"/>
              </a:ext>
            </a:extLst>
          </p:cNvPr>
          <p:cNvSpPr/>
          <p:nvPr/>
        </p:nvSpPr>
        <p:spPr>
          <a:xfrm>
            <a:off x="265236" y="228773"/>
            <a:ext cx="2804853" cy="1299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8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990E499-8130-C24D-A5C9-C4F33B581ACA}"/>
              </a:ext>
            </a:extLst>
          </p:cNvPr>
          <p:cNvSpPr/>
          <p:nvPr/>
        </p:nvSpPr>
        <p:spPr>
          <a:xfrm>
            <a:off x="1807962" y="599353"/>
            <a:ext cx="1114916" cy="55843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80" dirty="0">
                <a:solidFill>
                  <a:schemeClr val="tx1"/>
                </a:solidFill>
              </a:rPr>
              <a:t>Moisture availability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2189B7E-617F-884F-8A37-FBC96DD595CC}"/>
              </a:ext>
            </a:extLst>
          </p:cNvPr>
          <p:cNvCxnSpPr>
            <a:cxnSpLocks/>
            <a:stCxn id="25" idx="1"/>
            <a:endCxn id="28" idx="3"/>
          </p:cNvCxnSpPr>
          <p:nvPr/>
        </p:nvCxnSpPr>
        <p:spPr>
          <a:xfrm flipH="1" flipV="1">
            <a:off x="1572950" y="558967"/>
            <a:ext cx="398288" cy="12216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DBE944C-6CE3-264D-AA12-2A4E4BE63FF5}"/>
              </a:ext>
            </a:extLst>
          </p:cNvPr>
          <p:cNvCxnSpPr>
            <a:cxnSpLocks/>
            <a:stCxn id="25" idx="3"/>
            <a:endCxn id="29" idx="3"/>
          </p:cNvCxnSpPr>
          <p:nvPr/>
        </p:nvCxnSpPr>
        <p:spPr>
          <a:xfrm flipH="1">
            <a:off x="1579728" y="1076010"/>
            <a:ext cx="391510" cy="11605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65EE086-93D8-4849-B391-B0695E0E2F23}"/>
              </a:ext>
            </a:extLst>
          </p:cNvPr>
          <p:cNvSpPr/>
          <p:nvPr/>
        </p:nvSpPr>
        <p:spPr>
          <a:xfrm>
            <a:off x="420982" y="349767"/>
            <a:ext cx="1151968" cy="418400"/>
          </a:xfrm>
          <a:prstGeom prst="roundRect">
            <a:avLst>
              <a:gd name="adj" fmla="val 452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71" dirty="0">
                <a:solidFill>
                  <a:schemeClr val="tx1"/>
                </a:solidFill>
              </a:rPr>
              <a:t>Mean Annual Precipitation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744D7B3-8952-9A43-A7F6-1C544E8C5462}"/>
              </a:ext>
            </a:extLst>
          </p:cNvPr>
          <p:cNvSpPr/>
          <p:nvPr/>
        </p:nvSpPr>
        <p:spPr>
          <a:xfrm>
            <a:off x="427760" y="982867"/>
            <a:ext cx="1151968" cy="418400"/>
          </a:xfrm>
          <a:prstGeom prst="roundRect">
            <a:avLst>
              <a:gd name="adj" fmla="val 452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71" dirty="0">
                <a:solidFill>
                  <a:schemeClr val="tx1"/>
                </a:solidFill>
              </a:rPr>
              <a:t>Precipitation Seasonality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F0CFEDAE-0FAF-894D-B9DB-E26DFA65287C}"/>
              </a:ext>
            </a:extLst>
          </p:cNvPr>
          <p:cNvSpPr/>
          <p:nvPr/>
        </p:nvSpPr>
        <p:spPr>
          <a:xfrm>
            <a:off x="265234" y="3252221"/>
            <a:ext cx="2804853" cy="1890346"/>
          </a:xfrm>
          <a:prstGeom prst="roundRect">
            <a:avLst/>
          </a:prstGeom>
          <a:solidFill>
            <a:srgbClr val="A47326">
              <a:alpha val="69020"/>
            </a:srgb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80">
              <a:solidFill>
                <a:schemeClr val="tx1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3333A17-332A-8044-AB28-E5DD32B9F8AE}"/>
              </a:ext>
            </a:extLst>
          </p:cNvPr>
          <p:cNvSpPr/>
          <p:nvPr/>
        </p:nvSpPr>
        <p:spPr>
          <a:xfrm>
            <a:off x="1821166" y="3936296"/>
            <a:ext cx="1114916" cy="55843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80" dirty="0">
                <a:solidFill>
                  <a:schemeClr val="tx1"/>
                </a:solidFill>
              </a:rPr>
              <a:t>Soil fertility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F2DABAE-E3EA-5647-BF52-39B72D193B74}"/>
              </a:ext>
            </a:extLst>
          </p:cNvPr>
          <p:cNvCxnSpPr>
            <a:cxnSpLocks/>
            <a:stCxn id="63" idx="1"/>
            <a:endCxn id="66" idx="3"/>
          </p:cNvCxnSpPr>
          <p:nvPr/>
        </p:nvCxnSpPr>
        <p:spPr>
          <a:xfrm flipH="1" flipV="1">
            <a:off x="1572948" y="3574066"/>
            <a:ext cx="411494" cy="444011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88D3C14-DFEE-E341-A9A4-DB9061AE5477}"/>
              </a:ext>
            </a:extLst>
          </p:cNvPr>
          <p:cNvCxnSpPr>
            <a:cxnSpLocks/>
            <a:stCxn id="63" idx="3"/>
            <a:endCxn id="68" idx="3"/>
          </p:cNvCxnSpPr>
          <p:nvPr/>
        </p:nvCxnSpPr>
        <p:spPr>
          <a:xfrm flipH="1">
            <a:off x="1572948" y="4412953"/>
            <a:ext cx="411494" cy="40777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4AD2BFE9-753E-2546-BAFD-CEAC19E05575}"/>
              </a:ext>
            </a:extLst>
          </p:cNvPr>
          <p:cNvSpPr/>
          <p:nvPr/>
        </p:nvSpPr>
        <p:spPr>
          <a:xfrm>
            <a:off x="420980" y="3364866"/>
            <a:ext cx="1151968" cy="418400"/>
          </a:xfrm>
          <a:prstGeom prst="roundRect">
            <a:avLst>
              <a:gd name="adj" fmla="val 452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71" dirty="0">
                <a:solidFill>
                  <a:schemeClr val="tx1"/>
                </a:solidFill>
              </a:rPr>
              <a:t>Organic C %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B28CD467-C563-6842-B5B2-3E63C954A8AB}"/>
              </a:ext>
            </a:extLst>
          </p:cNvPr>
          <p:cNvSpPr/>
          <p:nvPr/>
        </p:nvSpPr>
        <p:spPr>
          <a:xfrm>
            <a:off x="427758" y="3988194"/>
            <a:ext cx="1151968" cy="418400"/>
          </a:xfrm>
          <a:prstGeom prst="roundRect">
            <a:avLst>
              <a:gd name="adj" fmla="val 452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71" dirty="0">
                <a:solidFill>
                  <a:schemeClr val="tx1"/>
                </a:solidFill>
              </a:rPr>
              <a:t>Sand %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816BDBF0-6B74-2542-B99D-4E0E3CF92420}"/>
              </a:ext>
            </a:extLst>
          </p:cNvPr>
          <p:cNvSpPr/>
          <p:nvPr/>
        </p:nvSpPr>
        <p:spPr>
          <a:xfrm>
            <a:off x="420980" y="4611523"/>
            <a:ext cx="1151968" cy="418400"/>
          </a:xfrm>
          <a:prstGeom prst="roundRect">
            <a:avLst>
              <a:gd name="adj" fmla="val 452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71" dirty="0">
                <a:solidFill>
                  <a:schemeClr val="tx1"/>
                </a:solidFill>
              </a:rPr>
              <a:t>Cation exchange capacity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B5F59C7-928D-7242-B10F-92D0E6E8C707}"/>
              </a:ext>
            </a:extLst>
          </p:cNvPr>
          <p:cNvCxnSpPr>
            <a:cxnSpLocks/>
            <a:stCxn id="63" idx="2"/>
            <a:endCxn id="67" idx="3"/>
          </p:cNvCxnSpPr>
          <p:nvPr/>
        </p:nvCxnSpPr>
        <p:spPr>
          <a:xfrm flipH="1" flipV="1">
            <a:off x="1579726" y="4197394"/>
            <a:ext cx="241440" cy="18121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36603DBF-E31C-834D-8618-0164027F18BF}"/>
              </a:ext>
            </a:extLst>
          </p:cNvPr>
          <p:cNvSpPr/>
          <p:nvPr/>
        </p:nvSpPr>
        <p:spPr>
          <a:xfrm>
            <a:off x="265234" y="1737573"/>
            <a:ext cx="2804853" cy="1299600"/>
          </a:xfrm>
          <a:prstGeom prst="roundRect">
            <a:avLst/>
          </a:prstGeom>
          <a:solidFill>
            <a:srgbClr val="E73F24">
              <a:alpha val="72157"/>
            </a:srgb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80">
              <a:solidFill>
                <a:schemeClr val="tx1"/>
              </a:solidFill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16AC57A-C5A1-474D-993D-1468643ECBB5}"/>
              </a:ext>
            </a:extLst>
          </p:cNvPr>
          <p:cNvSpPr/>
          <p:nvPr/>
        </p:nvSpPr>
        <p:spPr>
          <a:xfrm>
            <a:off x="1807960" y="2108153"/>
            <a:ext cx="1114916" cy="55843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80" dirty="0">
                <a:solidFill>
                  <a:schemeClr val="tx1"/>
                </a:solidFill>
              </a:rPr>
              <a:t>Temperature suitability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F1930F4-1CB4-EE49-AA7C-ADD7A3F1F338}"/>
              </a:ext>
            </a:extLst>
          </p:cNvPr>
          <p:cNvCxnSpPr>
            <a:cxnSpLocks/>
            <a:stCxn id="84" idx="1"/>
            <a:endCxn id="87" idx="3"/>
          </p:cNvCxnSpPr>
          <p:nvPr/>
        </p:nvCxnSpPr>
        <p:spPr>
          <a:xfrm flipH="1" flipV="1">
            <a:off x="1572948" y="2067767"/>
            <a:ext cx="398288" cy="12216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7F53742-0181-6542-B694-4DCBD4465C78}"/>
              </a:ext>
            </a:extLst>
          </p:cNvPr>
          <p:cNvCxnSpPr>
            <a:cxnSpLocks/>
            <a:stCxn id="84" idx="3"/>
            <a:endCxn id="88" idx="3"/>
          </p:cNvCxnSpPr>
          <p:nvPr/>
        </p:nvCxnSpPr>
        <p:spPr>
          <a:xfrm flipH="1">
            <a:off x="1579726" y="2584810"/>
            <a:ext cx="391510" cy="11605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7087A4A6-DC8A-FB46-99C6-6FD14DD5AB41}"/>
              </a:ext>
            </a:extLst>
          </p:cNvPr>
          <p:cNvSpPr/>
          <p:nvPr/>
        </p:nvSpPr>
        <p:spPr>
          <a:xfrm>
            <a:off x="420980" y="1858567"/>
            <a:ext cx="1151968" cy="418400"/>
          </a:xfrm>
          <a:prstGeom prst="roundRect">
            <a:avLst>
              <a:gd name="adj" fmla="val 452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71" dirty="0">
                <a:solidFill>
                  <a:schemeClr val="tx1"/>
                </a:solidFill>
              </a:rPr>
              <a:t>Mean annual Temperature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E43A18DA-3298-614C-9C57-3077C6B9FD50}"/>
              </a:ext>
            </a:extLst>
          </p:cNvPr>
          <p:cNvSpPr/>
          <p:nvPr/>
        </p:nvSpPr>
        <p:spPr>
          <a:xfrm>
            <a:off x="427758" y="2491667"/>
            <a:ext cx="1151968" cy="418400"/>
          </a:xfrm>
          <a:prstGeom prst="roundRect">
            <a:avLst>
              <a:gd name="adj" fmla="val 452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71" dirty="0">
                <a:solidFill>
                  <a:schemeClr val="tx1"/>
                </a:solidFill>
              </a:rPr>
              <a:t>Temperature Seasonality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E98CE7B-3471-D846-887C-7814048E6FE7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6033624" y="2387935"/>
            <a:ext cx="1364187" cy="72121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BEE19CB-F6B1-784A-982B-0177AD3CB406}"/>
              </a:ext>
            </a:extLst>
          </p:cNvPr>
          <p:cNvCxnSpPr>
            <a:cxnSpLocks/>
            <a:stCxn id="47" idx="1"/>
          </p:cNvCxnSpPr>
          <p:nvPr/>
        </p:nvCxnSpPr>
        <p:spPr>
          <a:xfrm flipH="1" flipV="1">
            <a:off x="6033624" y="3364866"/>
            <a:ext cx="1364187" cy="8325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>
            <a:extLst>
              <a:ext uri="{FF2B5EF4-FFF2-40B4-BE49-F238E27FC236}">
                <a16:creationId xmlns:a16="http://schemas.microsoft.com/office/drawing/2014/main" id="{578B858C-CA00-1843-B907-22018BB45406}"/>
              </a:ext>
            </a:extLst>
          </p:cNvPr>
          <p:cNvCxnSpPr>
            <a:cxnSpLocks/>
            <a:stCxn id="24" idx="3"/>
            <a:endCxn id="38" idx="0"/>
          </p:cNvCxnSpPr>
          <p:nvPr/>
        </p:nvCxnSpPr>
        <p:spPr>
          <a:xfrm>
            <a:off x="3070089" y="878573"/>
            <a:ext cx="2349313" cy="2149236"/>
          </a:xfrm>
          <a:prstGeom prst="curvedConnector2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565D249-7D5E-D54B-89A0-B9D8480B65EC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3070087" y="2387373"/>
            <a:ext cx="1750642" cy="7217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C1AE407-01A7-1549-82E6-0846D5A02355}"/>
              </a:ext>
            </a:extLst>
          </p:cNvPr>
          <p:cNvCxnSpPr>
            <a:cxnSpLocks/>
            <a:stCxn id="62" idx="3"/>
          </p:cNvCxnSpPr>
          <p:nvPr/>
        </p:nvCxnSpPr>
        <p:spPr>
          <a:xfrm flipV="1">
            <a:off x="3070087" y="3364866"/>
            <a:ext cx="1750642" cy="8325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98">
            <a:extLst>
              <a:ext uri="{FF2B5EF4-FFF2-40B4-BE49-F238E27FC236}">
                <a16:creationId xmlns:a16="http://schemas.microsoft.com/office/drawing/2014/main" id="{22B6485A-DDC1-6A4A-96EE-EF5DE6D09776}"/>
              </a:ext>
            </a:extLst>
          </p:cNvPr>
          <p:cNvCxnSpPr>
            <a:cxnSpLocks/>
            <a:stCxn id="30" idx="3"/>
            <a:endCxn id="38" idx="2"/>
          </p:cNvCxnSpPr>
          <p:nvPr/>
        </p:nvCxnSpPr>
        <p:spPr>
          <a:xfrm flipV="1">
            <a:off x="3070087" y="3446209"/>
            <a:ext cx="2349315" cy="2397908"/>
          </a:xfrm>
          <a:prstGeom prst="curvedConnector2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91D9E44-F7D5-9B41-BD0A-62BEC037210E}"/>
              </a:ext>
            </a:extLst>
          </p:cNvPr>
          <p:cNvCxnSpPr>
            <a:cxnSpLocks/>
          </p:cNvCxnSpPr>
          <p:nvPr/>
        </p:nvCxnSpPr>
        <p:spPr>
          <a:xfrm>
            <a:off x="3078727" y="477856"/>
            <a:ext cx="4319084" cy="133367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054957D-7261-A240-8612-78AE11DCF5F3}"/>
              </a:ext>
            </a:extLst>
          </p:cNvPr>
          <p:cNvCxnSpPr>
            <a:cxnSpLocks/>
          </p:cNvCxnSpPr>
          <p:nvPr/>
        </p:nvCxnSpPr>
        <p:spPr>
          <a:xfrm flipV="1">
            <a:off x="3078725" y="4787153"/>
            <a:ext cx="4344051" cy="136698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958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611E45B-644E-224E-B308-BE2B5046B79F}"/>
              </a:ext>
            </a:extLst>
          </p:cNvPr>
          <p:cNvGrpSpPr/>
          <p:nvPr/>
        </p:nvGrpSpPr>
        <p:grpSpPr>
          <a:xfrm>
            <a:off x="3048424" y="1514175"/>
            <a:ext cx="6095153" cy="3829650"/>
            <a:chOff x="3424339" y="1445850"/>
            <a:chExt cx="6095153" cy="382965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9374FC0-AC82-984F-8EED-4EA3AEE0ECA0}"/>
                </a:ext>
              </a:extLst>
            </p:cNvPr>
            <p:cNvGrpSpPr/>
            <p:nvPr/>
          </p:nvGrpSpPr>
          <p:grpSpPr>
            <a:xfrm>
              <a:off x="6714639" y="2883742"/>
              <a:ext cx="2804853" cy="1300723"/>
              <a:chOff x="4750098" y="3244522"/>
              <a:chExt cx="2804853" cy="1300723"/>
            </a:xfrm>
          </p:grpSpPr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51C65C30-983D-094E-BF16-32D1CA19F2F6}"/>
                  </a:ext>
                </a:extLst>
              </p:cNvPr>
              <p:cNvSpPr/>
              <p:nvPr/>
            </p:nvSpPr>
            <p:spPr>
              <a:xfrm>
                <a:off x="4750098" y="3244522"/>
                <a:ext cx="2804853" cy="130072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98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39F86FBD-31E1-CB4E-91C7-5CDE07D45E91}"/>
                  </a:ext>
                </a:extLst>
              </p:cNvPr>
              <p:cNvGrpSpPr/>
              <p:nvPr/>
            </p:nvGrpSpPr>
            <p:grpSpPr>
              <a:xfrm>
                <a:off x="4911616" y="3369492"/>
                <a:ext cx="2481817" cy="1050783"/>
                <a:chOff x="4943943" y="3394085"/>
                <a:chExt cx="2481817" cy="1050783"/>
              </a:xfrm>
            </p:grpSpPr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DCE1B472-8A2C-FD43-8285-06A35BA93F2C}"/>
                    </a:ext>
                  </a:extLst>
                </p:cNvPr>
                <p:cNvSpPr/>
                <p:nvPr/>
              </p:nvSpPr>
              <p:spPr>
                <a:xfrm>
                  <a:off x="6310844" y="3647827"/>
                  <a:ext cx="1114916" cy="55843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980" dirty="0">
                      <a:solidFill>
                        <a:schemeClr val="tx1"/>
                      </a:solidFill>
                    </a:rPr>
                    <a:t>Stand structural complexity</a:t>
                  </a:r>
                </a:p>
              </p:txBody>
            </p:sp>
            <p:sp>
              <p:nvSpPr>
                <p:cNvPr id="49" name="Rounded Rectangle 48">
                  <a:extLst>
                    <a:ext uri="{FF2B5EF4-FFF2-40B4-BE49-F238E27FC236}">
                      <a16:creationId xmlns:a16="http://schemas.microsoft.com/office/drawing/2014/main" id="{5AD1CD9A-1BB9-5046-B276-29B1CB54A5CB}"/>
                    </a:ext>
                  </a:extLst>
                </p:cNvPr>
                <p:cNvSpPr/>
                <p:nvPr/>
              </p:nvSpPr>
              <p:spPr>
                <a:xfrm>
                  <a:off x="4944032" y="3394085"/>
                  <a:ext cx="1151968" cy="418400"/>
                </a:xfrm>
                <a:prstGeom prst="roundRect">
                  <a:avLst>
                    <a:gd name="adj" fmla="val 4521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71" dirty="0">
                      <a:solidFill>
                        <a:schemeClr val="tx1"/>
                      </a:solidFill>
                    </a:rPr>
                    <a:t>Height coef. </a:t>
                  </a:r>
                </a:p>
                <a:p>
                  <a:pPr algn="ctr"/>
                  <a:r>
                    <a:rPr lang="en-US" sz="871" dirty="0">
                      <a:solidFill>
                        <a:schemeClr val="tx1"/>
                      </a:solidFill>
                    </a:rPr>
                    <a:t>variation</a:t>
                  </a:r>
                </a:p>
              </p:txBody>
            </p: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06DBD01C-76AE-7B49-8DC1-315E1A05248C}"/>
                    </a:ext>
                  </a:extLst>
                </p:cNvPr>
                <p:cNvCxnSpPr>
                  <a:cxnSpLocks/>
                  <a:stCxn id="48" idx="1"/>
                  <a:endCxn id="49" idx="3"/>
                </p:cNvCxnSpPr>
                <p:nvPr/>
              </p:nvCxnSpPr>
              <p:spPr>
                <a:xfrm flipH="1" flipV="1">
                  <a:off x="6096000" y="3603285"/>
                  <a:ext cx="378120" cy="12632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Rounded Rectangle 50">
                  <a:extLst>
                    <a:ext uri="{FF2B5EF4-FFF2-40B4-BE49-F238E27FC236}">
                      <a16:creationId xmlns:a16="http://schemas.microsoft.com/office/drawing/2014/main" id="{D0ED0761-55A4-104E-B5BF-F26D77CF99C0}"/>
                    </a:ext>
                  </a:extLst>
                </p:cNvPr>
                <p:cNvSpPr/>
                <p:nvPr/>
              </p:nvSpPr>
              <p:spPr>
                <a:xfrm>
                  <a:off x="4943943" y="4026468"/>
                  <a:ext cx="1151968" cy="418400"/>
                </a:xfrm>
                <a:prstGeom prst="roundRect">
                  <a:avLst>
                    <a:gd name="adj" fmla="val 4521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71" dirty="0">
                      <a:solidFill>
                        <a:schemeClr val="tx1"/>
                      </a:solidFill>
                    </a:rPr>
                    <a:t>DBH coef. </a:t>
                  </a:r>
                </a:p>
                <a:p>
                  <a:pPr algn="ctr"/>
                  <a:r>
                    <a:rPr lang="en-US" sz="871" dirty="0">
                      <a:solidFill>
                        <a:schemeClr val="tx1"/>
                      </a:solidFill>
                    </a:rPr>
                    <a:t>variation</a:t>
                  </a:r>
                </a:p>
              </p:txBody>
            </p: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0D823D01-B5FF-D140-98F6-DD2D15C2AA21}"/>
                    </a:ext>
                  </a:extLst>
                </p:cNvPr>
                <p:cNvCxnSpPr>
                  <a:cxnSpLocks/>
                  <a:stCxn id="48" idx="3"/>
                  <a:endCxn id="51" idx="3"/>
                </p:cNvCxnSpPr>
                <p:nvPr/>
              </p:nvCxnSpPr>
              <p:spPr>
                <a:xfrm flipH="1">
                  <a:off x="6095911" y="4124484"/>
                  <a:ext cx="378209" cy="11118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2651C1C-D357-C044-BA12-67244E004067}"/>
                </a:ext>
              </a:extLst>
            </p:cNvPr>
            <p:cNvGrpSpPr/>
            <p:nvPr/>
          </p:nvGrpSpPr>
          <p:grpSpPr>
            <a:xfrm>
              <a:off x="3424339" y="1445850"/>
              <a:ext cx="2804853" cy="1300723"/>
              <a:chOff x="521610" y="3355308"/>
              <a:chExt cx="2804853" cy="1300723"/>
            </a:xfrm>
          </p:grpSpPr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73A6CC8D-DF06-214C-8E4F-710E3060290F}"/>
                  </a:ext>
                </a:extLst>
              </p:cNvPr>
              <p:cNvSpPr/>
              <p:nvPr/>
            </p:nvSpPr>
            <p:spPr>
              <a:xfrm>
                <a:off x="521610" y="3355308"/>
                <a:ext cx="2804853" cy="1300723"/>
              </a:xfrm>
              <a:prstGeom prst="roundRect">
                <a:avLst/>
              </a:prstGeom>
              <a:solidFill>
                <a:srgbClr val="E5CFF8"/>
              </a:solidFill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98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9AA08E9-92BF-B841-BDFD-A0465CEB9D1C}"/>
                  </a:ext>
                </a:extLst>
              </p:cNvPr>
              <p:cNvSpPr/>
              <p:nvPr/>
            </p:nvSpPr>
            <p:spPr>
              <a:xfrm>
                <a:off x="2023722" y="3726450"/>
                <a:ext cx="1114916" cy="55843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80" dirty="0">
                    <a:solidFill>
                      <a:schemeClr val="tx1"/>
                    </a:solidFill>
                  </a:rPr>
                  <a:t>Tree species diversity</a:t>
                </a:r>
              </a:p>
            </p:txBody>
          </p:sp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194ECC55-A171-D240-88B5-0C6F3A4B98AD}"/>
                  </a:ext>
                </a:extLst>
              </p:cNvPr>
              <p:cNvSpPr/>
              <p:nvPr/>
            </p:nvSpPr>
            <p:spPr>
              <a:xfrm>
                <a:off x="688816" y="3480763"/>
                <a:ext cx="1151968" cy="418400"/>
              </a:xfrm>
              <a:prstGeom prst="roundRect">
                <a:avLst>
                  <a:gd name="adj" fmla="val 4521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71" dirty="0">
                    <a:solidFill>
                      <a:schemeClr val="tx1"/>
                    </a:solidFill>
                  </a:rPr>
                  <a:t>Tree species richness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281014D9-3C55-9D4D-9DB8-A6EF8B005F20}"/>
                  </a:ext>
                </a:extLst>
              </p:cNvPr>
              <p:cNvCxnSpPr>
                <a:cxnSpLocks/>
                <a:stCxn id="42" idx="1"/>
                <a:endCxn id="43" idx="3"/>
              </p:cNvCxnSpPr>
              <p:nvPr/>
            </p:nvCxnSpPr>
            <p:spPr>
              <a:xfrm flipH="1" flipV="1">
                <a:off x="1840784" y="3689963"/>
                <a:ext cx="346214" cy="11826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38391F49-BD3F-B142-A7F6-21BA1002FE4F}"/>
                  </a:ext>
                </a:extLst>
              </p:cNvPr>
              <p:cNvSpPr/>
              <p:nvPr/>
            </p:nvSpPr>
            <p:spPr>
              <a:xfrm>
                <a:off x="695594" y="4113863"/>
                <a:ext cx="1151968" cy="418400"/>
              </a:xfrm>
              <a:prstGeom prst="roundRect">
                <a:avLst>
                  <a:gd name="adj" fmla="val 4521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71" dirty="0">
                    <a:solidFill>
                      <a:schemeClr val="tx1"/>
                    </a:solidFill>
                  </a:rPr>
                  <a:t>Shannon equitability index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26C20477-F121-FC41-AF02-85A98A895A31}"/>
                  </a:ext>
                </a:extLst>
              </p:cNvPr>
              <p:cNvCxnSpPr>
                <a:cxnSpLocks/>
                <a:stCxn id="42" idx="3"/>
                <a:endCxn id="45" idx="3"/>
              </p:cNvCxnSpPr>
              <p:nvPr/>
            </p:nvCxnSpPr>
            <p:spPr>
              <a:xfrm flipH="1">
                <a:off x="1847562" y="4203107"/>
                <a:ext cx="339436" cy="11995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6660AFD-D5C2-9047-A09B-F63BBE531214}"/>
                </a:ext>
              </a:extLst>
            </p:cNvPr>
            <p:cNvGrpSpPr/>
            <p:nvPr/>
          </p:nvGrpSpPr>
          <p:grpSpPr>
            <a:xfrm>
              <a:off x="3424340" y="4302497"/>
              <a:ext cx="2804853" cy="973003"/>
              <a:chOff x="265234" y="5357615"/>
              <a:chExt cx="2804853" cy="973003"/>
            </a:xfrm>
          </p:grpSpPr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FA47F0C8-62B0-574B-89D9-72F70C038A43}"/>
                  </a:ext>
                </a:extLst>
              </p:cNvPr>
              <p:cNvSpPr/>
              <p:nvPr/>
            </p:nvSpPr>
            <p:spPr>
              <a:xfrm>
                <a:off x="265234" y="5357615"/>
                <a:ext cx="2804853" cy="973003"/>
              </a:xfrm>
              <a:prstGeom prst="roundRect">
                <a:avLst/>
              </a:prstGeom>
              <a:solidFill>
                <a:srgbClr val="7FC973"/>
              </a:solidFill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98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53E714A-668F-5147-9AED-1D9E30A5B356}"/>
                  </a:ext>
                </a:extLst>
              </p:cNvPr>
              <p:cNvSpPr/>
              <p:nvPr/>
            </p:nvSpPr>
            <p:spPr>
              <a:xfrm>
                <a:off x="1811853" y="5565060"/>
                <a:ext cx="1116753" cy="55811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80" dirty="0">
                    <a:solidFill>
                      <a:schemeClr val="tx1"/>
                    </a:solidFill>
                  </a:rPr>
                  <a:t>Above ground biomass</a:t>
                </a:r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C260F173-887B-F743-9143-56C047EC9512}"/>
                  </a:ext>
                </a:extLst>
              </p:cNvPr>
              <p:cNvSpPr/>
              <p:nvPr/>
            </p:nvSpPr>
            <p:spPr>
              <a:xfrm>
                <a:off x="446878" y="5634918"/>
                <a:ext cx="1151968" cy="418400"/>
              </a:xfrm>
              <a:prstGeom prst="roundRect">
                <a:avLst>
                  <a:gd name="adj" fmla="val 4521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71" dirty="0">
                    <a:solidFill>
                      <a:schemeClr val="tx1"/>
                    </a:solidFill>
                  </a:rPr>
                  <a:t>Above ground </a:t>
                </a:r>
              </a:p>
              <a:p>
                <a:pPr algn="ctr"/>
                <a:r>
                  <a:rPr lang="en-US" sz="871" dirty="0">
                    <a:solidFill>
                      <a:schemeClr val="tx1"/>
                    </a:solidFill>
                  </a:rPr>
                  <a:t>biomass</a:t>
                </a:r>
              </a:p>
            </p:txBody>
          </p: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854D99A4-001D-C64A-AD39-8295F4B0DEA9}"/>
                  </a:ext>
                </a:extLst>
              </p:cNvPr>
              <p:cNvCxnSpPr>
                <a:cxnSpLocks/>
                <a:stCxn id="32" idx="2"/>
                <a:endCxn id="33" idx="3"/>
              </p:cNvCxnSpPr>
              <p:nvPr/>
            </p:nvCxnSpPr>
            <p:spPr>
              <a:xfrm flipH="1">
                <a:off x="1598846" y="5844117"/>
                <a:ext cx="213007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F82D15A-E79D-4E4E-BB32-494DA8BDFC71}"/>
                </a:ext>
              </a:extLst>
            </p:cNvPr>
            <p:cNvCxnSpPr>
              <a:cxnSpLocks/>
              <a:stCxn id="41" idx="3"/>
              <a:endCxn id="47" idx="0"/>
            </p:cNvCxnSpPr>
            <p:nvPr/>
          </p:nvCxnSpPr>
          <p:spPr>
            <a:xfrm>
              <a:off x="6229192" y="2096212"/>
              <a:ext cx="1887874" cy="78753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4E98CE7B-3471-D846-887C-7814048E6FE7}"/>
                </a:ext>
              </a:extLst>
            </p:cNvPr>
            <p:cNvCxnSpPr>
              <a:cxnSpLocks/>
              <a:stCxn id="41" idx="2"/>
              <a:endCxn id="30" idx="0"/>
            </p:cNvCxnSpPr>
            <p:nvPr/>
          </p:nvCxnSpPr>
          <p:spPr>
            <a:xfrm>
              <a:off x="4826766" y="2746573"/>
              <a:ext cx="1" cy="155592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C054957D-7261-A240-8612-78AE11DCF5F3}"/>
                </a:ext>
              </a:extLst>
            </p:cNvPr>
            <p:cNvCxnSpPr>
              <a:cxnSpLocks/>
              <a:stCxn id="47" idx="2"/>
              <a:endCxn id="30" idx="3"/>
            </p:cNvCxnSpPr>
            <p:nvPr/>
          </p:nvCxnSpPr>
          <p:spPr>
            <a:xfrm flipH="1">
              <a:off x="6229193" y="4184465"/>
              <a:ext cx="1887873" cy="60453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847FC8B-EED6-B244-A39B-E53A58FFE3D0}"/>
              </a:ext>
            </a:extLst>
          </p:cNvPr>
          <p:cNvSpPr txBox="1"/>
          <p:nvPr/>
        </p:nvSpPr>
        <p:spPr>
          <a:xfrm>
            <a:off x="6657700" y="4549742"/>
            <a:ext cx="8370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A310"/>
                </a:solidFill>
              </a:rPr>
              <a:t>0.38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6F8AD41-5720-634D-AD9C-756CF8F947FE}"/>
              </a:ext>
            </a:extLst>
          </p:cNvPr>
          <p:cNvSpPr txBox="1"/>
          <p:nvPr/>
        </p:nvSpPr>
        <p:spPr>
          <a:xfrm>
            <a:off x="3791614" y="3394554"/>
            <a:ext cx="8370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A310"/>
                </a:solidFill>
              </a:rPr>
              <a:t>0.06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9967E42-56D6-8743-BA38-14E6CB5A270A}"/>
              </a:ext>
            </a:extLst>
          </p:cNvPr>
          <p:cNvSpPr txBox="1"/>
          <p:nvPr/>
        </p:nvSpPr>
        <p:spPr>
          <a:xfrm>
            <a:off x="6574216" y="2156123"/>
            <a:ext cx="8370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A310"/>
                </a:solidFill>
              </a:rPr>
              <a:t>0.20</a:t>
            </a:r>
          </a:p>
        </p:txBody>
      </p:sp>
    </p:spTree>
    <p:extLst>
      <p:ext uri="{BB962C8B-B14F-4D97-AF65-F5344CB8AC3E}">
        <p14:creationId xmlns:p14="http://schemas.microsoft.com/office/powerpoint/2010/main" val="2838465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218</Words>
  <Application>Microsoft Macintosh PowerPoint</Application>
  <PresentationFormat>Widescreen</PresentationFormat>
  <Paragraphs>86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GODLEE John</dc:creator>
  <cp:lastModifiedBy>GODLEE John</cp:lastModifiedBy>
  <cp:revision>6</cp:revision>
  <dcterms:created xsi:type="dcterms:W3CDTF">2019-10-01T18:59:58Z</dcterms:created>
  <dcterms:modified xsi:type="dcterms:W3CDTF">2019-10-21T12:27:34Z</dcterms:modified>
</cp:coreProperties>
</file>