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68" r:id="rId3"/>
    <p:sldId id="271" r:id="rId4"/>
    <p:sldId id="273" r:id="rId5"/>
    <p:sldId id="272" r:id="rId6"/>
    <p:sldId id="27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E7786B"/>
    <a:srgbClr val="E73F24"/>
    <a:srgbClr val="000000"/>
    <a:srgbClr val="7FC973"/>
    <a:srgbClr val="A47326"/>
    <a:srgbClr val="8E63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/>
    <p:restoredTop sz="94771"/>
  </p:normalViewPr>
  <p:slideViewPr>
    <p:cSldViewPr snapToGrid="0" snapToObjects="1">
      <p:cViewPr varScale="1">
        <p:scale>
          <a:sx n="100" d="100"/>
          <a:sy n="100" d="100"/>
        </p:scale>
        <p:origin x="3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8B5EC-A529-4847-8749-67484FE609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98AB5-7E51-5142-BF25-3D671EA53E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56CF6-0374-7642-8EFA-135D32090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B5105-D1A0-CF43-B5B5-26FA087694BC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598A5-CD3A-DB43-86D5-24A0F65EF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3A1FE-45C7-724E-A680-514D3CC4B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463B-4991-1E44-B3FD-6260E845B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55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0D358-1B66-1143-9649-0759482E1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217B1-C618-494B-8801-EB738EEB2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EC5FC-7822-C740-9F98-CD7B2E17C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B5105-D1A0-CF43-B5B5-26FA087694BC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4059C-BF01-E641-A72A-23784BD9A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FE390-52A0-8142-BBCC-37AA5747D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463B-4991-1E44-B3FD-6260E845B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36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C393A9-5D50-8640-910A-0A445A990F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BEF77-9D82-EC4B-8346-B9B673347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2F215-2F9F-4B45-AA48-77C7F0609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B5105-D1A0-CF43-B5B5-26FA087694BC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7F49D-146D-184F-AECF-8A9A4D198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BC7CF-D0E0-524D-9B08-C523D09FD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463B-4991-1E44-B3FD-6260E845B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91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7D3C2-D9B6-EC4C-9DE8-50AB12C7A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EF40D-4309-EC43-8160-4E9B5E7C2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02BE0-CCE4-8E4F-BA8D-874A19679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B5105-D1A0-CF43-B5B5-26FA087694BC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A9B77-6D8A-6A42-A8FE-CA54A4D0D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B9BD9-7A1D-CC43-A5E1-B0684E0B0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463B-4991-1E44-B3FD-6260E845B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49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C1DED-CDCC-9346-A872-E93F268B0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BEA78-F08D-5540-85DF-6F59D93F7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F85F4-16AE-3F49-8BA2-35B5E154B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B5105-D1A0-CF43-B5B5-26FA087694BC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9B073-F3B4-9F43-B181-9CBEFA83B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A3E15-1423-264F-941B-A19BF9CEC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463B-4991-1E44-B3FD-6260E845B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39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CA325-0954-F543-8792-E19211AE4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9BF12-CA61-2D4B-BE21-B6907D884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E2C7CD-49CE-A840-B500-97465AFEC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C3699-ABF2-4F4C-91EB-CD076D716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B5105-D1A0-CF43-B5B5-26FA087694BC}" type="datetimeFigureOut">
              <a:rPr lang="en-US" smtClean="0"/>
              <a:t>11/4/19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AB3CB-7490-AB4C-97D4-36B048C9C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68830-246D-E345-AE42-AE362963E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463B-4991-1E44-B3FD-6260E845B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28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97522-076E-9C4D-8762-01C7D86B5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D1DDC-5136-B244-B477-CE9793F77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BF496A-9F29-9C40-A801-FA8602272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92106C-A831-C34C-ABBF-45CCDD9BD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965D0E-DDF5-204F-B9E3-8D9A8D8F0E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CFC66E-2175-0F48-8957-ACCE3F907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B5105-D1A0-CF43-B5B5-26FA087694BC}" type="datetimeFigureOut">
              <a:rPr lang="en-US" smtClean="0"/>
              <a:t>11/4/19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D2DA3A-1C55-7E45-8262-18DAA1F8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197470-EC3F-9445-BDE6-A068452AB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463B-4991-1E44-B3FD-6260E845B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23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AA54B-88CB-8641-AF25-D5056AA7D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C49B35-EE27-6D49-BDC1-A42F383F9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B5105-D1A0-CF43-B5B5-26FA087694BC}" type="datetimeFigureOut">
              <a:rPr lang="en-US" smtClean="0"/>
              <a:t>11/4/19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3E27F5-A2D0-7E4E-984F-5D57820EC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A8C0F8-E836-8E4B-A8D7-51528587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463B-4991-1E44-B3FD-6260E845B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36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205B0A-43F8-D344-A62F-10E0A9C10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B5105-D1A0-CF43-B5B5-26FA087694BC}" type="datetimeFigureOut">
              <a:rPr lang="en-US" smtClean="0"/>
              <a:t>11/4/19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CB893-0FF1-DF4E-8683-3D7E8C4EE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C7523F-C8B9-3F4A-A769-44CF1A55C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463B-4991-1E44-B3FD-6260E845B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30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B449B-2E59-6842-B0F8-B609BAB79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9CC6E-5C0B-E346-9A0D-DB88742BA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8495F-A6F9-794B-9306-4026BFFF1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47041-4A8F-3348-B4F1-E54C8AF25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B5105-D1A0-CF43-B5B5-26FA087694BC}" type="datetimeFigureOut">
              <a:rPr lang="en-US" smtClean="0"/>
              <a:t>11/4/19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DBE23-E392-4743-A6A9-7F38BEA85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91954-577E-B241-9FE3-AC51766B2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463B-4991-1E44-B3FD-6260E845B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62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8846D-F8E3-6D40-A0E4-CDAED4423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275637-59A6-3F4C-BA69-A5496659D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62150-49F0-9743-96AD-0A7E1ADB1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9F9FA-2521-AF43-AA4B-97FA27E81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B5105-D1A0-CF43-B5B5-26FA087694BC}" type="datetimeFigureOut">
              <a:rPr lang="en-US" smtClean="0"/>
              <a:t>11/4/19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C87C7-911D-6144-A80D-9588A6934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1D963-B080-444B-AF75-1B44D48C0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463B-4991-1E44-B3FD-6260E845B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8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881E27-7E01-7348-96F3-9365FC749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BCB87-11FA-CC44-8CF9-3AA1D2E6C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F7918-29E2-3E4E-B1AC-3B6B6DECA6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B5105-D1A0-CF43-B5B5-26FA087694BC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1BAE6-6463-7D4D-8C11-A33170116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12124-3600-6A4B-B3C3-E79D625C36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E463B-4991-1E44-B3FD-6260E845B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96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Line 2"/>
          <p:cNvSpPr/>
          <p:nvPr/>
        </p:nvSpPr>
        <p:spPr>
          <a:xfrm>
            <a:off x="515880" y="911160"/>
            <a:ext cx="11160000" cy="360"/>
          </a:xfrm>
          <a:prstGeom prst="line">
            <a:avLst/>
          </a:prstGeom>
          <a:ln w="88920">
            <a:solidFill>
              <a:srgbClr val="59AE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E9F1D54E-2976-8549-8903-3236EAF91057}"/>
              </a:ext>
            </a:extLst>
          </p:cNvPr>
          <p:cNvSpPr/>
          <p:nvPr/>
        </p:nvSpPr>
        <p:spPr>
          <a:xfrm>
            <a:off x="515880" y="167673"/>
            <a:ext cx="12350114" cy="76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Modelling - Indirect effects on biomass via diversity</a:t>
            </a:r>
            <a:endParaRPr lang="en-GB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76FEDDC-1673-B544-AE9F-B5ED55356387}"/>
              </a:ext>
            </a:extLst>
          </p:cNvPr>
          <p:cNvGrpSpPr/>
          <p:nvPr/>
        </p:nvGrpSpPr>
        <p:grpSpPr>
          <a:xfrm>
            <a:off x="521610" y="1278852"/>
            <a:ext cx="7124366" cy="5281000"/>
            <a:chOff x="2367830" y="1227336"/>
            <a:chExt cx="7124366" cy="5281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D183BCD-8D2B-4E42-8DF7-933D20C41E6B}"/>
                </a:ext>
              </a:extLst>
            </p:cNvPr>
            <p:cNvGrpSpPr/>
            <p:nvPr/>
          </p:nvGrpSpPr>
          <p:grpSpPr>
            <a:xfrm>
              <a:off x="2367830" y="3303792"/>
              <a:ext cx="7124366" cy="1300723"/>
              <a:chOff x="1776486" y="2981820"/>
              <a:chExt cx="7124366" cy="1300723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1BA031EC-8B61-6141-927C-7D927633C68D}"/>
                  </a:ext>
                </a:extLst>
              </p:cNvPr>
              <p:cNvGrpSpPr/>
              <p:nvPr/>
            </p:nvGrpSpPr>
            <p:grpSpPr>
              <a:xfrm>
                <a:off x="6095999" y="2981820"/>
                <a:ext cx="2804853" cy="1300723"/>
                <a:chOff x="6128154" y="2853232"/>
                <a:chExt cx="2804853" cy="1300723"/>
              </a:xfrm>
            </p:grpSpPr>
            <p:sp>
              <p:nvSpPr>
                <p:cNvPr id="47" name="Rounded Rectangle 46">
                  <a:extLst>
                    <a:ext uri="{FF2B5EF4-FFF2-40B4-BE49-F238E27FC236}">
                      <a16:creationId xmlns:a16="http://schemas.microsoft.com/office/drawing/2014/main" id="{51C65C30-983D-094E-BF16-32D1CA19F2F6}"/>
                    </a:ext>
                  </a:extLst>
                </p:cNvPr>
                <p:cNvSpPr/>
                <p:nvPr/>
              </p:nvSpPr>
              <p:spPr>
                <a:xfrm>
                  <a:off x="6128154" y="2853232"/>
                  <a:ext cx="2804853" cy="1300723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98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DCE1B472-8A2C-FD43-8285-06A35BA93F2C}"/>
                    </a:ext>
                  </a:extLst>
                </p:cNvPr>
                <p:cNvSpPr/>
                <p:nvPr/>
              </p:nvSpPr>
              <p:spPr>
                <a:xfrm>
                  <a:off x="7676610" y="3224374"/>
                  <a:ext cx="1114916" cy="55843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980" dirty="0">
                      <a:solidFill>
                        <a:schemeClr val="tx1"/>
                      </a:solidFill>
                    </a:rPr>
                    <a:t>Stand structural complexity</a:t>
                  </a:r>
                </a:p>
              </p:txBody>
            </p:sp>
            <p:sp>
              <p:nvSpPr>
                <p:cNvPr id="49" name="Rounded Rectangle 48">
                  <a:extLst>
                    <a:ext uri="{FF2B5EF4-FFF2-40B4-BE49-F238E27FC236}">
                      <a16:creationId xmlns:a16="http://schemas.microsoft.com/office/drawing/2014/main" id="{5AD1CD9A-1BB9-5046-B276-29B1CB54A5CB}"/>
                    </a:ext>
                  </a:extLst>
                </p:cNvPr>
                <p:cNvSpPr/>
                <p:nvPr/>
              </p:nvSpPr>
              <p:spPr>
                <a:xfrm>
                  <a:off x="6309798" y="2970632"/>
                  <a:ext cx="1151968" cy="418400"/>
                </a:xfrm>
                <a:prstGeom prst="roundRect">
                  <a:avLst>
                    <a:gd name="adj" fmla="val 4521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71" dirty="0">
                      <a:solidFill>
                        <a:schemeClr val="tx1"/>
                      </a:solidFill>
                    </a:rPr>
                    <a:t>Height coef. </a:t>
                  </a:r>
                </a:p>
                <a:p>
                  <a:pPr algn="ctr"/>
                  <a:r>
                    <a:rPr lang="en-US" sz="871" dirty="0">
                      <a:solidFill>
                        <a:schemeClr val="tx1"/>
                      </a:solidFill>
                    </a:rPr>
                    <a:t>Variation</a:t>
                  </a:r>
                </a:p>
                <a:p>
                  <a:pPr algn="ctr"/>
                  <a:r>
                    <a:rPr lang="en-US" sz="871" dirty="0">
                      <a:solidFill>
                        <a:schemeClr val="tx1"/>
                      </a:solidFill>
                    </a:rPr>
                    <a:t>(SEOSAW)</a:t>
                  </a:r>
                </a:p>
              </p:txBody>
            </p: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06DBD01C-76AE-7B49-8DC1-315E1A05248C}"/>
                    </a:ext>
                  </a:extLst>
                </p:cNvPr>
                <p:cNvCxnSpPr>
                  <a:cxnSpLocks/>
                  <a:stCxn id="48" idx="1"/>
                  <a:endCxn id="49" idx="3"/>
                </p:cNvCxnSpPr>
                <p:nvPr/>
              </p:nvCxnSpPr>
              <p:spPr>
                <a:xfrm flipH="1" flipV="1">
                  <a:off x="7461766" y="3179832"/>
                  <a:ext cx="378120" cy="12632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Rounded Rectangle 50">
                  <a:extLst>
                    <a:ext uri="{FF2B5EF4-FFF2-40B4-BE49-F238E27FC236}">
                      <a16:creationId xmlns:a16="http://schemas.microsoft.com/office/drawing/2014/main" id="{D0ED0761-55A4-104E-B5BF-F26D77CF99C0}"/>
                    </a:ext>
                  </a:extLst>
                </p:cNvPr>
                <p:cNvSpPr/>
                <p:nvPr/>
              </p:nvSpPr>
              <p:spPr>
                <a:xfrm>
                  <a:off x="6309709" y="3603015"/>
                  <a:ext cx="1151968" cy="418400"/>
                </a:xfrm>
                <a:prstGeom prst="roundRect">
                  <a:avLst>
                    <a:gd name="adj" fmla="val 4521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71" dirty="0">
                      <a:solidFill>
                        <a:schemeClr val="tx1"/>
                      </a:solidFill>
                    </a:rPr>
                    <a:t>DBH coef. </a:t>
                  </a:r>
                </a:p>
                <a:p>
                  <a:pPr algn="ctr"/>
                  <a:r>
                    <a:rPr lang="en-US" sz="871" dirty="0">
                      <a:solidFill>
                        <a:schemeClr val="tx1"/>
                      </a:solidFill>
                    </a:rPr>
                    <a:t>Variation</a:t>
                  </a:r>
                </a:p>
                <a:p>
                  <a:pPr algn="ctr"/>
                  <a:r>
                    <a:rPr lang="en-US" sz="871" dirty="0">
                      <a:solidFill>
                        <a:schemeClr val="tx1"/>
                      </a:solidFill>
                    </a:rPr>
                    <a:t>(SEOSAW)</a:t>
                  </a:r>
                </a:p>
              </p:txBody>
            </p: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0D823D01-B5FF-D140-98F6-DD2D15C2AA21}"/>
                    </a:ext>
                  </a:extLst>
                </p:cNvPr>
                <p:cNvCxnSpPr>
                  <a:cxnSpLocks/>
                  <a:stCxn id="48" idx="3"/>
                  <a:endCxn id="51" idx="3"/>
                </p:cNvCxnSpPr>
                <p:nvPr/>
              </p:nvCxnSpPr>
              <p:spPr>
                <a:xfrm flipH="1">
                  <a:off x="7461677" y="3701031"/>
                  <a:ext cx="378209" cy="11118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56368A3-A314-5240-8207-A1E2D94DB9D8}"/>
                  </a:ext>
                </a:extLst>
              </p:cNvPr>
              <p:cNvGrpSpPr/>
              <p:nvPr/>
            </p:nvGrpSpPr>
            <p:grpSpPr>
              <a:xfrm>
                <a:off x="1776486" y="2981820"/>
                <a:ext cx="2804853" cy="1300723"/>
                <a:chOff x="6122424" y="2853232"/>
                <a:chExt cx="2804853" cy="1300723"/>
              </a:xfrm>
            </p:grpSpPr>
            <p:sp>
              <p:nvSpPr>
                <p:cNvPr id="41" name="Rounded Rectangle 40">
                  <a:extLst>
                    <a:ext uri="{FF2B5EF4-FFF2-40B4-BE49-F238E27FC236}">
                      <a16:creationId xmlns:a16="http://schemas.microsoft.com/office/drawing/2014/main" id="{73A6CC8D-DF06-214C-8E4F-710E3060290F}"/>
                    </a:ext>
                  </a:extLst>
                </p:cNvPr>
                <p:cNvSpPr/>
                <p:nvPr/>
              </p:nvSpPr>
              <p:spPr>
                <a:xfrm>
                  <a:off x="6122424" y="2853232"/>
                  <a:ext cx="2804853" cy="1300723"/>
                </a:xfrm>
                <a:prstGeom prst="roundRect">
                  <a:avLst/>
                </a:prstGeom>
                <a:solidFill>
                  <a:srgbClr val="E5CFF8"/>
                </a:solidFill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98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29AA08E9-92BF-B841-BDFD-A0465CEB9D1C}"/>
                    </a:ext>
                  </a:extLst>
                </p:cNvPr>
                <p:cNvSpPr/>
                <p:nvPr/>
              </p:nvSpPr>
              <p:spPr>
                <a:xfrm>
                  <a:off x="7624536" y="3224374"/>
                  <a:ext cx="1114916" cy="55843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980" dirty="0">
                      <a:solidFill>
                        <a:schemeClr val="tx1"/>
                      </a:solidFill>
                    </a:rPr>
                    <a:t>Shannon Diversity index</a:t>
                  </a:r>
                </a:p>
              </p:txBody>
            </p:sp>
            <p:sp>
              <p:nvSpPr>
                <p:cNvPr id="43" name="Rounded Rectangle 42">
                  <a:extLst>
                    <a:ext uri="{FF2B5EF4-FFF2-40B4-BE49-F238E27FC236}">
                      <a16:creationId xmlns:a16="http://schemas.microsoft.com/office/drawing/2014/main" id="{194ECC55-A171-D240-88B5-0C6F3A4B98AD}"/>
                    </a:ext>
                  </a:extLst>
                </p:cNvPr>
                <p:cNvSpPr/>
                <p:nvPr/>
              </p:nvSpPr>
              <p:spPr>
                <a:xfrm>
                  <a:off x="6289630" y="2978687"/>
                  <a:ext cx="1151968" cy="418400"/>
                </a:xfrm>
                <a:prstGeom prst="roundRect">
                  <a:avLst>
                    <a:gd name="adj" fmla="val 4521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71" dirty="0">
                      <a:solidFill>
                        <a:schemeClr val="tx1"/>
                      </a:solidFill>
                    </a:rPr>
                    <a:t>Tree species richness</a:t>
                  </a:r>
                </a:p>
                <a:p>
                  <a:pPr algn="ctr"/>
                  <a:r>
                    <a:rPr lang="en-US" sz="871" dirty="0">
                      <a:solidFill>
                        <a:schemeClr val="tx1"/>
                      </a:solidFill>
                    </a:rPr>
                    <a:t>(SEOSAW)</a:t>
                  </a:r>
                </a:p>
              </p:txBody>
            </p: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281014D9-3C55-9D4D-9DB8-A6EF8B005F20}"/>
                    </a:ext>
                  </a:extLst>
                </p:cNvPr>
                <p:cNvCxnSpPr>
                  <a:cxnSpLocks/>
                  <a:stCxn id="42" idx="1"/>
                  <a:endCxn id="43" idx="3"/>
                </p:cNvCxnSpPr>
                <p:nvPr/>
              </p:nvCxnSpPr>
              <p:spPr>
                <a:xfrm flipH="1" flipV="1">
                  <a:off x="7441598" y="3187887"/>
                  <a:ext cx="346214" cy="11826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Rounded Rectangle 44">
                  <a:extLst>
                    <a:ext uri="{FF2B5EF4-FFF2-40B4-BE49-F238E27FC236}">
                      <a16:creationId xmlns:a16="http://schemas.microsoft.com/office/drawing/2014/main" id="{38391F49-BD3F-B142-A7F6-21BA1002FE4F}"/>
                    </a:ext>
                  </a:extLst>
                </p:cNvPr>
                <p:cNvSpPr/>
                <p:nvPr/>
              </p:nvSpPr>
              <p:spPr>
                <a:xfrm>
                  <a:off x="6296408" y="3611787"/>
                  <a:ext cx="1151968" cy="418400"/>
                </a:xfrm>
                <a:prstGeom prst="roundRect">
                  <a:avLst>
                    <a:gd name="adj" fmla="val 4521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71" dirty="0">
                      <a:solidFill>
                        <a:schemeClr val="tx1"/>
                      </a:solidFill>
                    </a:rPr>
                    <a:t>Tree species abundance evenness</a:t>
                  </a:r>
                </a:p>
                <a:p>
                  <a:pPr algn="ctr"/>
                  <a:r>
                    <a:rPr lang="en-US" sz="871" dirty="0">
                      <a:solidFill>
                        <a:schemeClr val="tx1"/>
                      </a:solidFill>
                    </a:rPr>
                    <a:t>(SEOSAW)</a:t>
                  </a:r>
                </a:p>
              </p:txBody>
            </p: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26C20477-F121-FC41-AF02-85A98A895A31}"/>
                    </a:ext>
                  </a:extLst>
                </p:cNvPr>
                <p:cNvCxnSpPr>
                  <a:cxnSpLocks/>
                  <a:stCxn id="42" idx="3"/>
                  <a:endCxn id="45" idx="3"/>
                </p:cNvCxnSpPr>
                <p:nvPr/>
              </p:nvCxnSpPr>
              <p:spPr>
                <a:xfrm flipH="1">
                  <a:off x="7448376" y="3701031"/>
                  <a:ext cx="339436" cy="11995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556A705-9369-2948-A0A6-E52705868F1B}"/>
                </a:ext>
              </a:extLst>
            </p:cNvPr>
            <p:cNvGrpSpPr/>
            <p:nvPr/>
          </p:nvGrpSpPr>
          <p:grpSpPr>
            <a:xfrm>
              <a:off x="4530452" y="5536336"/>
              <a:ext cx="2804853" cy="972000"/>
              <a:chOff x="6128154" y="1361812"/>
              <a:chExt cx="2804853" cy="972000"/>
            </a:xfrm>
          </p:grpSpPr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D11523B9-4F72-6C4D-AC05-2B640406256A}"/>
                  </a:ext>
                </a:extLst>
              </p:cNvPr>
              <p:cNvSpPr/>
              <p:nvPr/>
            </p:nvSpPr>
            <p:spPr>
              <a:xfrm>
                <a:off x="6128154" y="1361812"/>
                <a:ext cx="2804853" cy="9720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98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A5F336F-5B93-5F4E-84B9-99823184E43F}"/>
                  </a:ext>
                </a:extLst>
              </p:cNvPr>
              <p:cNvSpPr/>
              <p:nvPr/>
            </p:nvSpPr>
            <p:spPr>
              <a:xfrm>
                <a:off x="7633215" y="1568395"/>
                <a:ext cx="1114916" cy="55863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80" dirty="0">
                    <a:solidFill>
                      <a:schemeClr val="tx1"/>
                    </a:solidFill>
                  </a:rPr>
                  <a:t>Plot biomass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7102B1F1-ED1F-A544-9191-2E5B1A456E80}"/>
                  </a:ext>
                </a:extLst>
              </p:cNvPr>
              <p:cNvCxnSpPr>
                <a:cxnSpLocks/>
                <a:stCxn id="36" idx="2"/>
                <a:endCxn id="38" idx="3"/>
              </p:cNvCxnSpPr>
              <p:nvPr/>
            </p:nvCxnSpPr>
            <p:spPr>
              <a:xfrm flipH="1">
                <a:off x="7402356" y="1847713"/>
                <a:ext cx="23085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317714D6-27FA-4249-B3F3-B6EC38B8A9A0}"/>
                  </a:ext>
                </a:extLst>
              </p:cNvPr>
              <p:cNvSpPr/>
              <p:nvPr/>
            </p:nvSpPr>
            <p:spPr>
              <a:xfrm>
                <a:off x="6250388" y="1638513"/>
                <a:ext cx="1151968" cy="418400"/>
              </a:xfrm>
              <a:prstGeom prst="roundRect">
                <a:avLst>
                  <a:gd name="adj" fmla="val 4521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71" dirty="0">
                    <a:solidFill>
                      <a:schemeClr val="tx1"/>
                    </a:solidFill>
                  </a:rPr>
                  <a:t>Tree stem biomass</a:t>
                </a:r>
              </a:p>
              <a:p>
                <a:pPr algn="ctr"/>
                <a:r>
                  <a:rPr lang="en-US" sz="871" dirty="0">
                    <a:solidFill>
                      <a:schemeClr val="tx1"/>
                    </a:solidFill>
                  </a:rPr>
                  <a:t>(SEOSAW)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A7EA355-4006-5946-9FC8-3B6559F06214}"/>
                </a:ext>
              </a:extLst>
            </p:cNvPr>
            <p:cNvGrpSpPr/>
            <p:nvPr/>
          </p:nvGrpSpPr>
          <p:grpSpPr>
            <a:xfrm>
              <a:off x="6687343" y="1390635"/>
              <a:ext cx="2804853" cy="973003"/>
              <a:chOff x="1874505" y="1373187"/>
              <a:chExt cx="2804853" cy="973003"/>
            </a:xfrm>
          </p:grpSpPr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FA47F0C8-62B0-574B-89D9-72F70C038A43}"/>
                  </a:ext>
                </a:extLst>
              </p:cNvPr>
              <p:cNvSpPr/>
              <p:nvPr/>
            </p:nvSpPr>
            <p:spPr>
              <a:xfrm>
                <a:off x="1874505" y="1373187"/>
                <a:ext cx="2804853" cy="973003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98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AB6C596B-A376-CE42-8619-82D3B2A92B1B}"/>
                  </a:ext>
                </a:extLst>
              </p:cNvPr>
              <p:cNvGrpSpPr/>
              <p:nvPr/>
            </p:nvGrpSpPr>
            <p:grpSpPr>
              <a:xfrm>
                <a:off x="2056149" y="1580632"/>
                <a:ext cx="2481728" cy="558114"/>
                <a:chOff x="758299" y="3940826"/>
                <a:chExt cx="4559601" cy="1025405"/>
              </a:xfrm>
            </p:grpSpPr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053E714A-668F-5147-9AED-1D9E30A5B356}"/>
                    </a:ext>
                  </a:extLst>
                </p:cNvPr>
                <p:cNvSpPr/>
                <p:nvPr/>
              </p:nvSpPr>
              <p:spPr>
                <a:xfrm>
                  <a:off x="3266125" y="3940826"/>
                  <a:ext cx="2051775" cy="1025405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980" dirty="0">
                      <a:solidFill>
                        <a:schemeClr val="tx1"/>
                      </a:solidFill>
                    </a:rPr>
                    <a:t>Fire return interval</a:t>
                  </a:r>
                </a:p>
              </p:txBody>
            </p:sp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C260F173-887B-F743-9143-56C047EC9512}"/>
                    </a:ext>
                  </a:extLst>
                </p:cNvPr>
                <p:cNvSpPr/>
                <p:nvPr/>
              </p:nvSpPr>
              <p:spPr>
                <a:xfrm>
                  <a:off x="758299" y="4069174"/>
                  <a:ext cx="2116475" cy="768713"/>
                </a:xfrm>
                <a:prstGeom prst="roundRect">
                  <a:avLst>
                    <a:gd name="adj" fmla="val 4521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71" dirty="0">
                      <a:solidFill>
                        <a:schemeClr val="tx1"/>
                      </a:solidFill>
                    </a:rPr>
                    <a:t>Fire frequency</a:t>
                  </a:r>
                </a:p>
                <a:p>
                  <a:pPr algn="ctr"/>
                  <a:r>
                    <a:rPr lang="en-US" sz="871" dirty="0">
                      <a:solidFill>
                        <a:schemeClr val="tx1"/>
                      </a:solidFill>
                    </a:rPr>
                    <a:t>(MODIS burned area)</a:t>
                  </a:r>
                </a:p>
              </p:txBody>
            </p: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854D99A4-001D-C64A-AD39-8295F4B0DEA9}"/>
                    </a:ext>
                  </a:extLst>
                </p:cNvPr>
                <p:cNvCxnSpPr>
                  <a:cxnSpLocks/>
                  <a:stCxn id="32" idx="2"/>
                  <a:endCxn id="33" idx="3"/>
                </p:cNvCxnSpPr>
                <p:nvPr/>
              </p:nvCxnSpPr>
              <p:spPr>
                <a:xfrm flipH="1">
                  <a:off x="2874774" y="4453529"/>
                  <a:ext cx="391351" cy="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01828F4-2D51-6E4E-997E-1F82DBC3EB0B}"/>
                </a:ext>
              </a:extLst>
            </p:cNvPr>
            <p:cNvCxnSpPr>
              <a:cxnSpLocks/>
              <a:stCxn id="24" idx="3"/>
              <a:endCxn id="30" idx="1"/>
            </p:cNvCxnSpPr>
            <p:nvPr/>
          </p:nvCxnSpPr>
          <p:spPr>
            <a:xfrm>
              <a:off x="5172683" y="1877136"/>
              <a:ext cx="151466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07BAA85-436A-EE41-B70F-733F937890E4}"/>
                </a:ext>
              </a:extLst>
            </p:cNvPr>
            <p:cNvCxnSpPr>
              <a:cxnSpLocks/>
              <a:stCxn id="30" idx="2"/>
              <a:endCxn id="47" idx="0"/>
            </p:cNvCxnSpPr>
            <p:nvPr/>
          </p:nvCxnSpPr>
          <p:spPr>
            <a:xfrm>
              <a:off x="8089770" y="2363638"/>
              <a:ext cx="0" cy="940154"/>
            </a:xfrm>
            <a:prstGeom prst="straightConnector1">
              <a:avLst/>
            </a:prstGeom>
            <a:ln w="28575">
              <a:solidFill>
                <a:srgbClr val="007EDF"/>
              </a:solidFill>
              <a:headEnd type="none" w="med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0A8B7BB-BBCB-0142-8F78-19ABB62AE1DE}"/>
                </a:ext>
              </a:extLst>
            </p:cNvPr>
            <p:cNvCxnSpPr>
              <a:cxnSpLocks/>
            </p:cNvCxnSpPr>
            <p:nvPr/>
          </p:nvCxnSpPr>
          <p:spPr>
            <a:xfrm>
              <a:off x="5103782" y="4634848"/>
              <a:ext cx="431037" cy="873708"/>
            </a:xfrm>
            <a:prstGeom prst="straightConnector1">
              <a:avLst/>
            </a:prstGeom>
            <a:ln w="28575">
              <a:solidFill>
                <a:srgbClr val="007EDF"/>
              </a:solidFill>
              <a:headEnd type="none" w="med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A760AFF-D372-6848-B69F-E00E29CA6A12}"/>
                </a:ext>
              </a:extLst>
            </p:cNvPr>
            <p:cNvCxnSpPr>
              <a:cxnSpLocks/>
              <a:stCxn id="24" idx="2"/>
              <a:endCxn id="41" idx="0"/>
            </p:cNvCxnSpPr>
            <p:nvPr/>
          </p:nvCxnSpPr>
          <p:spPr>
            <a:xfrm>
              <a:off x="3770257" y="2526936"/>
              <a:ext cx="0" cy="776856"/>
            </a:xfrm>
            <a:prstGeom prst="straightConnector1">
              <a:avLst/>
            </a:prstGeom>
            <a:ln w="28575">
              <a:solidFill>
                <a:srgbClr val="007EDF"/>
              </a:solidFill>
              <a:headEnd type="none" w="med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2F9B36F-B17C-9840-AF35-1B7F412D45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5832" y="4632295"/>
              <a:ext cx="431037" cy="873708"/>
            </a:xfrm>
            <a:prstGeom prst="straightConnector1">
              <a:avLst/>
            </a:prstGeom>
            <a:ln w="28575">
              <a:solidFill>
                <a:srgbClr val="007EDF"/>
              </a:solidFill>
              <a:headEnd type="none" w="med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A164F1D-0947-E74D-88BB-FDCAEA0D2364}"/>
                </a:ext>
              </a:extLst>
            </p:cNvPr>
            <p:cNvCxnSpPr>
              <a:cxnSpLocks/>
            </p:cNvCxnSpPr>
            <p:nvPr/>
          </p:nvCxnSpPr>
          <p:spPr>
            <a:xfrm>
              <a:off x="5094818" y="2307803"/>
              <a:ext cx="1632051" cy="1016580"/>
            </a:xfrm>
            <a:prstGeom prst="straightConnector1">
              <a:avLst/>
            </a:prstGeom>
            <a:ln w="28575">
              <a:solidFill>
                <a:srgbClr val="007EDF"/>
              </a:solidFill>
              <a:headEnd type="none" w="med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F82D15A-E79D-4E4E-BB32-494DA8BDFC71}"/>
                </a:ext>
              </a:extLst>
            </p:cNvPr>
            <p:cNvCxnSpPr>
              <a:cxnSpLocks/>
              <a:stCxn id="41" idx="3"/>
              <a:endCxn id="47" idx="1"/>
            </p:cNvCxnSpPr>
            <p:nvPr/>
          </p:nvCxnSpPr>
          <p:spPr>
            <a:xfrm>
              <a:off x="5172683" y="3954154"/>
              <a:ext cx="151466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10D3106-0646-DA40-A2E0-19C6D56F61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78413" y="4110916"/>
              <a:ext cx="150893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760A85A8-F2C6-434D-B464-A967948B169E}"/>
                </a:ext>
              </a:extLst>
            </p:cNvPr>
            <p:cNvCxnSpPr>
              <a:cxnSpLocks/>
              <a:stCxn id="30" idx="3"/>
              <a:endCxn id="35" idx="3"/>
            </p:cNvCxnSpPr>
            <p:nvPr/>
          </p:nvCxnSpPr>
          <p:spPr>
            <a:xfrm flipH="1">
              <a:off x="7335305" y="1877137"/>
              <a:ext cx="2156891" cy="4145199"/>
            </a:xfrm>
            <a:prstGeom prst="curvedConnector3">
              <a:avLst>
                <a:gd name="adj1" fmla="val -23847"/>
              </a:avLst>
            </a:prstGeom>
            <a:ln w="28575">
              <a:solidFill>
                <a:srgbClr val="D11D23"/>
              </a:solidFill>
              <a:headEnd type="none" w="med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4C658280-3C23-F741-BF24-E0D9090B9597}"/>
                </a:ext>
              </a:extLst>
            </p:cNvPr>
            <p:cNvCxnSpPr>
              <a:cxnSpLocks/>
              <a:stCxn id="24" idx="1"/>
              <a:endCxn id="35" idx="1"/>
            </p:cNvCxnSpPr>
            <p:nvPr/>
          </p:nvCxnSpPr>
          <p:spPr>
            <a:xfrm rot="10800000" flipH="1" flipV="1">
              <a:off x="2367830" y="1877136"/>
              <a:ext cx="2162622" cy="4145200"/>
            </a:xfrm>
            <a:prstGeom prst="curvedConnector3">
              <a:avLst>
                <a:gd name="adj1" fmla="val -10571"/>
              </a:avLst>
            </a:prstGeom>
            <a:ln w="28575">
              <a:solidFill>
                <a:srgbClr val="D11D23"/>
              </a:solidFill>
              <a:headEnd type="none" w="med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93ADCD6-82D1-FD40-BF13-65708F090234}"/>
                </a:ext>
              </a:extLst>
            </p:cNvPr>
            <p:cNvGrpSpPr/>
            <p:nvPr/>
          </p:nvGrpSpPr>
          <p:grpSpPr>
            <a:xfrm>
              <a:off x="2367830" y="1227336"/>
              <a:ext cx="2804853" cy="1299600"/>
              <a:chOff x="1787946" y="267497"/>
              <a:chExt cx="2804853" cy="1299600"/>
            </a:xfrm>
          </p:grpSpPr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C4CFB67D-3F00-3D40-AA75-43983C305F4B}"/>
                  </a:ext>
                </a:extLst>
              </p:cNvPr>
              <p:cNvSpPr/>
              <p:nvPr/>
            </p:nvSpPr>
            <p:spPr>
              <a:xfrm>
                <a:off x="1787946" y="267497"/>
                <a:ext cx="2804853" cy="12996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98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990E499-8130-C24D-A5C9-C4F33B581ACA}"/>
                  </a:ext>
                </a:extLst>
              </p:cNvPr>
              <p:cNvSpPr/>
              <p:nvPr/>
            </p:nvSpPr>
            <p:spPr>
              <a:xfrm>
                <a:off x="3330672" y="638077"/>
                <a:ext cx="1114916" cy="55843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80" dirty="0">
                    <a:solidFill>
                      <a:schemeClr val="tx1"/>
                    </a:solidFill>
                  </a:rPr>
                  <a:t>Aridity index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B2189B7E-617F-884F-8A37-FBC96DD595CC}"/>
                  </a:ext>
                </a:extLst>
              </p:cNvPr>
              <p:cNvCxnSpPr>
                <a:cxnSpLocks/>
                <a:stCxn id="25" idx="1"/>
                <a:endCxn id="28" idx="3"/>
              </p:cNvCxnSpPr>
              <p:nvPr/>
            </p:nvCxnSpPr>
            <p:spPr>
              <a:xfrm flipH="1" flipV="1">
                <a:off x="3095660" y="597691"/>
                <a:ext cx="398288" cy="12216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3DBE944C-6CE3-264D-AA12-2A4E4BE63FF5}"/>
                  </a:ext>
                </a:extLst>
              </p:cNvPr>
              <p:cNvCxnSpPr>
                <a:cxnSpLocks/>
                <a:stCxn id="25" idx="3"/>
                <a:endCxn id="29" idx="3"/>
              </p:cNvCxnSpPr>
              <p:nvPr/>
            </p:nvCxnSpPr>
            <p:spPr>
              <a:xfrm flipH="1">
                <a:off x="3102438" y="1114734"/>
                <a:ext cx="391510" cy="11605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E65EE086-93D8-4849-B391-B0695E0E2F23}"/>
                  </a:ext>
                </a:extLst>
              </p:cNvPr>
              <p:cNvSpPr/>
              <p:nvPr/>
            </p:nvSpPr>
            <p:spPr>
              <a:xfrm>
                <a:off x="1943692" y="388491"/>
                <a:ext cx="1151968" cy="418400"/>
              </a:xfrm>
              <a:prstGeom prst="roundRect">
                <a:avLst>
                  <a:gd name="adj" fmla="val 4521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71" dirty="0">
                    <a:solidFill>
                      <a:schemeClr val="tx1"/>
                    </a:solidFill>
                  </a:rPr>
                  <a:t>Mean annual precipitation (</a:t>
                </a:r>
                <a:r>
                  <a:rPr lang="en-US" sz="871" dirty="0" err="1">
                    <a:solidFill>
                      <a:schemeClr val="tx1"/>
                    </a:solidFill>
                  </a:rPr>
                  <a:t>WorldClim</a:t>
                </a:r>
                <a:r>
                  <a:rPr lang="en-US" sz="871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8744D7B3-8952-9A43-A7F6-1C544E8C5462}"/>
                  </a:ext>
                </a:extLst>
              </p:cNvPr>
              <p:cNvSpPr/>
              <p:nvPr/>
            </p:nvSpPr>
            <p:spPr>
              <a:xfrm>
                <a:off x="1950470" y="1021591"/>
                <a:ext cx="1151968" cy="418400"/>
              </a:xfrm>
              <a:prstGeom prst="roundRect">
                <a:avLst>
                  <a:gd name="adj" fmla="val 4521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71" dirty="0">
                    <a:solidFill>
                      <a:schemeClr val="tx1"/>
                    </a:solidFill>
                  </a:rPr>
                  <a:t>Mean annual potential evapotranspiration </a:t>
                </a:r>
              </a:p>
              <a:p>
                <a:pPr algn="ctr"/>
                <a:r>
                  <a:rPr lang="en-US" sz="871" dirty="0">
                    <a:solidFill>
                      <a:schemeClr val="tx1"/>
                    </a:solidFill>
                  </a:rPr>
                  <a:t>(</a:t>
                </a:r>
                <a:r>
                  <a:rPr lang="en-US" sz="871" dirty="0" err="1">
                    <a:solidFill>
                      <a:schemeClr val="tx1"/>
                    </a:solidFill>
                  </a:rPr>
                  <a:t>WorldClim</a:t>
                </a:r>
                <a:r>
                  <a:rPr lang="en-US" sz="871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43E479F-F3BE-6749-8649-E65451039812}"/>
              </a:ext>
            </a:extLst>
          </p:cNvPr>
          <p:cNvSpPr txBox="1"/>
          <p:nvPr/>
        </p:nvSpPr>
        <p:spPr>
          <a:xfrm>
            <a:off x="3685030" y="1582526"/>
            <a:ext cx="8370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D11D23"/>
                </a:solidFill>
              </a:rPr>
              <a:t>-0.26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00C5E48-9965-0D49-ABAB-AFDCD4FB6DAB}"/>
              </a:ext>
            </a:extLst>
          </p:cNvPr>
          <p:cNvSpPr txBox="1"/>
          <p:nvPr/>
        </p:nvSpPr>
        <p:spPr>
          <a:xfrm>
            <a:off x="6206220" y="2652165"/>
            <a:ext cx="8370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D11D23"/>
                </a:solidFill>
              </a:rPr>
              <a:t>-0.02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C2100C7-8422-1547-8F85-89314F3EDF65}"/>
              </a:ext>
            </a:extLst>
          </p:cNvPr>
          <p:cNvSpPr txBox="1"/>
          <p:nvPr/>
        </p:nvSpPr>
        <p:spPr>
          <a:xfrm>
            <a:off x="3374255" y="2195416"/>
            <a:ext cx="8370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A310"/>
                </a:solidFill>
              </a:rPr>
              <a:t>0.07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2175817-102E-7042-BE86-7DD1D266D1C7}"/>
              </a:ext>
            </a:extLst>
          </p:cNvPr>
          <p:cNvSpPr txBox="1"/>
          <p:nvPr/>
        </p:nvSpPr>
        <p:spPr>
          <a:xfrm>
            <a:off x="3680091" y="3652600"/>
            <a:ext cx="8370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D11D23"/>
                </a:solidFill>
              </a:rPr>
              <a:t>-0.15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0B43759-3CDA-5F45-A018-2D99887C28AB}"/>
              </a:ext>
            </a:extLst>
          </p:cNvPr>
          <p:cNvSpPr txBox="1"/>
          <p:nvPr/>
        </p:nvSpPr>
        <p:spPr>
          <a:xfrm>
            <a:off x="3767818" y="4130574"/>
            <a:ext cx="8370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A310"/>
                </a:solidFill>
              </a:rPr>
              <a:t>0.04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B88A5FC-71C6-6645-A0B7-C305D43FCAB5}"/>
              </a:ext>
            </a:extLst>
          </p:cNvPr>
          <p:cNvSpPr txBox="1"/>
          <p:nvPr/>
        </p:nvSpPr>
        <p:spPr>
          <a:xfrm>
            <a:off x="4681477" y="4886455"/>
            <a:ext cx="8370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solidFill>
                  <a:srgbClr val="00A310"/>
                </a:solidFill>
              </a:rPr>
              <a:t>0.40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A1E952A-02E1-2B49-A938-AB83814A37B0}"/>
              </a:ext>
            </a:extLst>
          </p:cNvPr>
          <p:cNvSpPr txBox="1"/>
          <p:nvPr/>
        </p:nvSpPr>
        <p:spPr>
          <a:xfrm>
            <a:off x="2684232" y="4893323"/>
            <a:ext cx="8370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solidFill>
                  <a:srgbClr val="D11D23"/>
                </a:solidFill>
              </a:rPr>
              <a:t>-0.21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5C36A28-2FB8-5A40-BE24-12E5DCD7B4FD}"/>
              </a:ext>
            </a:extLst>
          </p:cNvPr>
          <p:cNvSpPr txBox="1"/>
          <p:nvPr/>
        </p:nvSpPr>
        <p:spPr>
          <a:xfrm>
            <a:off x="277068" y="2835176"/>
            <a:ext cx="8370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A310"/>
                </a:solidFill>
              </a:rPr>
              <a:t>0.07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C037933-5905-8F43-9627-68C44E5B79B7}"/>
              </a:ext>
            </a:extLst>
          </p:cNvPr>
          <p:cNvSpPr txBox="1"/>
          <p:nvPr/>
        </p:nvSpPr>
        <p:spPr>
          <a:xfrm>
            <a:off x="7379210" y="2932420"/>
            <a:ext cx="8370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D11D23"/>
                </a:solidFill>
              </a:rPr>
              <a:t>-0.01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450F0D-858B-6F45-85FB-C79C4410B7F2}"/>
              </a:ext>
            </a:extLst>
          </p:cNvPr>
          <p:cNvSpPr txBox="1"/>
          <p:nvPr/>
        </p:nvSpPr>
        <p:spPr>
          <a:xfrm>
            <a:off x="1924036" y="2757884"/>
            <a:ext cx="8370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A310"/>
                </a:solidFill>
              </a:rPr>
              <a:t>0.06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F8B591-4D30-5044-A0A5-C86F43CC78E2}"/>
              </a:ext>
            </a:extLst>
          </p:cNvPr>
          <p:cNvSpPr txBox="1"/>
          <p:nvPr/>
        </p:nvSpPr>
        <p:spPr>
          <a:xfrm>
            <a:off x="8275793" y="1020708"/>
            <a:ext cx="399991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Indirect effects of climate on biomass</a:t>
            </a:r>
          </a:p>
          <a:p>
            <a:endParaRPr lang="en-US" sz="2200" dirty="0"/>
          </a:p>
          <a:p>
            <a:r>
              <a:rPr lang="en-US" sz="2200" dirty="0"/>
              <a:t>Aridity --Diversity</a:t>
            </a:r>
            <a:r>
              <a:rPr lang="en-US" sz="2200" dirty="0">
                <a:sym typeface="Wingdings" pitchFamily="2" charset="2"/>
              </a:rPr>
              <a:t>--&gt; Biomass: </a:t>
            </a:r>
          </a:p>
          <a:p>
            <a:r>
              <a:rPr lang="en-US" sz="2200" dirty="0">
                <a:solidFill>
                  <a:srgbClr val="D11D23"/>
                </a:solidFill>
                <a:sym typeface="Wingdings" pitchFamily="2" charset="2"/>
              </a:rPr>
              <a:t>-0.013</a:t>
            </a:r>
          </a:p>
          <a:p>
            <a:endParaRPr lang="en-US" sz="2200" dirty="0">
              <a:sym typeface="Wingdings" pitchFamily="2" charset="2"/>
            </a:endParaRPr>
          </a:p>
          <a:p>
            <a:r>
              <a:rPr lang="en-US" sz="2200" dirty="0">
                <a:sym typeface="Wingdings" pitchFamily="2" charset="2"/>
              </a:rPr>
              <a:t>Aridity --Structure--&gt; Biomass: </a:t>
            </a:r>
          </a:p>
          <a:p>
            <a:r>
              <a:rPr lang="en-US" sz="2200" dirty="0">
                <a:solidFill>
                  <a:srgbClr val="00A310"/>
                </a:solidFill>
                <a:sym typeface="Wingdings" pitchFamily="2" charset="2"/>
              </a:rPr>
              <a:t>0.022</a:t>
            </a:r>
          </a:p>
          <a:p>
            <a:endParaRPr lang="en-US" sz="2200" dirty="0">
              <a:sym typeface="Wingdings" pitchFamily="2" charset="2"/>
            </a:endParaRPr>
          </a:p>
          <a:p>
            <a:r>
              <a:rPr lang="en-US" sz="2200" dirty="0">
                <a:sym typeface="Wingdings" pitchFamily="2" charset="2"/>
              </a:rPr>
              <a:t>Fire      --Structure--&gt; Biomass:</a:t>
            </a:r>
          </a:p>
          <a:p>
            <a:r>
              <a:rPr lang="en-US" sz="2200" dirty="0">
                <a:solidFill>
                  <a:srgbClr val="D11D23"/>
                </a:solidFill>
                <a:sym typeface="Wingdings" pitchFamily="2" charset="2"/>
              </a:rPr>
              <a:t>-0.008</a:t>
            </a:r>
          </a:p>
          <a:p>
            <a:endParaRPr lang="en-US" sz="2200" dirty="0">
              <a:sym typeface="Wingdings" pitchFamily="2" charset="2"/>
            </a:endParaRPr>
          </a:p>
          <a:p>
            <a:r>
              <a:rPr lang="en-US" sz="2200" dirty="0">
                <a:sym typeface="Wingdings" pitchFamily="2" charset="2"/>
              </a:rPr>
              <a:t>Fire total effect on biomass:</a:t>
            </a:r>
          </a:p>
          <a:p>
            <a:r>
              <a:rPr lang="en-US" sz="2200" dirty="0">
                <a:solidFill>
                  <a:srgbClr val="D11D23"/>
                </a:solidFill>
                <a:sym typeface="Wingdings" pitchFamily="2" charset="2"/>
              </a:rPr>
              <a:t>-0.008</a:t>
            </a:r>
          </a:p>
          <a:p>
            <a:endParaRPr lang="en-US" sz="2200" dirty="0">
              <a:sym typeface="Wingdings" pitchFamily="2" charset="2"/>
            </a:endParaRPr>
          </a:p>
          <a:p>
            <a:r>
              <a:rPr lang="en-US" sz="2200" dirty="0">
                <a:sym typeface="Wingdings" pitchFamily="2" charset="2"/>
              </a:rPr>
              <a:t>Aridity total effect on biomass:</a:t>
            </a:r>
          </a:p>
          <a:p>
            <a:r>
              <a:rPr lang="en-US" sz="2200" dirty="0">
                <a:solidFill>
                  <a:srgbClr val="00A310"/>
                </a:solidFill>
                <a:sym typeface="Wingdings" pitchFamily="2" charset="2"/>
              </a:rPr>
              <a:t>0.080</a:t>
            </a:r>
          </a:p>
          <a:p>
            <a:r>
              <a:rPr lang="en-US" sz="2200" dirty="0">
                <a:sym typeface="Wingdings" pitchFamily="2" charset="2"/>
              </a:rPr>
              <a:t>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64453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29374FC0-AC82-984F-8EED-4EA3AEE0ECA0}"/>
              </a:ext>
            </a:extLst>
          </p:cNvPr>
          <p:cNvGrpSpPr/>
          <p:nvPr/>
        </p:nvGrpSpPr>
        <p:grpSpPr>
          <a:xfrm>
            <a:off x="7397811" y="3547032"/>
            <a:ext cx="2804853" cy="1300723"/>
            <a:chOff x="4750098" y="3244522"/>
            <a:chExt cx="2804853" cy="1300723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51C65C30-983D-094E-BF16-32D1CA19F2F6}"/>
                </a:ext>
              </a:extLst>
            </p:cNvPr>
            <p:cNvSpPr/>
            <p:nvPr/>
          </p:nvSpPr>
          <p:spPr>
            <a:xfrm>
              <a:off x="4750098" y="3244522"/>
              <a:ext cx="2804853" cy="1300723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80">
                <a:solidFill>
                  <a:schemeClr val="tx1"/>
                </a:solidFill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9F86FBD-31E1-CB4E-91C7-5CDE07D45E91}"/>
                </a:ext>
              </a:extLst>
            </p:cNvPr>
            <p:cNvGrpSpPr/>
            <p:nvPr/>
          </p:nvGrpSpPr>
          <p:grpSpPr>
            <a:xfrm>
              <a:off x="4911616" y="3369492"/>
              <a:ext cx="2481817" cy="1050783"/>
              <a:chOff x="4943943" y="3394085"/>
              <a:chExt cx="2481817" cy="1050783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DCE1B472-8A2C-FD43-8285-06A35BA93F2C}"/>
                  </a:ext>
                </a:extLst>
              </p:cNvPr>
              <p:cNvSpPr/>
              <p:nvPr/>
            </p:nvSpPr>
            <p:spPr>
              <a:xfrm>
                <a:off x="6310844" y="3647827"/>
                <a:ext cx="1114916" cy="55843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80" dirty="0">
                    <a:solidFill>
                      <a:schemeClr val="tx1"/>
                    </a:solidFill>
                  </a:rPr>
                  <a:t>Stand structural complexity</a:t>
                </a:r>
              </a:p>
            </p:txBody>
          </p:sp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5AD1CD9A-1BB9-5046-B276-29B1CB54A5CB}"/>
                  </a:ext>
                </a:extLst>
              </p:cNvPr>
              <p:cNvSpPr/>
              <p:nvPr/>
            </p:nvSpPr>
            <p:spPr>
              <a:xfrm>
                <a:off x="4944032" y="3394085"/>
                <a:ext cx="1151968" cy="418400"/>
              </a:xfrm>
              <a:prstGeom prst="roundRect">
                <a:avLst>
                  <a:gd name="adj" fmla="val 4521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71" dirty="0">
                    <a:solidFill>
                      <a:schemeClr val="tx1"/>
                    </a:solidFill>
                  </a:rPr>
                  <a:t>Height coef. </a:t>
                </a:r>
              </a:p>
              <a:p>
                <a:pPr algn="ctr"/>
                <a:r>
                  <a:rPr lang="en-US" sz="871" dirty="0">
                    <a:solidFill>
                      <a:schemeClr val="tx1"/>
                    </a:solidFill>
                  </a:rPr>
                  <a:t>Variation</a:t>
                </a:r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06DBD01C-76AE-7B49-8DC1-315E1A05248C}"/>
                  </a:ext>
                </a:extLst>
              </p:cNvPr>
              <p:cNvCxnSpPr>
                <a:cxnSpLocks/>
                <a:stCxn id="48" idx="1"/>
                <a:endCxn id="49" idx="3"/>
              </p:cNvCxnSpPr>
              <p:nvPr/>
            </p:nvCxnSpPr>
            <p:spPr>
              <a:xfrm flipH="1" flipV="1">
                <a:off x="6096000" y="3603285"/>
                <a:ext cx="378120" cy="12632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ounded Rectangle 50">
                <a:extLst>
                  <a:ext uri="{FF2B5EF4-FFF2-40B4-BE49-F238E27FC236}">
                    <a16:creationId xmlns:a16="http://schemas.microsoft.com/office/drawing/2014/main" id="{D0ED0761-55A4-104E-B5BF-F26D77CF99C0}"/>
                  </a:ext>
                </a:extLst>
              </p:cNvPr>
              <p:cNvSpPr/>
              <p:nvPr/>
            </p:nvSpPr>
            <p:spPr>
              <a:xfrm>
                <a:off x="4943943" y="4026468"/>
                <a:ext cx="1151968" cy="418400"/>
              </a:xfrm>
              <a:prstGeom prst="roundRect">
                <a:avLst>
                  <a:gd name="adj" fmla="val 4521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71" dirty="0">
                    <a:solidFill>
                      <a:schemeClr val="tx1"/>
                    </a:solidFill>
                  </a:rPr>
                  <a:t>DBH coef. </a:t>
                </a:r>
              </a:p>
              <a:p>
                <a:pPr algn="ctr"/>
                <a:r>
                  <a:rPr lang="en-US" sz="871" dirty="0">
                    <a:solidFill>
                      <a:schemeClr val="tx1"/>
                    </a:solidFill>
                  </a:rPr>
                  <a:t>Variation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0D823D01-B5FF-D140-98F6-DD2D15C2AA21}"/>
                  </a:ext>
                </a:extLst>
              </p:cNvPr>
              <p:cNvCxnSpPr>
                <a:cxnSpLocks/>
                <a:stCxn id="48" idx="3"/>
                <a:endCxn id="51" idx="3"/>
              </p:cNvCxnSpPr>
              <p:nvPr/>
            </p:nvCxnSpPr>
            <p:spPr>
              <a:xfrm flipH="1">
                <a:off x="6095911" y="4124484"/>
                <a:ext cx="378209" cy="11118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2651C1C-D357-C044-BA12-67244E004067}"/>
              </a:ext>
            </a:extLst>
          </p:cNvPr>
          <p:cNvGrpSpPr/>
          <p:nvPr/>
        </p:nvGrpSpPr>
        <p:grpSpPr>
          <a:xfrm>
            <a:off x="7397811" y="1737573"/>
            <a:ext cx="2804853" cy="1300723"/>
            <a:chOff x="521610" y="3355308"/>
            <a:chExt cx="2804853" cy="1300723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73A6CC8D-DF06-214C-8E4F-710E3060290F}"/>
                </a:ext>
              </a:extLst>
            </p:cNvPr>
            <p:cNvSpPr/>
            <p:nvPr/>
          </p:nvSpPr>
          <p:spPr>
            <a:xfrm>
              <a:off x="521610" y="3355308"/>
              <a:ext cx="2804853" cy="1300723"/>
            </a:xfrm>
            <a:prstGeom prst="roundRect">
              <a:avLst/>
            </a:prstGeom>
            <a:solidFill>
              <a:srgbClr val="E5CFF8"/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80" dirty="0">
                <a:solidFill>
                  <a:schemeClr val="tx1"/>
                </a:solidFill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9AA08E9-92BF-B841-BDFD-A0465CEB9D1C}"/>
                </a:ext>
              </a:extLst>
            </p:cNvPr>
            <p:cNvSpPr/>
            <p:nvPr/>
          </p:nvSpPr>
          <p:spPr>
            <a:xfrm>
              <a:off x="2023722" y="3726450"/>
              <a:ext cx="1114916" cy="558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80" dirty="0">
                  <a:solidFill>
                    <a:schemeClr val="tx1"/>
                  </a:solidFill>
                </a:rPr>
                <a:t>Tree species diversity</a:t>
              </a: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194ECC55-A171-D240-88B5-0C6F3A4B98AD}"/>
                </a:ext>
              </a:extLst>
            </p:cNvPr>
            <p:cNvSpPr/>
            <p:nvPr/>
          </p:nvSpPr>
          <p:spPr>
            <a:xfrm>
              <a:off x="688816" y="3480763"/>
              <a:ext cx="1151968" cy="418400"/>
            </a:xfrm>
            <a:prstGeom prst="roundRect">
              <a:avLst>
                <a:gd name="adj" fmla="val 4521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71" dirty="0">
                  <a:solidFill>
                    <a:schemeClr val="tx1"/>
                  </a:solidFill>
                </a:rPr>
                <a:t>Rarefied tree species richness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281014D9-3C55-9D4D-9DB8-A6EF8B005F20}"/>
                </a:ext>
              </a:extLst>
            </p:cNvPr>
            <p:cNvCxnSpPr>
              <a:cxnSpLocks/>
              <a:stCxn id="42" idx="1"/>
              <a:endCxn id="43" idx="3"/>
            </p:cNvCxnSpPr>
            <p:nvPr/>
          </p:nvCxnSpPr>
          <p:spPr>
            <a:xfrm flipH="1" flipV="1">
              <a:off x="1840784" y="3689963"/>
              <a:ext cx="346214" cy="11826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38391F49-BD3F-B142-A7F6-21BA1002FE4F}"/>
                </a:ext>
              </a:extLst>
            </p:cNvPr>
            <p:cNvSpPr/>
            <p:nvPr/>
          </p:nvSpPr>
          <p:spPr>
            <a:xfrm>
              <a:off x="695594" y="4113863"/>
              <a:ext cx="1151968" cy="418400"/>
            </a:xfrm>
            <a:prstGeom prst="roundRect">
              <a:avLst>
                <a:gd name="adj" fmla="val 4521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71" dirty="0">
                  <a:solidFill>
                    <a:schemeClr val="tx1"/>
                  </a:solidFill>
                </a:rPr>
                <a:t>Shannon equitability index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6C20477-F121-FC41-AF02-85A98A895A31}"/>
                </a:ext>
              </a:extLst>
            </p:cNvPr>
            <p:cNvCxnSpPr>
              <a:cxnSpLocks/>
              <a:stCxn id="42" idx="3"/>
              <a:endCxn id="45" idx="3"/>
            </p:cNvCxnSpPr>
            <p:nvPr/>
          </p:nvCxnSpPr>
          <p:spPr>
            <a:xfrm flipH="1">
              <a:off x="1847562" y="4203107"/>
              <a:ext cx="339436" cy="11995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317714D6-27FA-4249-B3F3-B6EC38B8A9A0}"/>
              </a:ext>
            </a:extLst>
          </p:cNvPr>
          <p:cNvSpPr/>
          <p:nvPr/>
        </p:nvSpPr>
        <p:spPr>
          <a:xfrm>
            <a:off x="4843418" y="3027809"/>
            <a:ext cx="1151968" cy="418400"/>
          </a:xfrm>
          <a:prstGeom prst="roundRect">
            <a:avLst>
              <a:gd name="adj" fmla="val 452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71" dirty="0">
                <a:solidFill>
                  <a:schemeClr val="tx1"/>
                </a:solidFill>
              </a:rPr>
              <a:t>Tree stem biomass</a:t>
            </a:r>
          </a:p>
          <a:p>
            <a:pPr algn="ctr"/>
            <a:r>
              <a:rPr lang="en-US" sz="871" dirty="0">
                <a:solidFill>
                  <a:schemeClr val="tx1"/>
                </a:solidFill>
              </a:rPr>
              <a:t>(SEOSAW)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AF50414-170D-5245-9DC1-B8C06AA2B4C5}"/>
              </a:ext>
            </a:extLst>
          </p:cNvPr>
          <p:cNvGrpSpPr/>
          <p:nvPr/>
        </p:nvGrpSpPr>
        <p:grpSpPr>
          <a:xfrm>
            <a:off x="256595" y="5780174"/>
            <a:ext cx="2804853" cy="973003"/>
            <a:chOff x="265234" y="5357615"/>
            <a:chExt cx="2804853" cy="973003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FA47F0C8-62B0-574B-89D9-72F70C038A43}"/>
                </a:ext>
              </a:extLst>
            </p:cNvPr>
            <p:cNvSpPr/>
            <p:nvPr/>
          </p:nvSpPr>
          <p:spPr>
            <a:xfrm>
              <a:off x="265234" y="5357615"/>
              <a:ext cx="2804853" cy="97300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8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53E714A-668F-5147-9AED-1D9E30A5B356}"/>
                </a:ext>
              </a:extLst>
            </p:cNvPr>
            <p:cNvSpPr/>
            <p:nvPr/>
          </p:nvSpPr>
          <p:spPr>
            <a:xfrm>
              <a:off x="1811853" y="5565060"/>
              <a:ext cx="1116753" cy="5581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80" dirty="0">
                  <a:solidFill>
                    <a:schemeClr val="tx1"/>
                  </a:solidFill>
                </a:rPr>
                <a:t>Fire intensity</a:t>
              </a: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C260F173-887B-F743-9143-56C047EC9512}"/>
                </a:ext>
              </a:extLst>
            </p:cNvPr>
            <p:cNvSpPr/>
            <p:nvPr/>
          </p:nvSpPr>
          <p:spPr>
            <a:xfrm>
              <a:off x="446878" y="5634918"/>
              <a:ext cx="1151968" cy="418400"/>
            </a:xfrm>
            <a:prstGeom prst="roundRect">
              <a:avLst>
                <a:gd name="adj" fmla="val 4521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71" dirty="0">
                  <a:solidFill>
                    <a:schemeClr val="tx1"/>
                  </a:solidFill>
                </a:rPr>
                <a:t>Fire index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54D99A4-001D-C64A-AD39-8295F4B0DEA9}"/>
                </a:ext>
              </a:extLst>
            </p:cNvPr>
            <p:cNvCxnSpPr>
              <a:cxnSpLocks/>
              <a:stCxn id="32" idx="2"/>
              <a:endCxn id="33" idx="3"/>
            </p:cNvCxnSpPr>
            <p:nvPr/>
          </p:nvCxnSpPr>
          <p:spPr>
            <a:xfrm flipH="1">
              <a:off x="1598846" y="5844117"/>
              <a:ext cx="21300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F82D15A-E79D-4E4E-BB32-494DA8BDFC71}"/>
              </a:ext>
            </a:extLst>
          </p:cNvPr>
          <p:cNvCxnSpPr>
            <a:cxnSpLocks/>
            <a:stCxn id="41" idx="2"/>
            <a:endCxn id="47" idx="0"/>
          </p:cNvCxnSpPr>
          <p:nvPr/>
        </p:nvCxnSpPr>
        <p:spPr>
          <a:xfrm>
            <a:off x="8800238" y="3038296"/>
            <a:ext cx="0" cy="50873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2B8D261E-CE37-E948-9915-36BB83C64B5F}"/>
              </a:ext>
            </a:extLst>
          </p:cNvPr>
          <p:cNvGrpSpPr/>
          <p:nvPr/>
        </p:nvGrpSpPr>
        <p:grpSpPr>
          <a:xfrm>
            <a:off x="265236" y="228773"/>
            <a:ext cx="2804853" cy="1299600"/>
            <a:chOff x="265236" y="228773"/>
            <a:chExt cx="2804853" cy="1299600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C4CFB67D-3F00-3D40-AA75-43983C305F4B}"/>
                </a:ext>
              </a:extLst>
            </p:cNvPr>
            <p:cNvSpPr/>
            <p:nvPr/>
          </p:nvSpPr>
          <p:spPr>
            <a:xfrm>
              <a:off x="265236" y="228773"/>
              <a:ext cx="2804853" cy="1299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8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990E499-8130-C24D-A5C9-C4F33B581ACA}"/>
                </a:ext>
              </a:extLst>
            </p:cNvPr>
            <p:cNvSpPr/>
            <p:nvPr/>
          </p:nvSpPr>
          <p:spPr>
            <a:xfrm>
              <a:off x="1807962" y="599353"/>
              <a:ext cx="1114916" cy="558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80" dirty="0">
                  <a:solidFill>
                    <a:schemeClr val="tx1"/>
                  </a:solidFill>
                </a:rPr>
                <a:t>Moisture availability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2189B7E-617F-884F-8A37-FBC96DD595CC}"/>
                </a:ext>
              </a:extLst>
            </p:cNvPr>
            <p:cNvCxnSpPr>
              <a:cxnSpLocks/>
              <a:stCxn id="25" idx="1"/>
              <a:endCxn id="28" idx="3"/>
            </p:cNvCxnSpPr>
            <p:nvPr/>
          </p:nvCxnSpPr>
          <p:spPr>
            <a:xfrm flipH="1" flipV="1">
              <a:off x="1572950" y="558967"/>
              <a:ext cx="398288" cy="12216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DBE944C-6CE3-264D-AA12-2A4E4BE63FF5}"/>
                </a:ext>
              </a:extLst>
            </p:cNvPr>
            <p:cNvCxnSpPr>
              <a:cxnSpLocks/>
              <a:stCxn id="25" idx="3"/>
              <a:endCxn id="29" idx="3"/>
            </p:cNvCxnSpPr>
            <p:nvPr/>
          </p:nvCxnSpPr>
          <p:spPr>
            <a:xfrm flipH="1">
              <a:off x="1579728" y="1076010"/>
              <a:ext cx="391510" cy="11605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E65EE086-93D8-4849-B391-B0695E0E2F23}"/>
                </a:ext>
              </a:extLst>
            </p:cNvPr>
            <p:cNvSpPr/>
            <p:nvPr/>
          </p:nvSpPr>
          <p:spPr>
            <a:xfrm>
              <a:off x="420982" y="349767"/>
              <a:ext cx="1151968" cy="418400"/>
            </a:xfrm>
            <a:prstGeom prst="roundRect">
              <a:avLst>
                <a:gd name="adj" fmla="val 4521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71" dirty="0">
                  <a:solidFill>
                    <a:schemeClr val="tx1"/>
                  </a:solidFill>
                </a:rPr>
                <a:t>Mean Annual Precipitation</a:t>
              </a: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8744D7B3-8952-9A43-A7F6-1C544E8C5462}"/>
                </a:ext>
              </a:extLst>
            </p:cNvPr>
            <p:cNvSpPr/>
            <p:nvPr/>
          </p:nvSpPr>
          <p:spPr>
            <a:xfrm>
              <a:off x="427760" y="982867"/>
              <a:ext cx="1151968" cy="418400"/>
            </a:xfrm>
            <a:prstGeom prst="roundRect">
              <a:avLst>
                <a:gd name="adj" fmla="val 4521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71" dirty="0">
                  <a:solidFill>
                    <a:schemeClr val="tx1"/>
                  </a:solidFill>
                </a:rPr>
                <a:t>Precipitation Seasonality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A92246C-DD50-0845-9DD5-D09C11F4A178}"/>
              </a:ext>
            </a:extLst>
          </p:cNvPr>
          <p:cNvGrpSpPr/>
          <p:nvPr/>
        </p:nvGrpSpPr>
        <p:grpSpPr>
          <a:xfrm>
            <a:off x="265234" y="3732791"/>
            <a:ext cx="2804853" cy="1890346"/>
            <a:chOff x="265234" y="3252221"/>
            <a:chExt cx="2804853" cy="1890346"/>
          </a:xfrm>
        </p:grpSpPr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F0CFEDAE-0FAF-894D-B9DB-E26DFA65287C}"/>
                </a:ext>
              </a:extLst>
            </p:cNvPr>
            <p:cNvSpPr/>
            <p:nvPr/>
          </p:nvSpPr>
          <p:spPr>
            <a:xfrm>
              <a:off x="265234" y="3252221"/>
              <a:ext cx="2804853" cy="1890346"/>
            </a:xfrm>
            <a:prstGeom prst="roundRect">
              <a:avLst/>
            </a:prstGeom>
            <a:solidFill>
              <a:srgbClr val="A47326">
                <a:alpha val="69020"/>
              </a:srgb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80">
                <a:solidFill>
                  <a:schemeClr val="tx1"/>
                </a:solidFill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3333A17-332A-8044-AB28-E5DD32B9F8AE}"/>
                </a:ext>
              </a:extLst>
            </p:cNvPr>
            <p:cNvSpPr/>
            <p:nvPr/>
          </p:nvSpPr>
          <p:spPr>
            <a:xfrm>
              <a:off x="1821166" y="3936296"/>
              <a:ext cx="1114916" cy="558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80" dirty="0">
                  <a:solidFill>
                    <a:schemeClr val="tx1"/>
                  </a:solidFill>
                </a:rPr>
                <a:t>Soil fertility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F2DABAE-E3EA-5647-BF52-39B72D193B74}"/>
                </a:ext>
              </a:extLst>
            </p:cNvPr>
            <p:cNvCxnSpPr>
              <a:cxnSpLocks/>
              <a:stCxn id="63" idx="1"/>
              <a:endCxn id="66" idx="3"/>
            </p:cNvCxnSpPr>
            <p:nvPr/>
          </p:nvCxnSpPr>
          <p:spPr>
            <a:xfrm flipH="1" flipV="1">
              <a:off x="1572948" y="3574066"/>
              <a:ext cx="411494" cy="44401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88D3C14-DFEE-E341-A9A4-DB9061AE5477}"/>
                </a:ext>
              </a:extLst>
            </p:cNvPr>
            <p:cNvCxnSpPr>
              <a:cxnSpLocks/>
              <a:stCxn id="63" idx="3"/>
              <a:endCxn id="68" idx="3"/>
            </p:cNvCxnSpPr>
            <p:nvPr/>
          </p:nvCxnSpPr>
          <p:spPr>
            <a:xfrm flipH="1">
              <a:off x="1572948" y="4412953"/>
              <a:ext cx="411494" cy="40777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4AD2BFE9-753E-2546-BAFD-CEAC19E05575}"/>
                </a:ext>
              </a:extLst>
            </p:cNvPr>
            <p:cNvSpPr/>
            <p:nvPr/>
          </p:nvSpPr>
          <p:spPr>
            <a:xfrm>
              <a:off x="420980" y="3364866"/>
              <a:ext cx="1151968" cy="418400"/>
            </a:xfrm>
            <a:prstGeom prst="roundRect">
              <a:avLst>
                <a:gd name="adj" fmla="val 4521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71" dirty="0">
                  <a:solidFill>
                    <a:schemeClr val="tx1"/>
                  </a:solidFill>
                </a:rPr>
                <a:t>Organic C %</a:t>
              </a: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B28CD467-C563-6842-B5B2-3E63C954A8AB}"/>
                </a:ext>
              </a:extLst>
            </p:cNvPr>
            <p:cNvSpPr/>
            <p:nvPr/>
          </p:nvSpPr>
          <p:spPr>
            <a:xfrm>
              <a:off x="427758" y="3988194"/>
              <a:ext cx="1151968" cy="418400"/>
            </a:xfrm>
            <a:prstGeom prst="roundRect">
              <a:avLst>
                <a:gd name="adj" fmla="val 4521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71" dirty="0">
                  <a:solidFill>
                    <a:schemeClr val="tx1"/>
                  </a:solidFill>
                </a:rPr>
                <a:t>Sand %</a:t>
              </a:r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816BDBF0-6B74-2542-B99D-4E0E3CF92420}"/>
                </a:ext>
              </a:extLst>
            </p:cNvPr>
            <p:cNvSpPr/>
            <p:nvPr/>
          </p:nvSpPr>
          <p:spPr>
            <a:xfrm>
              <a:off x="420980" y="4611523"/>
              <a:ext cx="1151968" cy="418400"/>
            </a:xfrm>
            <a:prstGeom prst="roundRect">
              <a:avLst>
                <a:gd name="adj" fmla="val 4521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71" dirty="0">
                  <a:solidFill>
                    <a:schemeClr val="tx1"/>
                  </a:solidFill>
                </a:rPr>
                <a:t>Cation exchange capacity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6B5F59C7-928D-7242-B10F-92D0E6E8C707}"/>
                </a:ext>
              </a:extLst>
            </p:cNvPr>
            <p:cNvCxnSpPr>
              <a:cxnSpLocks/>
              <a:stCxn id="63" idx="2"/>
              <a:endCxn id="67" idx="3"/>
            </p:cNvCxnSpPr>
            <p:nvPr/>
          </p:nvCxnSpPr>
          <p:spPr>
            <a:xfrm flipH="1" flipV="1">
              <a:off x="1579726" y="4197394"/>
              <a:ext cx="241440" cy="1812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E98CE7B-3471-D846-887C-7814048E6FE7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6693231" y="2387935"/>
            <a:ext cx="704580" cy="43419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BEE19CB-F6B1-784A-982B-0177AD3CB406}"/>
              </a:ext>
            </a:extLst>
          </p:cNvPr>
          <p:cNvCxnSpPr>
            <a:cxnSpLocks/>
            <a:stCxn id="47" idx="1"/>
          </p:cNvCxnSpPr>
          <p:nvPr/>
        </p:nvCxnSpPr>
        <p:spPr>
          <a:xfrm flipH="1" flipV="1">
            <a:off x="6693231" y="3776550"/>
            <a:ext cx="704580" cy="42084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565D249-7D5E-D54B-89A0-B9D8480B65EC}"/>
              </a:ext>
            </a:extLst>
          </p:cNvPr>
          <p:cNvCxnSpPr>
            <a:cxnSpLocks/>
          </p:cNvCxnSpPr>
          <p:nvPr/>
        </p:nvCxnSpPr>
        <p:spPr>
          <a:xfrm>
            <a:off x="3070087" y="2387373"/>
            <a:ext cx="825951" cy="48834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C1AE407-01A7-1549-82E6-0846D5A02355}"/>
              </a:ext>
            </a:extLst>
          </p:cNvPr>
          <p:cNvCxnSpPr>
            <a:cxnSpLocks/>
            <a:stCxn id="62" idx="3"/>
          </p:cNvCxnSpPr>
          <p:nvPr/>
        </p:nvCxnSpPr>
        <p:spPr>
          <a:xfrm flipV="1">
            <a:off x="3070087" y="3791801"/>
            <a:ext cx="873543" cy="8861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91D9E44-F7D5-9B41-BD0A-62BEC037210E}"/>
              </a:ext>
            </a:extLst>
          </p:cNvPr>
          <p:cNvCxnSpPr>
            <a:cxnSpLocks/>
          </p:cNvCxnSpPr>
          <p:nvPr/>
        </p:nvCxnSpPr>
        <p:spPr>
          <a:xfrm>
            <a:off x="3078727" y="477856"/>
            <a:ext cx="4319084" cy="133367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054957D-7261-A240-8612-78AE11DCF5F3}"/>
              </a:ext>
            </a:extLst>
          </p:cNvPr>
          <p:cNvCxnSpPr>
            <a:cxnSpLocks/>
          </p:cNvCxnSpPr>
          <p:nvPr/>
        </p:nvCxnSpPr>
        <p:spPr>
          <a:xfrm flipV="1">
            <a:off x="3078725" y="4787153"/>
            <a:ext cx="4344051" cy="136698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5595A9E-03C3-DE46-9D8B-D180E62944DC}"/>
              </a:ext>
            </a:extLst>
          </p:cNvPr>
          <p:cNvGrpSpPr/>
          <p:nvPr/>
        </p:nvGrpSpPr>
        <p:grpSpPr>
          <a:xfrm>
            <a:off x="256596" y="1685409"/>
            <a:ext cx="2804853" cy="1890346"/>
            <a:chOff x="812165" y="3914398"/>
            <a:chExt cx="2804853" cy="1890346"/>
          </a:xfrm>
          <a:solidFill>
            <a:srgbClr val="E7786B"/>
          </a:solidFill>
        </p:grpSpPr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8B3AC3D6-1630-8542-8A0F-4D325622F275}"/>
                </a:ext>
              </a:extLst>
            </p:cNvPr>
            <p:cNvSpPr/>
            <p:nvPr/>
          </p:nvSpPr>
          <p:spPr>
            <a:xfrm>
              <a:off x="812165" y="3914398"/>
              <a:ext cx="2804853" cy="1890346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80">
                <a:solidFill>
                  <a:schemeClr val="tx1"/>
                </a:solidFill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89658C9-CDD3-CD45-BCE1-872E58AC68A3}"/>
                </a:ext>
              </a:extLst>
            </p:cNvPr>
            <p:cNvSpPr/>
            <p:nvPr/>
          </p:nvSpPr>
          <p:spPr>
            <a:xfrm>
              <a:off x="2368097" y="4598473"/>
              <a:ext cx="1114916" cy="558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80" dirty="0">
                  <a:solidFill>
                    <a:schemeClr val="tx1"/>
                  </a:solidFill>
                </a:rPr>
                <a:t>Temperature suitability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4880A29-B25B-D444-93CF-3D186FB1057C}"/>
                </a:ext>
              </a:extLst>
            </p:cNvPr>
            <p:cNvCxnSpPr>
              <a:cxnSpLocks/>
              <a:stCxn id="55" idx="1"/>
              <a:endCxn id="58" idx="3"/>
            </p:cNvCxnSpPr>
            <p:nvPr/>
          </p:nvCxnSpPr>
          <p:spPr>
            <a:xfrm flipH="1" flipV="1">
              <a:off x="2119879" y="4236243"/>
              <a:ext cx="411494" cy="444011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5380BC7C-1850-DA47-9CFD-D8CB0531AF93}"/>
                </a:ext>
              </a:extLst>
            </p:cNvPr>
            <p:cNvCxnSpPr>
              <a:cxnSpLocks/>
              <a:stCxn id="55" idx="3"/>
              <a:endCxn id="60" idx="3"/>
            </p:cNvCxnSpPr>
            <p:nvPr/>
          </p:nvCxnSpPr>
          <p:spPr>
            <a:xfrm flipH="1">
              <a:off x="2119879" y="5075130"/>
              <a:ext cx="411494" cy="40777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CC7806C9-FAD5-DA40-A97E-710AD64D8524}"/>
                </a:ext>
              </a:extLst>
            </p:cNvPr>
            <p:cNvSpPr/>
            <p:nvPr/>
          </p:nvSpPr>
          <p:spPr>
            <a:xfrm>
              <a:off x="967911" y="4027043"/>
              <a:ext cx="1151968" cy="418400"/>
            </a:xfrm>
            <a:prstGeom prst="roundRect">
              <a:avLst>
                <a:gd name="adj" fmla="val 4521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71" dirty="0">
                  <a:solidFill>
                    <a:schemeClr val="tx1"/>
                  </a:solidFill>
                </a:rPr>
                <a:t>Mean annual Temperature</a:t>
              </a: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E04ABA0E-4C83-A44A-A810-F6F57F486E53}"/>
                </a:ext>
              </a:extLst>
            </p:cNvPr>
            <p:cNvSpPr/>
            <p:nvPr/>
          </p:nvSpPr>
          <p:spPr>
            <a:xfrm>
              <a:off x="974689" y="4650371"/>
              <a:ext cx="1151968" cy="418400"/>
            </a:xfrm>
            <a:prstGeom prst="roundRect">
              <a:avLst>
                <a:gd name="adj" fmla="val 4521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71" dirty="0">
                  <a:solidFill>
                    <a:schemeClr val="tx1"/>
                  </a:solidFill>
                </a:rPr>
                <a:t>Temperature Seasonality</a:t>
              </a:r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E50FACBE-7683-F54A-AA4B-33A98056F8AB}"/>
                </a:ext>
              </a:extLst>
            </p:cNvPr>
            <p:cNvSpPr/>
            <p:nvPr/>
          </p:nvSpPr>
          <p:spPr>
            <a:xfrm>
              <a:off x="967911" y="5273700"/>
              <a:ext cx="1151968" cy="418400"/>
            </a:xfrm>
            <a:prstGeom prst="roundRect">
              <a:avLst>
                <a:gd name="adj" fmla="val 4521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71" dirty="0" err="1">
                  <a:solidFill>
                    <a:schemeClr val="tx1"/>
                  </a:solidFill>
                </a:rPr>
                <a:t>Isothermality</a:t>
              </a:r>
              <a:endParaRPr lang="en-US" sz="871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C96B98D0-C230-FF48-9A3A-139A5313A496}"/>
                </a:ext>
              </a:extLst>
            </p:cNvPr>
            <p:cNvCxnSpPr>
              <a:cxnSpLocks/>
              <a:stCxn id="55" idx="2"/>
              <a:endCxn id="59" idx="3"/>
            </p:cNvCxnSpPr>
            <p:nvPr/>
          </p:nvCxnSpPr>
          <p:spPr>
            <a:xfrm flipH="1" flipV="1">
              <a:off x="2126657" y="4859571"/>
              <a:ext cx="241440" cy="18121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35A3C53-C302-AB4D-8874-9FE580E9C6BF}"/>
              </a:ext>
            </a:extLst>
          </p:cNvPr>
          <p:cNvCxnSpPr>
            <a:cxnSpLocks/>
          </p:cNvCxnSpPr>
          <p:nvPr/>
        </p:nvCxnSpPr>
        <p:spPr>
          <a:xfrm>
            <a:off x="3061449" y="1046429"/>
            <a:ext cx="1584557" cy="173947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E67EF89-1377-DD41-A2EA-2FF21AF99F5C}"/>
              </a:ext>
            </a:extLst>
          </p:cNvPr>
          <p:cNvCxnSpPr>
            <a:cxnSpLocks/>
          </p:cNvCxnSpPr>
          <p:nvPr/>
        </p:nvCxnSpPr>
        <p:spPr>
          <a:xfrm flipV="1">
            <a:off x="3070087" y="3829591"/>
            <a:ext cx="1575919" cy="208849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88A901E-5C44-4144-BEAB-C17E4A8D0CB0}"/>
              </a:ext>
            </a:extLst>
          </p:cNvPr>
          <p:cNvGrpSpPr/>
          <p:nvPr/>
        </p:nvGrpSpPr>
        <p:grpSpPr>
          <a:xfrm>
            <a:off x="3888378" y="2803547"/>
            <a:ext cx="2804853" cy="973003"/>
            <a:chOff x="3048425" y="4370822"/>
            <a:chExt cx="2804853" cy="973003"/>
          </a:xfrm>
        </p:grpSpPr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027E1090-76EA-E24E-B33F-A44F89BCB9C5}"/>
                </a:ext>
              </a:extLst>
            </p:cNvPr>
            <p:cNvSpPr/>
            <p:nvPr/>
          </p:nvSpPr>
          <p:spPr>
            <a:xfrm>
              <a:off x="3048425" y="4370822"/>
              <a:ext cx="2804853" cy="973003"/>
            </a:xfrm>
            <a:prstGeom prst="roundRect">
              <a:avLst/>
            </a:prstGeom>
            <a:solidFill>
              <a:srgbClr val="7FC973"/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80">
                <a:solidFill>
                  <a:schemeClr val="tx1"/>
                </a:solidFill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D273232-2610-8742-954C-06392DB09FF9}"/>
                </a:ext>
              </a:extLst>
            </p:cNvPr>
            <p:cNvSpPr/>
            <p:nvPr/>
          </p:nvSpPr>
          <p:spPr>
            <a:xfrm>
              <a:off x="4595044" y="4578267"/>
              <a:ext cx="1116753" cy="5581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80" dirty="0">
                  <a:solidFill>
                    <a:schemeClr val="tx1"/>
                  </a:solidFill>
                </a:rPr>
                <a:t>Above ground biomass</a:t>
              </a:r>
            </a:p>
          </p:txBody>
        </p:sp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D4914A2F-CC49-2544-8F7E-26BF9F4F279E}"/>
                </a:ext>
              </a:extLst>
            </p:cNvPr>
            <p:cNvSpPr/>
            <p:nvPr/>
          </p:nvSpPr>
          <p:spPr>
            <a:xfrm>
              <a:off x="3230069" y="4648125"/>
              <a:ext cx="1151968" cy="418400"/>
            </a:xfrm>
            <a:prstGeom prst="roundRect">
              <a:avLst>
                <a:gd name="adj" fmla="val 4521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71" dirty="0">
                  <a:solidFill>
                    <a:schemeClr val="tx1"/>
                  </a:solidFill>
                </a:rPr>
                <a:t>Above ground </a:t>
              </a:r>
            </a:p>
            <a:p>
              <a:pPr algn="ctr"/>
              <a:r>
                <a:rPr lang="en-US" sz="871" dirty="0">
                  <a:solidFill>
                    <a:schemeClr val="tx1"/>
                  </a:solidFill>
                </a:rPr>
                <a:t>biomass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F54BD98-DC84-8245-8817-6DF0B7FD5F05}"/>
                </a:ext>
              </a:extLst>
            </p:cNvPr>
            <p:cNvCxnSpPr>
              <a:cxnSpLocks/>
              <a:stCxn id="78" idx="2"/>
              <a:endCxn id="79" idx="3"/>
            </p:cNvCxnSpPr>
            <p:nvPr/>
          </p:nvCxnSpPr>
          <p:spPr>
            <a:xfrm flipH="1">
              <a:off x="4382037" y="4857324"/>
              <a:ext cx="21300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7958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Same-side Corner of Rectangle 1">
            <a:extLst>
              <a:ext uri="{FF2B5EF4-FFF2-40B4-BE49-F238E27FC236}">
                <a16:creationId xmlns:a16="http://schemas.microsoft.com/office/drawing/2014/main" id="{AC4F4451-B7C6-0C41-9806-BE968F68D102}"/>
              </a:ext>
            </a:extLst>
          </p:cNvPr>
          <p:cNvSpPr/>
          <p:nvPr/>
        </p:nvSpPr>
        <p:spPr>
          <a:xfrm rot="16200000">
            <a:off x="5982893" y="-149088"/>
            <a:ext cx="3563720" cy="6794688"/>
          </a:xfrm>
          <a:prstGeom prst="snip2SameRect">
            <a:avLst>
              <a:gd name="adj1" fmla="val 33965"/>
              <a:gd name="adj2" fmla="val 0"/>
            </a:avLst>
          </a:prstGeom>
          <a:solidFill>
            <a:schemeClr val="accent2">
              <a:lumMod val="75000"/>
              <a:alpha val="9804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51C65C30-983D-094E-BF16-32D1CA19F2F6}"/>
              </a:ext>
            </a:extLst>
          </p:cNvPr>
          <p:cNvSpPr/>
          <p:nvPr/>
        </p:nvSpPr>
        <p:spPr>
          <a:xfrm>
            <a:off x="8171119" y="3485057"/>
            <a:ext cx="2804853" cy="130072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80">
              <a:solidFill>
                <a:schemeClr val="tx1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CE1B472-8A2C-FD43-8285-06A35BA93F2C}"/>
              </a:ext>
            </a:extLst>
          </p:cNvPr>
          <p:cNvSpPr/>
          <p:nvPr/>
        </p:nvSpPr>
        <p:spPr>
          <a:xfrm>
            <a:off x="9699538" y="3863769"/>
            <a:ext cx="1114916" cy="55843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80" dirty="0">
                <a:solidFill>
                  <a:schemeClr val="tx1"/>
                </a:solidFill>
              </a:rPr>
              <a:t>Stand structural complexity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5AD1CD9A-1BB9-5046-B276-29B1CB54A5CB}"/>
              </a:ext>
            </a:extLst>
          </p:cNvPr>
          <p:cNvSpPr/>
          <p:nvPr/>
        </p:nvSpPr>
        <p:spPr>
          <a:xfrm>
            <a:off x="8332726" y="3610027"/>
            <a:ext cx="1151968" cy="418400"/>
          </a:xfrm>
          <a:prstGeom prst="roundRect">
            <a:avLst>
              <a:gd name="adj" fmla="val 452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71" dirty="0">
                <a:solidFill>
                  <a:schemeClr val="tx1"/>
                </a:solidFill>
              </a:rPr>
              <a:t>Height coef. </a:t>
            </a:r>
          </a:p>
          <a:p>
            <a:pPr algn="ctr"/>
            <a:r>
              <a:rPr lang="en-US" sz="871" dirty="0">
                <a:solidFill>
                  <a:schemeClr val="tx1"/>
                </a:solidFill>
              </a:rPr>
              <a:t>Variation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6DBD01C-76AE-7B49-8DC1-315E1A05248C}"/>
              </a:ext>
            </a:extLst>
          </p:cNvPr>
          <p:cNvCxnSpPr>
            <a:cxnSpLocks/>
            <a:stCxn id="48" idx="1"/>
            <a:endCxn id="49" idx="3"/>
          </p:cNvCxnSpPr>
          <p:nvPr/>
        </p:nvCxnSpPr>
        <p:spPr>
          <a:xfrm flipH="1" flipV="1">
            <a:off x="9484694" y="3819227"/>
            <a:ext cx="378120" cy="126323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D0ED0761-55A4-104E-B5BF-F26D77CF99C0}"/>
              </a:ext>
            </a:extLst>
          </p:cNvPr>
          <p:cNvSpPr/>
          <p:nvPr/>
        </p:nvSpPr>
        <p:spPr>
          <a:xfrm>
            <a:off x="8332637" y="4242410"/>
            <a:ext cx="1151968" cy="418400"/>
          </a:xfrm>
          <a:prstGeom prst="roundRect">
            <a:avLst>
              <a:gd name="adj" fmla="val 452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71" dirty="0">
                <a:solidFill>
                  <a:schemeClr val="tx1"/>
                </a:solidFill>
              </a:rPr>
              <a:t>DBH coef. </a:t>
            </a:r>
          </a:p>
          <a:p>
            <a:pPr algn="ctr"/>
            <a:r>
              <a:rPr lang="en-US" sz="871" dirty="0">
                <a:solidFill>
                  <a:schemeClr val="tx1"/>
                </a:solidFill>
              </a:rPr>
              <a:t>Variation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D823D01-B5FF-D140-98F6-DD2D15C2AA21}"/>
              </a:ext>
            </a:extLst>
          </p:cNvPr>
          <p:cNvCxnSpPr>
            <a:cxnSpLocks/>
            <a:stCxn id="48" idx="3"/>
            <a:endCxn id="51" idx="3"/>
          </p:cNvCxnSpPr>
          <p:nvPr/>
        </p:nvCxnSpPr>
        <p:spPr>
          <a:xfrm flipH="1">
            <a:off x="9484605" y="4340426"/>
            <a:ext cx="378209" cy="111184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73A6CC8D-DF06-214C-8E4F-710E3060290F}"/>
              </a:ext>
            </a:extLst>
          </p:cNvPr>
          <p:cNvSpPr/>
          <p:nvPr/>
        </p:nvSpPr>
        <p:spPr>
          <a:xfrm>
            <a:off x="8171119" y="1675598"/>
            <a:ext cx="2804853" cy="1300723"/>
          </a:xfrm>
          <a:prstGeom prst="roundRect">
            <a:avLst/>
          </a:prstGeom>
          <a:solidFill>
            <a:srgbClr val="E5CFF8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80" dirty="0">
              <a:solidFill>
                <a:schemeClr val="tx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9AA08E9-92BF-B841-BDFD-A0465CEB9D1C}"/>
              </a:ext>
            </a:extLst>
          </p:cNvPr>
          <p:cNvSpPr/>
          <p:nvPr/>
        </p:nvSpPr>
        <p:spPr>
          <a:xfrm>
            <a:off x="9673231" y="2046740"/>
            <a:ext cx="1114916" cy="55843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80" dirty="0">
                <a:solidFill>
                  <a:schemeClr val="tx1"/>
                </a:solidFill>
              </a:rPr>
              <a:t>Tree species diversity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194ECC55-A171-D240-88B5-0C6F3A4B98AD}"/>
              </a:ext>
            </a:extLst>
          </p:cNvPr>
          <p:cNvSpPr/>
          <p:nvPr/>
        </p:nvSpPr>
        <p:spPr>
          <a:xfrm>
            <a:off x="8338325" y="1801053"/>
            <a:ext cx="1151968" cy="418400"/>
          </a:xfrm>
          <a:prstGeom prst="roundRect">
            <a:avLst>
              <a:gd name="adj" fmla="val 452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71" dirty="0">
                <a:solidFill>
                  <a:schemeClr val="tx1"/>
                </a:solidFill>
              </a:rPr>
              <a:t>Rarefied tree species richness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81014D9-3C55-9D4D-9DB8-A6EF8B005F20}"/>
              </a:ext>
            </a:extLst>
          </p:cNvPr>
          <p:cNvCxnSpPr>
            <a:cxnSpLocks/>
            <a:stCxn id="42" idx="1"/>
            <a:endCxn id="43" idx="3"/>
          </p:cNvCxnSpPr>
          <p:nvPr/>
        </p:nvCxnSpPr>
        <p:spPr>
          <a:xfrm flipH="1" flipV="1">
            <a:off x="9490293" y="2010253"/>
            <a:ext cx="346214" cy="118268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38391F49-BD3F-B142-A7F6-21BA1002FE4F}"/>
              </a:ext>
            </a:extLst>
          </p:cNvPr>
          <p:cNvSpPr/>
          <p:nvPr/>
        </p:nvSpPr>
        <p:spPr>
          <a:xfrm>
            <a:off x="8345103" y="2434153"/>
            <a:ext cx="1151968" cy="418400"/>
          </a:xfrm>
          <a:prstGeom prst="roundRect">
            <a:avLst>
              <a:gd name="adj" fmla="val 452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71" dirty="0">
                <a:solidFill>
                  <a:schemeClr val="tx1"/>
                </a:solidFill>
              </a:rPr>
              <a:t>Shannon equitability index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6C20477-F121-FC41-AF02-85A98A895A31}"/>
              </a:ext>
            </a:extLst>
          </p:cNvPr>
          <p:cNvCxnSpPr>
            <a:cxnSpLocks/>
            <a:stCxn id="42" idx="3"/>
            <a:endCxn id="45" idx="3"/>
          </p:cNvCxnSpPr>
          <p:nvPr/>
        </p:nvCxnSpPr>
        <p:spPr>
          <a:xfrm flipH="1">
            <a:off x="9497071" y="2523397"/>
            <a:ext cx="339436" cy="119956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317714D6-27FA-4249-B3F3-B6EC38B8A9A0}"/>
              </a:ext>
            </a:extLst>
          </p:cNvPr>
          <p:cNvSpPr/>
          <p:nvPr/>
        </p:nvSpPr>
        <p:spPr>
          <a:xfrm>
            <a:off x="5616726" y="2965834"/>
            <a:ext cx="1151968" cy="418400"/>
          </a:xfrm>
          <a:prstGeom prst="roundRect">
            <a:avLst>
              <a:gd name="adj" fmla="val 452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71" dirty="0">
                <a:solidFill>
                  <a:schemeClr val="tx1"/>
                </a:solidFill>
              </a:rPr>
              <a:t>Tree stem biomass</a:t>
            </a:r>
          </a:p>
          <a:p>
            <a:pPr algn="ctr"/>
            <a:r>
              <a:rPr lang="en-US" sz="871" dirty="0">
                <a:solidFill>
                  <a:schemeClr val="tx1"/>
                </a:solidFill>
              </a:rPr>
              <a:t>(SEOSAW)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FA47F0C8-62B0-574B-89D9-72F70C038A43}"/>
              </a:ext>
            </a:extLst>
          </p:cNvPr>
          <p:cNvSpPr/>
          <p:nvPr/>
        </p:nvSpPr>
        <p:spPr>
          <a:xfrm>
            <a:off x="1029903" y="5718199"/>
            <a:ext cx="2804853" cy="97300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80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53E714A-668F-5147-9AED-1D9E30A5B356}"/>
              </a:ext>
            </a:extLst>
          </p:cNvPr>
          <p:cNvSpPr/>
          <p:nvPr/>
        </p:nvSpPr>
        <p:spPr>
          <a:xfrm>
            <a:off x="2576522" y="5925644"/>
            <a:ext cx="1116753" cy="55811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80" dirty="0">
                <a:solidFill>
                  <a:schemeClr val="tx1"/>
                </a:solidFill>
              </a:rPr>
              <a:t>Fire intensity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C260F173-887B-F743-9143-56C047EC9512}"/>
              </a:ext>
            </a:extLst>
          </p:cNvPr>
          <p:cNvSpPr/>
          <p:nvPr/>
        </p:nvSpPr>
        <p:spPr>
          <a:xfrm>
            <a:off x="1211547" y="5995502"/>
            <a:ext cx="1151968" cy="418400"/>
          </a:xfrm>
          <a:prstGeom prst="roundRect">
            <a:avLst>
              <a:gd name="adj" fmla="val 452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71" dirty="0">
                <a:solidFill>
                  <a:schemeClr val="tx1"/>
                </a:solidFill>
              </a:rPr>
              <a:t>Fire index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54D99A4-001D-C64A-AD39-8295F4B0DEA9}"/>
              </a:ext>
            </a:extLst>
          </p:cNvPr>
          <p:cNvCxnSpPr>
            <a:cxnSpLocks/>
            <a:stCxn id="32" idx="2"/>
            <a:endCxn id="33" idx="3"/>
          </p:cNvCxnSpPr>
          <p:nvPr/>
        </p:nvCxnSpPr>
        <p:spPr>
          <a:xfrm flipH="1">
            <a:off x="2363515" y="6204701"/>
            <a:ext cx="213007" cy="1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F82D15A-E79D-4E4E-BB32-494DA8BDFC71}"/>
              </a:ext>
            </a:extLst>
          </p:cNvPr>
          <p:cNvCxnSpPr>
            <a:cxnSpLocks/>
            <a:stCxn id="41" idx="2"/>
            <a:endCxn id="47" idx="0"/>
          </p:cNvCxnSpPr>
          <p:nvPr/>
        </p:nvCxnSpPr>
        <p:spPr>
          <a:xfrm>
            <a:off x="9573546" y="2976321"/>
            <a:ext cx="0" cy="50873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4CFB67D-3F00-3D40-AA75-43983C305F4B}"/>
              </a:ext>
            </a:extLst>
          </p:cNvPr>
          <p:cNvSpPr/>
          <p:nvPr/>
        </p:nvSpPr>
        <p:spPr>
          <a:xfrm>
            <a:off x="1038544" y="166798"/>
            <a:ext cx="2804853" cy="1299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8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990E499-8130-C24D-A5C9-C4F33B581ACA}"/>
              </a:ext>
            </a:extLst>
          </p:cNvPr>
          <p:cNvSpPr/>
          <p:nvPr/>
        </p:nvSpPr>
        <p:spPr>
          <a:xfrm>
            <a:off x="2581270" y="537378"/>
            <a:ext cx="1114916" cy="55843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80" dirty="0">
                <a:solidFill>
                  <a:schemeClr val="tx1"/>
                </a:solidFill>
              </a:rPr>
              <a:t>Moisture availability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2189B7E-617F-884F-8A37-FBC96DD595CC}"/>
              </a:ext>
            </a:extLst>
          </p:cNvPr>
          <p:cNvCxnSpPr>
            <a:cxnSpLocks/>
            <a:stCxn id="25" idx="1"/>
            <a:endCxn id="28" idx="3"/>
          </p:cNvCxnSpPr>
          <p:nvPr/>
        </p:nvCxnSpPr>
        <p:spPr>
          <a:xfrm flipH="1" flipV="1">
            <a:off x="2346258" y="496992"/>
            <a:ext cx="398288" cy="122167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DBE944C-6CE3-264D-AA12-2A4E4BE63FF5}"/>
              </a:ext>
            </a:extLst>
          </p:cNvPr>
          <p:cNvCxnSpPr>
            <a:cxnSpLocks/>
            <a:stCxn id="25" idx="3"/>
            <a:endCxn id="29" idx="3"/>
          </p:cNvCxnSpPr>
          <p:nvPr/>
        </p:nvCxnSpPr>
        <p:spPr>
          <a:xfrm flipH="1">
            <a:off x="2353036" y="1014035"/>
            <a:ext cx="391510" cy="116057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65EE086-93D8-4849-B391-B0695E0E2F23}"/>
              </a:ext>
            </a:extLst>
          </p:cNvPr>
          <p:cNvSpPr/>
          <p:nvPr/>
        </p:nvSpPr>
        <p:spPr>
          <a:xfrm>
            <a:off x="1194290" y="287792"/>
            <a:ext cx="1151968" cy="418400"/>
          </a:xfrm>
          <a:prstGeom prst="roundRect">
            <a:avLst>
              <a:gd name="adj" fmla="val 452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71" dirty="0">
                <a:solidFill>
                  <a:schemeClr val="tx1"/>
                </a:solidFill>
              </a:rPr>
              <a:t>Mean Annual Precipitation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744D7B3-8952-9A43-A7F6-1C544E8C5462}"/>
              </a:ext>
            </a:extLst>
          </p:cNvPr>
          <p:cNvSpPr/>
          <p:nvPr/>
        </p:nvSpPr>
        <p:spPr>
          <a:xfrm>
            <a:off x="1201068" y="920892"/>
            <a:ext cx="1151968" cy="418400"/>
          </a:xfrm>
          <a:prstGeom prst="roundRect">
            <a:avLst>
              <a:gd name="adj" fmla="val 452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71" dirty="0">
                <a:solidFill>
                  <a:schemeClr val="tx1"/>
                </a:solidFill>
              </a:rPr>
              <a:t>Precipitation Seasonality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F0CFEDAE-0FAF-894D-B9DB-E26DFA65287C}"/>
              </a:ext>
            </a:extLst>
          </p:cNvPr>
          <p:cNvSpPr/>
          <p:nvPr/>
        </p:nvSpPr>
        <p:spPr>
          <a:xfrm>
            <a:off x="1038542" y="3670816"/>
            <a:ext cx="2804853" cy="1890346"/>
          </a:xfrm>
          <a:prstGeom prst="roundRect">
            <a:avLst/>
          </a:prstGeom>
          <a:solidFill>
            <a:srgbClr val="A47326">
              <a:alpha val="69020"/>
            </a:srgb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80">
              <a:solidFill>
                <a:schemeClr val="tx1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3333A17-332A-8044-AB28-E5DD32B9F8AE}"/>
              </a:ext>
            </a:extLst>
          </p:cNvPr>
          <p:cNvSpPr/>
          <p:nvPr/>
        </p:nvSpPr>
        <p:spPr>
          <a:xfrm>
            <a:off x="2594474" y="4354891"/>
            <a:ext cx="1114916" cy="55843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80" dirty="0">
                <a:solidFill>
                  <a:schemeClr val="tx1"/>
                </a:solidFill>
              </a:rPr>
              <a:t>Soil fertility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F2DABAE-E3EA-5647-BF52-39B72D193B74}"/>
              </a:ext>
            </a:extLst>
          </p:cNvPr>
          <p:cNvCxnSpPr>
            <a:cxnSpLocks/>
            <a:stCxn id="63" idx="1"/>
            <a:endCxn id="66" idx="3"/>
          </p:cNvCxnSpPr>
          <p:nvPr/>
        </p:nvCxnSpPr>
        <p:spPr>
          <a:xfrm flipH="1" flipV="1">
            <a:off x="2346256" y="3992661"/>
            <a:ext cx="411494" cy="444011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88D3C14-DFEE-E341-A9A4-DB9061AE5477}"/>
              </a:ext>
            </a:extLst>
          </p:cNvPr>
          <p:cNvCxnSpPr>
            <a:cxnSpLocks/>
            <a:stCxn id="63" idx="3"/>
            <a:endCxn id="68" idx="3"/>
          </p:cNvCxnSpPr>
          <p:nvPr/>
        </p:nvCxnSpPr>
        <p:spPr>
          <a:xfrm flipH="1">
            <a:off x="2346256" y="4831548"/>
            <a:ext cx="411494" cy="40777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4AD2BFE9-753E-2546-BAFD-CEAC19E05575}"/>
              </a:ext>
            </a:extLst>
          </p:cNvPr>
          <p:cNvSpPr/>
          <p:nvPr/>
        </p:nvSpPr>
        <p:spPr>
          <a:xfrm>
            <a:off x="1194288" y="3783461"/>
            <a:ext cx="1151968" cy="418400"/>
          </a:xfrm>
          <a:prstGeom prst="roundRect">
            <a:avLst>
              <a:gd name="adj" fmla="val 452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71" dirty="0">
                <a:solidFill>
                  <a:schemeClr val="tx1"/>
                </a:solidFill>
              </a:rPr>
              <a:t>Organic C %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B28CD467-C563-6842-B5B2-3E63C954A8AB}"/>
              </a:ext>
            </a:extLst>
          </p:cNvPr>
          <p:cNvSpPr/>
          <p:nvPr/>
        </p:nvSpPr>
        <p:spPr>
          <a:xfrm>
            <a:off x="1201066" y="4406789"/>
            <a:ext cx="1151968" cy="418400"/>
          </a:xfrm>
          <a:prstGeom prst="roundRect">
            <a:avLst>
              <a:gd name="adj" fmla="val 452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71" dirty="0">
                <a:solidFill>
                  <a:schemeClr val="tx1"/>
                </a:solidFill>
              </a:rPr>
              <a:t>Sand %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816BDBF0-6B74-2542-B99D-4E0E3CF92420}"/>
              </a:ext>
            </a:extLst>
          </p:cNvPr>
          <p:cNvSpPr/>
          <p:nvPr/>
        </p:nvSpPr>
        <p:spPr>
          <a:xfrm>
            <a:off x="1194288" y="5030118"/>
            <a:ext cx="1151968" cy="418400"/>
          </a:xfrm>
          <a:prstGeom prst="roundRect">
            <a:avLst>
              <a:gd name="adj" fmla="val 452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71" dirty="0">
                <a:solidFill>
                  <a:schemeClr val="tx1"/>
                </a:solidFill>
              </a:rPr>
              <a:t>Cation exchange capacity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B5F59C7-928D-7242-B10F-92D0E6E8C707}"/>
              </a:ext>
            </a:extLst>
          </p:cNvPr>
          <p:cNvCxnSpPr>
            <a:cxnSpLocks/>
            <a:stCxn id="63" idx="2"/>
            <a:endCxn id="67" idx="3"/>
          </p:cNvCxnSpPr>
          <p:nvPr/>
        </p:nvCxnSpPr>
        <p:spPr>
          <a:xfrm flipH="1" flipV="1">
            <a:off x="2353034" y="4615989"/>
            <a:ext cx="241440" cy="18121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E98CE7B-3471-D846-887C-7814048E6FE7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7466539" y="2325960"/>
            <a:ext cx="704580" cy="43419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BEE19CB-F6B1-784A-982B-0177AD3CB406}"/>
              </a:ext>
            </a:extLst>
          </p:cNvPr>
          <p:cNvCxnSpPr>
            <a:cxnSpLocks/>
            <a:stCxn id="47" idx="1"/>
          </p:cNvCxnSpPr>
          <p:nvPr/>
        </p:nvCxnSpPr>
        <p:spPr>
          <a:xfrm flipH="1" flipV="1">
            <a:off x="7466539" y="3714575"/>
            <a:ext cx="704580" cy="42084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565D249-7D5E-D54B-89A0-B9D8480B65EC}"/>
              </a:ext>
            </a:extLst>
          </p:cNvPr>
          <p:cNvCxnSpPr>
            <a:cxnSpLocks/>
          </p:cNvCxnSpPr>
          <p:nvPr/>
        </p:nvCxnSpPr>
        <p:spPr>
          <a:xfrm>
            <a:off x="3843395" y="2325398"/>
            <a:ext cx="825951" cy="48834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C1AE407-01A7-1549-82E6-0846D5A02355}"/>
              </a:ext>
            </a:extLst>
          </p:cNvPr>
          <p:cNvCxnSpPr>
            <a:cxnSpLocks/>
            <a:stCxn id="62" idx="3"/>
          </p:cNvCxnSpPr>
          <p:nvPr/>
        </p:nvCxnSpPr>
        <p:spPr>
          <a:xfrm flipV="1">
            <a:off x="3843395" y="3729826"/>
            <a:ext cx="873543" cy="8861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91D9E44-F7D5-9B41-BD0A-62BEC037210E}"/>
              </a:ext>
            </a:extLst>
          </p:cNvPr>
          <p:cNvCxnSpPr>
            <a:cxnSpLocks/>
          </p:cNvCxnSpPr>
          <p:nvPr/>
        </p:nvCxnSpPr>
        <p:spPr>
          <a:xfrm>
            <a:off x="3852035" y="415881"/>
            <a:ext cx="4319084" cy="133367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054957D-7261-A240-8612-78AE11DCF5F3}"/>
              </a:ext>
            </a:extLst>
          </p:cNvPr>
          <p:cNvCxnSpPr>
            <a:cxnSpLocks/>
          </p:cNvCxnSpPr>
          <p:nvPr/>
        </p:nvCxnSpPr>
        <p:spPr>
          <a:xfrm flipV="1">
            <a:off x="3852033" y="4725178"/>
            <a:ext cx="4344051" cy="136698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8B3AC3D6-1630-8542-8A0F-4D325622F275}"/>
              </a:ext>
            </a:extLst>
          </p:cNvPr>
          <p:cNvSpPr/>
          <p:nvPr/>
        </p:nvSpPr>
        <p:spPr>
          <a:xfrm>
            <a:off x="1029904" y="1623434"/>
            <a:ext cx="2804853" cy="1890346"/>
          </a:xfrm>
          <a:prstGeom prst="roundRect">
            <a:avLst/>
          </a:prstGeom>
          <a:solidFill>
            <a:srgbClr val="E7786B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80">
              <a:solidFill>
                <a:schemeClr val="tx1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89658C9-CDD3-CD45-BCE1-872E58AC68A3}"/>
              </a:ext>
            </a:extLst>
          </p:cNvPr>
          <p:cNvSpPr/>
          <p:nvPr/>
        </p:nvSpPr>
        <p:spPr>
          <a:xfrm>
            <a:off x="2585836" y="2307509"/>
            <a:ext cx="1114916" cy="55843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80" dirty="0">
                <a:solidFill>
                  <a:schemeClr val="tx1"/>
                </a:solidFill>
              </a:rPr>
              <a:t>Temperature suitability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4880A29-B25B-D444-93CF-3D186FB1057C}"/>
              </a:ext>
            </a:extLst>
          </p:cNvPr>
          <p:cNvCxnSpPr>
            <a:cxnSpLocks/>
            <a:stCxn id="55" idx="1"/>
            <a:endCxn id="58" idx="3"/>
          </p:cNvCxnSpPr>
          <p:nvPr/>
        </p:nvCxnSpPr>
        <p:spPr>
          <a:xfrm flipH="1" flipV="1">
            <a:off x="2337618" y="1945279"/>
            <a:ext cx="411494" cy="444011"/>
          </a:xfrm>
          <a:prstGeom prst="straightConnector1">
            <a:avLst/>
          </a:prstGeom>
          <a:solidFill>
            <a:srgbClr val="E7786B"/>
          </a:solidFill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380BC7C-1850-DA47-9CFD-D8CB0531AF93}"/>
              </a:ext>
            </a:extLst>
          </p:cNvPr>
          <p:cNvCxnSpPr>
            <a:cxnSpLocks/>
            <a:stCxn id="55" idx="3"/>
            <a:endCxn id="60" idx="3"/>
          </p:cNvCxnSpPr>
          <p:nvPr/>
        </p:nvCxnSpPr>
        <p:spPr>
          <a:xfrm flipH="1">
            <a:off x="2337618" y="2784166"/>
            <a:ext cx="411494" cy="407770"/>
          </a:xfrm>
          <a:prstGeom prst="straightConnector1">
            <a:avLst/>
          </a:prstGeom>
          <a:solidFill>
            <a:srgbClr val="E7786B"/>
          </a:solidFill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CC7806C9-FAD5-DA40-A97E-710AD64D8524}"/>
              </a:ext>
            </a:extLst>
          </p:cNvPr>
          <p:cNvSpPr/>
          <p:nvPr/>
        </p:nvSpPr>
        <p:spPr>
          <a:xfrm>
            <a:off x="1185650" y="1736079"/>
            <a:ext cx="1151968" cy="418400"/>
          </a:xfrm>
          <a:prstGeom prst="roundRect">
            <a:avLst>
              <a:gd name="adj" fmla="val 452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71" dirty="0">
                <a:solidFill>
                  <a:schemeClr val="tx1"/>
                </a:solidFill>
              </a:rPr>
              <a:t>Mean annual Temperature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E04ABA0E-4C83-A44A-A810-F6F57F486E53}"/>
              </a:ext>
            </a:extLst>
          </p:cNvPr>
          <p:cNvSpPr/>
          <p:nvPr/>
        </p:nvSpPr>
        <p:spPr>
          <a:xfrm>
            <a:off x="1192428" y="2359407"/>
            <a:ext cx="1151968" cy="418400"/>
          </a:xfrm>
          <a:prstGeom prst="roundRect">
            <a:avLst>
              <a:gd name="adj" fmla="val 452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71" dirty="0">
                <a:solidFill>
                  <a:schemeClr val="tx1"/>
                </a:solidFill>
              </a:rPr>
              <a:t>Temperature Seasonality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E50FACBE-7683-F54A-AA4B-33A98056F8AB}"/>
              </a:ext>
            </a:extLst>
          </p:cNvPr>
          <p:cNvSpPr/>
          <p:nvPr/>
        </p:nvSpPr>
        <p:spPr>
          <a:xfrm>
            <a:off x="1185650" y="2982736"/>
            <a:ext cx="1151968" cy="418400"/>
          </a:xfrm>
          <a:prstGeom prst="roundRect">
            <a:avLst>
              <a:gd name="adj" fmla="val 452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71" dirty="0" err="1">
                <a:solidFill>
                  <a:schemeClr val="tx1"/>
                </a:solidFill>
              </a:rPr>
              <a:t>Isothermality</a:t>
            </a:r>
            <a:endParaRPr lang="en-US" sz="871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96B98D0-C230-FF48-9A3A-139A5313A496}"/>
              </a:ext>
            </a:extLst>
          </p:cNvPr>
          <p:cNvCxnSpPr>
            <a:cxnSpLocks/>
            <a:stCxn id="55" idx="2"/>
            <a:endCxn id="59" idx="3"/>
          </p:cNvCxnSpPr>
          <p:nvPr/>
        </p:nvCxnSpPr>
        <p:spPr>
          <a:xfrm flipH="1" flipV="1">
            <a:off x="2344396" y="2568607"/>
            <a:ext cx="241440" cy="18121"/>
          </a:xfrm>
          <a:prstGeom prst="straightConnector1">
            <a:avLst/>
          </a:prstGeom>
          <a:solidFill>
            <a:srgbClr val="E7786B"/>
          </a:solidFill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35A3C53-C302-AB4D-8874-9FE580E9C6BF}"/>
              </a:ext>
            </a:extLst>
          </p:cNvPr>
          <p:cNvCxnSpPr>
            <a:cxnSpLocks/>
          </p:cNvCxnSpPr>
          <p:nvPr/>
        </p:nvCxnSpPr>
        <p:spPr>
          <a:xfrm>
            <a:off x="3834757" y="984454"/>
            <a:ext cx="1584557" cy="173947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E67EF89-1377-DD41-A2EA-2FF21AF99F5C}"/>
              </a:ext>
            </a:extLst>
          </p:cNvPr>
          <p:cNvCxnSpPr>
            <a:cxnSpLocks/>
          </p:cNvCxnSpPr>
          <p:nvPr/>
        </p:nvCxnSpPr>
        <p:spPr>
          <a:xfrm flipV="1">
            <a:off x="3843395" y="3767616"/>
            <a:ext cx="1575919" cy="208849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027E1090-76EA-E24E-B33F-A44F89BCB9C5}"/>
              </a:ext>
            </a:extLst>
          </p:cNvPr>
          <p:cNvSpPr/>
          <p:nvPr/>
        </p:nvSpPr>
        <p:spPr>
          <a:xfrm>
            <a:off x="4661686" y="2741572"/>
            <a:ext cx="2804853" cy="973003"/>
          </a:xfrm>
          <a:prstGeom prst="roundRect">
            <a:avLst/>
          </a:prstGeom>
          <a:solidFill>
            <a:srgbClr val="7FC973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80">
              <a:solidFill>
                <a:schemeClr val="tx1"/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D273232-2610-8742-954C-06392DB09FF9}"/>
              </a:ext>
            </a:extLst>
          </p:cNvPr>
          <p:cNvSpPr/>
          <p:nvPr/>
        </p:nvSpPr>
        <p:spPr>
          <a:xfrm>
            <a:off x="6208305" y="2949017"/>
            <a:ext cx="1116753" cy="55811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80" dirty="0">
                <a:solidFill>
                  <a:schemeClr val="tx1"/>
                </a:solidFill>
              </a:rPr>
              <a:t>Above ground biomass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D4914A2F-CC49-2544-8F7E-26BF9F4F279E}"/>
              </a:ext>
            </a:extLst>
          </p:cNvPr>
          <p:cNvSpPr/>
          <p:nvPr/>
        </p:nvSpPr>
        <p:spPr>
          <a:xfrm>
            <a:off x="4843330" y="3018875"/>
            <a:ext cx="1151968" cy="418400"/>
          </a:xfrm>
          <a:prstGeom prst="roundRect">
            <a:avLst>
              <a:gd name="adj" fmla="val 452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71" dirty="0">
                <a:solidFill>
                  <a:schemeClr val="tx1"/>
                </a:solidFill>
              </a:rPr>
              <a:t>Above ground </a:t>
            </a:r>
          </a:p>
          <a:p>
            <a:pPr algn="ctr"/>
            <a:r>
              <a:rPr lang="en-US" sz="871" dirty="0">
                <a:solidFill>
                  <a:schemeClr val="tx1"/>
                </a:solidFill>
              </a:rPr>
              <a:t>biomass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F54BD98-DC84-8245-8817-6DF0B7FD5F05}"/>
              </a:ext>
            </a:extLst>
          </p:cNvPr>
          <p:cNvCxnSpPr>
            <a:cxnSpLocks/>
            <a:stCxn id="78" idx="2"/>
            <a:endCxn id="79" idx="3"/>
          </p:cNvCxnSpPr>
          <p:nvPr/>
        </p:nvCxnSpPr>
        <p:spPr>
          <a:xfrm flipH="1">
            <a:off x="5995298" y="3228074"/>
            <a:ext cx="213007" cy="1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938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8B3AC3D6-1630-8542-8A0F-4D325622F275}"/>
              </a:ext>
            </a:extLst>
          </p:cNvPr>
          <p:cNvSpPr/>
          <p:nvPr/>
        </p:nvSpPr>
        <p:spPr>
          <a:xfrm>
            <a:off x="1029904" y="856359"/>
            <a:ext cx="2804853" cy="2866419"/>
          </a:xfrm>
          <a:prstGeom prst="roundRect">
            <a:avLst/>
          </a:prstGeom>
          <a:solidFill>
            <a:srgbClr val="E7786B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80">
              <a:solidFill>
                <a:schemeClr val="tx1"/>
              </a:solidFill>
            </a:endParaRPr>
          </a:p>
        </p:txBody>
      </p:sp>
      <p:sp>
        <p:nvSpPr>
          <p:cNvPr id="2" name="Snip Same-side Corner of Rectangle 1">
            <a:extLst>
              <a:ext uri="{FF2B5EF4-FFF2-40B4-BE49-F238E27FC236}">
                <a16:creationId xmlns:a16="http://schemas.microsoft.com/office/drawing/2014/main" id="{AC4F4451-B7C6-0C41-9806-BE968F68D102}"/>
              </a:ext>
            </a:extLst>
          </p:cNvPr>
          <p:cNvSpPr/>
          <p:nvPr/>
        </p:nvSpPr>
        <p:spPr>
          <a:xfrm rot="16200000">
            <a:off x="5982893" y="291391"/>
            <a:ext cx="3563720" cy="6794688"/>
          </a:xfrm>
          <a:prstGeom prst="snip2SameRect">
            <a:avLst>
              <a:gd name="adj1" fmla="val 33965"/>
              <a:gd name="adj2" fmla="val 0"/>
            </a:avLst>
          </a:prstGeom>
          <a:solidFill>
            <a:schemeClr val="accent2">
              <a:lumMod val="75000"/>
              <a:alpha val="9804"/>
            </a:schemeClr>
          </a:solidFill>
          <a:ln>
            <a:solidFill>
              <a:schemeClr val="tx1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752145456">
                  <a:custGeom>
                    <a:avLst/>
                    <a:gdLst>
                      <a:gd name="connsiteX0" fmla="*/ 1210417 w 3563720"/>
                      <a:gd name="connsiteY0" fmla="*/ 0 h 6794688"/>
                      <a:gd name="connsiteX1" fmla="*/ 1804718 w 3563720"/>
                      <a:gd name="connsiteY1" fmla="*/ 0 h 6794688"/>
                      <a:gd name="connsiteX2" fmla="*/ 2353303 w 3563720"/>
                      <a:gd name="connsiteY2" fmla="*/ 0 h 6794688"/>
                      <a:gd name="connsiteX3" fmla="*/ 2744671 w 3563720"/>
                      <a:gd name="connsiteY3" fmla="*/ 391368 h 6794688"/>
                      <a:gd name="connsiteX4" fmla="*/ 3136039 w 3563720"/>
                      <a:gd name="connsiteY4" fmla="*/ 782736 h 6794688"/>
                      <a:gd name="connsiteX5" fmla="*/ 3563720 w 3563720"/>
                      <a:gd name="connsiteY5" fmla="*/ 1210417 h 6794688"/>
                      <a:gd name="connsiteX6" fmla="*/ 3563720 w 3563720"/>
                      <a:gd name="connsiteY6" fmla="*/ 1601316 h 6794688"/>
                      <a:gd name="connsiteX7" fmla="*/ 3563720 w 3563720"/>
                      <a:gd name="connsiteY7" fmla="*/ 2215586 h 6794688"/>
                      <a:gd name="connsiteX8" fmla="*/ 3563720 w 3563720"/>
                      <a:gd name="connsiteY8" fmla="*/ 2662327 h 6794688"/>
                      <a:gd name="connsiteX9" fmla="*/ 3563720 w 3563720"/>
                      <a:gd name="connsiteY9" fmla="*/ 3109069 h 6794688"/>
                      <a:gd name="connsiteX10" fmla="*/ 3563720 w 3563720"/>
                      <a:gd name="connsiteY10" fmla="*/ 3611654 h 6794688"/>
                      <a:gd name="connsiteX11" fmla="*/ 3563720 w 3563720"/>
                      <a:gd name="connsiteY11" fmla="*/ 4058395 h 6794688"/>
                      <a:gd name="connsiteX12" fmla="*/ 3563720 w 3563720"/>
                      <a:gd name="connsiteY12" fmla="*/ 4505137 h 6794688"/>
                      <a:gd name="connsiteX13" fmla="*/ 3563720 w 3563720"/>
                      <a:gd name="connsiteY13" fmla="*/ 5119407 h 6794688"/>
                      <a:gd name="connsiteX14" fmla="*/ 3563720 w 3563720"/>
                      <a:gd name="connsiteY14" fmla="*/ 5733677 h 6794688"/>
                      <a:gd name="connsiteX15" fmla="*/ 3563720 w 3563720"/>
                      <a:gd name="connsiteY15" fmla="*/ 6794688 h 6794688"/>
                      <a:gd name="connsiteX16" fmla="*/ 3563720 w 3563720"/>
                      <a:gd name="connsiteY16" fmla="*/ 6794688 h 6794688"/>
                      <a:gd name="connsiteX17" fmla="*/ 2934129 w 3563720"/>
                      <a:gd name="connsiteY17" fmla="*/ 6794688 h 6794688"/>
                      <a:gd name="connsiteX18" fmla="*/ 2340176 w 3563720"/>
                      <a:gd name="connsiteY18" fmla="*/ 6794688 h 6794688"/>
                      <a:gd name="connsiteX19" fmla="*/ 1781860 w 3563720"/>
                      <a:gd name="connsiteY19" fmla="*/ 6794688 h 6794688"/>
                      <a:gd name="connsiteX20" fmla="*/ 1294818 w 3563720"/>
                      <a:gd name="connsiteY20" fmla="*/ 6794688 h 6794688"/>
                      <a:gd name="connsiteX21" fmla="*/ 772139 w 3563720"/>
                      <a:gd name="connsiteY21" fmla="*/ 6794688 h 6794688"/>
                      <a:gd name="connsiteX22" fmla="*/ 0 w 3563720"/>
                      <a:gd name="connsiteY22" fmla="*/ 6794688 h 6794688"/>
                      <a:gd name="connsiteX23" fmla="*/ 0 w 3563720"/>
                      <a:gd name="connsiteY23" fmla="*/ 6794688 h 6794688"/>
                      <a:gd name="connsiteX24" fmla="*/ 0 w 3563720"/>
                      <a:gd name="connsiteY24" fmla="*/ 6292104 h 6794688"/>
                      <a:gd name="connsiteX25" fmla="*/ 0 w 3563720"/>
                      <a:gd name="connsiteY25" fmla="*/ 5901205 h 6794688"/>
                      <a:gd name="connsiteX26" fmla="*/ 0 w 3563720"/>
                      <a:gd name="connsiteY26" fmla="*/ 5342778 h 6794688"/>
                      <a:gd name="connsiteX27" fmla="*/ 0 w 3563720"/>
                      <a:gd name="connsiteY27" fmla="*/ 4840193 h 6794688"/>
                      <a:gd name="connsiteX28" fmla="*/ 0 w 3563720"/>
                      <a:gd name="connsiteY28" fmla="*/ 4449294 h 6794688"/>
                      <a:gd name="connsiteX29" fmla="*/ 0 w 3563720"/>
                      <a:gd name="connsiteY29" fmla="*/ 3946710 h 6794688"/>
                      <a:gd name="connsiteX30" fmla="*/ 0 w 3563720"/>
                      <a:gd name="connsiteY30" fmla="*/ 3332440 h 6794688"/>
                      <a:gd name="connsiteX31" fmla="*/ 0 w 3563720"/>
                      <a:gd name="connsiteY31" fmla="*/ 2718170 h 6794688"/>
                      <a:gd name="connsiteX32" fmla="*/ 0 w 3563720"/>
                      <a:gd name="connsiteY32" fmla="*/ 2215586 h 6794688"/>
                      <a:gd name="connsiteX33" fmla="*/ 0 w 3563720"/>
                      <a:gd name="connsiteY33" fmla="*/ 1824687 h 6794688"/>
                      <a:gd name="connsiteX34" fmla="*/ 0 w 3563720"/>
                      <a:gd name="connsiteY34" fmla="*/ 1210417 h 6794688"/>
                      <a:gd name="connsiteX35" fmla="*/ 379264 w 3563720"/>
                      <a:gd name="connsiteY35" fmla="*/ 831153 h 6794688"/>
                      <a:gd name="connsiteX36" fmla="*/ 782736 w 3563720"/>
                      <a:gd name="connsiteY36" fmla="*/ 427681 h 6794688"/>
                      <a:gd name="connsiteX37" fmla="*/ 1210417 w 3563720"/>
                      <a:gd name="connsiteY37" fmla="*/ 0 h 67946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3563720" h="6794688" fill="none" extrusionOk="0">
                        <a:moveTo>
                          <a:pt x="1210417" y="0"/>
                        </a:moveTo>
                        <a:cubicBezTo>
                          <a:pt x="1462822" y="-64159"/>
                          <a:pt x="1600090" y="66766"/>
                          <a:pt x="1804718" y="0"/>
                        </a:cubicBezTo>
                        <a:cubicBezTo>
                          <a:pt x="2009346" y="-66766"/>
                          <a:pt x="2241556" y="1182"/>
                          <a:pt x="2353303" y="0"/>
                        </a:cubicBezTo>
                        <a:cubicBezTo>
                          <a:pt x="2498370" y="56521"/>
                          <a:pt x="2630850" y="318756"/>
                          <a:pt x="2744671" y="391368"/>
                        </a:cubicBezTo>
                        <a:cubicBezTo>
                          <a:pt x="2858492" y="463980"/>
                          <a:pt x="2985357" y="650646"/>
                          <a:pt x="3136039" y="782736"/>
                        </a:cubicBezTo>
                        <a:cubicBezTo>
                          <a:pt x="3286721" y="914826"/>
                          <a:pt x="3451443" y="1113807"/>
                          <a:pt x="3563720" y="1210417"/>
                        </a:cubicBezTo>
                        <a:cubicBezTo>
                          <a:pt x="3567845" y="1383996"/>
                          <a:pt x="3548912" y="1462997"/>
                          <a:pt x="3563720" y="1601316"/>
                        </a:cubicBezTo>
                        <a:cubicBezTo>
                          <a:pt x="3578528" y="1739635"/>
                          <a:pt x="3547981" y="1953368"/>
                          <a:pt x="3563720" y="2215586"/>
                        </a:cubicBezTo>
                        <a:cubicBezTo>
                          <a:pt x="3579459" y="2477804"/>
                          <a:pt x="3562564" y="2447935"/>
                          <a:pt x="3563720" y="2662327"/>
                        </a:cubicBezTo>
                        <a:cubicBezTo>
                          <a:pt x="3564876" y="2876719"/>
                          <a:pt x="3534970" y="3014303"/>
                          <a:pt x="3563720" y="3109069"/>
                        </a:cubicBezTo>
                        <a:cubicBezTo>
                          <a:pt x="3592470" y="3203835"/>
                          <a:pt x="3542248" y="3507534"/>
                          <a:pt x="3563720" y="3611654"/>
                        </a:cubicBezTo>
                        <a:cubicBezTo>
                          <a:pt x="3585192" y="3715775"/>
                          <a:pt x="3551167" y="3911638"/>
                          <a:pt x="3563720" y="4058395"/>
                        </a:cubicBezTo>
                        <a:cubicBezTo>
                          <a:pt x="3576273" y="4205152"/>
                          <a:pt x="3548093" y="4341377"/>
                          <a:pt x="3563720" y="4505137"/>
                        </a:cubicBezTo>
                        <a:cubicBezTo>
                          <a:pt x="3579347" y="4668897"/>
                          <a:pt x="3531533" y="4984832"/>
                          <a:pt x="3563720" y="5119407"/>
                        </a:cubicBezTo>
                        <a:cubicBezTo>
                          <a:pt x="3595907" y="5253982"/>
                          <a:pt x="3521110" y="5461469"/>
                          <a:pt x="3563720" y="5733677"/>
                        </a:cubicBezTo>
                        <a:cubicBezTo>
                          <a:pt x="3606330" y="6005885"/>
                          <a:pt x="3507999" y="6496016"/>
                          <a:pt x="3563720" y="6794688"/>
                        </a:cubicBezTo>
                        <a:lnTo>
                          <a:pt x="3563720" y="6794688"/>
                        </a:lnTo>
                        <a:cubicBezTo>
                          <a:pt x="3357651" y="6837771"/>
                          <a:pt x="3116218" y="6737669"/>
                          <a:pt x="2934129" y="6794688"/>
                        </a:cubicBezTo>
                        <a:cubicBezTo>
                          <a:pt x="2752040" y="6851707"/>
                          <a:pt x="2506260" y="6728115"/>
                          <a:pt x="2340176" y="6794688"/>
                        </a:cubicBezTo>
                        <a:cubicBezTo>
                          <a:pt x="2174092" y="6861261"/>
                          <a:pt x="1903944" y="6731148"/>
                          <a:pt x="1781860" y="6794688"/>
                        </a:cubicBezTo>
                        <a:cubicBezTo>
                          <a:pt x="1659776" y="6858228"/>
                          <a:pt x="1519315" y="6753015"/>
                          <a:pt x="1294818" y="6794688"/>
                        </a:cubicBezTo>
                        <a:cubicBezTo>
                          <a:pt x="1070321" y="6836361"/>
                          <a:pt x="1025120" y="6777130"/>
                          <a:pt x="772139" y="6794688"/>
                        </a:cubicBezTo>
                        <a:cubicBezTo>
                          <a:pt x="519158" y="6812246"/>
                          <a:pt x="217465" y="6790440"/>
                          <a:pt x="0" y="6794688"/>
                        </a:cubicBezTo>
                        <a:lnTo>
                          <a:pt x="0" y="6794688"/>
                        </a:lnTo>
                        <a:cubicBezTo>
                          <a:pt x="-29293" y="6573535"/>
                          <a:pt x="47677" y="6414631"/>
                          <a:pt x="0" y="6292104"/>
                        </a:cubicBezTo>
                        <a:cubicBezTo>
                          <a:pt x="-47677" y="6169577"/>
                          <a:pt x="14071" y="6042565"/>
                          <a:pt x="0" y="5901205"/>
                        </a:cubicBezTo>
                        <a:cubicBezTo>
                          <a:pt x="-14071" y="5759845"/>
                          <a:pt x="54366" y="5505516"/>
                          <a:pt x="0" y="5342778"/>
                        </a:cubicBezTo>
                        <a:cubicBezTo>
                          <a:pt x="-54366" y="5180040"/>
                          <a:pt x="20451" y="5022613"/>
                          <a:pt x="0" y="4840193"/>
                        </a:cubicBezTo>
                        <a:cubicBezTo>
                          <a:pt x="-20451" y="4657774"/>
                          <a:pt x="37331" y="4615737"/>
                          <a:pt x="0" y="4449294"/>
                        </a:cubicBezTo>
                        <a:cubicBezTo>
                          <a:pt x="-37331" y="4282851"/>
                          <a:pt x="46197" y="4151512"/>
                          <a:pt x="0" y="3946710"/>
                        </a:cubicBezTo>
                        <a:cubicBezTo>
                          <a:pt x="-46197" y="3741908"/>
                          <a:pt x="10984" y="3566378"/>
                          <a:pt x="0" y="3332440"/>
                        </a:cubicBezTo>
                        <a:cubicBezTo>
                          <a:pt x="-10984" y="3098502"/>
                          <a:pt x="17294" y="2857343"/>
                          <a:pt x="0" y="2718170"/>
                        </a:cubicBezTo>
                        <a:cubicBezTo>
                          <a:pt x="-17294" y="2578997"/>
                          <a:pt x="52680" y="2358386"/>
                          <a:pt x="0" y="2215586"/>
                        </a:cubicBezTo>
                        <a:cubicBezTo>
                          <a:pt x="-52680" y="2072786"/>
                          <a:pt x="9217" y="1940411"/>
                          <a:pt x="0" y="1824687"/>
                        </a:cubicBezTo>
                        <a:cubicBezTo>
                          <a:pt x="-9217" y="1708963"/>
                          <a:pt x="29434" y="1493194"/>
                          <a:pt x="0" y="1210417"/>
                        </a:cubicBezTo>
                        <a:cubicBezTo>
                          <a:pt x="151722" y="988449"/>
                          <a:pt x="242131" y="1040516"/>
                          <a:pt x="379264" y="831153"/>
                        </a:cubicBezTo>
                        <a:cubicBezTo>
                          <a:pt x="516397" y="621790"/>
                          <a:pt x="691355" y="586670"/>
                          <a:pt x="782736" y="427681"/>
                        </a:cubicBezTo>
                        <a:cubicBezTo>
                          <a:pt x="874117" y="268692"/>
                          <a:pt x="1089951" y="173023"/>
                          <a:pt x="1210417" y="0"/>
                        </a:cubicBezTo>
                        <a:close/>
                      </a:path>
                      <a:path w="3563720" h="6794688" stroke="0" extrusionOk="0">
                        <a:moveTo>
                          <a:pt x="1210417" y="0"/>
                        </a:moveTo>
                        <a:cubicBezTo>
                          <a:pt x="1327705" y="-64062"/>
                          <a:pt x="1632843" y="14452"/>
                          <a:pt x="1781860" y="0"/>
                        </a:cubicBezTo>
                        <a:cubicBezTo>
                          <a:pt x="1930877" y="-14452"/>
                          <a:pt x="2163296" y="7912"/>
                          <a:pt x="2353303" y="0"/>
                        </a:cubicBezTo>
                        <a:cubicBezTo>
                          <a:pt x="2553253" y="155502"/>
                          <a:pt x="2563695" y="245639"/>
                          <a:pt x="2720463" y="367160"/>
                        </a:cubicBezTo>
                        <a:cubicBezTo>
                          <a:pt x="2877231" y="488681"/>
                          <a:pt x="2986957" y="666291"/>
                          <a:pt x="3099727" y="746424"/>
                        </a:cubicBezTo>
                        <a:cubicBezTo>
                          <a:pt x="3212497" y="826557"/>
                          <a:pt x="3374750" y="1048478"/>
                          <a:pt x="3563720" y="1210417"/>
                        </a:cubicBezTo>
                        <a:cubicBezTo>
                          <a:pt x="3615972" y="1397076"/>
                          <a:pt x="3546383" y="1744397"/>
                          <a:pt x="3563720" y="1880530"/>
                        </a:cubicBezTo>
                        <a:cubicBezTo>
                          <a:pt x="3581057" y="2016663"/>
                          <a:pt x="3543583" y="2144197"/>
                          <a:pt x="3563720" y="2327271"/>
                        </a:cubicBezTo>
                        <a:cubicBezTo>
                          <a:pt x="3583857" y="2510345"/>
                          <a:pt x="3505586" y="2792746"/>
                          <a:pt x="3563720" y="2941541"/>
                        </a:cubicBezTo>
                        <a:cubicBezTo>
                          <a:pt x="3621854" y="3090336"/>
                          <a:pt x="3501283" y="3326684"/>
                          <a:pt x="3563720" y="3555811"/>
                        </a:cubicBezTo>
                        <a:cubicBezTo>
                          <a:pt x="3626157" y="3784938"/>
                          <a:pt x="3532190" y="3940780"/>
                          <a:pt x="3563720" y="4114238"/>
                        </a:cubicBezTo>
                        <a:cubicBezTo>
                          <a:pt x="3595250" y="4287696"/>
                          <a:pt x="3517460" y="4482808"/>
                          <a:pt x="3563720" y="4728508"/>
                        </a:cubicBezTo>
                        <a:cubicBezTo>
                          <a:pt x="3609980" y="4974208"/>
                          <a:pt x="3534288" y="4999032"/>
                          <a:pt x="3563720" y="5175249"/>
                        </a:cubicBezTo>
                        <a:cubicBezTo>
                          <a:pt x="3593152" y="5351466"/>
                          <a:pt x="3536250" y="5518150"/>
                          <a:pt x="3563720" y="5789519"/>
                        </a:cubicBezTo>
                        <a:cubicBezTo>
                          <a:pt x="3591190" y="6060888"/>
                          <a:pt x="3502178" y="6551237"/>
                          <a:pt x="3563720" y="6794688"/>
                        </a:cubicBezTo>
                        <a:lnTo>
                          <a:pt x="3563720" y="6794688"/>
                        </a:lnTo>
                        <a:cubicBezTo>
                          <a:pt x="3385429" y="6809644"/>
                          <a:pt x="3159305" y="6746216"/>
                          <a:pt x="3041041" y="6794688"/>
                        </a:cubicBezTo>
                        <a:cubicBezTo>
                          <a:pt x="2922777" y="6843160"/>
                          <a:pt x="2663743" y="6739709"/>
                          <a:pt x="2375813" y="6794688"/>
                        </a:cubicBezTo>
                        <a:cubicBezTo>
                          <a:pt x="2087883" y="6849667"/>
                          <a:pt x="2060134" y="6783236"/>
                          <a:pt x="1888772" y="6794688"/>
                        </a:cubicBezTo>
                        <a:cubicBezTo>
                          <a:pt x="1717410" y="6806140"/>
                          <a:pt x="1445127" y="6769514"/>
                          <a:pt x="1223544" y="6794688"/>
                        </a:cubicBezTo>
                        <a:cubicBezTo>
                          <a:pt x="1001961" y="6819862"/>
                          <a:pt x="927023" y="6773109"/>
                          <a:pt x="665228" y="6794688"/>
                        </a:cubicBezTo>
                        <a:cubicBezTo>
                          <a:pt x="403433" y="6816267"/>
                          <a:pt x="296126" y="6790228"/>
                          <a:pt x="0" y="6794688"/>
                        </a:cubicBezTo>
                        <a:lnTo>
                          <a:pt x="0" y="6794688"/>
                        </a:lnTo>
                        <a:cubicBezTo>
                          <a:pt x="-26025" y="6583358"/>
                          <a:pt x="63272" y="6340207"/>
                          <a:pt x="0" y="6180418"/>
                        </a:cubicBezTo>
                        <a:cubicBezTo>
                          <a:pt x="-63272" y="6020629"/>
                          <a:pt x="40937" y="5918875"/>
                          <a:pt x="0" y="5789519"/>
                        </a:cubicBezTo>
                        <a:cubicBezTo>
                          <a:pt x="-40937" y="5660163"/>
                          <a:pt x="62982" y="5256199"/>
                          <a:pt x="0" y="5119407"/>
                        </a:cubicBezTo>
                        <a:cubicBezTo>
                          <a:pt x="-62982" y="4982615"/>
                          <a:pt x="30464" y="4830986"/>
                          <a:pt x="0" y="4672665"/>
                        </a:cubicBezTo>
                        <a:cubicBezTo>
                          <a:pt x="-30464" y="4514344"/>
                          <a:pt x="25752" y="4356168"/>
                          <a:pt x="0" y="4058395"/>
                        </a:cubicBezTo>
                        <a:cubicBezTo>
                          <a:pt x="-25752" y="3760622"/>
                          <a:pt x="43722" y="3673362"/>
                          <a:pt x="0" y="3555811"/>
                        </a:cubicBezTo>
                        <a:cubicBezTo>
                          <a:pt x="-43722" y="3438260"/>
                          <a:pt x="63141" y="3198265"/>
                          <a:pt x="0" y="2997384"/>
                        </a:cubicBezTo>
                        <a:cubicBezTo>
                          <a:pt x="-63141" y="2796503"/>
                          <a:pt x="41760" y="2760338"/>
                          <a:pt x="0" y="2606485"/>
                        </a:cubicBezTo>
                        <a:cubicBezTo>
                          <a:pt x="-41760" y="2452632"/>
                          <a:pt x="7953" y="2316316"/>
                          <a:pt x="0" y="2159743"/>
                        </a:cubicBezTo>
                        <a:cubicBezTo>
                          <a:pt x="-7953" y="2003170"/>
                          <a:pt x="45757" y="1913750"/>
                          <a:pt x="0" y="1768844"/>
                        </a:cubicBezTo>
                        <a:cubicBezTo>
                          <a:pt x="-45757" y="1623938"/>
                          <a:pt x="40617" y="1346889"/>
                          <a:pt x="0" y="1210417"/>
                        </a:cubicBezTo>
                        <a:cubicBezTo>
                          <a:pt x="136336" y="1015915"/>
                          <a:pt x="276028" y="934769"/>
                          <a:pt x="367160" y="843257"/>
                        </a:cubicBezTo>
                        <a:cubicBezTo>
                          <a:pt x="458292" y="751745"/>
                          <a:pt x="719569" y="530587"/>
                          <a:pt x="794840" y="415577"/>
                        </a:cubicBezTo>
                        <a:cubicBezTo>
                          <a:pt x="870111" y="300567"/>
                          <a:pt x="1075887" y="198797"/>
                          <a:pt x="1210417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51C65C30-983D-094E-BF16-32D1CA19F2F6}"/>
              </a:ext>
            </a:extLst>
          </p:cNvPr>
          <p:cNvSpPr/>
          <p:nvPr/>
        </p:nvSpPr>
        <p:spPr>
          <a:xfrm>
            <a:off x="8171119" y="3925536"/>
            <a:ext cx="2804853" cy="130072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80">
              <a:solidFill>
                <a:schemeClr val="tx1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CE1B472-8A2C-FD43-8285-06A35BA93F2C}"/>
              </a:ext>
            </a:extLst>
          </p:cNvPr>
          <p:cNvSpPr/>
          <p:nvPr/>
        </p:nvSpPr>
        <p:spPr>
          <a:xfrm>
            <a:off x="9699538" y="4304248"/>
            <a:ext cx="1114916" cy="55843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80" dirty="0">
                <a:solidFill>
                  <a:schemeClr val="tx1"/>
                </a:solidFill>
              </a:rPr>
              <a:t>Stand structural complexity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5AD1CD9A-1BB9-5046-B276-29B1CB54A5CB}"/>
              </a:ext>
            </a:extLst>
          </p:cNvPr>
          <p:cNvSpPr/>
          <p:nvPr/>
        </p:nvSpPr>
        <p:spPr>
          <a:xfrm>
            <a:off x="8332726" y="4050506"/>
            <a:ext cx="1151968" cy="418400"/>
          </a:xfrm>
          <a:prstGeom prst="roundRect">
            <a:avLst>
              <a:gd name="adj" fmla="val 452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71" dirty="0">
                <a:solidFill>
                  <a:schemeClr val="tx1"/>
                </a:solidFill>
              </a:rPr>
              <a:t>Height coef. </a:t>
            </a:r>
          </a:p>
          <a:p>
            <a:pPr algn="ctr"/>
            <a:r>
              <a:rPr lang="en-US" sz="871" dirty="0">
                <a:solidFill>
                  <a:schemeClr val="tx1"/>
                </a:solidFill>
              </a:rPr>
              <a:t>Variation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6DBD01C-76AE-7B49-8DC1-315E1A05248C}"/>
              </a:ext>
            </a:extLst>
          </p:cNvPr>
          <p:cNvCxnSpPr>
            <a:cxnSpLocks/>
            <a:stCxn id="48" idx="1"/>
            <a:endCxn id="49" idx="3"/>
          </p:cNvCxnSpPr>
          <p:nvPr/>
        </p:nvCxnSpPr>
        <p:spPr>
          <a:xfrm flipH="1" flipV="1">
            <a:off x="9484694" y="4259706"/>
            <a:ext cx="378120" cy="126323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D0ED0761-55A4-104E-B5BF-F26D77CF99C0}"/>
              </a:ext>
            </a:extLst>
          </p:cNvPr>
          <p:cNvSpPr/>
          <p:nvPr/>
        </p:nvSpPr>
        <p:spPr>
          <a:xfrm>
            <a:off x="8332637" y="4682889"/>
            <a:ext cx="1151968" cy="418400"/>
          </a:xfrm>
          <a:prstGeom prst="roundRect">
            <a:avLst>
              <a:gd name="adj" fmla="val 452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71" dirty="0">
                <a:solidFill>
                  <a:schemeClr val="tx1"/>
                </a:solidFill>
              </a:rPr>
              <a:t>DBH coef. </a:t>
            </a:r>
          </a:p>
          <a:p>
            <a:pPr algn="ctr"/>
            <a:r>
              <a:rPr lang="en-US" sz="871" dirty="0">
                <a:solidFill>
                  <a:schemeClr val="tx1"/>
                </a:solidFill>
              </a:rPr>
              <a:t>Variation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D823D01-B5FF-D140-98F6-DD2D15C2AA21}"/>
              </a:ext>
            </a:extLst>
          </p:cNvPr>
          <p:cNvCxnSpPr>
            <a:cxnSpLocks/>
            <a:stCxn id="48" idx="3"/>
            <a:endCxn id="51" idx="3"/>
          </p:cNvCxnSpPr>
          <p:nvPr/>
        </p:nvCxnSpPr>
        <p:spPr>
          <a:xfrm flipH="1">
            <a:off x="9484605" y="4780905"/>
            <a:ext cx="378209" cy="111184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73A6CC8D-DF06-214C-8E4F-710E3060290F}"/>
              </a:ext>
            </a:extLst>
          </p:cNvPr>
          <p:cNvSpPr/>
          <p:nvPr/>
        </p:nvSpPr>
        <p:spPr>
          <a:xfrm>
            <a:off x="8171119" y="2116077"/>
            <a:ext cx="2804853" cy="1300723"/>
          </a:xfrm>
          <a:prstGeom prst="roundRect">
            <a:avLst/>
          </a:prstGeom>
          <a:solidFill>
            <a:srgbClr val="E5CFF8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80" dirty="0">
              <a:solidFill>
                <a:schemeClr val="tx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9AA08E9-92BF-B841-BDFD-A0465CEB9D1C}"/>
              </a:ext>
            </a:extLst>
          </p:cNvPr>
          <p:cNvSpPr/>
          <p:nvPr/>
        </p:nvSpPr>
        <p:spPr>
          <a:xfrm>
            <a:off x="9673231" y="2487219"/>
            <a:ext cx="1114916" cy="55843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80" dirty="0">
                <a:solidFill>
                  <a:schemeClr val="tx1"/>
                </a:solidFill>
              </a:rPr>
              <a:t>Tree species diversity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194ECC55-A171-D240-88B5-0C6F3A4B98AD}"/>
              </a:ext>
            </a:extLst>
          </p:cNvPr>
          <p:cNvSpPr/>
          <p:nvPr/>
        </p:nvSpPr>
        <p:spPr>
          <a:xfrm>
            <a:off x="8338325" y="2241532"/>
            <a:ext cx="1151968" cy="418400"/>
          </a:xfrm>
          <a:prstGeom prst="roundRect">
            <a:avLst>
              <a:gd name="adj" fmla="val 452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71" dirty="0">
                <a:solidFill>
                  <a:schemeClr val="tx1"/>
                </a:solidFill>
              </a:rPr>
              <a:t>Rarefied tree species richness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81014D9-3C55-9D4D-9DB8-A6EF8B005F20}"/>
              </a:ext>
            </a:extLst>
          </p:cNvPr>
          <p:cNvCxnSpPr>
            <a:cxnSpLocks/>
            <a:stCxn id="42" idx="1"/>
            <a:endCxn id="43" idx="3"/>
          </p:cNvCxnSpPr>
          <p:nvPr/>
        </p:nvCxnSpPr>
        <p:spPr>
          <a:xfrm flipH="1" flipV="1">
            <a:off x="9490293" y="2450732"/>
            <a:ext cx="346214" cy="118268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38391F49-BD3F-B142-A7F6-21BA1002FE4F}"/>
              </a:ext>
            </a:extLst>
          </p:cNvPr>
          <p:cNvSpPr/>
          <p:nvPr/>
        </p:nvSpPr>
        <p:spPr>
          <a:xfrm>
            <a:off x="8345103" y="2874632"/>
            <a:ext cx="1151968" cy="418400"/>
          </a:xfrm>
          <a:prstGeom prst="roundRect">
            <a:avLst>
              <a:gd name="adj" fmla="val 452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71" dirty="0">
                <a:solidFill>
                  <a:schemeClr val="tx1"/>
                </a:solidFill>
              </a:rPr>
              <a:t>Shannon equitability index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6C20477-F121-FC41-AF02-85A98A895A31}"/>
              </a:ext>
            </a:extLst>
          </p:cNvPr>
          <p:cNvCxnSpPr>
            <a:cxnSpLocks/>
            <a:stCxn id="42" idx="3"/>
            <a:endCxn id="45" idx="3"/>
          </p:cNvCxnSpPr>
          <p:nvPr/>
        </p:nvCxnSpPr>
        <p:spPr>
          <a:xfrm flipH="1">
            <a:off x="9497071" y="2963876"/>
            <a:ext cx="339436" cy="119956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317714D6-27FA-4249-B3F3-B6EC38B8A9A0}"/>
              </a:ext>
            </a:extLst>
          </p:cNvPr>
          <p:cNvSpPr/>
          <p:nvPr/>
        </p:nvSpPr>
        <p:spPr>
          <a:xfrm>
            <a:off x="5616726" y="3406313"/>
            <a:ext cx="1151968" cy="418400"/>
          </a:xfrm>
          <a:prstGeom prst="roundRect">
            <a:avLst>
              <a:gd name="adj" fmla="val 452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71" dirty="0">
                <a:solidFill>
                  <a:schemeClr val="tx1"/>
                </a:solidFill>
              </a:rPr>
              <a:t>Tree stem biomass</a:t>
            </a:r>
          </a:p>
          <a:p>
            <a:pPr algn="ctr"/>
            <a:r>
              <a:rPr lang="en-US" sz="871" dirty="0">
                <a:solidFill>
                  <a:schemeClr val="tx1"/>
                </a:solidFill>
              </a:rPr>
              <a:t>(SEOSAW)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F82D15A-E79D-4E4E-BB32-494DA8BDFC71}"/>
              </a:ext>
            </a:extLst>
          </p:cNvPr>
          <p:cNvCxnSpPr>
            <a:cxnSpLocks/>
            <a:stCxn id="41" idx="2"/>
            <a:endCxn id="47" idx="0"/>
          </p:cNvCxnSpPr>
          <p:nvPr/>
        </p:nvCxnSpPr>
        <p:spPr>
          <a:xfrm>
            <a:off x="9573546" y="3416800"/>
            <a:ext cx="0" cy="50873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2189B7E-617F-884F-8A37-FBC96DD595CC}"/>
              </a:ext>
            </a:extLst>
          </p:cNvPr>
          <p:cNvCxnSpPr>
            <a:cxnSpLocks/>
            <a:stCxn id="55" idx="0"/>
            <a:endCxn id="28" idx="3"/>
          </p:cNvCxnSpPr>
          <p:nvPr/>
        </p:nvCxnSpPr>
        <p:spPr>
          <a:xfrm flipH="1" flipV="1">
            <a:off x="2346258" y="1244961"/>
            <a:ext cx="805143" cy="756588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DBE944C-6CE3-264D-AA12-2A4E4BE63FF5}"/>
              </a:ext>
            </a:extLst>
          </p:cNvPr>
          <p:cNvCxnSpPr>
            <a:cxnSpLocks/>
            <a:stCxn id="55" idx="1"/>
            <a:endCxn id="29" idx="3"/>
          </p:cNvCxnSpPr>
          <p:nvPr/>
        </p:nvCxnSpPr>
        <p:spPr>
          <a:xfrm flipH="1" flipV="1">
            <a:off x="2353036" y="1878061"/>
            <a:ext cx="404183" cy="205269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F0CFEDAE-0FAF-894D-B9DB-E26DFA65287C}"/>
              </a:ext>
            </a:extLst>
          </p:cNvPr>
          <p:cNvSpPr/>
          <p:nvPr/>
        </p:nvSpPr>
        <p:spPr>
          <a:xfrm>
            <a:off x="1038542" y="4111295"/>
            <a:ext cx="2804853" cy="1890346"/>
          </a:xfrm>
          <a:prstGeom prst="roundRect">
            <a:avLst/>
          </a:prstGeom>
          <a:solidFill>
            <a:srgbClr val="A47326">
              <a:alpha val="69020"/>
            </a:srgb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80">
              <a:solidFill>
                <a:schemeClr val="tx1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3333A17-332A-8044-AB28-E5DD32B9F8AE}"/>
              </a:ext>
            </a:extLst>
          </p:cNvPr>
          <p:cNvSpPr/>
          <p:nvPr/>
        </p:nvSpPr>
        <p:spPr>
          <a:xfrm>
            <a:off x="2594474" y="4795370"/>
            <a:ext cx="1114916" cy="55843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80" dirty="0">
                <a:solidFill>
                  <a:schemeClr val="tx1"/>
                </a:solidFill>
              </a:rPr>
              <a:t>Soil fertility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F2DABAE-E3EA-5647-BF52-39B72D193B74}"/>
              </a:ext>
            </a:extLst>
          </p:cNvPr>
          <p:cNvCxnSpPr>
            <a:cxnSpLocks/>
            <a:stCxn id="63" idx="1"/>
            <a:endCxn id="66" idx="3"/>
          </p:cNvCxnSpPr>
          <p:nvPr/>
        </p:nvCxnSpPr>
        <p:spPr>
          <a:xfrm flipH="1" flipV="1">
            <a:off x="2346256" y="4433140"/>
            <a:ext cx="411494" cy="444011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88D3C14-DFEE-E341-A9A4-DB9061AE5477}"/>
              </a:ext>
            </a:extLst>
          </p:cNvPr>
          <p:cNvCxnSpPr>
            <a:cxnSpLocks/>
            <a:stCxn id="63" idx="3"/>
            <a:endCxn id="68" idx="3"/>
          </p:cNvCxnSpPr>
          <p:nvPr/>
        </p:nvCxnSpPr>
        <p:spPr>
          <a:xfrm flipH="1">
            <a:off x="2346256" y="5272027"/>
            <a:ext cx="411494" cy="40777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4AD2BFE9-753E-2546-BAFD-CEAC19E05575}"/>
              </a:ext>
            </a:extLst>
          </p:cNvPr>
          <p:cNvSpPr/>
          <p:nvPr/>
        </p:nvSpPr>
        <p:spPr>
          <a:xfrm>
            <a:off x="1194288" y="4223940"/>
            <a:ext cx="1151968" cy="418400"/>
          </a:xfrm>
          <a:prstGeom prst="roundRect">
            <a:avLst>
              <a:gd name="adj" fmla="val 452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71" dirty="0">
                <a:solidFill>
                  <a:schemeClr val="tx1"/>
                </a:solidFill>
              </a:rPr>
              <a:t>Organic C %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B28CD467-C563-6842-B5B2-3E63C954A8AB}"/>
              </a:ext>
            </a:extLst>
          </p:cNvPr>
          <p:cNvSpPr/>
          <p:nvPr/>
        </p:nvSpPr>
        <p:spPr>
          <a:xfrm>
            <a:off x="1201066" y="4847268"/>
            <a:ext cx="1151968" cy="418400"/>
          </a:xfrm>
          <a:prstGeom prst="roundRect">
            <a:avLst>
              <a:gd name="adj" fmla="val 452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71" dirty="0">
                <a:solidFill>
                  <a:schemeClr val="tx1"/>
                </a:solidFill>
              </a:rPr>
              <a:t>Sand %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816BDBF0-6B74-2542-B99D-4E0E3CF92420}"/>
              </a:ext>
            </a:extLst>
          </p:cNvPr>
          <p:cNvSpPr/>
          <p:nvPr/>
        </p:nvSpPr>
        <p:spPr>
          <a:xfrm>
            <a:off x="1194288" y="5470597"/>
            <a:ext cx="1151968" cy="418400"/>
          </a:xfrm>
          <a:prstGeom prst="roundRect">
            <a:avLst>
              <a:gd name="adj" fmla="val 452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71" dirty="0">
                <a:solidFill>
                  <a:schemeClr val="tx1"/>
                </a:solidFill>
              </a:rPr>
              <a:t>Cation exchange capacity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B5F59C7-928D-7242-B10F-92D0E6E8C707}"/>
              </a:ext>
            </a:extLst>
          </p:cNvPr>
          <p:cNvCxnSpPr>
            <a:cxnSpLocks/>
            <a:stCxn id="63" idx="2"/>
            <a:endCxn id="67" idx="3"/>
          </p:cNvCxnSpPr>
          <p:nvPr/>
        </p:nvCxnSpPr>
        <p:spPr>
          <a:xfrm flipH="1" flipV="1">
            <a:off x="2353034" y="5056468"/>
            <a:ext cx="241440" cy="18121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E98CE7B-3471-D846-887C-7814048E6FE7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7466539" y="2766439"/>
            <a:ext cx="704580" cy="43419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BEE19CB-F6B1-784A-982B-0177AD3CB406}"/>
              </a:ext>
            </a:extLst>
          </p:cNvPr>
          <p:cNvCxnSpPr>
            <a:cxnSpLocks/>
            <a:stCxn id="47" idx="1"/>
          </p:cNvCxnSpPr>
          <p:nvPr/>
        </p:nvCxnSpPr>
        <p:spPr>
          <a:xfrm flipH="1" flipV="1">
            <a:off x="7466539" y="4155054"/>
            <a:ext cx="704580" cy="42084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565D249-7D5E-D54B-89A0-B9D8480B65EC}"/>
              </a:ext>
            </a:extLst>
          </p:cNvPr>
          <p:cNvCxnSpPr>
            <a:cxnSpLocks/>
          </p:cNvCxnSpPr>
          <p:nvPr/>
        </p:nvCxnSpPr>
        <p:spPr>
          <a:xfrm>
            <a:off x="3843395" y="2765877"/>
            <a:ext cx="825951" cy="48834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C1AE407-01A7-1549-82E6-0846D5A02355}"/>
              </a:ext>
            </a:extLst>
          </p:cNvPr>
          <p:cNvCxnSpPr>
            <a:cxnSpLocks/>
            <a:stCxn id="62" idx="3"/>
          </p:cNvCxnSpPr>
          <p:nvPr/>
        </p:nvCxnSpPr>
        <p:spPr>
          <a:xfrm flipV="1">
            <a:off x="3843395" y="4170305"/>
            <a:ext cx="873543" cy="8861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91D9E44-F7D5-9B41-BD0A-62BEC037210E}"/>
              </a:ext>
            </a:extLst>
          </p:cNvPr>
          <p:cNvCxnSpPr>
            <a:cxnSpLocks/>
          </p:cNvCxnSpPr>
          <p:nvPr/>
        </p:nvCxnSpPr>
        <p:spPr>
          <a:xfrm>
            <a:off x="3852033" y="1849795"/>
            <a:ext cx="4263267" cy="53833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054957D-7261-A240-8612-78AE11DCF5F3}"/>
              </a:ext>
            </a:extLst>
          </p:cNvPr>
          <p:cNvCxnSpPr>
            <a:cxnSpLocks/>
          </p:cNvCxnSpPr>
          <p:nvPr/>
        </p:nvCxnSpPr>
        <p:spPr>
          <a:xfrm flipV="1">
            <a:off x="3852033" y="4948979"/>
            <a:ext cx="4263267" cy="6375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889658C9-CDD3-CD45-BCE1-872E58AC68A3}"/>
              </a:ext>
            </a:extLst>
          </p:cNvPr>
          <p:cNvSpPr/>
          <p:nvPr/>
        </p:nvSpPr>
        <p:spPr>
          <a:xfrm>
            <a:off x="2593943" y="2001549"/>
            <a:ext cx="1114916" cy="55843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80" dirty="0">
                <a:solidFill>
                  <a:schemeClr val="tx1"/>
                </a:solidFill>
              </a:rPr>
              <a:t>Moisture availability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4880A29-B25B-D444-93CF-3D186FB1057C}"/>
              </a:ext>
            </a:extLst>
          </p:cNvPr>
          <p:cNvCxnSpPr>
            <a:cxnSpLocks/>
            <a:stCxn id="55" idx="3"/>
            <a:endCxn id="58" idx="3"/>
          </p:cNvCxnSpPr>
          <p:nvPr/>
        </p:nvCxnSpPr>
        <p:spPr>
          <a:xfrm flipH="1">
            <a:off x="2337618" y="2478206"/>
            <a:ext cx="419601" cy="215042"/>
          </a:xfrm>
          <a:prstGeom prst="straightConnector1">
            <a:avLst/>
          </a:prstGeom>
          <a:solidFill>
            <a:srgbClr val="E7786B"/>
          </a:solidFill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65EE086-93D8-4849-B391-B0695E0E2F23}"/>
              </a:ext>
            </a:extLst>
          </p:cNvPr>
          <p:cNvSpPr/>
          <p:nvPr/>
        </p:nvSpPr>
        <p:spPr>
          <a:xfrm>
            <a:off x="1194290" y="1035761"/>
            <a:ext cx="1151968" cy="418400"/>
          </a:xfrm>
          <a:prstGeom prst="roundRect">
            <a:avLst>
              <a:gd name="adj" fmla="val 452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71" dirty="0">
                <a:solidFill>
                  <a:schemeClr val="tx1"/>
                </a:solidFill>
              </a:rPr>
              <a:t>Mean Annual Precipitation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744D7B3-8952-9A43-A7F6-1C544E8C5462}"/>
              </a:ext>
            </a:extLst>
          </p:cNvPr>
          <p:cNvSpPr/>
          <p:nvPr/>
        </p:nvSpPr>
        <p:spPr>
          <a:xfrm>
            <a:off x="1201068" y="1668861"/>
            <a:ext cx="1151968" cy="418400"/>
          </a:xfrm>
          <a:prstGeom prst="roundRect">
            <a:avLst>
              <a:gd name="adj" fmla="val 452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71" dirty="0">
                <a:solidFill>
                  <a:schemeClr val="tx1"/>
                </a:solidFill>
              </a:rPr>
              <a:t>Precipitation Seasonality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CC7806C9-FAD5-DA40-A97E-710AD64D8524}"/>
              </a:ext>
            </a:extLst>
          </p:cNvPr>
          <p:cNvSpPr/>
          <p:nvPr/>
        </p:nvSpPr>
        <p:spPr>
          <a:xfrm>
            <a:off x="1185650" y="2484048"/>
            <a:ext cx="1151968" cy="418400"/>
          </a:xfrm>
          <a:prstGeom prst="roundRect">
            <a:avLst>
              <a:gd name="adj" fmla="val 452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71" dirty="0">
                <a:solidFill>
                  <a:schemeClr val="tx1"/>
                </a:solidFill>
              </a:rPr>
              <a:t>Mean annual Temperature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E04ABA0E-4C83-A44A-A810-F6F57F486E53}"/>
              </a:ext>
            </a:extLst>
          </p:cNvPr>
          <p:cNvSpPr/>
          <p:nvPr/>
        </p:nvSpPr>
        <p:spPr>
          <a:xfrm>
            <a:off x="1192428" y="3107376"/>
            <a:ext cx="1151968" cy="418400"/>
          </a:xfrm>
          <a:prstGeom prst="roundRect">
            <a:avLst>
              <a:gd name="adj" fmla="val 452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71" dirty="0">
                <a:solidFill>
                  <a:schemeClr val="tx1"/>
                </a:solidFill>
              </a:rPr>
              <a:t>Temperature Seasonality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96B98D0-C230-FF48-9A3A-139A5313A496}"/>
              </a:ext>
            </a:extLst>
          </p:cNvPr>
          <p:cNvCxnSpPr>
            <a:cxnSpLocks/>
            <a:stCxn id="55" idx="4"/>
            <a:endCxn id="59" idx="3"/>
          </p:cNvCxnSpPr>
          <p:nvPr/>
        </p:nvCxnSpPr>
        <p:spPr>
          <a:xfrm flipH="1">
            <a:off x="2344396" y="2559987"/>
            <a:ext cx="807005" cy="756589"/>
          </a:xfrm>
          <a:prstGeom prst="straightConnector1">
            <a:avLst/>
          </a:prstGeom>
          <a:solidFill>
            <a:srgbClr val="E7786B"/>
          </a:solidFill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027E1090-76EA-E24E-B33F-A44F89BCB9C5}"/>
              </a:ext>
            </a:extLst>
          </p:cNvPr>
          <p:cNvSpPr/>
          <p:nvPr/>
        </p:nvSpPr>
        <p:spPr>
          <a:xfrm>
            <a:off x="4661686" y="3182051"/>
            <a:ext cx="2804853" cy="973003"/>
          </a:xfrm>
          <a:prstGeom prst="roundRect">
            <a:avLst/>
          </a:prstGeom>
          <a:solidFill>
            <a:srgbClr val="7FC973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80">
              <a:solidFill>
                <a:schemeClr val="tx1"/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D273232-2610-8742-954C-06392DB09FF9}"/>
              </a:ext>
            </a:extLst>
          </p:cNvPr>
          <p:cNvSpPr/>
          <p:nvPr/>
        </p:nvSpPr>
        <p:spPr>
          <a:xfrm>
            <a:off x="6208305" y="3389496"/>
            <a:ext cx="1116753" cy="55811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80" dirty="0">
                <a:solidFill>
                  <a:schemeClr val="tx1"/>
                </a:solidFill>
              </a:rPr>
              <a:t>Above ground biomass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D4914A2F-CC49-2544-8F7E-26BF9F4F279E}"/>
              </a:ext>
            </a:extLst>
          </p:cNvPr>
          <p:cNvSpPr/>
          <p:nvPr/>
        </p:nvSpPr>
        <p:spPr>
          <a:xfrm>
            <a:off x="4843330" y="3459354"/>
            <a:ext cx="1151968" cy="418400"/>
          </a:xfrm>
          <a:prstGeom prst="roundRect">
            <a:avLst>
              <a:gd name="adj" fmla="val 452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71" dirty="0">
                <a:solidFill>
                  <a:schemeClr val="tx1"/>
                </a:solidFill>
              </a:rPr>
              <a:t>Above ground </a:t>
            </a:r>
          </a:p>
          <a:p>
            <a:pPr algn="ctr"/>
            <a:r>
              <a:rPr lang="en-US" sz="871" dirty="0">
                <a:solidFill>
                  <a:schemeClr val="tx1"/>
                </a:solidFill>
              </a:rPr>
              <a:t>biomass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F54BD98-DC84-8245-8817-6DF0B7FD5F05}"/>
              </a:ext>
            </a:extLst>
          </p:cNvPr>
          <p:cNvCxnSpPr>
            <a:cxnSpLocks/>
            <a:stCxn id="78" idx="2"/>
            <a:endCxn id="79" idx="3"/>
          </p:cNvCxnSpPr>
          <p:nvPr/>
        </p:nvCxnSpPr>
        <p:spPr>
          <a:xfrm flipH="1">
            <a:off x="5995298" y="3668553"/>
            <a:ext cx="213007" cy="1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225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4AB172B-A4FA-094B-ABB0-0AB12DB4CDD5}"/>
              </a:ext>
            </a:extLst>
          </p:cNvPr>
          <p:cNvSpPr/>
          <p:nvPr/>
        </p:nvSpPr>
        <p:spPr>
          <a:xfrm>
            <a:off x="6448290" y="3683368"/>
            <a:ext cx="2804853" cy="130072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8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247E8AB-1B72-7B4C-A818-E16B108C88BB}"/>
              </a:ext>
            </a:extLst>
          </p:cNvPr>
          <p:cNvSpPr/>
          <p:nvPr/>
        </p:nvSpPr>
        <p:spPr>
          <a:xfrm>
            <a:off x="7976709" y="4062080"/>
            <a:ext cx="1114916" cy="55843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80" dirty="0">
                <a:solidFill>
                  <a:schemeClr val="tx1"/>
                </a:solidFill>
              </a:rPr>
              <a:t>Stand structural complexity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E211763-AF57-BE4A-9499-D4445AE4394E}"/>
              </a:ext>
            </a:extLst>
          </p:cNvPr>
          <p:cNvSpPr/>
          <p:nvPr/>
        </p:nvSpPr>
        <p:spPr>
          <a:xfrm>
            <a:off x="6609897" y="3808338"/>
            <a:ext cx="1151968" cy="418400"/>
          </a:xfrm>
          <a:prstGeom prst="roundRect">
            <a:avLst>
              <a:gd name="adj" fmla="val 452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71" dirty="0">
                <a:solidFill>
                  <a:schemeClr val="tx1"/>
                </a:solidFill>
              </a:rPr>
              <a:t>Height coef. </a:t>
            </a:r>
          </a:p>
          <a:p>
            <a:pPr algn="ctr"/>
            <a:r>
              <a:rPr lang="en-US" sz="871" dirty="0">
                <a:solidFill>
                  <a:schemeClr val="tx1"/>
                </a:solidFill>
              </a:rPr>
              <a:t>Variation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AFA25F-CE19-584B-AA8E-BA5088939E0A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flipH="1" flipV="1">
            <a:off x="7761865" y="4017538"/>
            <a:ext cx="378120" cy="126323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30D75C0-5869-E44B-8E8F-3030CA2DE737}"/>
              </a:ext>
            </a:extLst>
          </p:cNvPr>
          <p:cNvSpPr/>
          <p:nvPr/>
        </p:nvSpPr>
        <p:spPr>
          <a:xfrm>
            <a:off x="6609808" y="4440721"/>
            <a:ext cx="1151968" cy="418400"/>
          </a:xfrm>
          <a:prstGeom prst="roundRect">
            <a:avLst>
              <a:gd name="adj" fmla="val 452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71" dirty="0">
                <a:solidFill>
                  <a:schemeClr val="tx1"/>
                </a:solidFill>
              </a:rPr>
              <a:t>DBH coef. </a:t>
            </a:r>
          </a:p>
          <a:p>
            <a:pPr algn="ctr"/>
            <a:r>
              <a:rPr lang="en-US" sz="871" dirty="0">
                <a:solidFill>
                  <a:schemeClr val="tx1"/>
                </a:solidFill>
              </a:rPr>
              <a:t>Variation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E7E943-C191-234B-85E9-F91A5D7C8867}"/>
              </a:ext>
            </a:extLst>
          </p:cNvPr>
          <p:cNvCxnSpPr>
            <a:cxnSpLocks/>
            <a:stCxn id="4" idx="3"/>
            <a:endCxn id="7" idx="3"/>
          </p:cNvCxnSpPr>
          <p:nvPr/>
        </p:nvCxnSpPr>
        <p:spPr>
          <a:xfrm flipH="1">
            <a:off x="7761776" y="4538737"/>
            <a:ext cx="378209" cy="111184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56BB2DC-094B-E741-9DA4-A21B91B79676}"/>
              </a:ext>
            </a:extLst>
          </p:cNvPr>
          <p:cNvSpPr/>
          <p:nvPr/>
        </p:nvSpPr>
        <p:spPr>
          <a:xfrm>
            <a:off x="6448290" y="1873909"/>
            <a:ext cx="2804853" cy="1300723"/>
          </a:xfrm>
          <a:prstGeom prst="roundRect">
            <a:avLst/>
          </a:prstGeom>
          <a:solidFill>
            <a:srgbClr val="E5CFF8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8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E1F2DBB-B2B0-9D42-9D9D-DDE3A1A8AE6C}"/>
              </a:ext>
            </a:extLst>
          </p:cNvPr>
          <p:cNvSpPr/>
          <p:nvPr/>
        </p:nvSpPr>
        <p:spPr>
          <a:xfrm>
            <a:off x="7950402" y="2245051"/>
            <a:ext cx="1114916" cy="55843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80" dirty="0">
                <a:solidFill>
                  <a:schemeClr val="tx1"/>
                </a:solidFill>
              </a:rPr>
              <a:t>Tree species diversity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AB96512-318B-2448-A2E7-6E87F50F61F9}"/>
              </a:ext>
            </a:extLst>
          </p:cNvPr>
          <p:cNvSpPr/>
          <p:nvPr/>
        </p:nvSpPr>
        <p:spPr>
          <a:xfrm>
            <a:off x="6615496" y="1999364"/>
            <a:ext cx="1151968" cy="418400"/>
          </a:xfrm>
          <a:prstGeom prst="roundRect">
            <a:avLst>
              <a:gd name="adj" fmla="val 452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71" dirty="0">
                <a:solidFill>
                  <a:schemeClr val="tx1"/>
                </a:solidFill>
              </a:rPr>
              <a:t>Rarefied tree species richness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275A23-161E-BE47-984F-2E3A2791DAEF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flipH="1" flipV="1">
            <a:off x="7767464" y="2208564"/>
            <a:ext cx="346214" cy="118268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C901B45-FB51-BC46-99CB-832211EA78D7}"/>
              </a:ext>
            </a:extLst>
          </p:cNvPr>
          <p:cNvSpPr/>
          <p:nvPr/>
        </p:nvSpPr>
        <p:spPr>
          <a:xfrm>
            <a:off x="6622274" y="2632464"/>
            <a:ext cx="1151968" cy="418400"/>
          </a:xfrm>
          <a:prstGeom prst="roundRect">
            <a:avLst>
              <a:gd name="adj" fmla="val 452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71" dirty="0">
                <a:solidFill>
                  <a:schemeClr val="tx1"/>
                </a:solidFill>
              </a:rPr>
              <a:t>Shannon equitability index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E3700B-41F0-634D-9239-7D2287DAEC22}"/>
              </a:ext>
            </a:extLst>
          </p:cNvPr>
          <p:cNvCxnSpPr>
            <a:cxnSpLocks/>
            <a:stCxn id="10" idx="3"/>
            <a:endCxn id="13" idx="3"/>
          </p:cNvCxnSpPr>
          <p:nvPr/>
        </p:nvCxnSpPr>
        <p:spPr>
          <a:xfrm flipH="1">
            <a:off x="7774242" y="2721708"/>
            <a:ext cx="339436" cy="119956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B32C763-0FD1-294A-9CC1-E4E4E92DA18E}"/>
              </a:ext>
            </a:extLst>
          </p:cNvPr>
          <p:cNvSpPr/>
          <p:nvPr/>
        </p:nvSpPr>
        <p:spPr>
          <a:xfrm>
            <a:off x="3893897" y="3164145"/>
            <a:ext cx="1151968" cy="418400"/>
          </a:xfrm>
          <a:prstGeom prst="roundRect">
            <a:avLst>
              <a:gd name="adj" fmla="val 452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71" dirty="0">
                <a:solidFill>
                  <a:schemeClr val="tx1"/>
                </a:solidFill>
              </a:rPr>
              <a:t>Tree stem biomass</a:t>
            </a:r>
          </a:p>
          <a:p>
            <a:pPr algn="ctr"/>
            <a:r>
              <a:rPr lang="en-US" sz="871" dirty="0">
                <a:solidFill>
                  <a:schemeClr val="tx1"/>
                </a:solidFill>
              </a:rPr>
              <a:t>(SEOSAW)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CD827A-C35F-3F49-80A8-ABF1E7762F24}"/>
              </a:ext>
            </a:extLst>
          </p:cNvPr>
          <p:cNvCxnSpPr>
            <a:cxnSpLocks/>
            <a:stCxn id="9" idx="2"/>
            <a:endCxn id="3" idx="0"/>
          </p:cNvCxnSpPr>
          <p:nvPr/>
        </p:nvCxnSpPr>
        <p:spPr>
          <a:xfrm>
            <a:off x="7850717" y="3174632"/>
            <a:ext cx="0" cy="50873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2A17E7C-D006-024C-B400-DEDE0187B03B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5743710" y="2524271"/>
            <a:ext cx="704580" cy="43419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3C5CB0-5F09-ED4F-A611-A752F18485BB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5743710" y="3912886"/>
            <a:ext cx="704580" cy="42084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A057FC7-CE77-3C4C-A5EE-61C3782C4A98}"/>
              </a:ext>
            </a:extLst>
          </p:cNvPr>
          <p:cNvSpPr/>
          <p:nvPr/>
        </p:nvSpPr>
        <p:spPr>
          <a:xfrm>
            <a:off x="2938857" y="2939883"/>
            <a:ext cx="2804853" cy="973003"/>
          </a:xfrm>
          <a:prstGeom prst="roundRect">
            <a:avLst/>
          </a:prstGeom>
          <a:solidFill>
            <a:srgbClr val="7FC973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8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7AB7BDD-F9D7-9944-A39E-0620EA14FBB4}"/>
              </a:ext>
            </a:extLst>
          </p:cNvPr>
          <p:cNvSpPr/>
          <p:nvPr/>
        </p:nvSpPr>
        <p:spPr>
          <a:xfrm>
            <a:off x="4485476" y="3147328"/>
            <a:ext cx="1116753" cy="55811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80" dirty="0">
                <a:solidFill>
                  <a:schemeClr val="tx1"/>
                </a:solidFill>
              </a:rPr>
              <a:t>Above ground biomass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3F7D087-DCBA-7443-B9F9-FF2F726C42E6}"/>
              </a:ext>
            </a:extLst>
          </p:cNvPr>
          <p:cNvSpPr/>
          <p:nvPr/>
        </p:nvSpPr>
        <p:spPr>
          <a:xfrm>
            <a:off x="3120501" y="3217186"/>
            <a:ext cx="1151968" cy="418400"/>
          </a:xfrm>
          <a:prstGeom prst="roundRect">
            <a:avLst>
              <a:gd name="adj" fmla="val 452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71" dirty="0">
                <a:solidFill>
                  <a:schemeClr val="tx1"/>
                </a:solidFill>
              </a:rPr>
              <a:t>Above ground </a:t>
            </a:r>
          </a:p>
          <a:p>
            <a:pPr algn="ctr"/>
            <a:r>
              <a:rPr lang="en-US" sz="871" dirty="0">
                <a:solidFill>
                  <a:schemeClr val="tx1"/>
                </a:solidFill>
              </a:rPr>
              <a:t>biomass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94AA72-E743-914D-9077-B9253310F386}"/>
              </a:ext>
            </a:extLst>
          </p:cNvPr>
          <p:cNvCxnSpPr>
            <a:cxnSpLocks/>
            <a:stCxn id="20" idx="2"/>
            <a:endCxn id="21" idx="3"/>
          </p:cNvCxnSpPr>
          <p:nvPr/>
        </p:nvCxnSpPr>
        <p:spPr>
          <a:xfrm flipH="1">
            <a:off x="4272469" y="3426385"/>
            <a:ext cx="213007" cy="1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967955C-928D-A04B-9165-2D9E1F8CD3AD}"/>
              </a:ext>
            </a:extLst>
          </p:cNvPr>
          <p:cNvSpPr txBox="1"/>
          <p:nvPr/>
        </p:nvSpPr>
        <p:spPr>
          <a:xfrm>
            <a:off x="7850716" y="3230210"/>
            <a:ext cx="8370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A310"/>
                </a:solidFill>
              </a:rPr>
              <a:t>0.16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67F88A-C6F2-5A47-9D19-1CEE836A5D1B}"/>
              </a:ext>
            </a:extLst>
          </p:cNvPr>
          <p:cNvSpPr txBox="1"/>
          <p:nvPr/>
        </p:nvSpPr>
        <p:spPr>
          <a:xfrm>
            <a:off x="5637444" y="4198864"/>
            <a:ext cx="8370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A310"/>
                </a:solidFill>
              </a:rPr>
              <a:t>0.34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184D66-04D2-8D43-B2D9-503FCD47F669}"/>
              </a:ext>
            </a:extLst>
          </p:cNvPr>
          <p:cNvSpPr txBox="1"/>
          <p:nvPr/>
        </p:nvSpPr>
        <p:spPr>
          <a:xfrm>
            <a:off x="5637444" y="2360150"/>
            <a:ext cx="8370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A310"/>
                </a:solidFill>
              </a:rPr>
              <a:t>0.13</a:t>
            </a:r>
          </a:p>
        </p:txBody>
      </p:sp>
    </p:spTree>
    <p:extLst>
      <p:ext uri="{BB962C8B-B14F-4D97-AF65-F5344CB8AC3E}">
        <p14:creationId xmlns:p14="http://schemas.microsoft.com/office/powerpoint/2010/main" val="2231581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BEE19CB-F6B1-784A-982B-0177AD3CB406}"/>
              </a:ext>
            </a:extLst>
          </p:cNvPr>
          <p:cNvCxnSpPr>
            <a:cxnSpLocks/>
            <a:stCxn id="92" idx="3"/>
          </p:cNvCxnSpPr>
          <p:nvPr/>
        </p:nvCxnSpPr>
        <p:spPr>
          <a:xfrm flipV="1">
            <a:off x="4336748" y="4620853"/>
            <a:ext cx="3459737" cy="61368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565D249-7D5E-D54B-89A0-B9D8480B65EC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4336748" y="3133627"/>
            <a:ext cx="3459737" cy="109319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C1AE407-01A7-1549-82E6-0846D5A02355}"/>
              </a:ext>
            </a:extLst>
          </p:cNvPr>
          <p:cNvCxnSpPr>
            <a:cxnSpLocks/>
          </p:cNvCxnSpPr>
          <p:nvPr/>
        </p:nvCxnSpPr>
        <p:spPr>
          <a:xfrm flipV="1">
            <a:off x="4348007" y="2719499"/>
            <a:ext cx="3448478" cy="188726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91D9E44-F7D5-9B41-BD0A-62BEC037210E}"/>
              </a:ext>
            </a:extLst>
          </p:cNvPr>
          <p:cNvCxnSpPr>
            <a:cxnSpLocks/>
          </p:cNvCxnSpPr>
          <p:nvPr/>
        </p:nvCxnSpPr>
        <p:spPr>
          <a:xfrm>
            <a:off x="4348007" y="1048869"/>
            <a:ext cx="3507245" cy="112857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B2651C1C-D357-C044-BA12-67244E004067}"/>
              </a:ext>
            </a:extLst>
          </p:cNvPr>
          <p:cNvGrpSpPr/>
          <p:nvPr/>
        </p:nvGrpSpPr>
        <p:grpSpPr>
          <a:xfrm>
            <a:off x="7855252" y="2040000"/>
            <a:ext cx="2804853" cy="1300723"/>
            <a:chOff x="521610" y="3355308"/>
            <a:chExt cx="2804853" cy="1300723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73A6CC8D-DF06-214C-8E4F-710E3060290F}"/>
                </a:ext>
              </a:extLst>
            </p:cNvPr>
            <p:cNvSpPr/>
            <p:nvPr/>
          </p:nvSpPr>
          <p:spPr>
            <a:xfrm>
              <a:off x="521610" y="3355308"/>
              <a:ext cx="2804853" cy="1300723"/>
            </a:xfrm>
            <a:prstGeom prst="roundRect">
              <a:avLst/>
            </a:prstGeom>
            <a:solidFill>
              <a:srgbClr val="E5CFF8"/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80" dirty="0">
                <a:solidFill>
                  <a:schemeClr val="tx1"/>
                </a:solidFill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9AA08E9-92BF-B841-BDFD-A0465CEB9D1C}"/>
                </a:ext>
              </a:extLst>
            </p:cNvPr>
            <p:cNvSpPr/>
            <p:nvPr/>
          </p:nvSpPr>
          <p:spPr>
            <a:xfrm>
              <a:off x="2023722" y="3726450"/>
              <a:ext cx="1114916" cy="558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80" dirty="0">
                  <a:solidFill>
                    <a:schemeClr val="tx1"/>
                  </a:solidFill>
                </a:rPr>
                <a:t>Tree species diversity</a:t>
              </a: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194ECC55-A171-D240-88B5-0C6F3A4B98AD}"/>
                </a:ext>
              </a:extLst>
            </p:cNvPr>
            <p:cNvSpPr/>
            <p:nvPr/>
          </p:nvSpPr>
          <p:spPr>
            <a:xfrm>
              <a:off x="688816" y="3480763"/>
              <a:ext cx="1151968" cy="418400"/>
            </a:xfrm>
            <a:prstGeom prst="roundRect">
              <a:avLst>
                <a:gd name="adj" fmla="val 4521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71" dirty="0">
                  <a:solidFill>
                    <a:schemeClr val="tx1"/>
                  </a:solidFill>
                </a:rPr>
                <a:t>Rarefied tree species richness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281014D9-3C55-9D4D-9DB8-A6EF8B005F20}"/>
                </a:ext>
              </a:extLst>
            </p:cNvPr>
            <p:cNvCxnSpPr>
              <a:cxnSpLocks/>
              <a:stCxn id="42" idx="1"/>
              <a:endCxn id="43" idx="3"/>
            </p:cNvCxnSpPr>
            <p:nvPr/>
          </p:nvCxnSpPr>
          <p:spPr>
            <a:xfrm flipH="1" flipV="1">
              <a:off x="1840784" y="3689963"/>
              <a:ext cx="346214" cy="11826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38391F49-BD3F-B142-A7F6-21BA1002FE4F}"/>
                </a:ext>
              </a:extLst>
            </p:cNvPr>
            <p:cNvSpPr/>
            <p:nvPr/>
          </p:nvSpPr>
          <p:spPr>
            <a:xfrm>
              <a:off x="695594" y="4113863"/>
              <a:ext cx="1151968" cy="418400"/>
            </a:xfrm>
            <a:prstGeom prst="roundRect">
              <a:avLst>
                <a:gd name="adj" fmla="val 4521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71" dirty="0">
                  <a:solidFill>
                    <a:schemeClr val="tx1"/>
                  </a:solidFill>
                </a:rPr>
                <a:t>Shannon equitability index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6C20477-F121-FC41-AF02-85A98A895A31}"/>
                </a:ext>
              </a:extLst>
            </p:cNvPr>
            <p:cNvCxnSpPr>
              <a:cxnSpLocks/>
              <a:stCxn id="42" idx="3"/>
              <a:endCxn id="45" idx="3"/>
            </p:cNvCxnSpPr>
            <p:nvPr/>
          </p:nvCxnSpPr>
          <p:spPr>
            <a:xfrm flipH="1">
              <a:off x="1847562" y="4203107"/>
              <a:ext cx="339436" cy="11995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F82D15A-E79D-4E4E-BB32-494DA8BDFC71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9257679" y="3340723"/>
            <a:ext cx="0" cy="50873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F4E9F21C-99AD-1645-AA37-5303CA2D2C2A}"/>
              </a:ext>
            </a:extLst>
          </p:cNvPr>
          <p:cNvGrpSpPr/>
          <p:nvPr/>
        </p:nvGrpSpPr>
        <p:grpSpPr>
          <a:xfrm>
            <a:off x="7827848" y="3844998"/>
            <a:ext cx="2804853" cy="973003"/>
            <a:chOff x="3048425" y="4370822"/>
            <a:chExt cx="2804853" cy="973003"/>
          </a:xfrm>
        </p:grpSpPr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9BED55B3-4DA1-F147-BA6E-7677F4B4F787}"/>
                </a:ext>
              </a:extLst>
            </p:cNvPr>
            <p:cNvSpPr/>
            <p:nvPr/>
          </p:nvSpPr>
          <p:spPr>
            <a:xfrm>
              <a:off x="3048425" y="4370822"/>
              <a:ext cx="2804853" cy="973003"/>
            </a:xfrm>
            <a:prstGeom prst="roundRect">
              <a:avLst/>
            </a:prstGeom>
            <a:solidFill>
              <a:srgbClr val="7FC973"/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80">
                <a:solidFill>
                  <a:schemeClr val="tx1"/>
                </a:solidFill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25B437F-BF68-7F43-AEFA-70E74CC62B5F}"/>
                </a:ext>
              </a:extLst>
            </p:cNvPr>
            <p:cNvSpPr/>
            <p:nvPr/>
          </p:nvSpPr>
          <p:spPr>
            <a:xfrm>
              <a:off x="4595044" y="4578267"/>
              <a:ext cx="1116753" cy="5581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80" dirty="0">
                  <a:solidFill>
                    <a:schemeClr val="tx1"/>
                  </a:solidFill>
                </a:rPr>
                <a:t>Above ground biomass</a:t>
              </a: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7E101821-BF72-904B-B48A-0175A5E71006}"/>
                </a:ext>
              </a:extLst>
            </p:cNvPr>
            <p:cNvSpPr/>
            <p:nvPr/>
          </p:nvSpPr>
          <p:spPr>
            <a:xfrm>
              <a:off x="3230069" y="4648125"/>
              <a:ext cx="1151968" cy="418400"/>
            </a:xfrm>
            <a:prstGeom prst="roundRect">
              <a:avLst>
                <a:gd name="adj" fmla="val 4521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71" dirty="0">
                  <a:solidFill>
                    <a:schemeClr val="tx1"/>
                  </a:solidFill>
                </a:rPr>
                <a:t>Above ground </a:t>
              </a:r>
            </a:p>
            <a:p>
              <a:pPr algn="ctr"/>
              <a:r>
                <a:rPr lang="en-US" sz="871" dirty="0">
                  <a:solidFill>
                    <a:schemeClr val="tx1"/>
                  </a:solidFill>
                </a:rPr>
                <a:t>biomass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8A43AC3A-6DC8-7440-9579-EA81C2684CD9}"/>
                </a:ext>
              </a:extLst>
            </p:cNvPr>
            <p:cNvCxnSpPr>
              <a:cxnSpLocks/>
              <a:stCxn id="55" idx="2"/>
              <a:endCxn id="56" idx="3"/>
            </p:cNvCxnSpPr>
            <p:nvPr/>
          </p:nvCxnSpPr>
          <p:spPr>
            <a:xfrm flipH="1">
              <a:off x="4382037" y="4857324"/>
              <a:ext cx="21300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E2332A0-62EA-5240-9DEF-5FB94B128C5D}"/>
              </a:ext>
            </a:extLst>
          </p:cNvPr>
          <p:cNvCxnSpPr>
            <a:cxnSpLocks/>
          </p:cNvCxnSpPr>
          <p:nvPr/>
        </p:nvCxnSpPr>
        <p:spPr>
          <a:xfrm>
            <a:off x="4348007" y="1461130"/>
            <a:ext cx="3479841" cy="241743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6392F124-8D9F-2449-8DCF-841A4961B2A4}"/>
              </a:ext>
            </a:extLst>
          </p:cNvPr>
          <p:cNvSpPr txBox="1"/>
          <p:nvPr/>
        </p:nvSpPr>
        <p:spPr>
          <a:xfrm>
            <a:off x="5809885" y="2124870"/>
            <a:ext cx="8370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A310"/>
                </a:solidFill>
              </a:rPr>
              <a:t>0.12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A4B43B6-C636-8D47-8188-0E37A974A55B}"/>
              </a:ext>
            </a:extLst>
          </p:cNvPr>
          <p:cNvSpPr txBox="1"/>
          <p:nvPr/>
        </p:nvSpPr>
        <p:spPr>
          <a:xfrm>
            <a:off x="5663772" y="1143899"/>
            <a:ext cx="8370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D11D23"/>
                </a:solidFill>
              </a:rPr>
              <a:t>-0.21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E015605-0023-C948-BD89-DE8D93E8F1E1}"/>
              </a:ext>
            </a:extLst>
          </p:cNvPr>
          <p:cNvSpPr txBox="1"/>
          <p:nvPr/>
        </p:nvSpPr>
        <p:spPr>
          <a:xfrm>
            <a:off x="9230274" y="3349349"/>
            <a:ext cx="8370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A310"/>
                </a:solidFill>
              </a:rPr>
              <a:t>0.59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29C0353-9322-1A4A-A7F0-ACF8BB134EA2}"/>
              </a:ext>
            </a:extLst>
          </p:cNvPr>
          <p:cNvSpPr txBox="1"/>
          <p:nvPr/>
        </p:nvSpPr>
        <p:spPr>
          <a:xfrm>
            <a:off x="5778337" y="4803652"/>
            <a:ext cx="8370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A310"/>
                </a:solidFill>
              </a:rPr>
              <a:t>0.30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A565294-E3F3-B840-B7C2-7F2D31A7A62F}"/>
              </a:ext>
            </a:extLst>
          </p:cNvPr>
          <p:cNvSpPr txBox="1"/>
          <p:nvPr/>
        </p:nvSpPr>
        <p:spPr>
          <a:xfrm>
            <a:off x="5211535" y="3989726"/>
            <a:ext cx="8370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A310"/>
                </a:solidFill>
              </a:rPr>
              <a:t>0.51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F582E31-0C4E-0E42-BC33-6393FF64B246}"/>
              </a:ext>
            </a:extLst>
          </p:cNvPr>
          <p:cNvSpPr txBox="1"/>
          <p:nvPr/>
        </p:nvSpPr>
        <p:spPr>
          <a:xfrm>
            <a:off x="4681788" y="2935179"/>
            <a:ext cx="8370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D11D23"/>
                </a:solidFill>
              </a:rPr>
              <a:t>-0.05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DB9AAD4-B4C1-804F-890F-A82F09009D4D}"/>
              </a:ext>
            </a:extLst>
          </p:cNvPr>
          <p:cNvGrpSpPr/>
          <p:nvPr/>
        </p:nvGrpSpPr>
        <p:grpSpPr>
          <a:xfrm>
            <a:off x="1531895" y="678288"/>
            <a:ext cx="2804853" cy="1299600"/>
            <a:chOff x="812167" y="890950"/>
            <a:chExt cx="2804853" cy="1299600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C4CFB67D-3F00-3D40-AA75-43983C305F4B}"/>
                </a:ext>
              </a:extLst>
            </p:cNvPr>
            <p:cNvSpPr/>
            <p:nvPr/>
          </p:nvSpPr>
          <p:spPr>
            <a:xfrm>
              <a:off x="812167" y="890950"/>
              <a:ext cx="2804853" cy="1299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8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990E499-8130-C24D-A5C9-C4F33B581ACA}"/>
                </a:ext>
              </a:extLst>
            </p:cNvPr>
            <p:cNvSpPr/>
            <p:nvPr/>
          </p:nvSpPr>
          <p:spPr>
            <a:xfrm>
              <a:off x="2354893" y="1261530"/>
              <a:ext cx="1114916" cy="558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80" dirty="0">
                  <a:solidFill>
                    <a:schemeClr val="tx1"/>
                  </a:solidFill>
                </a:rPr>
                <a:t>Moisture availability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2189B7E-617F-884F-8A37-FBC96DD595CC}"/>
                </a:ext>
              </a:extLst>
            </p:cNvPr>
            <p:cNvCxnSpPr>
              <a:cxnSpLocks/>
              <a:stCxn id="25" idx="1"/>
              <a:endCxn id="28" idx="3"/>
            </p:cNvCxnSpPr>
            <p:nvPr/>
          </p:nvCxnSpPr>
          <p:spPr>
            <a:xfrm flipH="1" flipV="1">
              <a:off x="2119881" y="1221144"/>
              <a:ext cx="398288" cy="12216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DBE944C-6CE3-264D-AA12-2A4E4BE63FF5}"/>
                </a:ext>
              </a:extLst>
            </p:cNvPr>
            <p:cNvCxnSpPr>
              <a:cxnSpLocks/>
              <a:stCxn id="25" idx="3"/>
              <a:endCxn id="29" idx="3"/>
            </p:cNvCxnSpPr>
            <p:nvPr/>
          </p:nvCxnSpPr>
          <p:spPr>
            <a:xfrm flipH="1">
              <a:off x="2126659" y="1738187"/>
              <a:ext cx="391510" cy="11605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E65EE086-93D8-4849-B391-B0695E0E2F23}"/>
                </a:ext>
              </a:extLst>
            </p:cNvPr>
            <p:cNvSpPr/>
            <p:nvPr/>
          </p:nvSpPr>
          <p:spPr>
            <a:xfrm>
              <a:off x="967913" y="1011944"/>
              <a:ext cx="1151968" cy="418400"/>
            </a:xfrm>
            <a:prstGeom prst="roundRect">
              <a:avLst>
                <a:gd name="adj" fmla="val 4521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71" dirty="0">
                  <a:solidFill>
                    <a:schemeClr val="tx1"/>
                  </a:solidFill>
                </a:rPr>
                <a:t>Mean Annual Precipitation</a:t>
              </a: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8744D7B3-8952-9A43-A7F6-1C544E8C5462}"/>
                </a:ext>
              </a:extLst>
            </p:cNvPr>
            <p:cNvSpPr/>
            <p:nvPr/>
          </p:nvSpPr>
          <p:spPr>
            <a:xfrm>
              <a:off x="974691" y="1645044"/>
              <a:ext cx="1151968" cy="418400"/>
            </a:xfrm>
            <a:prstGeom prst="roundRect">
              <a:avLst>
                <a:gd name="adj" fmla="val 4521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71" dirty="0">
                  <a:solidFill>
                    <a:schemeClr val="tx1"/>
                  </a:solidFill>
                </a:rPr>
                <a:t>Precipitation Seasonality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702042F-C3F6-E447-B8FD-DF2CE4D856D6}"/>
              </a:ext>
            </a:extLst>
          </p:cNvPr>
          <p:cNvGrpSpPr/>
          <p:nvPr/>
        </p:nvGrpSpPr>
        <p:grpSpPr>
          <a:xfrm>
            <a:off x="1531895" y="2188454"/>
            <a:ext cx="2804853" cy="1890346"/>
            <a:chOff x="812165" y="3914398"/>
            <a:chExt cx="2804853" cy="1890346"/>
          </a:xfrm>
          <a:solidFill>
            <a:srgbClr val="E7786B"/>
          </a:solidFill>
        </p:grpSpPr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F0CFEDAE-0FAF-894D-B9DB-E26DFA65287C}"/>
                </a:ext>
              </a:extLst>
            </p:cNvPr>
            <p:cNvSpPr/>
            <p:nvPr/>
          </p:nvSpPr>
          <p:spPr>
            <a:xfrm>
              <a:off x="812165" y="3914398"/>
              <a:ext cx="2804853" cy="1890346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80">
                <a:solidFill>
                  <a:schemeClr val="tx1"/>
                </a:solidFill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3333A17-332A-8044-AB28-E5DD32B9F8AE}"/>
                </a:ext>
              </a:extLst>
            </p:cNvPr>
            <p:cNvSpPr/>
            <p:nvPr/>
          </p:nvSpPr>
          <p:spPr>
            <a:xfrm>
              <a:off x="2368097" y="4598473"/>
              <a:ext cx="1114916" cy="558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80" dirty="0">
                  <a:solidFill>
                    <a:schemeClr val="tx1"/>
                  </a:solidFill>
                </a:rPr>
                <a:t>Temperature suitability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F2DABAE-E3EA-5647-BF52-39B72D193B74}"/>
                </a:ext>
              </a:extLst>
            </p:cNvPr>
            <p:cNvCxnSpPr>
              <a:cxnSpLocks/>
              <a:stCxn id="63" idx="1"/>
              <a:endCxn id="66" idx="3"/>
            </p:cNvCxnSpPr>
            <p:nvPr/>
          </p:nvCxnSpPr>
          <p:spPr>
            <a:xfrm flipH="1" flipV="1">
              <a:off x="2119879" y="4236243"/>
              <a:ext cx="411494" cy="444011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88D3C14-DFEE-E341-A9A4-DB9061AE5477}"/>
                </a:ext>
              </a:extLst>
            </p:cNvPr>
            <p:cNvCxnSpPr>
              <a:cxnSpLocks/>
              <a:stCxn id="63" idx="3"/>
              <a:endCxn id="68" idx="3"/>
            </p:cNvCxnSpPr>
            <p:nvPr/>
          </p:nvCxnSpPr>
          <p:spPr>
            <a:xfrm flipH="1">
              <a:off x="2119879" y="5075130"/>
              <a:ext cx="411494" cy="40777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4AD2BFE9-753E-2546-BAFD-CEAC19E05575}"/>
                </a:ext>
              </a:extLst>
            </p:cNvPr>
            <p:cNvSpPr/>
            <p:nvPr/>
          </p:nvSpPr>
          <p:spPr>
            <a:xfrm>
              <a:off x="967911" y="4027043"/>
              <a:ext cx="1151968" cy="418400"/>
            </a:xfrm>
            <a:prstGeom prst="roundRect">
              <a:avLst>
                <a:gd name="adj" fmla="val 4521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71" dirty="0">
                  <a:solidFill>
                    <a:schemeClr val="tx1"/>
                  </a:solidFill>
                </a:rPr>
                <a:t>Mean annual Temperature</a:t>
              </a: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B28CD467-C563-6842-B5B2-3E63C954A8AB}"/>
                </a:ext>
              </a:extLst>
            </p:cNvPr>
            <p:cNvSpPr/>
            <p:nvPr/>
          </p:nvSpPr>
          <p:spPr>
            <a:xfrm>
              <a:off x="974689" y="4650371"/>
              <a:ext cx="1151968" cy="418400"/>
            </a:xfrm>
            <a:prstGeom prst="roundRect">
              <a:avLst>
                <a:gd name="adj" fmla="val 4521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71" dirty="0">
                  <a:solidFill>
                    <a:schemeClr val="tx1"/>
                  </a:solidFill>
                </a:rPr>
                <a:t>Temperature Seasonality</a:t>
              </a:r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816BDBF0-6B74-2542-B99D-4E0E3CF92420}"/>
                </a:ext>
              </a:extLst>
            </p:cNvPr>
            <p:cNvSpPr/>
            <p:nvPr/>
          </p:nvSpPr>
          <p:spPr>
            <a:xfrm>
              <a:off x="967911" y="5273700"/>
              <a:ext cx="1151968" cy="418400"/>
            </a:xfrm>
            <a:prstGeom prst="roundRect">
              <a:avLst>
                <a:gd name="adj" fmla="val 4521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71" dirty="0" err="1">
                  <a:solidFill>
                    <a:schemeClr val="tx1"/>
                  </a:solidFill>
                </a:rPr>
                <a:t>Isothermality</a:t>
              </a:r>
              <a:endParaRPr lang="en-US" sz="871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6B5F59C7-928D-7242-B10F-92D0E6E8C707}"/>
                </a:ext>
              </a:extLst>
            </p:cNvPr>
            <p:cNvCxnSpPr>
              <a:cxnSpLocks/>
              <a:stCxn id="63" idx="2"/>
              <a:endCxn id="67" idx="3"/>
            </p:cNvCxnSpPr>
            <p:nvPr/>
          </p:nvCxnSpPr>
          <p:spPr>
            <a:xfrm flipH="1" flipV="1">
              <a:off x="2126657" y="4859571"/>
              <a:ext cx="241440" cy="18121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6C0E9831-05C0-374E-A8DA-701A78C2FABC}"/>
              </a:ext>
            </a:extLst>
          </p:cNvPr>
          <p:cNvGrpSpPr/>
          <p:nvPr/>
        </p:nvGrpSpPr>
        <p:grpSpPr>
          <a:xfrm>
            <a:off x="1531895" y="4289366"/>
            <a:ext cx="2804853" cy="1890346"/>
            <a:chOff x="812165" y="3914398"/>
            <a:chExt cx="2804853" cy="1890346"/>
          </a:xfrm>
        </p:grpSpPr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AEBA7C57-EF45-4844-8522-393226773256}"/>
                </a:ext>
              </a:extLst>
            </p:cNvPr>
            <p:cNvSpPr/>
            <p:nvPr/>
          </p:nvSpPr>
          <p:spPr>
            <a:xfrm>
              <a:off x="812165" y="3914398"/>
              <a:ext cx="2804853" cy="1890346"/>
            </a:xfrm>
            <a:prstGeom prst="roundRect">
              <a:avLst/>
            </a:prstGeom>
            <a:solidFill>
              <a:srgbClr val="A47326">
                <a:alpha val="69020"/>
              </a:srgb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80">
                <a:solidFill>
                  <a:schemeClr val="tx1"/>
                </a:solidFill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7F617915-4473-F54B-9AF9-0BDF3EB45A15}"/>
                </a:ext>
              </a:extLst>
            </p:cNvPr>
            <p:cNvSpPr/>
            <p:nvPr/>
          </p:nvSpPr>
          <p:spPr>
            <a:xfrm>
              <a:off x="2368097" y="4598473"/>
              <a:ext cx="1114916" cy="558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80" dirty="0">
                  <a:solidFill>
                    <a:schemeClr val="tx1"/>
                  </a:solidFill>
                </a:rPr>
                <a:t>Soil fertility</a:t>
              </a: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6A5F86AA-DC93-3E4E-8FC8-E739217918AF}"/>
                </a:ext>
              </a:extLst>
            </p:cNvPr>
            <p:cNvCxnSpPr>
              <a:cxnSpLocks/>
              <a:stCxn id="94" idx="1"/>
              <a:endCxn id="98" idx="3"/>
            </p:cNvCxnSpPr>
            <p:nvPr/>
          </p:nvCxnSpPr>
          <p:spPr>
            <a:xfrm flipH="1" flipV="1">
              <a:off x="2119879" y="4236243"/>
              <a:ext cx="411494" cy="44401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C5D2C685-2C26-6240-BE73-13DE28BE7D1A}"/>
                </a:ext>
              </a:extLst>
            </p:cNvPr>
            <p:cNvCxnSpPr>
              <a:cxnSpLocks/>
              <a:stCxn id="94" idx="3"/>
              <a:endCxn id="101" idx="3"/>
            </p:cNvCxnSpPr>
            <p:nvPr/>
          </p:nvCxnSpPr>
          <p:spPr>
            <a:xfrm flipH="1">
              <a:off x="2119879" y="5075130"/>
              <a:ext cx="411494" cy="40777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79EF90FB-1A48-DB4A-9786-B2DC952CEADA}"/>
                </a:ext>
              </a:extLst>
            </p:cNvPr>
            <p:cNvSpPr/>
            <p:nvPr/>
          </p:nvSpPr>
          <p:spPr>
            <a:xfrm>
              <a:off x="967911" y="4027043"/>
              <a:ext cx="1151968" cy="418400"/>
            </a:xfrm>
            <a:prstGeom prst="roundRect">
              <a:avLst>
                <a:gd name="adj" fmla="val 4521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71" dirty="0">
                  <a:solidFill>
                    <a:schemeClr val="tx1"/>
                  </a:solidFill>
                </a:rPr>
                <a:t>Organic C %</a:t>
              </a:r>
            </a:p>
          </p:txBody>
        </p:sp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97E0CDFA-A31B-2E4F-8B26-A9A8336A4C5D}"/>
                </a:ext>
              </a:extLst>
            </p:cNvPr>
            <p:cNvSpPr/>
            <p:nvPr/>
          </p:nvSpPr>
          <p:spPr>
            <a:xfrm>
              <a:off x="974689" y="4650371"/>
              <a:ext cx="1151968" cy="418400"/>
            </a:xfrm>
            <a:prstGeom prst="roundRect">
              <a:avLst>
                <a:gd name="adj" fmla="val 4521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71" dirty="0">
                  <a:solidFill>
                    <a:schemeClr val="tx1"/>
                  </a:solidFill>
                </a:rPr>
                <a:t>Sand %</a:t>
              </a:r>
            </a:p>
          </p:txBody>
        </p:sp>
        <p:sp>
          <p:nvSpPr>
            <p:cNvPr id="101" name="Rounded Rectangle 100">
              <a:extLst>
                <a:ext uri="{FF2B5EF4-FFF2-40B4-BE49-F238E27FC236}">
                  <a16:creationId xmlns:a16="http://schemas.microsoft.com/office/drawing/2014/main" id="{400A10EB-946C-C043-AEA0-93F20D96596D}"/>
                </a:ext>
              </a:extLst>
            </p:cNvPr>
            <p:cNvSpPr/>
            <p:nvPr/>
          </p:nvSpPr>
          <p:spPr>
            <a:xfrm>
              <a:off x="967911" y="5273700"/>
              <a:ext cx="1151968" cy="418400"/>
            </a:xfrm>
            <a:prstGeom prst="roundRect">
              <a:avLst>
                <a:gd name="adj" fmla="val 4521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71" dirty="0">
                  <a:solidFill>
                    <a:schemeClr val="tx1"/>
                  </a:solidFill>
                </a:rPr>
                <a:t>Cation exchange capacity</a:t>
              </a: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9944D21B-0ABE-3941-A872-F5917BA67DBE}"/>
                </a:ext>
              </a:extLst>
            </p:cNvPr>
            <p:cNvCxnSpPr>
              <a:cxnSpLocks/>
              <a:stCxn id="94" idx="2"/>
              <a:endCxn id="100" idx="3"/>
            </p:cNvCxnSpPr>
            <p:nvPr/>
          </p:nvCxnSpPr>
          <p:spPr>
            <a:xfrm flipH="1" flipV="1">
              <a:off x="2126657" y="4859571"/>
              <a:ext cx="241440" cy="1812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437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398</Words>
  <Application>Microsoft Macintosh PowerPoint</Application>
  <PresentationFormat>Widescreen</PresentationFormat>
  <Paragraphs>163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GODLEE John</dc:creator>
  <cp:lastModifiedBy>GODLEE John</cp:lastModifiedBy>
  <cp:revision>21</cp:revision>
  <cp:lastPrinted>2019-10-23T14:02:17Z</cp:lastPrinted>
  <dcterms:created xsi:type="dcterms:W3CDTF">2019-10-01T18:59:58Z</dcterms:created>
  <dcterms:modified xsi:type="dcterms:W3CDTF">2019-11-04T16:00:29Z</dcterms:modified>
</cp:coreProperties>
</file>