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1" r:id="rId4"/>
    <p:sldId id="272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7786B"/>
    <a:srgbClr val="E73F24"/>
    <a:srgbClr val="000000"/>
    <a:srgbClr val="7FC973"/>
    <a:srgbClr val="A47326"/>
    <a:srgbClr val="8E6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/>
    <p:restoredTop sz="94771"/>
  </p:normalViewPr>
  <p:slideViewPr>
    <p:cSldViewPr snapToGrid="0" snapToObjects="1">
      <p:cViewPr>
        <p:scale>
          <a:sx n="64" d="100"/>
          <a:sy n="64" d="100"/>
        </p:scale>
        <p:origin x="52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5EC-A529-4847-8749-67484FE60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8AB5-7E51-5142-BF25-3D671EA53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6CF6-0374-7642-8EFA-135D3209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98A5-CD3A-DB43-86D5-24A0F65E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A1FE-45C7-724E-A680-514D3CC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D358-1B66-1143-9649-0759482E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217B1-C618-494B-8801-EB738EEB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C5FC-7822-C740-9F98-CD7B2E17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059C-BF01-E641-A72A-23784BD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E390-52A0-8142-BBCC-37AA574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393A9-5D50-8640-910A-0A445A990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BEF77-9D82-EC4B-8346-B9B673347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F215-2F9F-4B45-AA48-77C7F060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49D-146D-184F-AECF-8A9A4D19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C7CF-D0E0-524D-9B08-C523D09F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D3C2-D9B6-EC4C-9DE8-50AB12C7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F40D-4309-EC43-8160-4E9B5E7C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2BE0-CCE4-8E4F-BA8D-874A196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9B77-6D8A-6A42-A8FE-CA54A4D0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9BD9-7A1D-CC43-A5E1-B0684E0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1DED-CDCC-9346-A872-E93F268B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EA78-F08D-5540-85DF-6F59D93F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85F4-16AE-3F49-8BA2-35B5E15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B073-F3B4-9F43-B181-9CBEFA8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3E15-1423-264F-941B-A19BF9CE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A325-0954-F543-8792-E19211AE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BF12-CA61-2D4B-BE21-B6907D88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C7CD-49CE-A840-B500-97465AFEC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3699-ABF2-4F4C-91EB-CD076D7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AB3CB-7490-AB4C-97D4-36B048C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68830-246D-E345-AE42-AE362963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7522-076E-9C4D-8762-01C7D86B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1DDC-5136-B244-B477-CE9793F7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496A-9F29-9C40-A801-FA8602272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2106C-A831-C34C-ABBF-45CCDD9B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65D0E-DDF5-204F-B9E3-8D9A8D8F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FC66E-2175-0F48-8957-ACCE3F90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2DA3A-1C55-7E45-8262-18DAA1F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97470-EC3F-9445-BDE6-A068452A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2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A54B-88CB-8641-AF25-D5056AA7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9B35-EE27-6D49-BDC1-A42F383F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E27F5-A2D0-7E4E-984F-5D57820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8C0F8-E836-8E4B-A8D7-51528587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05B0A-43F8-D344-A62F-10E0A9C1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CB893-0FF1-DF4E-8683-3D7E8C4E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7523F-C8B9-3F4A-A769-44CF1A55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49B-2E59-6842-B0F8-B609BAB7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CC6E-5C0B-E346-9A0D-DB88742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8495F-A6F9-794B-9306-4026BFFF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7041-4A8F-3348-B4F1-E54C8AF2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DBE23-E392-4743-A6A9-7F38BEA8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91954-577E-B241-9FE3-AC51766B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846D-F8E3-6D40-A0E4-CDAED442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75637-59A6-3F4C-BA69-A5496659D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2150-49F0-9743-96AD-0A7E1ADB1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F9FA-2521-AF43-AA4B-97FA27E8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C87C7-911D-6144-A80D-9588A693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D963-B080-444B-AF75-1B44D48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81E27-7E01-7348-96F3-9365FC7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CB87-11FA-CC44-8CF9-3AA1D2E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7918-29E2-3E4E-B1AC-3B6B6DECA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5105-D1A0-CF43-B5B5-26FA087694B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BAE6-6463-7D4D-8C11-A3317011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2124-3600-6A4B-B3C3-E79D625C3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463B-4991-1E44-B3FD-6260E845B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2"/>
          <p:cNvSpPr/>
          <p:nvPr/>
        </p:nvSpPr>
        <p:spPr>
          <a:xfrm>
            <a:off x="515880" y="911160"/>
            <a:ext cx="11160000" cy="360"/>
          </a:xfrm>
          <a:prstGeom prst="line">
            <a:avLst/>
          </a:prstGeom>
          <a:ln w="88920">
            <a:solidFill>
              <a:srgbClr val="59A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9F1D54E-2976-8549-8903-3236EAF91057}"/>
              </a:ext>
            </a:extLst>
          </p:cNvPr>
          <p:cNvSpPr/>
          <p:nvPr/>
        </p:nvSpPr>
        <p:spPr>
          <a:xfrm>
            <a:off x="515880" y="167673"/>
            <a:ext cx="12350114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Modelling - Indirect effects on biomass via diversity</a:t>
            </a: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FEDDC-1673-B544-AE9F-B5ED55356387}"/>
              </a:ext>
            </a:extLst>
          </p:cNvPr>
          <p:cNvGrpSpPr/>
          <p:nvPr/>
        </p:nvGrpSpPr>
        <p:grpSpPr>
          <a:xfrm>
            <a:off x="521610" y="1278852"/>
            <a:ext cx="7124366" cy="5281000"/>
            <a:chOff x="2367830" y="1227336"/>
            <a:chExt cx="7124366" cy="5281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183BCD-8D2B-4E42-8DF7-933D20C41E6B}"/>
                </a:ext>
              </a:extLst>
            </p:cNvPr>
            <p:cNvGrpSpPr/>
            <p:nvPr/>
          </p:nvGrpSpPr>
          <p:grpSpPr>
            <a:xfrm>
              <a:off x="2367830" y="3303792"/>
              <a:ext cx="7124366" cy="1300723"/>
              <a:chOff x="1776486" y="2981820"/>
              <a:chExt cx="7124366" cy="130072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BA031EC-8B61-6141-927C-7D927633C68D}"/>
                  </a:ext>
                </a:extLst>
              </p:cNvPr>
              <p:cNvGrpSpPr/>
              <p:nvPr/>
            </p:nvGrpSpPr>
            <p:grpSpPr>
              <a:xfrm>
                <a:off x="6095999" y="2981820"/>
                <a:ext cx="2804853" cy="1300723"/>
                <a:chOff x="6128154" y="2853232"/>
                <a:chExt cx="2804853" cy="1300723"/>
              </a:xfrm>
            </p:grpSpPr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51C65C30-983D-094E-BF16-32D1CA19F2F6}"/>
                    </a:ext>
                  </a:extLst>
                </p:cNvPr>
                <p:cNvSpPr/>
                <p:nvPr/>
              </p:nvSpPr>
              <p:spPr>
                <a:xfrm>
                  <a:off x="6128154" y="2853232"/>
                  <a:ext cx="2804853" cy="130072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8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CE1B472-8A2C-FD43-8285-06A35BA93F2C}"/>
                    </a:ext>
                  </a:extLst>
                </p:cNvPr>
                <p:cNvSpPr/>
                <p:nvPr/>
              </p:nvSpPr>
              <p:spPr>
                <a:xfrm>
                  <a:off x="7676610" y="3224374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Stand structural complexity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AD1CD9A-1BB9-5046-B276-29B1CB54A5CB}"/>
                    </a:ext>
                  </a:extLst>
                </p:cNvPr>
                <p:cNvSpPr/>
                <p:nvPr/>
              </p:nvSpPr>
              <p:spPr>
                <a:xfrm>
                  <a:off x="6309798" y="2970632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Height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6DBD01C-76AE-7B49-8DC1-315E1A05248C}"/>
                    </a:ext>
                  </a:extLst>
                </p:cNvPr>
                <p:cNvCxnSpPr>
                  <a:cxnSpLocks/>
                  <a:stCxn id="48" idx="1"/>
                  <a:endCxn id="49" idx="3"/>
                </p:cNvCxnSpPr>
                <p:nvPr/>
              </p:nvCxnSpPr>
              <p:spPr>
                <a:xfrm flipH="1" flipV="1">
                  <a:off x="7461766" y="3179832"/>
                  <a:ext cx="378120" cy="12632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D0ED0761-55A4-104E-B5BF-F26D77CF99C0}"/>
                    </a:ext>
                  </a:extLst>
                </p:cNvPr>
                <p:cNvSpPr/>
                <p:nvPr/>
              </p:nvSpPr>
              <p:spPr>
                <a:xfrm>
                  <a:off x="6309709" y="3603015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DBH coef. 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Variation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D823D01-B5FF-D140-98F6-DD2D15C2AA21}"/>
                    </a:ext>
                  </a:extLst>
                </p:cNvPr>
                <p:cNvCxnSpPr>
                  <a:cxnSpLocks/>
                  <a:stCxn id="48" idx="3"/>
                  <a:endCxn id="51" idx="3"/>
                </p:cNvCxnSpPr>
                <p:nvPr/>
              </p:nvCxnSpPr>
              <p:spPr>
                <a:xfrm flipH="1">
                  <a:off x="7461677" y="3701031"/>
                  <a:ext cx="378209" cy="1111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6368A3-A314-5240-8207-A1E2D94DB9D8}"/>
                  </a:ext>
                </a:extLst>
              </p:cNvPr>
              <p:cNvGrpSpPr/>
              <p:nvPr/>
            </p:nvGrpSpPr>
            <p:grpSpPr>
              <a:xfrm>
                <a:off x="1776486" y="2981820"/>
                <a:ext cx="2804853" cy="1300723"/>
                <a:chOff x="6122424" y="2853232"/>
                <a:chExt cx="2804853" cy="1300723"/>
              </a:xfrm>
            </p:grpSpPr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73A6CC8D-DF06-214C-8E4F-710E3060290F}"/>
                    </a:ext>
                  </a:extLst>
                </p:cNvPr>
                <p:cNvSpPr/>
                <p:nvPr/>
              </p:nvSpPr>
              <p:spPr>
                <a:xfrm>
                  <a:off x="6122424" y="2853232"/>
                  <a:ext cx="2804853" cy="1300723"/>
                </a:xfrm>
                <a:prstGeom prst="roundRect">
                  <a:avLst/>
                </a:prstGeom>
                <a:solidFill>
                  <a:srgbClr val="E5CFF8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98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9AA08E9-92BF-B841-BDFD-A0465CEB9D1C}"/>
                    </a:ext>
                  </a:extLst>
                </p:cNvPr>
                <p:cNvSpPr/>
                <p:nvPr/>
              </p:nvSpPr>
              <p:spPr>
                <a:xfrm>
                  <a:off x="7624536" y="3224374"/>
                  <a:ext cx="1114916" cy="55843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Shannon Diversity index</a:t>
                  </a: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194ECC55-A171-D240-88B5-0C6F3A4B98AD}"/>
                    </a:ext>
                  </a:extLst>
                </p:cNvPr>
                <p:cNvSpPr/>
                <p:nvPr/>
              </p:nvSpPr>
              <p:spPr>
                <a:xfrm>
                  <a:off x="6289630" y="2978687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Tree species richness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81014D9-3C55-9D4D-9DB8-A6EF8B005F20}"/>
                    </a:ext>
                  </a:extLst>
                </p:cNvPr>
                <p:cNvCxnSpPr>
                  <a:cxnSpLocks/>
                  <a:stCxn id="42" idx="1"/>
                  <a:endCxn id="43" idx="3"/>
                </p:cNvCxnSpPr>
                <p:nvPr/>
              </p:nvCxnSpPr>
              <p:spPr>
                <a:xfrm flipH="1" flipV="1">
                  <a:off x="7441598" y="3187887"/>
                  <a:ext cx="346214" cy="11826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38391F49-BD3F-B142-A7F6-21BA1002FE4F}"/>
                    </a:ext>
                  </a:extLst>
                </p:cNvPr>
                <p:cNvSpPr/>
                <p:nvPr/>
              </p:nvSpPr>
              <p:spPr>
                <a:xfrm>
                  <a:off x="6296408" y="3611787"/>
                  <a:ext cx="1151968" cy="418400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Tree species abundance evenness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(SEOSAW)</a:t>
                  </a:r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0477-F121-FC41-AF02-85A98A895A31}"/>
                    </a:ext>
                  </a:extLst>
                </p:cNvPr>
                <p:cNvCxnSpPr>
                  <a:cxnSpLocks/>
                  <a:stCxn id="42" idx="3"/>
                  <a:endCxn id="45" idx="3"/>
                </p:cNvCxnSpPr>
                <p:nvPr/>
              </p:nvCxnSpPr>
              <p:spPr>
                <a:xfrm flipH="1">
                  <a:off x="7448376" y="3701031"/>
                  <a:ext cx="339436" cy="1199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56A705-9369-2948-A0A6-E52705868F1B}"/>
                </a:ext>
              </a:extLst>
            </p:cNvPr>
            <p:cNvGrpSpPr/>
            <p:nvPr/>
          </p:nvGrpSpPr>
          <p:grpSpPr>
            <a:xfrm>
              <a:off x="4530452" y="5536336"/>
              <a:ext cx="2804853" cy="972000"/>
              <a:chOff x="6128154" y="1361812"/>
              <a:chExt cx="2804853" cy="972000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11523B9-4F72-6C4D-AC05-2B640406256A}"/>
                  </a:ext>
                </a:extLst>
              </p:cNvPr>
              <p:cNvSpPr/>
              <p:nvPr/>
            </p:nvSpPr>
            <p:spPr>
              <a:xfrm>
                <a:off x="6128154" y="1361812"/>
                <a:ext cx="2804853" cy="972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5F336F-5B93-5F4E-84B9-99823184E43F}"/>
                  </a:ext>
                </a:extLst>
              </p:cNvPr>
              <p:cNvSpPr/>
              <p:nvPr/>
            </p:nvSpPr>
            <p:spPr>
              <a:xfrm>
                <a:off x="7633215" y="1568395"/>
                <a:ext cx="1114916" cy="5586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Plot biomass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102B1F1-ED1F-A544-9191-2E5B1A456E80}"/>
                  </a:ext>
                </a:extLst>
              </p:cNvPr>
              <p:cNvCxnSpPr>
                <a:cxnSpLocks/>
                <a:stCxn id="36" idx="2"/>
                <a:endCxn id="38" idx="3"/>
              </p:cNvCxnSpPr>
              <p:nvPr/>
            </p:nvCxnSpPr>
            <p:spPr>
              <a:xfrm flipH="1">
                <a:off x="7402356" y="1847713"/>
                <a:ext cx="23085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17714D6-27FA-4249-B3F3-B6EC38B8A9A0}"/>
                  </a:ext>
                </a:extLst>
              </p:cNvPr>
              <p:cNvSpPr/>
              <p:nvPr/>
            </p:nvSpPr>
            <p:spPr>
              <a:xfrm>
                <a:off x="6250388" y="1638513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Tree stem biomass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(SEOSAW)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7EA355-4006-5946-9FC8-3B6559F06214}"/>
                </a:ext>
              </a:extLst>
            </p:cNvPr>
            <p:cNvGrpSpPr/>
            <p:nvPr/>
          </p:nvGrpSpPr>
          <p:grpSpPr>
            <a:xfrm>
              <a:off x="6687343" y="1390635"/>
              <a:ext cx="2804853" cy="973003"/>
              <a:chOff x="1874505" y="1373187"/>
              <a:chExt cx="2804853" cy="973003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FA47F0C8-62B0-574B-89D9-72F70C038A43}"/>
                  </a:ext>
                </a:extLst>
              </p:cNvPr>
              <p:cNvSpPr/>
              <p:nvPr/>
            </p:nvSpPr>
            <p:spPr>
              <a:xfrm>
                <a:off x="1874505" y="1373187"/>
                <a:ext cx="2804853" cy="973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B6C596B-A376-CE42-8619-82D3B2A92B1B}"/>
                  </a:ext>
                </a:extLst>
              </p:cNvPr>
              <p:cNvGrpSpPr/>
              <p:nvPr/>
            </p:nvGrpSpPr>
            <p:grpSpPr>
              <a:xfrm>
                <a:off x="2056149" y="1580632"/>
                <a:ext cx="2481728" cy="558114"/>
                <a:chOff x="758299" y="3940826"/>
                <a:chExt cx="4559601" cy="102540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53E714A-668F-5147-9AED-1D9E30A5B356}"/>
                    </a:ext>
                  </a:extLst>
                </p:cNvPr>
                <p:cNvSpPr/>
                <p:nvPr/>
              </p:nvSpPr>
              <p:spPr>
                <a:xfrm>
                  <a:off x="3266125" y="3940826"/>
                  <a:ext cx="2051775" cy="102540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80" dirty="0">
                      <a:solidFill>
                        <a:schemeClr val="tx1"/>
                      </a:solidFill>
                    </a:rPr>
                    <a:t>Fire return interval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260F173-887B-F743-9143-56C047EC9512}"/>
                    </a:ext>
                  </a:extLst>
                </p:cNvPr>
                <p:cNvSpPr/>
                <p:nvPr/>
              </p:nvSpPr>
              <p:spPr>
                <a:xfrm>
                  <a:off x="758299" y="4069174"/>
                  <a:ext cx="2116475" cy="768713"/>
                </a:xfrm>
                <a:prstGeom prst="roundRect">
                  <a:avLst>
                    <a:gd name="adj" fmla="val 4521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Fire frequency</a:t>
                  </a:r>
                </a:p>
                <a:p>
                  <a:pPr algn="ctr"/>
                  <a:r>
                    <a:rPr lang="en-US" sz="871" dirty="0">
                      <a:solidFill>
                        <a:schemeClr val="tx1"/>
                      </a:solidFill>
                    </a:rPr>
                    <a:t>(MODIS burned area)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54D99A4-001D-C64A-AD39-8295F4B0DEA9}"/>
                    </a:ext>
                  </a:extLst>
                </p:cNvPr>
                <p:cNvCxnSpPr>
                  <a:cxnSpLocks/>
                  <a:stCxn id="32" idx="2"/>
                  <a:endCxn id="33" idx="3"/>
                </p:cNvCxnSpPr>
                <p:nvPr/>
              </p:nvCxnSpPr>
              <p:spPr>
                <a:xfrm flipH="1">
                  <a:off x="2874774" y="4453529"/>
                  <a:ext cx="391351" cy="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1828F4-2D51-6E4E-997E-1F82DBC3EB0B}"/>
                </a:ext>
              </a:extLst>
            </p:cNvPr>
            <p:cNvCxnSpPr>
              <a:cxnSpLocks/>
              <a:stCxn id="24" idx="3"/>
              <a:endCxn id="30" idx="1"/>
            </p:cNvCxnSpPr>
            <p:nvPr/>
          </p:nvCxnSpPr>
          <p:spPr>
            <a:xfrm>
              <a:off x="5172683" y="1877136"/>
              <a:ext cx="151466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7BAA85-436A-EE41-B70F-733F937890E4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8089770" y="2363638"/>
              <a:ext cx="0" cy="940154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A8B7BB-BBCB-0142-8F78-19ABB62AE1DE}"/>
                </a:ext>
              </a:extLst>
            </p:cNvPr>
            <p:cNvCxnSpPr>
              <a:cxnSpLocks/>
            </p:cNvCxnSpPr>
            <p:nvPr/>
          </p:nvCxnSpPr>
          <p:spPr>
            <a:xfrm>
              <a:off x="5103782" y="4634848"/>
              <a:ext cx="431037" cy="873708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760AFF-D372-6848-B69F-E00E29CA6A12}"/>
                </a:ext>
              </a:extLst>
            </p:cNvPr>
            <p:cNvCxnSpPr>
              <a:cxnSpLocks/>
              <a:stCxn id="24" idx="2"/>
              <a:endCxn id="41" idx="0"/>
            </p:cNvCxnSpPr>
            <p:nvPr/>
          </p:nvCxnSpPr>
          <p:spPr>
            <a:xfrm>
              <a:off x="3770257" y="2526936"/>
              <a:ext cx="0" cy="776856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9B36F-B17C-9840-AF35-1B7F412D4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832" y="4632295"/>
              <a:ext cx="431037" cy="873708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164F1D-0947-E74D-88BB-FDCAEA0D2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818" y="2307803"/>
              <a:ext cx="1632051" cy="1016580"/>
            </a:xfrm>
            <a:prstGeom prst="straightConnector1">
              <a:avLst/>
            </a:prstGeom>
            <a:ln w="28575">
              <a:solidFill>
                <a:srgbClr val="007EDF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82D15A-E79D-4E4E-BB32-494DA8BDFC71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>
              <a:off x="5172683" y="3954154"/>
              <a:ext cx="15146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3106-0646-DA40-A2E0-19C6D56F6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8413" y="4110916"/>
              <a:ext cx="15089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760A85A8-F2C6-434D-B464-A967948B169E}"/>
                </a:ext>
              </a:extLst>
            </p:cNvPr>
            <p:cNvCxnSpPr>
              <a:cxnSpLocks/>
              <a:stCxn id="30" idx="3"/>
              <a:endCxn id="35" idx="3"/>
            </p:cNvCxnSpPr>
            <p:nvPr/>
          </p:nvCxnSpPr>
          <p:spPr>
            <a:xfrm flipH="1">
              <a:off x="7335305" y="1877137"/>
              <a:ext cx="2156891" cy="4145199"/>
            </a:xfrm>
            <a:prstGeom prst="curvedConnector3">
              <a:avLst>
                <a:gd name="adj1" fmla="val -23847"/>
              </a:avLst>
            </a:prstGeom>
            <a:ln w="28575">
              <a:solidFill>
                <a:srgbClr val="D11D23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4C658280-3C23-F741-BF24-E0D9090B9597}"/>
                </a:ext>
              </a:extLst>
            </p:cNvPr>
            <p:cNvCxnSpPr>
              <a:cxnSpLocks/>
              <a:stCxn id="24" idx="1"/>
              <a:endCxn id="35" idx="1"/>
            </p:cNvCxnSpPr>
            <p:nvPr/>
          </p:nvCxnSpPr>
          <p:spPr>
            <a:xfrm rot="10800000" flipH="1" flipV="1">
              <a:off x="2367830" y="1877136"/>
              <a:ext cx="2162622" cy="4145200"/>
            </a:xfrm>
            <a:prstGeom prst="curvedConnector3">
              <a:avLst>
                <a:gd name="adj1" fmla="val -10571"/>
              </a:avLst>
            </a:prstGeom>
            <a:ln w="28575">
              <a:solidFill>
                <a:srgbClr val="D11D23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3ADCD6-82D1-FD40-BF13-65708F090234}"/>
                </a:ext>
              </a:extLst>
            </p:cNvPr>
            <p:cNvGrpSpPr/>
            <p:nvPr/>
          </p:nvGrpSpPr>
          <p:grpSpPr>
            <a:xfrm>
              <a:off x="2367830" y="1227336"/>
              <a:ext cx="2804853" cy="1299600"/>
              <a:chOff x="1787946" y="267497"/>
              <a:chExt cx="2804853" cy="1299600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C4CFB67D-3F00-3D40-AA75-43983C305F4B}"/>
                  </a:ext>
                </a:extLst>
              </p:cNvPr>
              <p:cNvSpPr/>
              <p:nvPr/>
            </p:nvSpPr>
            <p:spPr>
              <a:xfrm>
                <a:off x="1787946" y="267497"/>
                <a:ext cx="2804853" cy="1299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8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990E499-8130-C24D-A5C9-C4F33B581ACA}"/>
                  </a:ext>
                </a:extLst>
              </p:cNvPr>
              <p:cNvSpPr/>
              <p:nvPr/>
            </p:nvSpPr>
            <p:spPr>
              <a:xfrm>
                <a:off x="3330672" y="638077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Aridity index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2189B7E-617F-884F-8A37-FBC96DD595CC}"/>
                  </a:ext>
                </a:extLst>
              </p:cNvPr>
              <p:cNvCxnSpPr>
                <a:cxnSpLocks/>
                <a:stCxn id="25" idx="1"/>
                <a:endCxn id="28" idx="3"/>
              </p:cNvCxnSpPr>
              <p:nvPr/>
            </p:nvCxnSpPr>
            <p:spPr>
              <a:xfrm flipH="1" flipV="1">
                <a:off x="3095660" y="597691"/>
                <a:ext cx="398288" cy="1221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E944C-6CE3-264D-AA12-2A4E4BE63FF5}"/>
                  </a:ext>
                </a:extLst>
              </p:cNvPr>
              <p:cNvCxnSpPr>
                <a:cxnSpLocks/>
                <a:stCxn id="25" idx="3"/>
                <a:endCxn id="29" idx="3"/>
              </p:cNvCxnSpPr>
              <p:nvPr/>
            </p:nvCxnSpPr>
            <p:spPr>
              <a:xfrm flipH="1">
                <a:off x="3102438" y="1114734"/>
                <a:ext cx="391510" cy="1160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65EE086-93D8-4849-B391-B0695E0E2F23}"/>
                  </a:ext>
                </a:extLst>
              </p:cNvPr>
              <p:cNvSpPr/>
              <p:nvPr/>
            </p:nvSpPr>
            <p:spPr>
              <a:xfrm>
                <a:off x="1943692" y="388491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Mean annual precipitation (</a:t>
                </a:r>
                <a:r>
                  <a:rPr lang="en-US" sz="871" dirty="0" err="1">
                    <a:solidFill>
                      <a:schemeClr val="tx1"/>
                    </a:solidFill>
                  </a:rPr>
                  <a:t>WorldClim</a:t>
                </a:r>
                <a:r>
                  <a:rPr lang="en-US" sz="87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8744D7B3-8952-9A43-A7F6-1C544E8C5462}"/>
                  </a:ext>
                </a:extLst>
              </p:cNvPr>
              <p:cNvSpPr/>
              <p:nvPr/>
            </p:nvSpPr>
            <p:spPr>
              <a:xfrm>
                <a:off x="1950470" y="1021591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Mean annual potential evapotranspiration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(</a:t>
                </a:r>
                <a:r>
                  <a:rPr lang="en-US" sz="871" dirty="0" err="1">
                    <a:solidFill>
                      <a:schemeClr val="tx1"/>
                    </a:solidFill>
                  </a:rPr>
                  <a:t>WorldClim</a:t>
                </a:r>
                <a:r>
                  <a:rPr lang="en-US" sz="87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3E479F-F3BE-6749-8649-E65451039812}"/>
              </a:ext>
            </a:extLst>
          </p:cNvPr>
          <p:cNvSpPr txBox="1"/>
          <p:nvPr/>
        </p:nvSpPr>
        <p:spPr>
          <a:xfrm>
            <a:off x="3685030" y="158252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0C5E48-9965-0D49-ABAB-AFDCD4FB6DAB}"/>
              </a:ext>
            </a:extLst>
          </p:cNvPr>
          <p:cNvSpPr txBox="1"/>
          <p:nvPr/>
        </p:nvSpPr>
        <p:spPr>
          <a:xfrm>
            <a:off x="6206220" y="2652165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1D23"/>
                </a:solidFill>
              </a:rPr>
              <a:t>-0.02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2100C7-8422-1547-8F85-89314F3EDF65}"/>
              </a:ext>
            </a:extLst>
          </p:cNvPr>
          <p:cNvSpPr txBox="1"/>
          <p:nvPr/>
        </p:nvSpPr>
        <p:spPr>
          <a:xfrm>
            <a:off x="3374255" y="219541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175817-102E-7042-BE86-7DD1D266D1C7}"/>
              </a:ext>
            </a:extLst>
          </p:cNvPr>
          <p:cNvSpPr txBox="1"/>
          <p:nvPr/>
        </p:nvSpPr>
        <p:spPr>
          <a:xfrm>
            <a:off x="3680091" y="365260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B43759-3CDA-5F45-A018-2D99887C28AB}"/>
              </a:ext>
            </a:extLst>
          </p:cNvPr>
          <p:cNvSpPr txBox="1"/>
          <p:nvPr/>
        </p:nvSpPr>
        <p:spPr>
          <a:xfrm>
            <a:off x="3767818" y="413057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88A5FC-71C6-6645-A0B7-C305D43FCAB5}"/>
              </a:ext>
            </a:extLst>
          </p:cNvPr>
          <p:cNvSpPr txBox="1"/>
          <p:nvPr/>
        </p:nvSpPr>
        <p:spPr>
          <a:xfrm>
            <a:off x="4681477" y="4886455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A310"/>
                </a:solidFill>
              </a:rPr>
              <a:t>0.40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1E952A-02E1-2B49-A938-AB83814A37B0}"/>
              </a:ext>
            </a:extLst>
          </p:cNvPr>
          <p:cNvSpPr txBox="1"/>
          <p:nvPr/>
        </p:nvSpPr>
        <p:spPr>
          <a:xfrm>
            <a:off x="2684232" y="4893323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D11D23"/>
                </a:solidFill>
              </a:rPr>
              <a:t>-0.21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36A28-2FB8-5A40-BE24-12E5DCD7B4FD}"/>
              </a:ext>
            </a:extLst>
          </p:cNvPr>
          <p:cNvSpPr txBox="1"/>
          <p:nvPr/>
        </p:nvSpPr>
        <p:spPr>
          <a:xfrm>
            <a:off x="277068" y="283517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037933-5905-8F43-9627-68C44E5B79B7}"/>
              </a:ext>
            </a:extLst>
          </p:cNvPr>
          <p:cNvSpPr txBox="1"/>
          <p:nvPr/>
        </p:nvSpPr>
        <p:spPr>
          <a:xfrm>
            <a:off x="7379210" y="293242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11D23"/>
                </a:solidFill>
              </a:rPr>
              <a:t>-0.01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50F0D-858B-6F45-85FB-C79C4410B7F2}"/>
              </a:ext>
            </a:extLst>
          </p:cNvPr>
          <p:cNvSpPr txBox="1"/>
          <p:nvPr/>
        </p:nvSpPr>
        <p:spPr>
          <a:xfrm>
            <a:off x="1924036" y="275788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A310"/>
                </a:solidFill>
              </a:rPr>
              <a:t>0.06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8B591-4D30-5044-A0A5-C86F43CC78E2}"/>
              </a:ext>
            </a:extLst>
          </p:cNvPr>
          <p:cNvSpPr txBox="1"/>
          <p:nvPr/>
        </p:nvSpPr>
        <p:spPr>
          <a:xfrm>
            <a:off x="8275793" y="1020708"/>
            <a:ext cx="39999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Indirect effects of climate on biomass</a:t>
            </a:r>
          </a:p>
          <a:p>
            <a:endParaRPr lang="en-US" sz="2200" dirty="0"/>
          </a:p>
          <a:p>
            <a:r>
              <a:rPr lang="en-US" sz="2200" dirty="0"/>
              <a:t>Aridity --Diversity</a:t>
            </a:r>
            <a:r>
              <a:rPr lang="en-US" sz="2200" dirty="0">
                <a:sym typeface="Wingdings" pitchFamily="2" charset="2"/>
              </a:rPr>
              <a:t>--&gt; Biomass: 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-0.013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Aridity --Structure--&gt; Biomass: </a:t>
            </a:r>
          </a:p>
          <a:p>
            <a:r>
              <a:rPr lang="en-US" sz="2200" dirty="0">
                <a:solidFill>
                  <a:srgbClr val="00A310"/>
                </a:solidFill>
                <a:sym typeface="Wingdings" pitchFamily="2" charset="2"/>
              </a:rPr>
              <a:t>0.022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Fire      --Structure--&gt; Biomass: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-0.008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Fire total effect on biomass:</a:t>
            </a:r>
          </a:p>
          <a:p>
            <a:r>
              <a:rPr lang="en-US" sz="2200" dirty="0">
                <a:solidFill>
                  <a:srgbClr val="D11D23"/>
                </a:solidFill>
                <a:sym typeface="Wingdings" pitchFamily="2" charset="2"/>
              </a:rPr>
              <a:t>-0.008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Aridity total effect on biomass:</a:t>
            </a:r>
          </a:p>
          <a:p>
            <a:r>
              <a:rPr lang="en-US" sz="2200" dirty="0">
                <a:solidFill>
                  <a:srgbClr val="00A310"/>
                </a:solidFill>
                <a:sym typeface="Wingdings" pitchFamily="2" charset="2"/>
              </a:rPr>
              <a:t>0.080</a:t>
            </a:r>
          </a:p>
          <a:p>
            <a:r>
              <a:rPr lang="en-US" sz="2200" dirty="0">
                <a:sym typeface="Wingdings" pitchFamily="2" charset="2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445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374FC0-AC82-984F-8EED-4EA3AEE0ECA0}"/>
              </a:ext>
            </a:extLst>
          </p:cNvPr>
          <p:cNvGrpSpPr/>
          <p:nvPr/>
        </p:nvGrpSpPr>
        <p:grpSpPr>
          <a:xfrm>
            <a:off x="7397811" y="3547032"/>
            <a:ext cx="2804853" cy="1300723"/>
            <a:chOff x="4750098" y="3244522"/>
            <a:chExt cx="2804853" cy="130072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1C65C30-983D-094E-BF16-32D1CA19F2F6}"/>
                </a:ext>
              </a:extLst>
            </p:cNvPr>
            <p:cNvSpPr/>
            <p:nvPr/>
          </p:nvSpPr>
          <p:spPr>
            <a:xfrm>
              <a:off x="4750098" y="3244522"/>
              <a:ext cx="2804853" cy="130072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F86FBD-31E1-CB4E-91C7-5CDE07D45E91}"/>
                </a:ext>
              </a:extLst>
            </p:cNvPr>
            <p:cNvGrpSpPr/>
            <p:nvPr/>
          </p:nvGrpSpPr>
          <p:grpSpPr>
            <a:xfrm>
              <a:off x="4911616" y="3369492"/>
              <a:ext cx="2481817" cy="1050783"/>
              <a:chOff x="4943943" y="3394085"/>
              <a:chExt cx="2481817" cy="105078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CE1B472-8A2C-FD43-8285-06A35BA93F2C}"/>
                  </a:ext>
                </a:extLst>
              </p:cNvPr>
              <p:cNvSpPr/>
              <p:nvPr/>
            </p:nvSpPr>
            <p:spPr>
              <a:xfrm>
                <a:off x="6310844" y="3647827"/>
                <a:ext cx="1114916" cy="55843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80" dirty="0">
                    <a:solidFill>
                      <a:schemeClr val="tx1"/>
                    </a:solidFill>
                  </a:rPr>
                  <a:t>Stand structural complexity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5AD1CD9A-1BB9-5046-B276-29B1CB54A5CB}"/>
                  </a:ext>
                </a:extLst>
              </p:cNvPr>
              <p:cNvSpPr/>
              <p:nvPr/>
            </p:nvSpPr>
            <p:spPr>
              <a:xfrm>
                <a:off x="4944032" y="3394085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Height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6DBD01C-76AE-7B49-8DC1-315E1A05248C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 flipH="1" flipV="1">
                <a:off x="6096000" y="3603285"/>
                <a:ext cx="378120" cy="1263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D0ED0761-55A4-104E-B5BF-F26D77CF99C0}"/>
                  </a:ext>
                </a:extLst>
              </p:cNvPr>
              <p:cNvSpPr/>
              <p:nvPr/>
            </p:nvSpPr>
            <p:spPr>
              <a:xfrm>
                <a:off x="4943943" y="4026468"/>
                <a:ext cx="1151968" cy="418400"/>
              </a:xfrm>
              <a:prstGeom prst="roundRect">
                <a:avLst>
                  <a:gd name="adj" fmla="val 452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DBH coef. </a:t>
                </a:r>
              </a:p>
              <a:p>
                <a:pPr algn="ctr"/>
                <a:r>
                  <a:rPr lang="en-US" sz="871" dirty="0">
                    <a:solidFill>
                      <a:schemeClr val="tx1"/>
                    </a:solidFill>
                  </a:rPr>
                  <a:t>Variation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D823D01-B5FF-D140-98F6-DD2D15C2AA21}"/>
                  </a:ext>
                </a:extLst>
              </p:cNvPr>
              <p:cNvCxnSpPr>
                <a:cxnSpLocks/>
                <a:stCxn id="48" idx="3"/>
                <a:endCxn id="51" idx="3"/>
              </p:cNvCxnSpPr>
              <p:nvPr/>
            </p:nvCxnSpPr>
            <p:spPr>
              <a:xfrm flipH="1">
                <a:off x="6095911" y="4124484"/>
                <a:ext cx="378209" cy="1111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51C1C-D357-C044-BA12-67244E004067}"/>
              </a:ext>
            </a:extLst>
          </p:cNvPr>
          <p:cNvGrpSpPr/>
          <p:nvPr/>
        </p:nvGrpSpPr>
        <p:grpSpPr>
          <a:xfrm>
            <a:off x="7397811" y="1737573"/>
            <a:ext cx="2804853" cy="1300723"/>
            <a:chOff x="521610" y="3355308"/>
            <a:chExt cx="2804853" cy="13007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3A6CC8D-DF06-214C-8E4F-710E3060290F}"/>
                </a:ext>
              </a:extLst>
            </p:cNvPr>
            <p:cNvSpPr/>
            <p:nvPr/>
          </p:nvSpPr>
          <p:spPr>
            <a:xfrm>
              <a:off x="521610" y="3355308"/>
              <a:ext cx="2804853" cy="1300723"/>
            </a:xfrm>
            <a:prstGeom prst="roundRect">
              <a:avLst/>
            </a:prstGeom>
            <a:solidFill>
              <a:srgbClr val="E5CFF8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AA08E9-92BF-B841-BDFD-A0465CEB9D1C}"/>
                </a:ext>
              </a:extLst>
            </p:cNvPr>
            <p:cNvSpPr/>
            <p:nvPr/>
          </p:nvSpPr>
          <p:spPr>
            <a:xfrm>
              <a:off x="2023722" y="372645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Tree species diversity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4ECC55-A171-D240-88B5-0C6F3A4B98AD}"/>
                </a:ext>
              </a:extLst>
            </p:cNvPr>
            <p:cNvSpPr/>
            <p:nvPr/>
          </p:nvSpPr>
          <p:spPr>
            <a:xfrm>
              <a:off x="688816" y="34807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Rarefied tree species richness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1014D9-3C55-9D4D-9DB8-A6EF8B005F20}"/>
                </a:ext>
              </a:extLst>
            </p:cNvPr>
            <p:cNvCxnSpPr>
              <a:cxnSpLocks/>
              <a:stCxn id="42" idx="1"/>
              <a:endCxn id="43" idx="3"/>
            </p:cNvCxnSpPr>
            <p:nvPr/>
          </p:nvCxnSpPr>
          <p:spPr>
            <a:xfrm flipH="1" flipV="1">
              <a:off x="1840784" y="3689963"/>
              <a:ext cx="346214" cy="1182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8391F49-BD3F-B142-A7F6-21BA1002FE4F}"/>
                </a:ext>
              </a:extLst>
            </p:cNvPr>
            <p:cNvSpPr/>
            <p:nvPr/>
          </p:nvSpPr>
          <p:spPr>
            <a:xfrm>
              <a:off x="695594" y="41138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Shannon equitability index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C20477-F121-FC41-AF02-85A98A895A31}"/>
                </a:ext>
              </a:extLst>
            </p:cNvPr>
            <p:cNvCxnSpPr>
              <a:cxnSpLocks/>
              <a:stCxn id="42" idx="3"/>
              <a:endCxn id="45" idx="3"/>
            </p:cNvCxnSpPr>
            <p:nvPr/>
          </p:nvCxnSpPr>
          <p:spPr>
            <a:xfrm flipH="1">
              <a:off x="1847562" y="4203107"/>
              <a:ext cx="339436" cy="1199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7714D6-27FA-4249-B3F3-B6EC38B8A9A0}"/>
              </a:ext>
            </a:extLst>
          </p:cNvPr>
          <p:cNvSpPr/>
          <p:nvPr/>
        </p:nvSpPr>
        <p:spPr>
          <a:xfrm>
            <a:off x="4843418" y="302780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F50414-170D-5245-9DC1-B8C06AA2B4C5}"/>
              </a:ext>
            </a:extLst>
          </p:cNvPr>
          <p:cNvGrpSpPr/>
          <p:nvPr/>
        </p:nvGrpSpPr>
        <p:grpSpPr>
          <a:xfrm>
            <a:off x="256595" y="5780174"/>
            <a:ext cx="2804853" cy="973003"/>
            <a:chOff x="265234" y="5357615"/>
            <a:chExt cx="2804853" cy="97300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A47F0C8-62B0-574B-89D9-72F70C038A43}"/>
                </a:ext>
              </a:extLst>
            </p:cNvPr>
            <p:cNvSpPr/>
            <p:nvPr/>
          </p:nvSpPr>
          <p:spPr>
            <a:xfrm>
              <a:off x="265234" y="5357615"/>
              <a:ext cx="2804853" cy="97300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3E714A-668F-5147-9AED-1D9E30A5B356}"/>
                </a:ext>
              </a:extLst>
            </p:cNvPr>
            <p:cNvSpPr/>
            <p:nvPr/>
          </p:nvSpPr>
          <p:spPr>
            <a:xfrm>
              <a:off x="1811853" y="5565060"/>
              <a:ext cx="1116753" cy="5581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Fire intensity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260F173-887B-F743-9143-56C047EC9512}"/>
                </a:ext>
              </a:extLst>
            </p:cNvPr>
            <p:cNvSpPr/>
            <p:nvPr/>
          </p:nvSpPr>
          <p:spPr>
            <a:xfrm>
              <a:off x="446878" y="5634918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Fire index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4D99A4-001D-C64A-AD39-8295F4B0DEA9}"/>
                </a:ext>
              </a:extLst>
            </p:cNvPr>
            <p:cNvCxnSpPr>
              <a:cxnSpLocks/>
              <a:stCxn id="32" idx="2"/>
              <a:endCxn id="33" idx="3"/>
            </p:cNvCxnSpPr>
            <p:nvPr/>
          </p:nvCxnSpPr>
          <p:spPr>
            <a:xfrm flipH="1">
              <a:off x="1598846" y="5844117"/>
              <a:ext cx="2130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8800238" y="3038296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D261E-CE37-E948-9915-36BB83C64B5F}"/>
              </a:ext>
            </a:extLst>
          </p:cNvPr>
          <p:cNvGrpSpPr/>
          <p:nvPr/>
        </p:nvGrpSpPr>
        <p:grpSpPr>
          <a:xfrm>
            <a:off x="265236" y="228773"/>
            <a:ext cx="2804853" cy="1299600"/>
            <a:chOff x="265236" y="228773"/>
            <a:chExt cx="2804853" cy="12996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4CFB67D-3F00-3D40-AA75-43983C305F4B}"/>
                </a:ext>
              </a:extLst>
            </p:cNvPr>
            <p:cNvSpPr/>
            <p:nvPr/>
          </p:nvSpPr>
          <p:spPr>
            <a:xfrm>
              <a:off x="265236" y="228773"/>
              <a:ext cx="2804853" cy="129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90E499-8130-C24D-A5C9-C4F33B581ACA}"/>
                </a:ext>
              </a:extLst>
            </p:cNvPr>
            <p:cNvSpPr/>
            <p:nvPr/>
          </p:nvSpPr>
          <p:spPr>
            <a:xfrm>
              <a:off x="1807962" y="59935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Moisture availability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2189B7E-617F-884F-8A37-FBC96DD595CC}"/>
                </a:ext>
              </a:extLst>
            </p:cNvPr>
            <p:cNvCxnSpPr>
              <a:cxnSpLocks/>
              <a:stCxn id="25" idx="1"/>
              <a:endCxn id="28" idx="3"/>
            </p:cNvCxnSpPr>
            <p:nvPr/>
          </p:nvCxnSpPr>
          <p:spPr>
            <a:xfrm flipH="1" flipV="1">
              <a:off x="1572950" y="558967"/>
              <a:ext cx="398288" cy="1221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DBE944C-6CE3-264D-AA12-2A4E4BE63FF5}"/>
                </a:ext>
              </a:extLst>
            </p:cNvPr>
            <p:cNvCxnSpPr>
              <a:cxnSpLocks/>
              <a:stCxn id="25" idx="3"/>
              <a:endCxn id="29" idx="3"/>
            </p:cNvCxnSpPr>
            <p:nvPr/>
          </p:nvCxnSpPr>
          <p:spPr>
            <a:xfrm flipH="1">
              <a:off x="1579728" y="1076010"/>
              <a:ext cx="391510" cy="1160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65EE086-93D8-4849-B391-B0695E0E2F23}"/>
                </a:ext>
              </a:extLst>
            </p:cNvPr>
            <p:cNvSpPr/>
            <p:nvPr/>
          </p:nvSpPr>
          <p:spPr>
            <a:xfrm>
              <a:off x="420982" y="349767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Precipitation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44D7B3-8952-9A43-A7F6-1C544E8C5462}"/>
                </a:ext>
              </a:extLst>
            </p:cNvPr>
            <p:cNvSpPr/>
            <p:nvPr/>
          </p:nvSpPr>
          <p:spPr>
            <a:xfrm>
              <a:off x="427760" y="982867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Precipitation Seasonality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92246C-DD50-0845-9DD5-D09C11F4A178}"/>
              </a:ext>
            </a:extLst>
          </p:cNvPr>
          <p:cNvGrpSpPr/>
          <p:nvPr/>
        </p:nvGrpSpPr>
        <p:grpSpPr>
          <a:xfrm>
            <a:off x="265234" y="3732791"/>
            <a:ext cx="2804853" cy="1890346"/>
            <a:chOff x="265234" y="3252221"/>
            <a:chExt cx="2804853" cy="1890346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0CFEDAE-0FAF-894D-B9DB-E26DFA65287C}"/>
                </a:ext>
              </a:extLst>
            </p:cNvPr>
            <p:cNvSpPr/>
            <p:nvPr/>
          </p:nvSpPr>
          <p:spPr>
            <a:xfrm>
              <a:off x="265234" y="3252221"/>
              <a:ext cx="2804853" cy="1890346"/>
            </a:xfrm>
            <a:prstGeom prst="roundRect">
              <a:avLst/>
            </a:prstGeom>
            <a:solidFill>
              <a:srgbClr val="A47326">
                <a:alpha val="6902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333A17-332A-8044-AB28-E5DD32B9F8AE}"/>
                </a:ext>
              </a:extLst>
            </p:cNvPr>
            <p:cNvSpPr/>
            <p:nvPr/>
          </p:nvSpPr>
          <p:spPr>
            <a:xfrm>
              <a:off x="1821166" y="3936296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Soil fertility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F2DABAE-E3EA-5647-BF52-39B72D193B74}"/>
                </a:ext>
              </a:extLst>
            </p:cNvPr>
            <p:cNvCxnSpPr>
              <a:cxnSpLocks/>
              <a:stCxn id="63" idx="1"/>
              <a:endCxn id="66" idx="3"/>
            </p:cNvCxnSpPr>
            <p:nvPr/>
          </p:nvCxnSpPr>
          <p:spPr>
            <a:xfrm flipH="1" flipV="1">
              <a:off x="1572948" y="3574066"/>
              <a:ext cx="411494" cy="4440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8D3C14-DFEE-E341-A9A4-DB9061AE5477}"/>
                </a:ext>
              </a:extLst>
            </p:cNvPr>
            <p:cNvCxnSpPr>
              <a:cxnSpLocks/>
              <a:stCxn id="63" idx="3"/>
              <a:endCxn id="68" idx="3"/>
            </p:cNvCxnSpPr>
            <p:nvPr/>
          </p:nvCxnSpPr>
          <p:spPr>
            <a:xfrm flipH="1">
              <a:off x="1572948" y="4412953"/>
              <a:ext cx="411494" cy="4077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AD2BFE9-753E-2546-BAFD-CEAC19E05575}"/>
                </a:ext>
              </a:extLst>
            </p:cNvPr>
            <p:cNvSpPr/>
            <p:nvPr/>
          </p:nvSpPr>
          <p:spPr>
            <a:xfrm>
              <a:off x="420980" y="3364866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Organic C %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28CD467-C563-6842-B5B2-3E63C954A8AB}"/>
                </a:ext>
              </a:extLst>
            </p:cNvPr>
            <p:cNvSpPr/>
            <p:nvPr/>
          </p:nvSpPr>
          <p:spPr>
            <a:xfrm>
              <a:off x="427758" y="3988194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Sand %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16BDBF0-6B74-2542-B99D-4E0E3CF92420}"/>
                </a:ext>
              </a:extLst>
            </p:cNvPr>
            <p:cNvSpPr/>
            <p:nvPr/>
          </p:nvSpPr>
          <p:spPr>
            <a:xfrm>
              <a:off x="420980" y="461152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Cation exchange capacity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B5F59C7-928D-7242-B10F-92D0E6E8C707}"/>
                </a:ext>
              </a:extLst>
            </p:cNvPr>
            <p:cNvCxnSpPr>
              <a:cxnSpLocks/>
              <a:stCxn id="63" idx="2"/>
              <a:endCxn id="67" idx="3"/>
            </p:cNvCxnSpPr>
            <p:nvPr/>
          </p:nvCxnSpPr>
          <p:spPr>
            <a:xfrm flipH="1" flipV="1">
              <a:off x="1579726" y="4197394"/>
              <a:ext cx="241440" cy="1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8CE7B-3471-D846-887C-7814048E6FE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693231" y="2387935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6693231" y="3776550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</p:cNvCxnSpPr>
          <p:nvPr/>
        </p:nvCxnSpPr>
        <p:spPr>
          <a:xfrm>
            <a:off x="3070087" y="2387373"/>
            <a:ext cx="825951" cy="4883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70087" y="3791801"/>
            <a:ext cx="873543" cy="886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3078727" y="477856"/>
            <a:ext cx="4319084" cy="1333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54957D-7261-A240-8612-78AE11DCF5F3}"/>
              </a:ext>
            </a:extLst>
          </p:cNvPr>
          <p:cNvCxnSpPr>
            <a:cxnSpLocks/>
          </p:cNvCxnSpPr>
          <p:nvPr/>
        </p:nvCxnSpPr>
        <p:spPr>
          <a:xfrm flipV="1">
            <a:off x="3078725" y="4787153"/>
            <a:ext cx="4344051" cy="1366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5595A9E-03C3-DE46-9D8B-D180E62944DC}"/>
              </a:ext>
            </a:extLst>
          </p:cNvPr>
          <p:cNvGrpSpPr/>
          <p:nvPr/>
        </p:nvGrpSpPr>
        <p:grpSpPr>
          <a:xfrm>
            <a:off x="256596" y="1685409"/>
            <a:ext cx="2804853" cy="1890346"/>
            <a:chOff x="812165" y="3914398"/>
            <a:chExt cx="2804853" cy="1890346"/>
          </a:xfrm>
          <a:solidFill>
            <a:srgbClr val="E7786B"/>
          </a:solidFill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B3AC3D6-1630-8542-8A0F-4D325622F275}"/>
                </a:ext>
              </a:extLst>
            </p:cNvPr>
            <p:cNvSpPr/>
            <p:nvPr/>
          </p:nvSpPr>
          <p:spPr>
            <a:xfrm>
              <a:off x="812165" y="3914398"/>
              <a:ext cx="2804853" cy="189034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9658C9-CDD3-CD45-BCE1-872E58AC68A3}"/>
                </a:ext>
              </a:extLst>
            </p:cNvPr>
            <p:cNvSpPr/>
            <p:nvPr/>
          </p:nvSpPr>
          <p:spPr>
            <a:xfrm>
              <a:off x="2368097" y="459847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Temperature suitability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4880A29-B25B-D444-93CF-3D186FB1057C}"/>
                </a:ext>
              </a:extLst>
            </p:cNvPr>
            <p:cNvCxnSpPr>
              <a:cxnSpLocks/>
              <a:stCxn id="55" idx="1"/>
              <a:endCxn id="58" idx="3"/>
            </p:cNvCxnSpPr>
            <p:nvPr/>
          </p:nvCxnSpPr>
          <p:spPr>
            <a:xfrm flipH="1" flipV="1">
              <a:off x="2119879" y="4236243"/>
              <a:ext cx="411494" cy="44401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380BC7C-1850-DA47-9CFD-D8CB0531AF93}"/>
                </a:ext>
              </a:extLst>
            </p:cNvPr>
            <p:cNvCxnSpPr>
              <a:cxnSpLocks/>
              <a:stCxn id="55" idx="3"/>
              <a:endCxn id="60" idx="3"/>
            </p:cNvCxnSpPr>
            <p:nvPr/>
          </p:nvCxnSpPr>
          <p:spPr>
            <a:xfrm flipH="1">
              <a:off x="2119879" y="5075130"/>
              <a:ext cx="411494" cy="40777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C7806C9-FAD5-DA40-A97E-710AD64D8524}"/>
                </a:ext>
              </a:extLst>
            </p:cNvPr>
            <p:cNvSpPr/>
            <p:nvPr/>
          </p:nvSpPr>
          <p:spPr>
            <a:xfrm>
              <a:off x="967911" y="402704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Temperature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04ABA0E-4C83-A44A-A810-F6F57F486E53}"/>
                </a:ext>
              </a:extLst>
            </p:cNvPr>
            <p:cNvSpPr/>
            <p:nvPr/>
          </p:nvSpPr>
          <p:spPr>
            <a:xfrm>
              <a:off x="974689" y="465037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Temperature Seasonality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50FACBE-7683-F54A-AA4B-33A98056F8AB}"/>
                </a:ext>
              </a:extLst>
            </p:cNvPr>
            <p:cNvSpPr/>
            <p:nvPr/>
          </p:nvSpPr>
          <p:spPr>
            <a:xfrm>
              <a:off x="967911" y="5273700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 err="1">
                  <a:solidFill>
                    <a:schemeClr val="tx1"/>
                  </a:solidFill>
                </a:rPr>
                <a:t>Isothermality</a:t>
              </a:r>
              <a:endParaRPr lang="en-US" sz="87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6B98D0-C230-FF48-9A3A-139A5313A496}"/>
                </a:ext>
              </a:extLst>
            </p:cNvPr>
            <p:cNvCxnSpPr>
              <a:cxnSpLocks/>
              <a:stCxn id="55" idx="2"/>
              <a:endCxn id="59" idx="3"/>
            </p:cNvCxnSpPr>
            <p:nvPr/>
          </p:nvCxnSpPr>
          <p:spPr>
            <a:xfrm flipH="1" flipV="1">
              <a:off x="2126657" y="4859571"/>
              <a:ext cx="241440" cy="181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5A3C53-C302-AB4D-8874-9FE580E9C6BF}"/>
              </a:ext>
            </a:extLst>
          </p:cNvPr>
          <p:cNvCxnSpPr>
            <a:cxnSpLocks/>
          </p:cNvCxnSpPr>
          <p:nvPr/>
        </p:nvCxnSpPr>
        <p:spPr>
          <a:xfrm>
            <a:off x="3061449" y="1046429"/>
            <a:ext cx="1584557" cy="1739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67EF89-1377-DD41-A2EA-2FF21AF99F5C}"/>
              </a:ext>
            </a:extLst>
          </p:cNvPr>
          <p:cNvCxnSpPr>
            <a:cxnSpLocks/>
          </p:cNvCxnSpPr>
          <p:nvPr/>
        </p:nvCxnSpPr>
        <p:spPr>
          <a:xfrm flipV="1">
            <a:off x="3070087" y="3829591"/>
            <a:ext cx="1575919" cy="20884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8A901E-5C44-4144-BEAB-C17E4A8D0CB0}"/>
              </a:ext>
            </a:extLst>
          </p:cNvPr>
          <p:cNvGrpSpPr/>
          <p:nvPr/>
        </p:nvGrpSpPr>
        <p:grpSpPr>
          <a:xfrm>
            <a:off x="3888378" y="2803547"/>
            <a:ext cx="2804853" cy="973003"/>
            <a:chOff x="3048425" y="4370822"/>
            <a:chExt cx="2804853" cy="973003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027E1090-76EA-E24E-B33F-A44F89BCB9C5}"/>
                </a:ext>
              </a:extLst>
            </p:cNvPr>
            <p:cNvSpPr/>
            <p:nvPr/>
          </p:nvSpPr>
          <p:spPr>
            <a:xfrm>
              <a:off x="3048425" y="4370822"/>
              <a:ext cx="2804853" cy="973003"/>
            </a:xfrm>
            <a:prstGeom prst="roundRect">
              <a:avLst/>
            </a:prstGeom>
            <a:solidFill>
              <a:srgbClr val="7FC97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273232-2610-8742-954C-06392DB09FF9}"/>
                </a:ext>
              </a:extLst>
            </p:cNvPr>
            <p:cNvSpPr/>
            <p:nvPr/>
          </p:nvSpPr>
          <p:spPr>
            <a:xfrm>
              <a:off x="4595044" y="4578267"/>
              <a:ext cx="1116753" cy="5581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Above ground biomass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4914A2F-CC49-2544-8F7E-26BF9F4F279E}"/>
                </a:ext>
              </a:extLst>
            </p:cNvPr>
            <p:cNvSpPr/>
            <p:nvPr/>
          </p:nvSpPr>
          <p:spPr>
            <a:xfrm>
              <a:off x="3230069" y="4648125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Above ground </a:t>
              </a:r>
            </a:p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biomass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F54BD98-DC84-8245-8817-6DF0B7FD5F05}"/>
                </a:ext>
              </a:extLst>
            </p:cNvPr>
            <p:cNvCxnSpPr>
              <a:cxnSpLocks/>
              <a:stCxn id="78" idx="2"/>
              <a:endCxn id="79" idx="3"/>
            </p:cNvCxnSpPr>
            <p:nvPr/>
          </p:nvCxnSpPr>
          <p:spPr>
            <a:xfrm flipH="1">
              <a:off x="4382037" y="4857324"/>
              <a:ext cx="2130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5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-side Corner of Rectangle 1">
            <a:extLst>
              <a:ext uri="{FF2B5EF4-FFF2-40B4-BE49-F238E27FC236}">
                <a16:creationId xmlns:a16="http://schemas.microsoft.com/office/drawing/2014/main" id="{AC4F4451-B7C6-0C41-9806-BE968F68D102}"/>
              </a:ext>
            </a:extLst>
          </p:cNvPr>
          <p:cNvSpPr/>
          <p:nvPr/>
        </p:nvSpPr>
        <p:spPr>
          <a:xfrm rot="16200000">
            <a:off x="5982893" y="-149088"/>
            <a:ext cx="3563720" cy="6794688"/>
          </a:xfrm>
          <a:prstGeom prst="snip2SameRect">
            <a:avLst>
              <a:gd name="adj1" fmla="val 33965"/>
              <a:gd name="adj2" fmla="val 0"/>
            </a:avLst>
          </a:prstGeom>
          <a:solidFill>
            <a:schemeClr val="accent2">
              <a:lumMod val="75000"/>
              <a:alpha val="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1C65C30-983D-094E-BF16-32D1CA19F2F6}"/>
              </a:ext>
            </a:extLst>
          </p:cNvPr>
          <p:cNvSpPr/>
          <p:nvPr/>
        </p:nvSpPr>
        <p:spPr>
          <a:xfrm>
            <a:off x="8171119" y="3485057"/>
            <a:ext cx="2804853" cy="1300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E1B472-8A2C-FD43-8285-06A35BA93F2C}"/>
              </a:ext>
            </a:extLst>
          </p:cNvPr>
          <p:cNvSpPr/>
          <p:nvPr/>
        </p:nvSpPr>
        <p:spPr>
          <a:xfrm>
            <a:off x="9699538" y="3863769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Stand structural complexity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AD1CD9A-1BB9-5046-B276-29B1CB54A5CB}"/>
              </a:ext>
            </a:extLst>
          </p:cNvPr>
          <p:cNvSpPr/>
          <p:nvPr/>
        </p:nvSpPr>
        <p:spPr>
          <a:xfrm>
            <a:off x="8332726" y="361002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Height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DBD01C-76AE-7B49-8DC1-315E1A05248C}"/>
              </a:ext>
            </a:extLst>
          </p:cNvPr>
          <p:cNvCxnSpPr>
            <a:cxnSpLocks/>
            <a:stCxn id="48" idx="1"/>
            <a:endCxn id="49" idx="3"/>
          </p:cNvCxnSpPr>
          <p:nvPr/>
        </p:nvCxnSpPr>
        <p:spPr>
          <a:xfrm flipH="1" flipV="1">
            <a:off x="9484694" y="3819227"/>
            <a:ext cx="378120" cy="1263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0ED0761-55A4-104E-B5BF-F26D77CF99C0}"/>
              </a:ext>
            </a:extLst>
          </p:cNvPr>
          <p:cNvSpPr/>
          <p:nvPr/>
        </p:nvSpPr>
        <p:spPr>
          <a:xfrm>
            <a:off x="8332637" y="4242410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DBH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823D01-B5FF-D140-98F6-DD2D15C2AA21}"/>
              </a:ext>
            </a:extLst>
          </p:cNvPr>
          <p:cNvCxnSpPr>
            <a:cxnSpLocks/>
            <a:stCxn id="48" idx="3"/>
            <a:endCxn id="51" idx="3"/>
          </p:cNvCxnSpPr>
          <p:nvPr/>
        </p:nvCxnSpPr>
        <p:spPr>
          <a:xfrm flipH="1">
            <a:off x="9484605" y="4340426"/>
            <a:ext cx="378209" cy="111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3A6CC8D-DF06-214C-8E4F-710E3060290F}"/>
              </a:ext>
            </a:extLst>
          </p:cNvPr>
          <p:cNvSpPr/>
          <p:nvPr/>
        </p:nvSpPr>
        <p:spPr>
          <a:xfrm>
            <a:off x="8171119" y="1675598"/>
            <a:ext cx="2804853" cy="1300723"/>
          </a:xfrm>
          <a:prstGeom prst="roundRect">
            <a:avLst/>
          </a:prstGeom>
          <a:solidFill>
            <a:srgbClr val="E5CFF8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AA08E9-92BF-B841-BDFD-A0465CEB9D1C}"/>
              </a:ext>
            </a:extLst>
          </p:cNvPr>
          <p:cNvSpPr/>
          <p:nvPr/>
        </p:nvSpPr>
        <p:spPr>
          <a:xfrm>
            <a:off x="9673231" y="2046740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Tree species diversity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94ECC55-A171-D240-88B5-0C6F3A4B98AD}"/>
              </a:ext>
            </a:extLst>
          </p:cNvPr>
          <p:cNvSpPr/>
          <p:nvPr/>
        </p:nvSpPr>
        <p:spPr>
          <a:xfrm>
            <a:off x="8338325" y="1801053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Rarefied tree species richness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1014D9-3C55-9D4D-9DB8-A6EF8B005F20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9490293" y="2010253"/>
            <a:ext cx="346214" cy="11826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8391F49-BD3F-B142-A7F6-21BA1002FE4F}"/>
              </a:ext>
            </a:extLst>
          </p:cNvPr>
          <p:cNvSpPr/>
          <p:nvPr/>
        </p:nvSpPr>
        <p:spPr>
          <a:xfrm>
            <a:off x="8345103" y="2434153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Shannon equitability index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C20477-F121-FC41-AF02-85A98A895A31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 flipH="1">
            <a:off x="9497071" y="2523397"/>
            <a:ext cx="339436" cy="1199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7714D6-27FA-4249-B3F3-B6EC38B8A9A0}"/>
              </a:ext>
            </a:extLst>
          </p:cNvPr>
          <p:cNvSpPr/>
          <p:nvPr/>
        </p:nvSpPr>
        <p:spPr>
          <a:xfrm>
            <a:off x="5616726" y="296583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47F0C8-62B0-574B-89D9-72F70C038A43}"/>
              </a:ext>
            </a:extLst>
          </p:cNvPr>
          <p:cNvSpPr/>
          <p:nvPr/>
        </p:nvSpPr>
        <p:spPr>
          <a:xfrm>
            <a:off x="1029903" y="5718199"/>
            <a:ext cx="2804853" cy="9730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3E714A-668F-5147-9AED-1D9E30A5B356}"/>
              </a:ext>
            </a:extLst>
          </p:cNvPr>
          <p:cNvSpPr/>
          <p:nvPr/>
        </p:nvSpPr>
        <p:spPr>
          <a:xfrm>
            <a:off x="2576522" y="5925644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Fire intensity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60F173-887B-F743-9143-56C047EC9512}"/>
              </a:ext>
            </a:extLst>
          </p:cNvPr>
          <p:cNvSpPr/>
          <p:nvPr/>
        </p:nvSpPr>
        <p:spPr>
          <a:xfrm>
            <a:off x="1211547" y="599550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Fire index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4D99A4-001D-C64A-AD39-8295F4B0DEA9}"/>
              </a:ext>
            </a:extLst>
          </p:cNvPr>
          <p:cNvCxnSpPr>
            <a:cxnSpLocks/>
            <a:stCxn id="32" idx="2"/>
            <a:endCxn id="33" idx="3"/>
          </p:cNvCxnSpPr>
          <p:nvPr/>
        </p:nvCxnSpPr>
        <p:spPr>
          <a:xfrm flipH="1">
            <a:off x="2363515" y="6204701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9573546" y="2976321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4CFB67D-3F00-3D40-AA75-43983C305F4B}"/>
              </a:ext>
            </a:extLst>
          </p:cNvPr>
          <p:cNvSpPr/>
          <p:nvPr/>
        </p:nvSpPr>
        <p:spPr>
          <a:xfrm>
            <a:off x="1038544" y="166798"/>
            <a:ext cx="2804853" cy="129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90E499-8130-C24D-A5C9-C4F33B581ACA}"/>
              </a:ext>
            </a:extLst>
          </p:cNvPr>
          <p:cNvSpPr/>
          <p:nvPr/>
        </p:nvSpPr>
        <p:spPr>
          <a:xfrm>
            <a:off x="2581270" y="537378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Moisture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89B7E-617F-884F-8A37-FBC96DD595CC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flipH="1" flipV="1">
            <a:off x="2346258" y="496992"/>
            <a:ext cx="398288" cy="12216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E944C-6CE3-264D-AA12-2A4E4BE63FF5}"/>
              </a:ext>
            </a:extLst>
          </p:cNvPr>
          <p:cNvCxnSpPr>
            <a:cxnSpLocks/>
            <a:stCxn id="25" idx="3"/>
            <a:endCxn id="29" idx="3"/>
          </p:cNvCxnSpPr>
          <p:nvPr/>
        </p:nvCxnSpPr>
        <p:spPr>
          <a:xfrm flipH="1">
            <a:off x="2353036" y="1014035"/>
            <a:ext cx="391510" cy="1160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5EE086-93D8-4849-B391-B0695E0E2F23}"/>
              </a:ext>
            </a:extLst>
          </p:cNvPr>
          <p:cNvSpPr/>
          <p:nvPr/>
        </p:nvSpPr>
        <p:spPr>
          <a:xfrm>
            <a:off x="1194290" y="28779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Precipitation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744D7B3-8952-9A43-A7F6-1C544E8C5462}"/>
              </a:ext>
            </a:extLst>
          </p:cNvPr>
          <p:cNvSpPr/>
          <p:nvPr/>
        </p:nvSpPr>
        <p:spPr>
          <a:xfrm>
            <a:off x="1201068" y="920892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Precipitation Seasonality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0CFEDAE-0FAF-894D-B9DB-E26DFA65287C}"/>
              </a:ext>
            </a:extLst>
          </p:cNvPr>
          <p:cNvSpPr/>
          <p:nvPr/>
        </p:nvSpPr>
        <p:spPr>
          <a:xfrm>
            <a:off x="1038542" y="3670816"/>
            <a:ext cx="2804853" cy="1890346"/>
          </a:xfrm>
          <a:prstGeom prst="roundRect">
            <a:avLst/>
          </a:prstGeom>
          <a:solidFill>
            <a:srgbClr val="A47326">
              <a:alpha val="6902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333A17-332A-8044-AB28-E5DD32B9F8AE}"/>
              </a:ext>
            </a:extLst>
          </p:cNvPr>
          <p:cNvSpPr/>
          <p:nvPr/>
        </p:nvSpPr>
        <p:spPr>
          <a:xfrm>
            <a:off x="2594474" y="4354891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Soil fertility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2DABAE-E3EA-5647-BF52-39B72D193B74}"/>
              </a:ext>
            </a:extLst>
          </p:cNvPr>
          <p:cNvCxnSpPr>
            <a:cxnSpLocks/>
            <a:stCxn id="63" idx="1"/>
            <a:endCxn id="66" idx="3"/>
          </p:cNvCxnSpPr>
          <p:nvPr/>
        </p:nvCxnSpPr>
        <p:spPr>
          <a:xfrm flipH="1" flipV="1">
            <a:off x="2346256" y="3992661"/>
            <a:ext cx="411494" cy="4440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8D3C14-DFEE-E341-A9A4-DB9061AE5477}"/>
              </a:ext>
            </a:extLst>
          </p:cNvPr>
          <p:cNvCxnSpPr>
            <a:cxnSpLocks/>
            <a:stCxn id="63" idx="3"/>
            <a:endCxn id="68" idx="3"/>
          </p:cNvCxnSpPr>
          <p:nvPr/>
        </p:nvCxnSpPr>
        <p:spPr>
          <a:xfrm flipH="1">
            <a:off x="2346256" y="4831548"/>
            <a:ext cx="411494" cy="4077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AD2BFE9-753E-2546-BAFD-CEAC19E05575}"/>
              </a:ext>
            </a:extLst>
          </p:cNvPr>
          <p:cNvSpPr/>
          <p:nvPr/>
        </p:nvSpPr>
        <p:spPr>
          <a:xfrm>
            <a:off x="1194288" y="3783461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Organic C %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28CD467-C563-6842-B5B2-3E63C954A8AB}"/>
              </a:ext>
            </a:extLst>
          </p:cNvPr>
          <p:cNvSpPr/>
          <p:nvPr/>
        </p:nvSpPr>
        <p:spPr>
          <a:xfrm>
            <a:off x="1201066" y="440678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Sand %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816BDBF0-6B74-2542-B99D-4E0E3CF92420}"/>
              </a:ext>
            </a:extLst>
          </p:cNvPr>
          <p:cNvSpPr/>
          <p:nvPr/>
        </p:nvSpPr>
        <p:spPr>
          <a:xfrm>
            <a:off x="1194288" y="503011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Cation exchange capacity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5F59C7-928D-7242-B10F-92D0E6E8C707}"/>
              </a:ext>
            </a:extLst>
          </p:cNvPr>
          <p:cNvCxnSpPr>
            <a:cxnSpLocks/>
            <a:stCxn id="63" idx="2"/>
            <a:endCxn id="67" idx="3"/>
          </p:cNvCxnSpPr>
          <p:nvPr/>
        </p:nvCxnSpPr>
        <p:spPr>
          <a:xfrm flipH="1" flipV="1">
            <a:off x="2353034" y="4615989"/>
            <a:ext cx="241440" cy="1812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8CE7B-3471-D846-887C-7814048E6FE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466539" y="2325960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466539" y="3714575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</p:cNvCxnSpPr>
          <p:nvPr/>
        </p:nvCxnSpPr>
        <p:spPr>
          <a:xfrm>
            <a:off x="3843395" y="2325398"/>
            <a:ext cx="825951" cy="4883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843395" y="3729826"/>
            <a:ext cx="873543" cy="886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3852035" y="415881"/>
            <a:ext cx="4319084" cy="1333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54957D-7261-A240-8612-78AE11DCF5F3}"/>
              </a:ext>
            </a:extLst>
          </p:cNvPr>
          <p:cNvCxnSpPr>
            <a:cxnSpLocks/>
          </p:cNvCxnSpPr>
          <p:nvPr/>
        </p:nvCxnSpPr>
        <p:spPr>
          <a:xfrm flipV="1">
            <a:off x="3852033" y="4725178"/>
            <a:ext cx="4344051" cy="1366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B3AC3D6-1630-8542-8A0F-4D325622F275}"/>
              </a:ext>
            </a:extLst>
          </p:cNvPr>
          <p:cNvSpPr/>
          <p:nvPr/>
        </p:nvSpPr>
        <p:spPr>
          <a:xfrm>
            <a:off x="1029904" y="1623434"/>
            <a:ext cx="2804853" cy="1890346"/>
          </a:xfrm>
          <a:prstGeom prst="roundRect">
            <a:avLst/>
          </a:prstGeom>
          <a:solidFill>
            <a:srgbClr val="E7786B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9658C9-CDD3-CD45-BCE1-872E58AC68A3}"/>
              </a:ext>
            </a:extLst>
          </p:cNvPr>
          <p:cNvSpPr/>
          <p:nvPr/>
        </p:nvSpPr>
        <p:spPr>
          <a:xfrm>
            <a:off x="2585836" y="2307509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Temperature suitability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880A29-B25B-D444-93CF-3D186FB1057C}"/>
              </a:ext>
            </a:extLst>
          </p:cNvPr>
          <p:cNvCxnSpPr>
            <a:cxnSpLocks/>
            <a:stCxn id="55" idx="1"/>
            <a:endCxn id="58" idx="3"/>
          </p:cNvCxnSpPr>
          <p:nvPr/>
        </p:nvCxnSpPr>
        <p:spPr>
          <a:xfrm flipH="1" flipV="1">
            <a:off x="2337618" y="1945279"/>
            <a:ext cx="411494" cy="444011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0BC7C-1850-DA47-9CFD-D8CB0531AF93}"/>
              </a:ext>
            </a:extLst>
          </p:cNvPr>
          <p:cNvCxnSpPr>
            <a:cxnSpLocks/>
            <a:stCxn id="55" idx="3"/>
            <a:endCxn id="60" idx="3"/>
          </p:cNvCxnSpPr>
          <p:nvPr/>
        </p:nvCxnSpPr>
        <p:spPr>
          <a:xfrm flipH="1">
            <a:off x="2337618" y="2784166"/>
            <a:ext cx="411494" cy="407770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C7806C9-FAD5-DA40-A97E-710AD64D8524}"/>
              </a:ext>
            </a:extLst>
          </p:cNvPr>
          <p:cNvSpPr/>
          <p:nvPr/>
        </p:nvSpPr>
        <p:spPr>
          <a:xfrm>
            <a:off x="1185650" y="1736079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Mean annual Temperature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04ABA0E-4C83-A44A-A810-F6F57F486E53}"/>
              </a:ext>
            </a:extLst>
          </p:cNvPr>
          <p:cNvSpPr/>
          <p:nvPr/>
        </p:nvSpPr>
        <p:spPr>
          <a:xfrm>
            <a:off x="1192428" y="2359407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Temperature Seasonality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50FACBE-7683-F54A-AA4B-33A98056F8AB}"/>
              </a:ext>
            </a:extLst>
          </p:cNvPr>
          <p:cNvSpPr/>
          <p:nvPr/>
        </p:nvSpPr>
        <p:spPr>
          <a:xfrm>
            <a:off x="1185650" y="298273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 err="1">
                <a:solidFill>
                  <a:schemeClr val="tx1"/>
                </a:solidFill>
              </a:rPr>
              <a:t>Isothermality</a:t>
            </a:r>
            <a:endParaRPr lang="en-US" sz="87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6B98D0-C230-FF48-9A3A-139A5313A496}"/>
              </a:ext>
            </a:extLst>
          </p:cNvPr>
          <p:cNvCxnSpPr>
            <a:cxnSpLocks/>
            <a:stCxn id="55" idx="2"/>
            <a:endCxn id="59" idx="3"/>
          </p:cNvCxnSpPr>
          <p:nvPr/>
        </p:nvCxnSpPr>
        <p:spPr>
          <a:xfrm flipH="1" flipV="1">
            <a:off x="2344396" y="2568607"/>
            <a:ext cx="241440" cy="18121"/>
          </a:xfrm>
          <a:prstGeom prst="straightConnector1">
            <a:avLst/>
          </a:prstGeom>
          <a:solidFill>
            <a:srgbClr val="E7786B"/>
          </a:solidFill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5A3C53-C302-AB4D-8874-9FE580E9C6BF}"/>
              </a:ext>
            </a:extLst>
          </p:cNvPr>
          <p:cNvCxnSpPr>
            <a:cxnSpLocks/>
          </p:cNvCxnSpPr>
          <p:nvPr/>
        </p:nvCxnSpPr>
        <p:spPr>
          <a:xfrm>
            <a:off x="3834757" y="984454"/>
            <a:ext cx="1584557" cy="17394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67EF89-1377-DD41-A2EA-2FF21AF99F5C}"/>
              </a:ext>
            </a:extLst>
          </p:cNvPr>
          <p:cNvCxnSpPr>
            <a:cxnSpLocks/>
          </p:cNvCxnSpPr>
          <p:nvPr/>
        </p:nvCxnSpPr>
        <p:spPr>
          <a:xfrm flipV="1">
            <a:off x="3843395" y="3767616"/>
            <a:ext cx="1575919" cy="20884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27E1090-76EA-E24E-B33F-A44F89BCB9C5}"/>
              </a:ext>
            </a:extLst>
          </p:cNvPr>
          <p:cNvSpPr/>
          <p:nvPr/>
        </p:nvSpPr>
        <p:spPr>
          <a:xfrm>
            <a:off x="4661686" y="2741572"/>
            <a:ext cx="2804853" cy="973003"/>
          </a:xfrm>
          <a:prstGeom prst="roundRect">
            <a:avLst/>
          </a:prstGeom>
          <a:solidFill>
            <a:srgbClr val="7FC97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273232-2610-8742-954C-06392DB09FF9}"/>
              </a:ext>
            </a:extLst>
          </p:cNvPr>
          <p:cNvSpPr/>
          <p:nvPr/>
        </p:nvSpPr>
        <p:spPr>
          <a:xfrm>
            <a:off x="6208305" y="2949017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Above ground biomass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4914A2F-CC49-2544-8F7E-26BF9F4F279E}"/>
              </a:ext>
            </a:extLst>
          </p:cNvPr>
          <p:cNvSpPr/>
          <p:nvPr/>
        </p:nvSpPr>
        <p:spPr>
          <a:xfrm>
            <a:off x="4843330" y="3018875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Above ground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biomass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54BD98-DC84-8245-8817-6DF0B7FD5F05}"/>
              </a:ext>
            </a:extLst>
          </p:cNvPr>
          <p:cNvCxnSpPr>
            <a:cxnSpLocks/>
            <a:stCxn id="78" idx="2"/>
            <a:endCxn id="79" idx="3"/>
          </p:cNvCxnSpPr>
          <p:nvPr/>
        </p:nvCxnSpPr>
        <p:spPr>
          <a:xfrm flipH="1">
            <a:off x="5995298" y="3228074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AB172B-A4FA-094B-ABB0-0AB12DB4CDD5}"/>
              </a:ext>
            </a:extLst>
          </p:cNvPr>
          <p:cNvSpPr/>
          <p:nvPr/>
        </p:nvSpPr>
        <p:spPr>
          <a:xfrm>
            <a:off x="6448290" y="3683368"/>
            <a:ext cx="2804853" cy="1300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7E8AB-1B72-7B4C-A818-E16B108C88BB}"/>
              </a:ext>
            </a:extLst>
          </p:cNvPr>
          <p:cNvSpPr/>
          <p:nvPr/>
        </p:nvSpPr>
        <p:spPr>
          <a:xfrm>
            <a:off x="7976709" y="4062080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Stand structural complexity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211763-AF57-BE4A-9499-D4445AE4394E}"/>
              </a:ext>
            </a:extLst>
          </p:cNvPr>
          <p:cNvSpPr/>
          <p:nvPr/>
        </p:nvSpPr>
        <p:spPr>
          <a:xfrm>
            <a:off x="6609897" y="3808338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Height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FA25F-CE19-584B-AA8E-BA5088939E0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7761865" y="4017538"/>
            <a:ext cx="378120" cy="12632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D75C0-5869-E44B-8E8F-3030CA2DE737}"/>
              </a:ext>
            </a:extLst>
          </p:cNvPr>
          <p:cNvSpPr/>
          <p:nvPr/>
        </p:nvSpPr>
        <p:spPr>
          <a:xfrm>
            <a:off x="6609808" y="4440721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DBH coef.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Variation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E7E943-C191-234B-85E9-F91A5D7C8867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H="1">
            <a:off x="7761776" y="4538737"/>
            <a:ext cx="378209" cy="1111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6BB2DC-094B-E741-9DA4-A21B91B79676}"/>
              </a:ext>
            </a:extLst>
          </p:cNvPr>
          <p:cNvSpPr/>
          <p:nvPr/>
        </p:nvSpPr>
        <p:spPr>
          <a:xfrm>
            <a:off x="6448290" y="1873909"/>
            <a:ext cx="2804853" cy="1300723"/>
          </a:xfrm>
          <a:prstGeom prst="roundRect">
            <a:avLst/>
          </a:prstGeom>
          <a:solidFill>
            <a:srgbClr val="E5CFF8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1F2DBB-B2B0-9D42-9D9D-DDE3A1A8AE6C}"/>
              </a:ext>
            </a:extLst>
          </p:cNvPr>
          <p:cNvSpPr/>
          <p:nvPr/>
        </p:nvSpPr>
        <p:spPr>
          <a:xfrm>
            <a:off x="7950402" y="2245051"/>
            <a:ext cx="1114916" cy="5584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Tree species diversity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B96512-318B-2448-A2E7-6E87F50F61F9}"/>
              </a:ext>
            </a:extLst>
          </p:cNvPr>
          <p:cNvSpPr/>
          <p:nvPr/>
        </p:nvSpPr>
        <p:spPr>
          <a:xfrm>
            <a:off x="6615496" y="199936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Rarefied tree species richness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275A23-161E-BE47-984F-2E3A2791DAEF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7767464" y="2208564"/>
            <a:ext cx="346214" cy="11826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901B45-FB51-BC46-99CB-832211EA78D7}"/>
              </a:ext>
            </a:extLst>
          </p:cNvPr>
          <p:cNvSpPr/>
          <p:nvPr/>
        </p:nvSpPr>
        <p:spPr>
          <a:xfrm>
            <a:off x="6622274" y="2632464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Shannon equitability index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E3700B-41F0-634D-9239-7D2287DAEC22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H="1">
            <a:off x="7774242" y="2721708"/>
            <a:ext cx="339436" cy="1199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32C763-0FD1-294A-9CC1-E4E4E92DA18E}"/>
              </a:ext>
            </a:extLst>
          </p:cNvPr>
          <p:cNvSpPr/>
          <p:nvPr/>
        </p:nvSpPr>
        <p:spPr>
          <a:xfrm>
            <a:off x="3893897" y="3164145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Tree stem biomass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(SEOSAW)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D827A-C35F-3F49-80A8-ABF1E7762F24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>
            <a:off x="7850717" y="3174632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17E7C-D006-024C-B400-DEDE0187B03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43710" y="2524271"/>
            <a:ext cx="704580" cy="434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3C5CB0-5F09-ED4F-A611-A752F18485B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743710" y="3912886"/>
            <a:ext cx="704580" cy="4208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A057FC7-CE77-3C4C-A5EE-61C3782C4A98}"/>
              </a:ext>
            </a:extLst>
          </p:cNvPr>
          <p:cNvSpPr/>
          <p:nvPr/>
        </p:nvSpPr>
        <p:spPr>
          <a:xfrm>
            <a:off x="2938857" y="2939883"/>
            <a:ext cx="2804853" cy="973003"/>
          </a:xfrm>
          <a:prstGeom prst="roundRect">
            <a:avLst/>
          </a:prstGeom>
          <a:solidFill>
            <a:srgbClr val="7FC97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8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AB7BDD-F9D7-9944-A39E-0620EA14FBB4}"/>
              </a:ext>
            </a:extLst>
          </p:cNvPr>
          <p:cNvSpPr/>
          <p:nvPr/>
        </p:nvSpPr>
        <p:spPr>
          <a:xfrm>
            <a:off x="4485476" y="3147328"/>
            <a:ext cx="1116753" cy="55811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80" dirty="0">
                <a:solidFill>
                  <a:schemeClr val="tx1"/>
                </a:solidFill>
              </a:rPr>
              <a:t>Above ground biomass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3F7D087-DCBA-7443-B9F9-FF2F726C42E6}"/>
              </a:ext>
            </a:extLst>
          </p:cNvPr>
          <p:cNvSpPr/>
          <p:nvPr/>
        </p:nvSpPr>
        <p:spPr>
          <a:xfrm>
            <a:off x="3120501" y="3217186"/>
            <a:ext cx="1151968" cy="418400"/>
          </a:xfrm>
          <a:prstGeom prst="roundRect">
            <a:avLst>
              <a:gd name="adj" fmla="val 452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71" dirty="0">
                <a:solidFill>
                  <a:schemeClr val="tx1"/>
                </a:solidFill>
              </a:rPr>
              <a:t>Above ground </a:t>
            </a:r>
          </a:p>
          <a:p>
            <a:pPr algn="ctr"/>
            <a:r>
              <a:rPr lang="en-US" sz="871" dirty="0">
                <a:solidFill>
                  <a:schemeClr val="tx1"/>
                </a:solidFill>
              </a:rPr>
              <a:t>biomass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4AA72-E743-914D-9077-B9253310F386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flipH="1">
            <a:off x="4272469" y="3426385"/>
            <a:ext cx="213007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67955C-928D-A04B-9165-2D9E1F8CD3AD}"/>
              </a:ext>
            </a:extLst>
          </p:cNvPr>
          <p:cNvSpPr txBox="1"/>
          <p:nvPr/>
        </p:nvSpPr>
        <p:spPr>
          <a:xfrm>
            <a:off x="7850716" y="323021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7F88A-C6F2-5A47-9D19-1CEE836A5D1B}"/>
              </a:ext>
            </a:extLst>
          </p:cNvPr>
          <p:cNvSpPr txBox="1"/>
          <p:nvPr/>
        </p:nvSpPr>
        <p:spPr>
          <a:xfrm>
            <a:off x="5637444" y="4198864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0.34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84D66-04D2-8D43-B2D9-503FCD47F669}"/>
              </a:ext>
            </a:extLst>
          </p:cNvPr>
          <p:cNvSpPr txBox="1"/>
          <p:nvPr/>
        </p:nvSpPr>
        <p:spPr>
          <a:xfrm>
            <a:off x="5637444" y="236015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0.13</a:t>
            </a:r>
          </a:p>
        </p:txBody>
      </p:sp>
    </p:spTree>
    <p:extLst>
      <p:ext uri="{BB962C8B-B14F-4D97-AF65-F5344CB8AC3E}">
        <p14:creationId xmlns:p14="http://schemas.microsoft.com/office/powerpoint/2010/main" val="22315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EE19CB-F6B1-784A-982B-0177AD3CB406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4336748" y="4620853"/>
            <a:ext cx="3459737" cy="6136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65D249-7D5E-D54B-89A0-B9D8480B65EC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336748" y="3133627"/>
            <a:ext cx="3459737" cy="10931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1AE407-01A7-1549-82E6-0846D5A02355}"/>
              </a:ext>
            </a:extLst>
          </p:cNvPr>
          <p:cNvCxnSpPr>
            <a:cxnSpLocks/>
          </p:cNvCxnSpPr>
          <p:nvPr/>
        </p:nvCxnSpPr>
        <p:spPr>
          <a:xfrm flipV="1">
            <a:off x="4348007" y="2719499"/>
            <a:ext cx="3448478" cy="18872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1D9E44-F7D5-9B41-BD0A-62BEC037210E}"/>
              </a:ext>
            </a:extLst>
          </p:cNvPr>
          <p:cNvCxnSpPr>
            <a:cxnSpLocks/>
          </p:cNvCxnSpPr>
          <p:nvPr/>
        </p:nvCxnSpPr>
        <p:spPr>
          <a:xfrm>
            <a:off x="4348007" y="1048869"/>
            <a:ext cx="3507245" cy="11285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51C1C-D357-C044-BA12-67244E004067}"/>
              </a:ext>
            </a:extLst>
          </p:cNvPr>
          <p:cNvGrpSpPr/>
          <p:nvPr/>
        </p:nvGrpSpPr>
        <p:grpSpPr>
          <a:xfrm>
            <a:off x="7855252" y="2040000"/>
            <a:ext cx="2804853" cy="1300723"/>
            <a:chOff x="521610" y="3355308"/>
            <a:chExt cx="2804853" cy="13007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3A6CC8D-DF06-214C-8E4F-710E3060290F}"/>
                </a:ext>
              </a:extLst>
            </p:cNvPr>
            <p:cNvSpPr/>
            <p:nvPr/>
          </p:nvSpPr>
          <p:spPr>
            <a:xfrm>
              <a:off x="521610" y="3355308"/>
              <a:ext cx="2804853" cy="1300723"/>
            </a:xfrm>
            <a:prstGeom prst="roundRect">
              <a:avLst/>
            </a:prstGeom>
            <a:solidFill>
              <a:srgbClr val="E5CFF8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AA08E9-92BF-B841-BDFD-A0465CEB9D1C}"/>
                </a:ext>
              </a:extLst>
            </p:cNvPr>
            <p:cNvSpPr/>
            <p:nvPr/>
          </p:nvSpPr>
          <p:spPr>
            <a:xfrm>
              <a:off x="2023722" y="372645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Tree species diversity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94ECC55-A171-D240-88B5-0C6F3A4B98AD}"/>
                </a:ext>
              </a:extLst>
            </p:cNvPr>
            <p:cNvSpPr/>
            <p:nvPr/>
          </p:nvSpPr>
          <p:spPr>
            <a:xfrm>
              <a:off x="688816" y="34807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Rarefied tree species richness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1014D9-3C55-9D4D-9DB8-A6EF8B005F20}"/>
                </a:ext>
              </a:extLst>
            </p:cNvPr>
            <p:cNvCxnSpPr>
              <a:cxnSpLocks/>
              <a:stCxn id="42" idx="1"/>
              <a:endCxn id="43" idx="3"/>
            </p:cNvCxnSpPr>
            <p:nvPr/>
          </p:nvCxnSpPr>
          <p:spPr>
            <a:xfrm flipH="1" flipV="1">
              <a:off x="1840784" y="3689963"/>
              <a:ext cx="346214" cy="1182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8391F49-BD3F-B142-A7F6-21BA1002FE4F}"/>
                </a:ext>
              </a:extLst>
            </p:cNvPr>
            <p:cNvSpPr/>
            <p:nvPr/>
          </p:nvSpPr>
          <p:spPr>
            <a:xfrm>
              <a:off x="695594" y="411386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Shannon equitability index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C20477-F121-FC41-AF02-85A98A895A31}"/>
                </a:ext>
              </a:extLst>
            </p:cNvPr>
            <p:cNvCxnSpPr>
              <a:cxnSpLocks/>
              <a:stCxn id="42" idx="3"/>
              <a:endCxn id="45" idx="3"/>
            </p:cNvCxnSpPr>
            <p:nvPr/>
          </p:nvCxnSpPr>
          <p:spPr>
            <a:xfrm flipH="1">
              <a:off x="1847562" y="4203107"/>
              <a:ext cx="339436" cy="1199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2D15A-E79D-4E4E-BB32-494DA8BDFC7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257679" y="3340723"/>
            <a:ext cx="0" cy="508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4E9F21C-99AD-1645-AA37-5303CA2D2C2A}"/>
              </a:ext>
            </a:extLst>
          </p:cNvPr>
          <p:cNvGrpSpPr/>
          <p:nvPr/>
        </p:nvGrpSpPr>
        <p:grpSpPr>
          <a:xfrm>
            <a:off x="7827848" y="3844998"/>
            <a:ext cx="2804853" cy="973003"/>
            <a:chOff x="3048425" y="4370822"/>
            <a:chExt cx="2804853" cy="9730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ED55B3-4DA1-F147-BA6E-7677F4B4F787}"/>
                </a:ext>
              </a:extLst>
            </p:cNvPr>
            <p:cNvSpPr/>
            <p:nvPr/>
          </p:nvSpPr>
          <p:spPr>
            <a:xfrm>
              <a:off x="3048425" y="4370822"/>
              <a:ext cx="2804853" cy="973003"/>
            </a:xfrm>
            <a:prstGeom prst="roundRect">
              <a:avLst/>
            </a:prstGeom>
            <a:solidFill>
              <a:srgbClr val="7FC973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5B437F-BF68-7F43-AEFA-70E74CC62B5F}"/>
                </a:ext>
              </a:extLst>
            </p:cNvPr>
            <p:cNvSpPr/>
            <p:nvPr/>
          </p:nvSpPr>
          <p:spPr>
            <a:xfrm>
              <a:off x="4595044" y="4578267"/>
              <a:ext cx="1116753" cy="55811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Above ground biomass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E101821-BF72-904B-B48A-0175A5E71006}"/>
                </a:ext>
              </a:extLst>
            </p:cNvPr>
            <p:cNvSpPr/>
            <p:nvPr/>
          </p:nvSpPr>
          <p:spPr>
            <a:xfrm>
              <a:off x="3230069" y="4648125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Above ground </a:t>
              </a:r>
            </a:p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biomass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43AC3A-6DC8-7440-9579-EA81C2684CD9}"/>
                </a:ext>
              </a:extLst>
            </p:cNvPr>
            <p:cNvCxnSpPr>
              <a:cxnSpLocks/>
              <a:stCxn id="55" idx="2"/>
              <a:endCxn id="56" idx="3"/>
            </p:cNvCxnSpPr>
            <p:nvPr/>
          </p:nvCxnSpPr>
          <p:spPr>
            <a:xfrm flipH="1">
              <a:off x="4382037" y="4857324"/>
              <a:ext cx="2130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2332A0-62EA-5240-9DEF-5FB94B128C5D}"/>
              </a:ext>
            </a:extLst>
          </p:cNvPr>
          <p:cNvCxnSpPr>
            <a:cxnSpLocks/>
          </p:cNvCxnSpPr>
          <p:nvPr/>
        </p:nvCxnSpPr>
        <p:spPr>
          <a:xfrm>
            <a:off x="4348007" y="1461130"/>
            <a:ext cx="3479841" cy="24174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92F124-8D9F-2449-8DCF-841A4961B2A4}"/>
              </a:ext>
            </a:extLst>
          </p:cNvPr>
          <p:cNvSpPr txBox="1"/>
          <p:nvPr/>
        </p:nvSpPr>
        <p:spPr>
          <a:xfrm>
            <a:off x="5809885" y="2124870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4B43B6-C636-8D47-8188-0E37A974A55B}"/>
              </a:ext>
            </a:extLst>
          </p:cNvPr>
          <p:cNvSpPr txBox="1"/>
          <p:nvPr/>
        </p:nvSpPr>
        <p:spPr>
          <a:xfrm>
            <a:off x="5663772" y="1143899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-0.21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5605-0023-C948-BD89-DE8D93E8F1E1}"/>
              </a:ext>
            </a:extLst>
          </p:cNvPr>
          <p:cNvSpPr txBox="1"/>
          <p:nvPr/>
        </p:nvSpPr>
        <p:spPr>
          <a:xfrm>
            <a:off x="9230274" y="3349349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0.59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9C0353-9322-1A4A-A7F0-ACF8BB134EA2}"/>
              </a:ext>
            </a:extLst>
          </p:cNvPr>
          <p:cNvSpPr txBox="1"/>
          <p:nvPr/>
        </p:nvSpPr>
        <p:spPr>
          <a:xfrm>
            <a:off x="5778337" y="4803652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0.30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565294-E3F3-B840-B7C2-7F2D31A7A62F}"/>
              </a:ext>
            </a:extLst>
          </p:cNvPr>
          <p:cNvSpPr txBox="1"/>
          <p:nvPr/>
        </p:nvSpPr>
        <p:spPr>
          <a:xfrm>
            <a:off x="5211535" y="3989726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A310"/>
                </a:solidFill>
              </a:rPr>
              <a:t>0.51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582E31-0C4E-0E42-BC33-6393FF64B246}"/>
              </a:ext>
            </a:extLst>
          </p:cNvPr>
          <p:cNvSpPr txBox="1"/>
          <p:nvPr/>
        </p:nvSpPr>
        <p:spPr>
          <a:xfrm>
            <a:off x="4681788" y="2935179"/>
            <a:ext cx="837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11D23"/>
                </a:solidFill>
              </a:rPr>
              <a:t>-0.05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B9AAD4-B4C1-804F-890F-A82F09009D4D}"/>
              </a:ext>
            </a:extLst>
          </p:cNvPr>
          <p:cNvGrpSpPr/>
          <p:nvPr/>
        </p:nvGrpSpPr>
        <p:grpSpPr>
          <a:xfrm>
            <a:off x="1531895" y="678288"/>
            <a:ext cx="2804853" cy="1299600"/>
            <a:chOff x="812167" y="890950"/>
            <a:chExt cx="2804853" cy="12996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4CFB67D-3F00-3D40-AA75-43983C305F4B}"/>
                </a:ext>
              </a:extLst>
            </p:cNvPr>
            <p:cNvSpPr/>
            <p:nvPr/>
          </p:nvSpPr>
          <p:spPr>
            <a:xfrm>
              <a:off x="812167" y="890950"/>
              <a:ext cx="2804853" cy="129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90E499-8130-C24D-A5C9-C4F33B581ACA}"/>
                </a:ext>
              </a:extLst>
            </p:cNvPr>
            <p:cNvSpPr/>
            <p:nvPr/>
          </p:nvSpPr>
          <p:spPr>
            <a:xfrm>
              <a:off x="2354893" y="1261530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Moisture availability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2189B7E-617F-884F-8A37-FBC96DD595CC}"/>
                </a:ext>
              </a:extLst>
            </p:cNvPr>
            <p:cNvCxnSpPr>
              <a:cxnSpLocks/>
              <a:stCxn id="25" idx="1"/>
              <a:endCxn id="28" idx="3"/>
            </p:cNvCxnSpPr>
            <p:nvPr/>
          </p:nvCxnSpPr>
          <p:spPr>
            <a:xfrm flipH="1" flipV="1">
              <a:off x="2119881" y="1221144"/>
              <a:ext cx="398288" cy="12216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DBE944C-6CE3-264D-AA12-2A4E4BE63FF5}"/>
                </a:ext>
              </a:extLst>
            </p:cNvPr>
            <p:cNvCxnSpPr>
              <a:cxnSpLocks/>
              <a:stCxn id="25" idx="3"/>
              <a:endCxn id="29" idx="3"/>
            </p:cNvCxnSpPr>
            <p:nvPr/>
          </p:nvCxnSpPr>
          <p:spPr>
            <a:xfrm flipH="1">
              <a:off x="2126659" y="1738187"/>
              <a:ext cx="391510" cy="1160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65EE086-93D8-4849-B391-B0695E0E2F23}"/>
                </a:ext>
              </a:extLst>
            </p:cNvPr>
            <p:cNvSpPr/>
            <p:nvPr/>
          </p:nvSpPr>
          <p:spPr>
            <a:xfrm>
              <a:off x="967913" y="1011944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Precipitation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744D7B3-8952-9A43-A7F6-1C544E8C5462}"/>
                </a:ext>
              </a:extLst>
            </p:cNvPr>
            <p:cNvSpPr/>
            <p:nvPr/>
          </p:nvSpPr>
          <p:spPr>
            <a:xfrm>
              <a:off x="974691" y="1645044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Precipitation Seasonality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02042F-C3F6-E447-B8FD-DF2CE4D856D6}"/>
              </a:ext>
            </a:extLst>
          </p:cNvPr>
          <p:cNvGrpSpPr/>
          <p:nvPr/>
        </p:nvGrpSpPr>
        <p:grpSpPr>
          <a:xfrm>
            <a:off x="1531895" y="2188454"/>
            <a:ext cx="2804853" cy="1890346"/>
            <a:chOff x="812165" y="3914398"/>
            <a:chExt cx="2804853" cy="1890346"/>
          </a:xfrm>
          <a:solidFill>
            <a:srgbClr val="E7786B"/>
          </a:solidFill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0CFEDAE-0FAF-894D-B9DB-E26DFA65287C}"/>
                </a:ext>
              </a:extLst>
            </p:cNvPr>
            <p:cNvSpPr/>
            <p:nvPr/>
          </p:nvSpPr>
          <p:spPr>
            <a:xfrm>
              <a:off x="812165" y="3914398"/>
              <a:ext cx="2804853" cy="189034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333A17-332A-8044-AB28-E5DD32B9F8AE}"/>
                </a:ext>
              </a:extLst>
            </p:cNvPr>
            <p:cNvSpPr/>
            <p:nvPr/>
          </p:nvSpPr>
          <p:spPr>
            <a:xfrm>
              <a:off x="2368097" y="459847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Temperature suitability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F2DABAE-E3EA-5647-BF52-39B72D193B74}"/>
                </a:ext>
              </a:extLst>
            </p:cNvPr>
            <p:cNvCxnSpPr>
              <a:cxnSpLocks/>
              <a:stCxn id="63" idx="1"/>
              <a:endCxn id="66" idx="3"/>
            </p:cNvCxnSpPr>
            <p:nvPr/>
          </p:nvCxnSpPr>
          <p:spPr>
            <a:xfrm flipH="1" flipV="1">
              <a:off x="2119879" y="4236243"/>
              <a:ext cx="411494" cy="44401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8D3C14-DFEE-E341-A9A4-DB9061AE5477}"/>
                </a:ext>
              </a:extLst>
            </p:cNvPr>
            <p:cNvCxnSpPr>
              <a:cxnSpLocks/>
              <a:stCxn id="63" idx="3"/>
              <a:endCxn id="68" idx="3"/>
            </p:cNvCxnSpPr>
            <p:nvPr/>
          </p:nvCxnSpPr>
          <p:spPr>
            <a:xfrm flipH="1">
              <a:off x="2119879" y="5075130"/>
              <a:ext cx="411494" cy="40777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4AD2BFE9-753E-2546-BAFD-CEAC19E05575}"/>
                </a:ext>
              </a:extLst>
            </p:cNvPr>
            <p:cNvSpPr/>
            <p:nvPr/>
          </p:nvSpPr>
          <p:spPr>
            <a:xfrm>
              <a:off x="967911" y="402704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Mean annual Temperature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28CD467-C563-6842-B5B2-3E63C954A8AB}"/>
                </a:ext>
              </a:extLst>
            </p:cNvPr>
            <p:cNvSpPr/>
            <p:nvPr/>
          </p:nvSpPr>
          <p:spPr>
            <a:xfrm>
              <a:off x="974689" y="465037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Temperature Seasonality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16BDBF0-6B74-2542-B99D-4E0E3CF92420}"/>
                </a:ext>
              </a:extLst>
            </p:cNvPr>
            <p:cNvSpPr/>
            <p:nvPr/>
          </p:nvSpPr>
          <p:spPr>
            <a:xfrm>
              <a:off x="967911" y="5273700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 err="1">
                  <a:solidFill>
                    <a:schemeClr val="tx1"/>
                  </a:solidFill>
                </a:rPr>
                <a:t>Isothermality</a:t>
              </a:r>
              <a:endParaRPr lang="en-US" sz="87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B5F59C7-928D-7242-B10F-92D0E6E8C707}"/>
                </a:ext>
              </a:extLst>
            </p:cNvPr>
            <p:cNvCxnSpPr>
              <a:cxnSpLocks/>
              <a:stCxn id="63" idx="2"/>
              <a:endCxn id="67" idx="3"/>
            </p:cNvCxnSpPr>
            <p:nvPr/>
          </p:nvCxnSpPr>
          <p:spPr>
            <a:xfrm flipH="1" flipV="1">
              <a:off x="2126657" y="4859571"/>
              <a:ext cx="241440" cy="1812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C0E9831-05C0-374E-A8DA-701A78C2FABC}"/>
              </a:ext>
            </a:extLst>
          </p:cNvPr>
          <p:cNvGrpSpPr/>
          <p:nvPr/>
        </p:nvGrpSpPr>
        <p:grpSpPr>
          <a:xfrm>
            <a:off x="1531895" y="4289366"/>
            <a:ext cx="2804853" cy="1890346"/>
            <a:chOff x="812165" y="3914398"/>
            <a:chExt cx="2804853" cy="1890346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AEBA7C57-EF45-4844-8522-393226773256}"/>
                </a:ext>
              </a:extLst>
            </p:cNvPr>
            <p:cNvSpPr/>
            <p:nvPr/>
          </p:nvSpPr>
          <p:spPr>
            <a:xfrm>
              <a:off x="812165" y="3914398"/>
              <a:ext cx="2804853" cy="1890346"/>
            </a:xfrm>
            <a:prstGeom prst="roundRect">
              <a:avLst/>
            </a:prstGeom>
            <a:solidFill>
              <a:srgbClr val="A47326">
                <a:alpha val="6902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8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17915-4473-F54B-9AF9-0BDF3EB45A15}"/>
                </a:ext>
              </a:extLst>
            </p:cNvPr>
            <p:cNvSpPr/>
            <p:nvPr/>
          </p:nvSpPr>
          <p:spPr>
            <a:xfrm>
              <a:off x="2368097" y="4598473"/>
              <a:ext cx="1114916" cy="5584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9770" tIns="24885" rIns="49770" bIns="248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80" dirty="0">
                  <a:solidFill>
                    <a:schemeClr val="tx1"/>
                  </a:solidFill>
                </a:rPr>
                <a:t>Soil fertility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A5F86AA-DC93-3E4E-8FC8-E739217918AF}"/>
                </a:ext>
              </a:extLst>
            </p:cNvPr>
            <p:cNvCxnSpPr>
              <a:cxnSpLocks/>
              <a:stCxn id="94" idx="1"/>
              <a:endCxn id="98" idx="3"/>
            </p:cNvCxnSpPr>
            <p:nvPr/>
          </p:nvCxnSpPr>
          <p:spPr>
            <a:xfrm flipH="1" flipV="1">
              <a:off x="2119879" y="4236243"/>
              <a:ext cx="411494" cy="4440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5D2C685-2C26-6240-BE73-13DE28BE7D1A}"/>
                </a:ext>
              </a:extLst>
            </p:cNvPr>
            <p:cNvCxnSpPr>
              <a:cxnSpLocks/>
              <a:stCxn id="94" idx="3"/>
              <a:endCxn id="101" idx="3"/>
            </p:cNvCxnSpPr>
            <p:nvPr/>
          </p:nvCxnSpPr>
          <p:spPr>
            <a:xfrm flipH="1">
              <a:off x="2119879" y="5075130"/>
              <a:ext cx="411494" cy="4077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9EF90FB-1A48-DB4A-9786-B2DC952CEADA}"/>
                </a:ext>
              </a:extLst>
            </p:cNvPr>
            <p:cNvSpPr/>
            <p:nvPr/>
          </p:nvSpPr>
          <p:spPr>
            <a:xfrm>
              <a:off x="967911" y="4027043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Organic C %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7E0CDFA-A31B-2E4F-8B26-A9A8336A4C5D}"/>
                </a:ext>
              </a:extLst>
            </p:cNvPr>
            <p:cNvSpPr/>
            <p:nvPr/>
          </p:nvSpPr>
          <p:spPr>
            <a:xfrm>
              <a:off x="974689" y="4650371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Sand %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00A10EB-946C-C043-AEA0-93F20D96596D}"/>
                </a:ext>
              </a:extLst>
            </p:cNvPr>
            <p:cNvSpPr/>
            <p:nvPr/>
          </p:nvSpPr>
          <p:spPr>
            <a:xfrm>
              <a:off x="967911" y="5273700"/>
              <a:ext cx="1151968" cy="418400"/>
            </a:xfrm>
            <a:prstGeom prst="roundRect">
              <a:avLst>
                <a:gd name="adj" fmla="val 45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4280" tIns="22140" rIns="44280" bIns="221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71" dirty="0">
                  <a:solidFill>
                    <a:schemeClr val="tx1"/>
                  </a:solidFill>
                </a:rPr>
                <a:t>Cation exchange capacity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944D21B-0ABE-3941-A872-F5917BA67DBE}"/>
                </a:ext>
              </a:extLst>
            </p:cNvPr>
            <p:cNvCxnSpPr>
              <a:cxnSpLocks/>
              <a:stCxn id="94" idx="2"/>
              <a:endCxn id="100" idx="3"/>
            </p:cNvCxnSpPr>
            <p:nvPr/>
          </p:nvCxnSpPr>
          <p:spPr>
            <a:xfrm flipH="1" flipV="1">
              <a:off x="2126657" y="4859571"/>
              <a:ext cx="241440" cy="1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3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343</Words>
  <Application>Microsoft Macintosh PowerPoint</Application>
  <PresentationFormat>Widescreen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GODLEE John</dc:creator>
  <cp:lastModifiedBy>GODLEE John</cp:lastModifiedBy>
  <cp:revision>17</cp:revision>
  <cp:lastPrinted>2019-10-23T14:02:17Z</cp:lastPrinted>
  <dcterms:created xsi:type="dcterms:W3CDTF">2019-10-01T18:59:58Z</dcterms:created>
  <dcterms:modified xsi:type="dcterms:W3CDTF">2019-10-25T13:55:41Z</dcterms:modified>
</cp:coreProperties>
</file>