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04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8">
          <p15:clr>
            <a:srgbClr val="A4A3A4"/>
          </p15:clr>
        </p15:guide>
        <p15:guide id="2" pos="1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E3E6B"/>
    <a:srgbClr val="FFFFFF"/>
    <a:srgbClr val="862576"/>
    <a:srgbClr val="660033"/>
    <a:srgbClr val="808080"/>
    <a:srgbClr val="006666"/>
    <a:srgbClr val="1759A1"/>
    <a:srgbClr val="FF0066"/>
    <a:srgbClr val="78A240"/>
    <a:srgbClr val="569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7" autoAdjust="0"/>
    <p:restoredTop sz="93073" autoAdjust="0"/>
  </p:normalViewPr>
  <p:slideViewPr>
    <p:cSldViewPr snapToGrid="0" snapToObjects="1">
      <p:cViewPr>
        <p:scale>
          <a:sx n="118" d="100"/>
          <a:sy n="118" d="100"/>
        </p:scale>
        <p:origin x="1096" y="-64"/>
      </p:cViewPr>
      <p:guideLst>
        <p:guide orient="horz" pos="648"/>
        <p:guide pos="184"/>
      </p:guideLst>
    </p:cSldViewPr>
  </p:slideViewPr>
  <p:outlineViewPr>
    <p:cViewPr>
      <p:scale>
        <a:sx n="33" d="100"/>
        <a:sy n="33" d="100"/>
      </p:scale>
      <p:origin x="0" y="14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5" d="100"/>
        <a:sy n="35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-141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E4D98-47E6-44D7-9DDF-A0B840D91C4D}" type="datetimeFigureOut">
              <a:rPr lang="en-US" smtClean="0"/>
              <a:pPr/>
              <a:t>8/23/18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37090-70A3-46EF-8CBD-4A86EE6C07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746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33AE1-670C-47FE-BBEC-C865878361C6}" type="datetimeFigureOut">
              <a:rPr lang="en-US" smtClean="0"/>
              <a:pPr/>
              <a:t>8/23/18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C42F5-F9D3-4198-A20D-4EB7C631AF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69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Yair</a:t>
            </a:r>
            <a:r>
              <a:rPr lang="en-US" dirty="0"/>
              <a:t> is further south than the collection points for all the populations, so can give reason as to why they might be more resistant </a:t>
            </a:r>
            <a:r>
              <a:rPr lang="en-US"/>
              <a:t>or better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C42F5-F9D3-4198-A20D-4EB7C631AFF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934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0363" y="350874"/>
            <a:ext cx="8270536" cy="1531089"/>
          </a:xfrm>
        </p:spPr>
        <p:txBody>
          <a:bodyPr>
            <a:normAutofit/>
          </a:bodyPr>
          <a:lstStyle>
            <a:lvl1pPr>
              <a:defRPr sz="4800" baseline="0">
                <a:solidFill>
                  <a:srgbClr val="862576"/>
                </a:solidFill>
              </a:defRPr>
            </a:lvl1pPr>
          </a:lstStyle>
          <a:p>
            <a:r>
              <a:rPr lang="en-GB" dirty="0"/>
              <a:t>Click to edit the title of your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0363" y="3476851"/>
            <a:ext cx="6007395" cy="733652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864"/>
              </a:spcBef>
              <a:spcAft>
                <a:spcPts val="0"/>
              </a:spcAft>
              <a:buNone/>
              <a:defRPr sz="32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A presentation by presenter’s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EA87-F86B-934D-AA7D-293C2A807664}" type="datetimeFigureOut">
              <a:rPr lang="en-US" smtClean="0"/>
              <a:pPr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9B72-CFF6-364D-8089-CB64C04EBB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JHI_logo_VERT_RGB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87600" y="2185893"/>
            <a:ext cx="1322832" cy="2645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EA87-F86B-934D-AA7D-293C2A807664}" type="datetimeFigureOut">
              <a:rPr lang="en-US" smtClean="0"/>
              <a:pPr/>
              <a:t>8/23/18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9B72-CFF6-364D-8089-CB64C04EBB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442" y="401864"/>
            <a:ext cx="7070651" cy="6552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97442" y="1163782"/>
            <a:ext cx="7070651" cy="4794218"/>
          </a:xfrm>
        </p:spPr>
        <p:txBody>
          <a:bodyPr/>
          <a:lstStyle>
            <a:lvl1pPr marL="396000" indent="-280800">
              <a:buFont typeface="Wingdings" pitchFamily="2" charset="2"/>
              <a:buChar char="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165054" y="247426"/>
            <a:ext cx="623944" cy="1301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EA87-F86B-934D-AA7D-293C2A807664}" type="datetimeFigureOut">
              <a:rPr lang="en-US" smtClean="0"/>
              <a:pPr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9B72-CFF6-364D-8089-CB64C04EBB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7"/>
          <p:cNvSpPr>
            <a:spLocks noGrp="1"/>
          </p:cNvSpPr>
          <p:nvPr userDrawn="1">
            <p:ph type="title"/>
          </p:nvPr>
        </p:nvSpPr>
        <p:spPr>
          <a:xfrm>
            <a:off x="754922" y="316055"/>
            <a:ext cx="7198231" cy="1143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54912" y="1458913"/>
            <a:ext cx="7198242" cy="1188594"/>
          </a:xfrm>
        </p:spPr>
        <p:txBody>
          <a:bodyPr/>
          <a:lstStyle>
            <a:lvl1pPr marL="0">
              <a:spcAft>
                <a:spcPts val="0"/>
              </a:spcAft>
              <a:buNone/>
              <a:defRPr sz="3200" b="1" baseline="0">
                <a:solidFill>
                  <a:srgbClr val="78A240"/>
                </a:solidFill>
              </a:defRPr>
            </a:lvl1pPr>
          </a:lstStyle>
          <a:p>
            <a:pPr lvl="0"/>
            <a:r>
              <a:rPr lang="en-GB" dirty="0"/>
              <a:t>Subheading if required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442" y="401864"/>
            <a:ext cx="7140558" cy="655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EA87-F86B-934D-AA7D-293C2A807664}" type="datetimeFigureOut">
              <a:rPr lang="en-US" smtClean="0"/>
              <a:pPr/>
              <a:t>8/23/18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9B72-CFF6-364D-8089-CB64C04EBB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797442" y="1213200"/>
            <a:ext cx="7140558" cy="4341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48176" y="5547600"/>
            <a:ext cx="2589823" cy="427834"/>
          </a:xfrm>
        </p:spPr>
        <p:txBody>
          <a:bodyPr lIns="0"/>
          <a:lstStyle>
            <a:lvl1pPr marL="0" indent="0">
              <a:buNone/>
              <a:defRPr sz="1400" b="0" i="0">
                <a:latin typeface="Calibri"/>
                <a:cs typeface="Calibri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image caption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442" y="401864"/>
            <a:ext cx="7279758" cy="655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EA87-F86B-934D-AA7D-293C2A807664}" type="datetimeFigureOut">
              <a:rPr lang="en-US" smtClean="0"/>
              <a:pPr/>
              <a:t>8/23/18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9B72-CFF6-364D-8089-CB64C04EBB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797442" y="1213200"/>
            <a:ext cx="3600000" cy="244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59071" y="5514488"/>
            <a:ext cx="3672000" cy="342330"/>
          </a:xfrm>
        </p:spPr>
        <p:txBody>
          <a:bodyPr/>
          <a:lstStyle>
            <a:lvl1pPr marL="0" indent="0">
              <a:buNone/>
              <a:defRPr sz="1400" b="0" i="0">
                <a:latin typeface="Calibri"/>
                <a:cs typeface="Calibri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image caption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559071" y="3046853"/>
            <a:ext cx="3600000" cy="244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797441" y="3852655"/>
            <a:ext cx="3600000" cy="2005200"/>
          </a:xfrm>
        </p:spPr>
        <p:txBody>
          <a:bodyPr lIns="0">
            <a:normAutofit/>
          </a:bodyPr>
          <a:lstStyle>
            <a:lvl1pPr marL="0" indent="0">
              <a:buNone/>
              <a:defRPr sz="2200" b="0" i="0" baseline="0">
                <a:latin typeface="Calibri"/>
                <a:cs typeface="Calibri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image caption or to enter associated text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441" y="401864"/>
            <a:ext cx="7278809" cy="655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EA87-F86B-934D-AA7D-293C2A807664}" type="datetimeFigureOut">
              <a:rPr lang="en-US" smtClean="0"/>
              <a:pPr/>
              <a:t>8/23/18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9B72-CFF6-364D-8089-CB64C04EBB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797442" y="1117503"/>
            <a:ext cx="3600000" cy="244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797442" y="3661200"/>
            <a:ext cx="3600000" cy="2207972"/>
          </a:xfrm>
        </p:spPr>
        <p:txBody>
          <a:bodyPr lIns="0" tIns="0">
            <a:normAutofit/>
          </a:bodyPr>
          <a:lstStyle>
            <a:lvl1pPr marL="0" indent="0">
              <a:buNone/>
              <a:defRPr sz="2200" b="0" i="0" baseline="0">
                <a:latin typeface="Calibri"/>
                <a:cs typeface="Calibri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image caption or to enter associated text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5"/>
          </p:nvPr>
        </p:nvSpPr>
        <p:spPr>
          <a:xfrm>
            <a:off x="4476251" y="1117503"/>
            <a:ext cx="3600000" cy="244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6"/>
          </p:nvPr>
        </p:nvSpPr>
        <p:spPr>
          <a:xfrm>
            <a:off x="4476251" y="3661200"/>
            <a:ext cx="3600000" cy="244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442" y="401864"/>
            <a:ext cx="7155711" cy="655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7441" y="1162800"/>
            <a:ext cx="3519377" cy="478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308" y="1162800"/>
            <a:ext cx="3476846" cy="496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EA87-F86B-934D-AA7D-293C2A807664}" type="datetimeFigureOut">
              <a:rPr lang="en-US" smtClean="0"/>
              <a:pPr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9B72-CFF6-364D-8089-CB64C04EB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442" y="401864"/>
            <a:ext cx="7297899" cy="655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7442" y="1162800"/>
            <a:ext cx="3600000" cy="63976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7442" y="1803600"/>
            <a:ext cx="3600000" cy="4143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341" y="1162800"/>
            <a:ext cx="3600000" cy="63976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5341" y="1803600"/>
            <a:ext cx="3600000" cy="4323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EA87-F86B-934D-AA7D-293C2A807664}" type="datetimeFigureOut">
              <a:rPr lang="en-US" smtClean="0"/>
              <a:pPr/>
              <a:t>8/23/18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9B72-CFF6-364D-8089-CB64C04EB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441" y="401864"/>
            <a:ext cx="7297200" cy="655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EA87-F86B-934D-AA7D-293C2A807664}" type="datetimeFigureOut">
              <a:rPr lang="en-US" smtClean="0"/>
              <a:pPr/>
              <a:t>8/23/18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9B72-CFF6-364D-8089-CB64C04EB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7442" y="401864"/>
            <a:ext cx="7241658" cy="6552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7441" y="1163782"/>
            <a:ext cx="7241659" cy="479421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9964" y="6357600"/>
            <a:ext cx="186343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35D9EA87-F86B-934D-AA7D-293C2A807664}" type="datetimeFigureOut">
              <a:rPr lang="en-US" smtClean="0"/>
              <a:pPr/>
              <a:t>8/23/18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7308" y="6357600"/>
            <a:ext cx="396000" cy="36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ED89B72-CFF6-364D-8089-CB64C04EBB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8" r:id="rId4"/>
    <p:sldLayoutId id="2147483659" r:id="rId5"/>
    <p:sldLayoutId id="2147483661" r:id="rId6"/>
    <p:sldLayoutId id="2147483652" r:id="rId7"/>
    <p:sldLayoutId id="2147483653" r:id="rId8"/>
    <p:sldLayoutId id="2147483654" r:id="rId9"/>
    <p:sldLayoutId id="2147483662" r:id="rId10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862576"/>
          </a:solidFill>
          <a:latin typeface="+mj-lt"/>
          <a:ea typeface="+mj-ea"/>
          <a:cs typeface="+mj-cs"/>
        </a:defRPr>
      </a:lvl1pPr>
    </p:titleStyle>
    <p:bodyStyle>
      <a:lvl1pPr marL="396000" indent="-280800" algn="l" defTabSz="457200" rtl="0" eaLnBrk="1" latinLnBrk="0" hangingPunct="1">
        <a:lnSpc>
          <a:spcPct val="120000"/>
        </a:lnSpc>
        <a:spcBef>
          <a:spcPts val="0"/>
        </a:spcBef>
        <a:spcAft>
          <a:spcPts val="1320"/>
        </a:spcAft>
        <a:buClr>
          <a:schemeClr val="accent3">
            <a:lumMod val="50000"/>
          </a:schemeClr>
        </a:buClr>
        <a:buFont typeface="Wingdings" pitchFamily="2" charset="2"/>
        <a:buChar char=""/>
        <a:defRPr sz="2200" kern="1200">
          <a:solidFill>
            <a:schemeClr val="tx1"/>
          </a:solidFill>
          <a:latin typeface="+mj-lt"/>
          <a:ea typeface="+mn-ea"/>
          <a:cs typeface="+mn-cs"/>
        </a:defRPr>
      </a:lvl1pPr>
      <a:lvl2pPr marL="853200" indent="-280800" algn="l" defTabSz="457200" rtl="0" eaLnBrk="1" latinLnBrk="0" hangingPunct="1">
        <a:spcBef>
          <a:spcPts val="0"/>
        </a:spcBef>
        <a:spcAft>
          <a:spcPts val="1200"/>
        </a:spcAft>
        <a:buClr>
          <a:srgbClr val="0050AA"/>
        </a:buClr>
        <a:buSzPct val="90000"/>
        <a:buFont typeface="Wingdings" pitchFamily="2" charset="2"/>
        <a:buChar char="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5200" indent="-291600" algn="l" defTabSz="457200" rtl="0" eaLnBrk="1" latinLnBrk="0" hangingPunct="1">
        <a:spcBef>
          <a:spcPts val="0"/>
        </a:spcBef>
        <a:spcAft>
          <a:spcPts val="1200"/>
        </a:spcAft>
        <a:buClr>
          <a:srgbClr val="6EA20A"/>
        </a:buClr>
        <a:buFont typeface="Wingdings 3" pitchFamily="18" charset="2"/>
        <a:buChar char="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400" indent="-291600" algn="l" defTabSz="4572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rgbClr val="8E7E75"/>
        </a:buClr>
        <a:buFont typeface="Wingdings" pitchFamily="2" charset="2"/>
        <a:buChar char="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8E7E75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266699"/>
            <a:ext cx="6396037" cy="60211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91225" y="4800600"/>
            <a:ext cx="171450" cy="180975"/>
          </a:xfrm>
          <a:prstGeom prst="rect">
            <a:avLst/>
          </a:prstGeom>
          <a:noFill/>
          <a:ln w="38100" cmpd="sng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229350" y="4714874"/>
            <a:ext cx="146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+mj-lt"/>
                <a:cs typeface="Calibri"/>
              </a:rPr>
              <a:t>YAIR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9350" y="5210175"/>
            <a:ext cx="904874" cy="707886"/>
          </a:xfrm>
          <a:prstGeom prst="rect">
            <a:avLst/>
          </a:prstGeom>
          <a:solidFill>
            <a:srgbClr val="62843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FFFFFF"/>
                </a:solidFill>
                <a:latin typeface="Calibri"/>
                <a:cs typeface="Calibri"/>
              </a:rPr>
              <a:t>Warm </a:t>
            </a:r>
          </a:p>
          <a:p>
            <a:pPr algn="ctr"/>
            <a:r>
              <a:rPr lang="en-GB" sz="2000" dirty="0">
                <a:solidFill>
                  <a:srgbClr val="FFFFFF"/>
                </a:solidFill>
                <a:latin typeface="Calibri"/>
                <a:cs typeface="Calibri"/>
              </a:rPr>
              <a:t>Dry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7175" y="84156"/>
            <a:ext cx="781106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862576"/>
                </a:solidFill>
                <a:latin typeface="Calibri"/>
                <a:cs typeface="Calibri"/>
              </a:rPr>
              <a:t>Scots pine common garden experiment </a:t>
            </a:r>
            <a:r>
              <a:rPr lang="en-GB" b="1" dirty="0">
                <a:solidFill>
                  <a:srgbClr val="862576"/>
                </a:solidFill>
                <a:latin typeface="Calibri"/>
                <a:cs typeface="Calibri"/>
              </a:rPr>
              <a:t>(JHI, FR, CEH)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53150" y="3143250"/>
            <a:ext cx="171450" cy="180975"/>
          </a:xfrm>
          <a:prstGeom prst="rect">
            <a:avLst/>
          </a:prstGeom>
          <a:noFill/>
          <a:ln w="38100" cmpd="sng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210300" y="2838450"/>
            <a:ext cx="247650" cy="2857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6457950" y="2838450"/>
            <a:ext cx="1238250" cy="33855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alibri"/>
                <a:cs typeface="Calibri"/>
              </a:rPr>
              <a:t>GLENSAUGH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14650" y="2009775"/>
            <a:ext cx="1162050" cy="33855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Calibri"/>
                <a:cs typeface="Calibri"/>
              </a:rPr>
              <a:t>INVEREWE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76975" y="4733925"/>
            <a:ext cx="619125" cy="33855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Calibri"/>
                <a:cs typeface="Calibri"/>
              </a:rPr>
              <a:t>YAIR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1995" y="559296"/>
            <a:ext cx="2699385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3">
                    <a:lumMod val="50000"/>
                  </a:schemeClr>
                </a:solidFill>
                <a:cs typeface="Calibri"/>
              </a:rPr>
              <a:t>21 origin populations x 8 families </a:t>
            </a:r>
          </a:p>
          <a:p>
            <a:r>
              <a:rPr lang="en-GB" sz="1400" b="1" dirty="0" err="1">
                <a:solidFill>
                  <a:schemeClr val="accent3">
                    <a:lumMod val="50000"/>
                  </a:schemeClr>
                </a:solidFill>
                <a:cs typeface="Calibri"/>
              </a:rPr>
              <a:t>Glensaugh</a:t>
            </a:r>
            <a:r>
              <a:rPr lang="en-GB" sz="1400" b="1" dirty="0">
                <a:solidFill>
                  <a:schemeClr val="accent3">
                    <a:lumMod val="50000"/>
                  </a:schemeClr>
                </a:solidFill>
                <a:cs typeface="Calibri"/>
              </a:rPr>
              <a:t>: x 4 replicates(blocks)</a:t>
            </a:r>
          </a:p>
          <a:p>
            <a:r>
              <a:rPr lang="en-GB" sz="1400" b="1" dirty="0" err="1">
                <a:solidFill>
                  <a:schemeClr val="accent3">
                    <a:lumMod val="50000"/>
                  </a:schemeClr>
                </a:solidFill>
                <a:cs typeface="Calibri"/>
              </a:rPr>
              <a:t>Inverewe</a:t>
            </a:r>
            <a:r>
              <a:rPr lang="en-GB" sz="1400" b="1" dirty="0">
                <a:solidFill>
                  <a:schemeClr val="accent3">
                    <a:lumMod val="50000"/>
                  </a:schemeClr>
                </a:solidFill>
                <a:cs typeface="Calibri"/>
              </a:rPr>
              <a:t>: x 3 replicates(blocks)</a:t>
            </a:r>
          </a:p>
          <a:p>
            <a:r>
              <a:rPr lang="en-GB" sz="1400" b="1" dirty="0" err="1">
                <a:solidFill>
                  <a:schemeClr val="accent3">
                    <a:lumMod val="50000"/>
                  </a:schemeClr>
                </a:solidFill>
                <a:cs typeface="Calibri"/>
              </a:rPr>
              <a:t>Yair</a:t>
            </a:r>
            <a:r>
              <a:rPr lang="en-GB" sz="1400" b="1" dirty="0">
                <a:solidFill>
                  <a:schemeClr val="accent3">
                    <a:lumMod val="50000"/>
                  </a:schemeClr>
                </a:solidFill>
                <a:cs typeface="Calibri"/>
              </a:rPr>
              <a:t> : x 4 replicates (blocks)	</a:t>
            </a:r>
          </a:p>
        </p:txBody>
      </p:sp>
    </p:spTree>
    <p:extLst>
      <p:ext uri="{BB962C8B-B14F-4D97-AF65-F5344CB8AC3E}">
        <p14:creationId xmlns:p14="http://schemas.microsoft.com/office/powerpoint/2010/main" val="326039984"/>
      </p:ext>
    </p:extLst>
  </p:cSld>
  <p:clrMapOvr>
    <a:masterClrMapping/>
  </p:clrMapOvr>
</p:sld>
</file>

<file path=ppt/theme/theme1.xml><?xml version="1.0" encoding="utf-8"?>
<a:theme xmlns:a="http://schemas.openxmlformats.org/drawingml/2006/main" name="hutton">
  <a:themeElements>
    <a:clrScheme name="MLURI Theme Colours">
      <a:dk1>
        <a:srgbClr val="000000"/>
      </a:dk1>
      <a:lt1>
        <a:srgbClr val="EEECE1"/>
      </a:lt1>
      <a:dk2>
        <a:srgbClr val="375104"/>
      </a:dk2>
      <a:lt2>
        <a:srgbClr val="EEECE1"/>
      </a:lt2>
      <a:accent1>
        <a:srgbClr val="006464"/>
      </a:accent1>
      <a:accent2>
        <a:srgbClr val="0050AA"/>
      </a:accent2>
      <a:accent3>
        <a:srgbClr val="6EA20A"/>
      </a:accent3>
      <a:accent4>
        <a:srgbClr val="FFFF00"/>
      </a:accent4>
      <a:accent5>
        <a:srgbClr val="FF8000"/>
      </a:accent5>
      <a:accent6>
        <a:srgbClr val="AA322D"/>
      </a:accent6>
      <a:hlink>
        <a:srgbClr val="375104"/>
      </a:hlink>
      <a:folHlink>
        <a:srgbClr val="375104"/>
      </a:folHlink>
    </a:clrScheme>
    <a:fontScheme name="MLURI Theme Fon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3200" b="1" dirty="0" smtClean="0">
            <a:solidFill>
              <a:schemeClr val="accent3">
                <a:lumMod val="50000"/>
              </a:schemeClr>
            </a:solidFill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</Words>
  <Application>Microsoft Macintosh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Wingdings</vt:lpstr>
      <vt:lpstr>Wingdings 3</vt:lpstr>
      <vt:lpstr>hutton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2012-09-10T13:08:08Z</dcterms:created>
  <dcterms:modified xsi:type="dcterms:W3CDTF">2018-08-23T13:47:31Z</dcterms:modified>
</cp:coreProperties>
</file>