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a744d4f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a744d4f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a744d4f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a744d4f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a744d4ff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a744d4f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744d4f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744d4f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a744d4f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a744d4f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a744d4ff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a744d4ff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a744d4f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a744d4f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a744d4f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a744d4f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 Collapse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es"/>
              <a:t>Why can mode collapse occur?</a:t>
            </a:r>
            <a:endParaRPr/>
          </a:p>
          <a:p>
            <a:pPr indent="-342900" lvl="0" marL="457200" rtl="0" algn="l">
              <a:spcBef>
                <a:spcPts val="800"/>
              </a:spcBef>
              <a:spcAft>
                <a:spcPts val="0"/>
              </a:spcAft>
              <a:buSzPts val="1800"/>
              <a:buChar char="●"/>
            </a:pPr>
            <a:r>
              <a:rPr b="1" lang="es"/>
              <a:t>The generator gets stuck in a local minima.</a:t>
            </a:r>
            <a:endParaRPr b="1"/>
          </a:p>
          <a:p>
            <a:pPr indent="-342900" lvl="0" marL="457200" rtl="0" algn="l">
              <a:spcBef>
                <a:spcPts val="0"/>
              </a:spcBef>
              <a:spcAft>
                <a:spcPts val="0"/>
              </a:spcAft>
              <a:buSzPts val="1800"/>
              <a:buChar char="●"/>
            </a:pPr>
            <a:r>
              <a:rPr lang="es"/>
              <a:t>The discriminator incorrectly learns what features are real vs. fake.</a:t>
            </a:r>
            <a:endParaRPr/>
          </a:p>
          <a:p>
            <a:pPr indent="-342900" lvl="0" marL="457200" rtl="0" algn="l">
              <a:spcBef>
                <a:spcPts val="0"/>
              </a:spcBef>
              <a:spcAft>
                <a:spcPts val="0"/>
              </a:spcAft>
              <a:buSzPts val="1800"/>
              <a:buChar char="●"/>
            </a:pPr>
            <a:r>
              <a:rPr lang="es"/>
              <a:t>The generator finds the global minima and finishes learning.</a:t>
            </a:r>
            <a:endParaRPr/>
          </a:p>
          <a:p>
            <a:pPr indent="-342900" lvl="0" marL="457200" rtl="0" algn="l">
              <a:spcBef>
                <a:spcPts val="0"/>
              </a:spcBef>
              <a:spcAft>
                <a:spcPts val="0"/>
              </a:spcAft>
              <a:buSzPts val="1800"/>
              <a:buChar char="●"/>
            </a:pPr>
            <a:r>
              <a:rPr lang="es"/>
              <a:t>The discriminator always gets tricked by the generator and no longer learns.</a:t>
            </a:r>
            <a:endParaRPr/>
          </a:p>
          <a:p>
            <a:pPr indent="0" lvl="0" marL="0" rtl="0" algn="l">
              <a:spcBef>
                <a:spcPts val="800"/>
              </a:spcBef>
              <a:spcAft>
                <a:spcPts val="0"/>
              </a:spcAft>
              <a:buClr>
                <a:schemeClr val="dk1"/>
              </a:buClr>
              <a:buSzPts val="1100"/>
              <a:buFont typeface="Arial"/>
              <a:buNone/>
            </a:pPr>
            <a:r>
              <a:rPr lang="es"/>
              <a:t>Correcto</a:t>
            </a:r>
            <a:endParaRPr/>
          </a:p>
          <a:p>
            <a:pPr indent="0" lvl="0" marL="0" rtl="0" algn="l">
              <a:spcBef>
                <a:spcPts val="800"/>
              </a:spcBef>
              <a:spcAft>
                <a:spcPts val="0"/>
              </a:spcAft>
              <a:buClr>
                <a:schemeClr val="dk1"/>
              </a:buClr>
              <a:buSzPts val="1100"/>
              <a:buFont typeface="Arial"/>
              <a:buNone/>
            </a:pPr>
            <a:r>
              <a:rPr lang="es"/>
              <a:t>Correct! Mode collapse occurs when the generator gets stuck generating one mode. The discriminator will eventually learn to differentiate the generator's fakes when this happens and outskill it, ending the model's learning.</a:t>
            </a:r>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 with BCE loss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800"/>
              </a:spcBef>
              <a:spcAft>
                <a:spcPts val="0"/>
              </a:spcAft>
              <a:buClr>
                <a:schemeClr val="dk1"/>
              </a:buClr>
              <a:buSzPct val="61111"/>
              <a:buFont typeface="Arial"/>
              <a:buNone/>
            </a:pPr>
            <a:r>
              <a:rPr lang="es"/>
              <a:t>What is the problem with using BCE Loss?</a:t>
            </a:r>
            <a:endParaRPr/>
          </a:p>
          <a:p>
            <a:pPr indent="-334327" lvl="0" marL="457200" rtl="0" algn="l">
              <a:spcBef>
                <a:spcPts val="800"/>
              </a:spcBef>
              <a:spcAft>
                <a:spcPts val="0"/>
              </a:spcAft>
              <a:buSzPct val="100000"/>
              <a:buChar char="●"/>
            </a:pPr>
            <a:r>
              <a:rPr lang="es"/>
              <a:t>The distance between the real and fake distributions is inaccurate because of the sigmoid function.</a:t>
            </a:r>
            <a:endParaRPr/>
          </a:p>
          <a:p>
            <a:pPr indent="-334327" lvl="0" marL="457200" rtl="0" algn="l">
              <a:spcBef>
                <a:spcPts val="0"/>
              </a:spcBef>
              <a:spcAft>
                <a:spcPts val="0"/>
              </a:spcAft>
              <a:buSzPct val="100000"/>
              <a:buChar char="●"/>
            </a:pPr>
            <a:r>
              <a:rPr lang="es"/>
              <a:t>The generator easily tricks the discriminator, causing both to stop learning.</a:t>
            </a:r>
            <a:endParaRPr/>
          </a:p>
          <a:p>
            <a:pPr indent="-334327" lvl="0" marL="457200" rtl="0" algn="l">
              <a:spcBef>
                <a:spcPts val="0"/>
              </a:spcBef>
              <a:spcAft>
                <a:spcPts val="0"/>
              </a:spcAft>
              <a:buSzPct val="100000"/>
              <a:buChar char="●"/>
            </a:pPr>
            <a:r>
              <a:rPr lang="es"/>
              <a:t>The scoring function is too steep.</a:t>
            </a:r>
            <a:endParaRPr/>
          </a:p>
          <a:p>
            <a:pPr indent="-334327" lvl="0" marL="457200" rtl="0" algn="l">
              <a:spcBef>
                <a:spcPts val="0"/>
              </a:spcBef>
              <a:spcAft>
                <a:spcPts val="0"/>
              </a:spcAft>
              <a:buSzPct val="100000"/>
              <a:buChar char="●"/>
            </a:pPr>
            <a:r>
              <a:rPr b="1" lang="es"/>
              <a:t>The discriminator does not output useful gradients (feedback) for the generator when the real/fake distributions are far apart.</a:t>
            </a:r>
            <a:endParaRPr b="1"/>
          </a:p>
          <a:p>
            <a:pPr indent="0" lvl="0" marL="0" rtl="0" algn="l">
              <a:spcBef>
                <a:spcPts val="800"/>
              </a:spcBef>
              <a:spcAft>
                <a:spcPts val="0"/>
              </a:spcAft>
              <a:buClr>
                <a:schemeClr val="dk1"/>
              </a:buClr>
              <a:buSzPct val="61111"/>
              <a:buFont typeface="Arial"/>
              <a:buNone/>
            </a:pPr>
            <a:r>
              <a:rPr lang="es"/>
              <a:t>Correcto</a:t>
            </a:r>
            <a:endParaRPr/>
          </a:p>
          <a:p>
            <a:pPr indent="0" lvl="0" marL="0" rtl="0" algn="l">
              <a:spcBef>
                <a:spcPts val="800"/>
              </a:spcBef>
              <a:spcAft>
                <a:spcPts val="0"/>
              </a:spcAft>
              <a:buClr>
                <a:schemeClr val="dk1"/>
              </a:buClr>
              <a:buSzPct val="61111"/>
              <a:buFont typeface="Arial"/>
              <a:buNone/>
            </a:pPr>
            <a:r>
              <a:rPr lang="es"/>
              <a:t>Correct! This is also called the vanishing gradient problem because the gradients approach 0 when the distributions are far apart.</a:t>
            </a:r>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Earth move’s distance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800"/>
              </a:spcBef>
              <a:spcAft>
                <a:spcPts val="0"/>
              </a:spcAft>
              <a:buClr>
                <a:schemeClr val="dk1"/>
              </a:buClr>
              <a:buSzPct val="61111"/>
              <a:buFont typeface="Arial"/>
              <a:buNone/>
            </a:pPr>
            <a:r>
              <a:rPr lang="es"/>
              <a:t>What does Earth Mover’s distance measure?</a:t>
            </a:r>
            <a:endParaRPr/>
          </a:p>
          <a:p>
            <a:pPr indent="-334327" lvl="0" marL="457200" rtl="0" algn="l">
              <a:spcBef>
                <a:spcPts val="800"/>
              </a:spcBef>
              <a:spcAft>
                <a:spcPts val="0"/>
              </a:spcAft>
              <a:buSzPct val="100000"/>
              <a:buChar char="●"/>
            </a:pPr>
            <a:r>
              <a:rPr lang="es"/>
              <a:t>How much the distribution resembles a sphere.</a:t>
            </a:r>
            <a:endParaRPr/>
          </a:p>
          <a:p>
            <a:pPr indent="-334327" lvl="0" marL="457200" rtl="0" algn="l">
              <a:spcBef>
                <a:spcPts val="0"/>
              </a:spcBef>
              <a:spcAft>
                <a:spcPts val="0"/>
              </a:spcAft>
              <a:buSzPct val="100000"/>
              <a:buChar char="●"/>
            </a:pPr>
            <a:r>
              <a:rPr lang="es"/>
              <a:t>How diverse a distribution is.</a:t>
            </a:r>
            <a:endParaRPr/>
          </a:p>
          <a:p>
            <a:pPr indent="-334327" lvl="0" marL="457200" rtl="0" algn="l">
              <a:spcBef>
                <a:spcPts val="0"/>
              </a:spcBef>
              <a:spcAft>
                <a:spcPts val="0"/>
              </a:spcAft>
              <a:buSzPct val="100000"/>
              <a:buChar char="●"/>
            </a:pPr>
            <a:r>
              <a:rPr b="1" lang="es"/>
              <a:t>How different two distributions are based on distance and amount that needs to be moved.</a:t>
            </a:r>
            <a:endParaRPr b="1"/>
          </a:p>
          <a:p>
            <a:pPr indent="-334327" lvl="0" marL="457200" rtl="0" algn="l">
              <a:spcBef>
                <a:spcPts val="0"/>
              </a:spcBef>
              <a:spcAft>
                <a:spcPts val="0"/>
              </a:spcAft>
              <a:buSzPct val="100000"/>
              <a:buChar char="●"/>
            </a:pPr>
            <a:r>
              <a:rPr lang="es"/>
              <a:t>How similar two distributions are based on their overlap.</a:t>
            </a:r>
            <a:endParaRPr/>
          </a:p>
          <a:p>
            <a:pPr indent="0" lvl="0" marL="0" rtl="0" algn="l">
              <a:spcBef>
                <a:spcPts val="800"/>
              </a:spcBef>
              <a:spcAft>
                <a:spcPts val="0"/>
              </a:spcAft>
              <a:buClr>
                <a:schemeClr val="dk1"/>
              </a:buClr>
              <a:buSzPct val="61111"/>
              <a:buFont typeface="Arial"/>
              <a:buNone/>
            </a:pPr>
            <a:r>
              <a:rPr lang="es"/>
              <a:t>Correcto</a:t>
            </a:r>
            <a:endParaRPr/>
          </a:p>
          <a:p>
            <a:pPr indent="0" lvl="0" marL="0" rtl="0" algn="l">
              <a:spcBef>
                <a:spcPts val="800"/>
              </a:spcBef>
              <a:spcAft>
                <a:spcPts val="0"/>
              </a:spcAft>
              <a:buClr>
                <a:schemeClr val="dk1"/>
              </a:buClr>
              <a:buSzPct val="61111"/>
              <a:buFont typeface="Arial"/>
              <a:buNone/>
            </a:pPr>
            <a:r>
              <a:rPr lang="es"/>
              <a:t>Correct! Earth mover’s distance is a measure of how different two distributions are by estimating the effort it takes to make the generated distribution equal to the real one.</a:t>
            </a:r>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Wasserstein loss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es"/>
              <a:t>What do the discriminator and critic have in common?</a:t>
            </a:r>
            <a:endParaRPr/>
          </a:p>
          <a:p>
            <a:pPr indent="-342900" lvl="0" marL="457200" rtl="0" algn="l">
              <a:spcBef>
                <a:spcPts val="800"/>
              </a:spcBef>
              <a:spcAft>
                <a:spcPts val="0"/>
              </a:spcAft>
              <a:buSzPts val="1800"/>
              <a:buChar char="●"/>
            </a:pPr>
            <a:r>
              <a:rPr lang="es"/>
              <a:t>Their outputs are both scaled to be between 0 and 1.</a:t>
            </a:r>
            <a:endParaRPr/>
          </a:p>
          <a:p>
            <a:pPr indent="-342900" lvl="0" marL="457200" rtl="0" algn="l">
              <a:spcBef>
                <a:spcPts val="0"/>
              </a:spcBef>
              <a:spcAft>
                <a:spcPts val="0"/>
              </a:spcAft>
              <a:buSzPts val="1800"/>
              <a:buChar char="●"/>
            </a:pPr>
            <a:r>
              <a:rPr lang="es"/>
              <a:t>They are different names for the same model.</a:t>
            </a:r>
            <a:endParaRPr/>
          </a:p>
          <a:p>
            <a:pPr indent="-342900" lvl="0" marL="457200" rtl="0" algn="l">
              <a:spcBef>
                <a:spcPts val="0"/>
              </a:spcBef>
              <a:spcAft>
                <a:spcPts val="0"/>
              </a:spcAft>
              <a:buSzPts val="1800"/>
              <a:buChar char="●"/>
            </a:pPr>
            <a:r>
              <a:rPr lang="es"/>
              <a:t>They are both immune to mode collapse.</a:t>
            </a:r>
            <a:endParaRPr/>
          </a:p>
          <a:p>
            <a:pPr indent="-342900" lvl="0" marL="457200" rtl="0" algn="l">
              <a:spcBef>
                <a:spcPts val="0"/>
              </a:spcBef>
              <a:spcAft>
                <a:spcPts val="0"/>
              </a:spcAft>
              <a:buSzPts val="1800"/>
              <a:buChar char="●"/>
            </a:pPr>
            <a:r>
              <a:rPr b="1" lang="es"/>
              <a:t>They try to maximize the distance between the real distribution and the fake distribution.</a:t>
            </a:r>
            <a:endParaRPr b="1"/>
          </a:p>
          <a:p>
            <a:pPr indent="0" lvl="0" marL="0" rtl="0" algn="l">
              <a:spcBef>
                <a:spcPts val="800"/>
              </a:spcBef>
              <a:spcAft>
                <a:spcPts val="0"/>
              </a:spcAft>
              <a:buClr>
                <a:schemeClr val="dk1"/>
              </a:buClr>
              <a:buSzPts val="1100"/>
              <a:buFont typeface="Arial"/>
              <a:buNone/>
            </a:pPr>
            <a:r>
              <a:rPr lang="es"/>
              <a:t>Correcto</a:t>
            </a:r>
            <a:endParaRPr/>
          </a:p>
          <a:p>
            <a:pPr indent="0" lvl="0" marL="0" rtl="0" algn="l">
              <a:spcBef>
                <a:spcPts val="800"/>
              </a:spcBef>
              <a:spcAft>
                <a:spcPts val="0"/>
              </a:spcAft>
              <a:buClr>
                <a:schemeClr val="dk1"/>
              </a:buClr>
              <a:buSzPts val="1100"/>
              <a:buFont typeface="Arial"/>
              <a:buNone/>
            </a:pPr>
            <a:r>
              <a:rPr lang="es"/>
              <a:t>Correct! They both want to maximize the difference between the expected values of the predictions for real and fake.</a:t>
            </a:r>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Condition of Wasserstein loss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es"/>
              <a:t>What points on a function are considered for the evaluation of 1-Lipschitz continuity?</a:t>
            </a:r>
            <a:endParaRPr/>
          </a:p>
          <a:p>
            <a:pPr indent="-342900" lvl="0" marL="457200" rtl="0" algn="l">
              <a:spcBef>
                <a:spcPts val="800"/>
              </a:spcBef>
              <a:spcAft>
                <a:spcPts val="0"/>
              </a:spcAft>
              <a:buSzPts val="1800"/>
              <a:buChar char="●"/>
            </a:pPr>
            <a:r>
              <a:rPr lang="es"/>
              <a:t>The origin: (0,0).</a:t>
            </a:r>
            <a:endParaRPr/>
          </a:p>
          <a:p>
            <a:pPr indent="-342900" lvl="0" marL="457200" rtl="0" algn="l">
              <a:spcBef>
                <a:spcPts val="0"/>
              </a:spcBef>
              <a:spcAft>
                <a:spcPts val="0"/>
              </a:spcAft>
              <a:buSzPts val="1800"/>
              <a:buChar char="●"/>
            </a:pPr>
            <a:r>
              <a:rPr lang="es"/>
              <a:t>Both axes: x-axis and y-axis.</a:t>
            </a:r>
            <a:endParaRPr/>
          </a:p>
          <a:p>
            <a:pPr indent="-342900" lvl="0" marL="457200" rtl="0" algn="l">
              <a:spcBef>
                <a:spcPts val="0"/>
              </a:spcBef>
              <a:spcAft>
                <a:spcPts val="0"/>
              </a:spcAft>
              <a:buSzPts val="1800"/>
              <a:buChar char="●"/>
            </a:pPr>
            <a:r>
              <a:rPr lang="es"/>
              <a:t>Primarily the x-axis.</a:t>
            </a:r>
            <a:endParaRPr/>
          </a:p>
          <a:p>
            <a:pPr indent="-342900" lvl="0" marL="457200" rtl="0" algn="l">
              <a:spcBef>
                <a:spcPts val="0"/>
              </a:spcBef>
              <a:spcAft>
                <a:spcPts val="0"/>
              </a:spcAft>
              <a:buSzPts val="1800"/>
              <a:buChar char="●"/>
            </a:pPr>
            <a:r>
              <a:rPr b="1" lang="es"/>
              <a:t>All points on the function.</a:t>
            </a:r>
            <a:endParaRPr b="1"/>
          </a:p>
          <a:p>
            <a:pPr indent="0" lvl="0" marL="0" rtl="0" algn="l">
              <a:spcBef>
                <a:spcPts val="800"/>
              </a:spcBef>
              <a:spcAft>
                <a:spcPts val="0"/>
              </a:spcAft>
              <a:buClr>
                <a:schemeClr val="dk1"/>
              </a:buClr>
              <a:buSzPts val="1100"/>
              <a:buFont typeface="Arial"/>
              <a:buNone/>
            </a:pPr>
            <a:r>
              <a:rPr lang="es"/>
              <a:t>Correcto</a:t>
            </a:r>
            <a:endParaRPr/>
          </a:p>
          <a:p>
            <a:pPr indent="0" lvl="0" marL="0" rtl="0" algn="l">
              <a:spcBef>
                <a:spcPts val="800"/>
              </a:spcBef>
              <a:spcAft>
                <a:spcPts val="0"/>
              </a:spcAft>
              <a:buClr>
                <a:schemeClr val="dk1"/>
              </a:buClr>
              <a:buSzPts val="1100"/>
              <a:buFont typeface="Arial"/>
              <a:buNone/>
            </a:pPr>
            <a:r>
              <a:rPr lang="es"/>
              <a:t>Correct! The slope can not be greater than 1 at any point on a function in order for it to be 1-Lipschitz Continuous.</a:t>
            </a:r>
            <a:endParaRPr/>
          </a:p>
          <a:p>
            <a:pPr indent="0" lvl="0" marL="0" rtl="0" algn="l">
              <a:spcBef>
                <a:spcPts val="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Condition of </a:t>
            </a:r>
            <a:r>
              <a:rPr lang="es"/>
              <a:t>Wasserstein loss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rPr lang="es"/>
              <a:t>When is a function 1-Lipschitz Continuous?</a:t>
            </a:r>
            <a:endParaRPr/>
          </a:p>
          <a:p>
            <a:pPr indent="-342900" lvl="0" marL="457200" rtl="0" algn="l">
              <a:spcBef>
                <a:spcPts val="800"/>
              </a:spcBef>
              <a:spcAft>
                <a:spcPts val="0"/>
              </a:spcAft>
              <a:buSzPts val="1800"/>
              <a:buChar char="●"/>
            </a:pPr>
            <a:r>
              <a:rPr lang="es"/>
              <a:t>When its gradient norm is steadily at 1.</a:t>
            </a:r>
            <a:endParaRPr/>
          </a:p>
          <a:p>
            <a:pPr indent="-342900" lvl="0" marL="457200" rtl="0" algn="l">
              <a:spcBef>
                <a:spcPts val="0"/>
              </a:spcBef>
              <a:spcAft>
                <a:spcPts val="0"/>
              </a:spcAft>
              <a:buSzPts val="1800"/>
              <a:buChar char="●"/>
            </a:pPr>
            <a:r>
              <a:rPr b="1" lang="es"/>
              <a:t>When its gradient norm is less than or equal to 1 at all points.</a:t>
            </a:r>
            <a:endParaRPr b="1"/>
          </a:p>
          <a:p>
            <a:pPr indent="-342900" lvl="0" marL="457200" rtl="0" algn="l">
              <a:spcBef>
                <a:spcPts val="0"/>
              </a:spcBef>
              <a:spcAft>
                <a:spcPts val="0"/>
              </a:spcAft>
              <a:buSzPts val="1800"/>
              <a:buChar char="●"/>
            </a:pPr>
            <a:r>
              <a:rPr lang="es"/>
              <a:t>When it represents a real classification.</a:t>
            </a:r>
            <a:endParaRPr/>
          </a:p>
          <a:p>
            <a:pPr indent="-342900" lvl="0" marL="457200" rtl="0" algn="l">
              <a:spcBef>
                <a:spcPts val="0"/>
              </a:spcBef>
              <a:spcAft>
                <a:spcPts val="0"/>
              </a:spcAft>
              <a:buSzPts val="1800"/>
              <a:buChar char="●"/>
            </a:pPr>
            <a:r>
              <a:rPr lang="es"/>
              <a:t>When its gradient norm is greater than or equal to 1 at all points.</a:t>
            </a:r>
            <a:endParaRPr/>
          </a:p>
          <a:p>
            <a:pPr indent="0" lvl="0" marL="0" rtl="0" algn="l">
              <a:spcBef>
                <a:spcPts val="800"/>
              </a:spcBef>
              <a:spcAft>
                <a:spcPts val="0"/>
              </a:spcAft>
              <a:buClr>
                <a:schemeClr val="dk1"/>
              </a:buClr>
              <a:buSzPts val="1100"/>
              <a:buFont typeface="Arial"/>
              <a:buNone/>
            </a:pPr>
            <a:r>
              <a:rPr lang="es"/>
              <a:t>Correcto</a:t>
            </a:r>
            <a:endParaRPr/>
          </a:p>
          <a:p>
            <a:pPr indent="0" lvl="0" marL="0" rtl="0" algn="l">
              <a:spcBef>
                <a:spcPts val="800"/>
              </a:spcBef>
              <a:spcAft>
                <a:spcPts val="0"/>
              </a:spcAft>
              <a:buClr>
                <a:schemeClr val="dk1"/>
              </a:buClr>
              <a:buSzPts val="1100"/>
              <a:buFont typeface="Arial"/>
              <a:buNone/>
            </a:pPr>
            <a:r>
              <a:rPr lang="es"/>
              <a:t>Correct! A function is 1-Lipschitz Continuous when its slope is no greater than 1 at all points.</a:t>
            </a:r>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1-Lipschitz Continuity Enforcement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800"/>
              </a:spcBef>
              <a:spcAft>
                <a:spcPts val="0"/>
              </a:spcAft>
              <a:buClr>
                <a:schemeClr val="dk1"/>
              </a:buClr>
              <a:buSzPct val="61111"/>
              <a:buFont typeface="Arial"/>
              <a:buNone/>
            </a:pPr>
            <a:r>
              <a:rPr lang="es"/>
              <a:t>Why do you use an intermediate image for calculating the gradient penalty?</a:t>
            </a:r>
            <a:endParaRPr/>
          </a:p>
          <a:p>
            <a:pPr indent="-334327" lvl="0" marL="457200" rtl="0" algn="l">
              <a:spcBef>
                <a:spcPts val="800"/>
              </a:spcBef>
              <a:spcAft>
                <a:spcPts val="0"/>
              </a:spcAft>
              <a:buSzPct val="100000"/>
              <a:buChar char="●"/>
            </a:pPr>
            <a:r>
              <a:rPr lang="es"/>
              <a:t>To give the model more work to do.</a:t>
            </a:r>
            <a:endParaRPr/>
          </a:p>
          <a:p>
            <a:pPr indent="-334327" lvl="0" marL="457200" rtl="0" algn="l">
              <a:spcBef>
                <a:spcPts val="0"/>
              </a:spcBef>
              <a:spcAft>
                <a:spcPts val="0"/>
              </a:spcAft>
              <a:buSzPct val="100000"/>
              <a:buChar char="●"/>
            </a:pPr>
            <a:r>
              <a:rPr lang="es"/>
              <a:t>Because you can’t calculate the gradient norm on real and fake images.</a:t>
            </a:r>
            <a:endParaRPr/>
          </a:p>
          <a:p>
            <a:pPr indent="-334327" lvl="0" marL="457200" rtl="0" algn="l">
              <a:spcBef>
                <a:spcPts val="0"/>
              </a:spcBef>
              <a:spcAft>
                <a:spcPts val="0"/>
              </a:spcAft>
              <a:buSzPct val="100000"/>
              <a:buChar char="●"/>
            </a:pPr>
            <a:r>
              <a:rPr lang="es"/>
              <a:t>Using the gradients on an intermediate image with respect to the generator helps it learn to generate more realistic images.</a:t>
            </a:r>
            <a:endParaRPr/>
          </a:p>
          <a:p>
            <a:pPr indent="-334327" lvl="0" marL="457200" rtl="0" algn="l">
              <a:spcBef>
                <a:spcPts val="0"/>
              </a:spcBef>
              <a:spcAft>
                <a:spcPts val="0"/>
              </a:spcAft>
              <a:buSzPct val="100000"/>
              <a:buChar char="●"/>
            </a:pPr>
            <a:r>
              <a:rPr b="1" lang="es"/>
              <a:t>Using the gradients on an intermediate image with respect to the critic is an approximation for enforcing the gradient norm to be 1 almost everywhere.</a:t>
            </a:r>
            <a:endParaRPr b="1"/>
          </a:p>
          <a:p>
            <a:pPr indent="0" lvl="0" marL="0" rtl="0" algn="l">
              <a:spcBef>
                <a:spcPts val="800"/>
              </a:spcBef>
              <a:spcAft>
                <a:spcPts val="0"/>
              </a:spcAft>
              <a:buClr>
                <a:schemeClr val="dk1"/>
              </a:buClr>
              <a:buSzPct val="61111"/>
              <a:buFont typeface="Arial"/>
              <a:buNone/>
            </a:pPr>
            <a:r>
              <a:rPr lang="es"/>
              <a:t>Correcto</a:t>
            </a:r>
            <a:endParaRPr/>
          </a:p>
          <a:p>
            <a:pPr indent="0" lvl="0" marL="0" rtl="0" algn="l">
              <a:spcBef>
                <a:spcPts val="800"/>
              </a:spcBef>
              <a:spcAft>
                <a:spcPts val="0"/>
              </a:spcAft>
              <a:buClr>
                <a:schemeClr val="dk1"/>
              </a:buClr>
              <a:buSzPct val="61111"/>
              <a:buFont typeface="Arial"/>
              <a:buNone/>
            </a:pPr>
            <a:r>
              <a:rPr lang="es"/>
              <a:t>Correct! Since checking the critic’s gradient at each possible point of the feature space is virtually impossible, you can approximate this by using interpolated images.</a:t>
            </a:r>
            <a:endParaRPr/>
          </a:p>
          <a:p>
            <a:pPr indent="0" lvl="0" marL="0" rtl="0" algn="l">
              <a:spcBef>
                <a:spcPts val="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1-Lipschitz Continuity Enforcement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Clr>
                <a:schemeClr val="dk1"/>
              </a:buClr>
              <a:buSzPts val="1100"/>
              <a:buFont typeface="Arial"/>
              <a:buNone/>
            </a:pPr>
            <a:r>
              <a:rPr lang="es"/>
              <a:t>What is a soft way to restrict the critic to be 1-Lipschitz?</a:t>
            </a:r>
            <a:endParaRPr/>
          </a:p>
          <a:p>
            <a:pPr indent="-342900" lvl="0" marL="457200" rtl="0" algn="l">
              <a:spcBef>
                <a:spcPts val="800"/>
              </a:spcBef>
              <a:spcAft>
                <a:spcPts val="0"/>
              </a:spcAft>
              <a:buSzPts val="1800"/>
              <a:buChar char="●"/>
            </a:pPr>
            <a:r>
              <a:rPr lang="es"/>
              <a:t>Clipping its weights.</a:t>
            </a:r>
            <a:endParaRPr/>
          </a:p>
          <a:p>
            <a:pPr indent="-342900" lvl="0" marL="457200" rtl="0" algn="l">
              <a:spcBef>
                <a:spcPts val="0"/>
              </a:spcBef>
              <a:spcAft>
                <a:spcPts val="0"/>
              </a:spcAft>
              <a:buSzPts val="1800"/>
              <a:buChar char="●"/>
            </a:pPr>
            <a:r>
              <a:rPr b="1" lang="es"/>
              <a:t>Adding regularization to the loss function that penalizes the gradient to be less than or equal to 1.</a:t>
            </a:r>
            <a:endParaRPr b="1"/>
          </a:p>
          <a:p>
            <a:pPr indent="-342900" lvl="0" marL="457200" rtl="0" algn="l">
              <a:spcBef>
                <a:spcPts val="0"/>
              </a:spcBef>
              <a:spcAft>
                <a:spcPts val="0"/>
              </a:spcAft>
              <a:buSzPts val="1800"/>
              <a:buChar char="●"/>
            </a:pPr>
            <a:r>
              <a:rPr lang="es"/>
              <a:t>Adding a regularization term for the weights, as in L2 norm/regularization.</a:t>
            </a:r>
            <a:endParaRPr/>
          </a:p>
          <a:p>
            <a:pPr indent="-342900" lvl="0" marL="457200" rtl="0" algn="l">
              <a:spcBef>
                <a:spcPts val="0"/>
              </a:spcBef>
              <a:spcAft>
                <a:spcPts val="0"/>
              </a:spcAft>
              <a:buSzPts val="1800"/>
              <a:buChar char="●"/>
            </a:pPr>
            <a:r>
              <a:rPr lang="es"/>
              <a:t>Normalizing its weights.</a:t>
            </a:r>
            <a:endParaRPr/>
          </a:p>
          <a:p>
            <a:pPr indent="0" lvl="0" marL="0" rtl="0" algn="l">
              <a:spcBef>
                <a:spcPts val="800"/>
              </a:spcBef>
              <a:spcAft>
                <a:spcPts val="0"/>
              </a:spcAft>
              <a:buClr>
                <a:schemeClr val="dk1"/>
              </a:buClr>
              <a:buSzPts val="1100"/>
              <a:buFont typeface="Arial"/>
              <a:buNone/>
            </a:pPr>
            <a:r>
              <a:rPr lang="es"/>
              <a:t>Correcto</a:t>
            </a:r>
            <a:endParaRPr/>
          </a:p>
          <a:p>
            <a:pPr indent="0" lvl="0" marL="0" rtl="0" algn="l">
              <a:spcBef>
                <a:spcPts val="800"/>
              </a:spcBef>
              <a:spcAft>
                <a:spcPts val="0"/>
              </a:spcAft>
              <a:buClr>
                <a:schemeClr val="dk1"/>
              </a:buClr>
              <a:buSzPts val="1100"/>
              <a:buFont typeface="Arial"/>
              <a:buNone/>
            </a:pPr>
            <a:r>
              <a:rPr lang="es"/>
              <a:t>Correct! By using a gradient penalty, you are not strictly enforcing 1-L continuity, but encouraging it.</a:t>
            </a:r>
            <a:endParaRPr/>
          </a:p>
          <a:p>
            <a:pPr indent="0" lvl="0" marL="0" rtl="0" algn="l">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