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2" r:id="rId6"/>
    <p:sldId id="263" r:id="rId7"/>
    <p:sldId id="269" r:id="rId8"/>
    <p:sldId id="270" r:id="rId9"/>
    <p:sldId id="271" r:id="rId10"/>
    <p:sldId id="272" r:id="rId11"/>
    <p:sldId id="260"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EB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07" d="100"/>
          <a:sy n="107" d="100"/>
        </p:scale>
        <p:origin x="138" y="27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23/09/2021</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23/09/2021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102828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50497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315988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425647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372225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2684378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23/09/2021</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23/09/2021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23/09/2021</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23/09/2021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23/09/2021</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23/09/2021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23/09/2021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23/09/2021</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23/09/2021</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23/09/2021</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23/09/2021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23/09/2021</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app energy saving planner</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02925"/>
          </a:xfrm>
        </p:spPr>
        <p:txBody>
          <a:bodyPr rtlCol="0">
            <a:normAutofit/>
          </a:bodyPr>
          <a:lstStyle/>
          <a:p>
            <a:pPr rtl="0"/>
            <a:r>
              <a:rPr lang="es-ES" dirty="0">
                <a:solidFill>
                  <a:srgbClr val="7CEBFF"/>
                </a:solidFill>
              </a:rPr>
              <a:t>Presentación: John Gutierrez – jonathan Gutierrez								Fecha: 25-09-2021</a:t>
            </a:r>
          </a:p>
          <a:p>
            <a:pPr rtl="0"/>
            <a:r>
              <a:rPr lang="es-ES" dirty="0">
                <a:solidFill>
                  <a:srgbClr val="7CEBFF"/>
                </a:solidFill>
              </a:rPr>
              <a:t>Carrera: INGENIERIA EN INFORMATICA												SEC: 005v</a:t>
            </a:r>
          </a:p>
        </p:txBody>
      </p:sp>
      <p:pic>
        <p:nvPicPr>
          <p:cNvPr id="5" name="Gráfico 4">
            <a:extLst>
              <a:ext uri="{FF2B5EF4-FFF2-40B4-BE49-F238E27FC236}">
                <a16:creationId xmlns:a16="http://schemas.microsoft.com/office/drawing/2014/main" id="{44B304AA-5AE3-49A6-9B51-4F81405B8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32441" y="1005831"/>
            <a:ext cx="4076958" cy="915838"/>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chemeClr val="bg1"/>
                </a:solidFill>
              </a:rPr>
              <a:t>NUESTRA APP</a:t>
            </a:r>
          </a:p>
        </p:txBody>
      </p:sp>
      <p:sp>
        <p:nvSpPr>
          <p:cNvPr id="3" name="Subtítulo 2">
            <a:extLst>
              <a:ext uri="{FF2B5EF4-FFF2-40B4-BE49-F238E27FC236}">
                <a16:creationId xmlns:a16="http://schemas.microsoft.com/office/drawing/2014/main" id="{48B6CF59-4E5B-494D-A2F7-97ADD01E6497}"/>
              </a:ext>
            </a:extLst>
          </p:cNvPr>
          <p:cNvSpPr>
            <a:spLocks noGrp="1"/>
          </p:cNvSpPr>
          <p:nvPr>
            <p:ph idx="1"/>
          </p:nvPr>
        </p:nvSpPr>
        <p:spPr>
          <a:solidFill>
            <a:schemeClr val="tx1">
              <a:alpha val="75000"/>
            </a:schemeClr>
          </a:solidFill>
        </p:spPr>
        <p:txBody>
          <a:bodyPr rtlCol="0">
            <a:normAutofit/>
          </a:bodyPr>
          <a:lstStyle/>
          <a:p>
            <a:pPr marL="0" indent="0" rtl="0">
              <a:buNone/>
            </a:pPr>
            <a:r>
              <a:rPr lang="es-ES" dirty="0">
                <a:solidFill>
                  <a:srgbClr val="7CEBFF"/>
                </a:solidFill>
              </a:rPr>
              <a:t>Nuestra APP fue desarrollada con el objetivo de apoyar y aconsejar al usuario promedio, sobre el buen uso de la energía y las mejores practicas para aplicar la eficiencia energética.</a:t>
            </a:r>
          </a:p>
          <a:p>
            <a:pPr marL="0" indent="0" rtl="0">
              <a:buNone/>
            </a:pPr>
            <a:r>
              <a:rPr lang="es-ES" dirty="0">
                <a:solidFill>
                  <a:srgbClr val="7CEBFF"/>
                </a:solidFill>
              </a:rPr>
              <a:t>En esta aplicación móvil el usuario podrá inscribirse y luego registrar sus artículos eléctricos. En base a esto el usuario podrá buscar información sobre eficiencia energética, ver noticias sobre los últimos avances tecnológicos sobre eficiencia y recibir concejos sobre el buen uso de sus productos eléctricos.</a:t>
            </a:r>
          </a:p>
        </p:txBody>
      </p:sp>
    </p:spTree>
    <p:extLst>
      <p:ext uri="{BB962C8B-B14F-4D97-AF65-F5344CB8AC3E}">
        <p14:creationId xmlns:p14="http://schemas.microsoft.com/office/powerpoint/2010/main" val="8021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rgbClr val="7CEBFF"/>
                </a:solidFill>
              </a:rPr>
              <a:t>MOCKUPS</a:t>
            </a:r>
          </a:p>
        </p:txBody>
      </p:sp>
      <p:sp>
        <p:nvSpPr>
          <p:cNvPr id="8" name="Marcador de texto 7">
            <a:extLst>
              <a:ext uri="{FF2B5EF4-FFF2-40B4-BE49-F238E27FC236}">
                <a16:creationId xmlns:a16="http://schemas.microsoft.com/office/drawing/2014/main" id="{D0574531-7DE3-485C-9CDF-7BB424EAFFD2}"/>
              </a:ext>
            </a:extLst>
          </p:cNvPr>
          <p:cNvSpPr>
            <a:spLocks noGrp="1"/>
          </p:cNvSpPr>
          <p:nvPr>
            <p:ph type="body" idx="1"/>
          </p:nvPr>
        </p:nvSpPr>
        <p:spPr>
          <a:xfrm>
            <a:off x="747857" y="2378478"/>
            <a:ext cx="5226438" cy="3608407"/>
          </a:xfrm>
          <a:solidFill>
            <a:schemeClr val="tx1">
              <a:alpha val="75000"/>
            </a:schemeClr>
          </a:solidFill>
        </p:spPr>
        <p:txBody>
          <a:bodyPr anchor="t"/>
          <a:lstStyle/>
          <a:p>
            <a:r>
              <a:rPr lang="es-MX" u="sng" dirty="0">
                <a:solidFill>
                  <a:schemeClr val="bg1"/>
                </a:solidFill>
              </a:rPr>
              <a:t>Inicio Sesión y Registro</a:t>
            </a:r>
          </a:p>
          <a:p>
            <a:r>
              <a:rPr lang="es-MX" dirty="0">
                <a:solidFill>
                  <a:schemeClr val="bg1"/>
                </a:solidFill>
              </a:rPr>
              <a:t>El inicio de sesión y registro quisimos hacerlo sencillo y de fácil entendimiento solicitando los datos básicos y validando la contraseña.</a:t>
            </a:r>
          </a:p>
          <a:p>
            <a:r>
              <a:rPr lang="es-CL" dirty="0">
                <a:solidFill>
                  <a:schemeClr val="bg1"/>
                </a:solidFill>
              </a:rPr>
              <a:t>Los colores usados también decidimos usarlos de acuerdo al modo oscuro y tonos mas sobrios y naturales.</a:t>
            </a:r>
            <a:endParaRPr lang="es-MX" dirty="0">
              <a:solidFill>
                <a:schemeClr val="bg1"/>
              </a:solidFill>
            </a:endParaRPr>
          </a:p>
        </p:txBody>
      </p:sp>
      <p:pic>
        <p:nvPicPr>
          <p:cNvPr id="10" name="Imagen 9">
            <a:extLst>
              <a:ext uri="{FF2B5EF4-FFF2-40B4-BE49-F238E27FC236}">
                <a16:creationId xmlns:a16="http://schemas.microsoft.com/office/drawing/2014/main" id="{18C89BCE-B025-49A2-A81F-A3FCE2D4A542}"/>
              </a:ext>
            </a:extLst>
          </p:cNvPr>
          <p:cNvPicPr>
            <a:picLocks noChangeAspect="1"/>
          </p:cNvPicPr>
          <p:nvPr/>
        </p:nvPicPr>
        <p:blipFill>
          <a:blip r:embed="rId4"/>
          <a:stretch>
            <a:fillRect/>
          </a:stretch>
        </p:blipFill>
        <p:spPr>
          <a:xfrm>
            <a:off x="6217708" y="2378478"/>
            <a:ext cx="5226436" cy="3608407"/>
          </a:xfrm>
          <a:prstGeom prst="rect">
            <a:avLst/>
          </a:prstGeom>
        </p:spPr>
      </p:pic>
    </p:spTree>
    <p:extLst>
      <p:ext uri="{BB962C8B-B14F-4D97-AF65-F5344CB8AC3E}">
        <p14:creationId xmlns:p14="http://schemas.microsoft.com/office/powerpoint/2010/main" val="340622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rgbClr val="7CEBFF"/>
                </a:solidFill>
              </a:rPr>
              <a:t>MOCKUPS</a:t>
            </a:r>
            <a:endParaRPr lang="es-ES" sz="4500" dirty="0">
              <a:solidFill>
                <a:schemeClr val="bg1"/>
              </a:solidFill>
            </a:endParaRPr>
          </a:p>
        </p:txBody>
      </p:sp>
      <p:sp>
        <p:nvSpPr>
          <p:cNvPr id="8" name="Marcador de texto 7">
            <a:extLst>
              <a:ext uri="{FF2B5EF4-FFF2-40B4-BE49-F238E27FC236}">
                <a16:creationId xmlns:a16="http://schemas.microsoft.com/office/drawing/2014/main" id="{D0574531-7DE3-485C-9CDF-7BB424EAFFD2}"/>
              </a:ext>
            </a:extLst>
          </p:cNvPr>
          <p:cNvSpPr>
            <a:spLocks noGrp="1"/>
          </p:cNvSpPr>
          <p:nvPr>
            <p:ph type="body" idx="1"/>
          </p:nvPr>
        </p:nvSpPr>
        <p:spPr>
          <a:xfrm>
            <a:off x="747857" y="2378478"/>
            <a:ext cx="6586004" cy="3608407"/>
          </a:xfrm>
          <a:solidFill>
            <a:schemeClr val="tx1">
              <a:alpha val="75000"/>
            </a:schemeClr>
          </a:solidFill>
        </p:spPr>
        <p:txBody>
          <a:bodyPr anchor="t"/>
          <a:lstStyle/>
          <a:p>
            <a:r>
              <a:rPr lang="es-MX" u="sng" dirty="0">
                <a:solidFill>
                  <a:schemeClr val="bg1"/>
                </a:solidFill>
              </a:rPr>
              <a:t>Principal y Personal</a:t>
            </a:r>
          </a:p>
          <a:p>
            <a:r>
              <a:rPr lang="es-MX" dirty="0">
                <a:solidFill>
                  <a:schemeClr val="bg1"/>
                </a:solidFill>
              </a:rPr>
              <a:t>La ventana principal contendrá una pequeña leyenda con la intención de la APP.</a:t>
            </a:r>
          </a:p>
          <a:p>
            <a:r>
              <a:rPr lang="es-MX" dirty="0">
                <a:solidFill>
                  <a:schemeClr val="bg1"/>
                </a:solidFill>
              </a:rPr>
              <a:t>Además contendrá el acceso a las distintas ventas de la aplicación, información, noticias, artículos eléctricos y buenas practicas.</a:t>
            </a:r>
          </a:p>
          <a:p>
            <a:r>
              <a:rPr lang="es-MX" dirty="0">
                <a:solidFill>
                  <a:schemeClr val="bg1"/>
                </a:solidFill>
              </a:rPr>
              <a:t>En la ventana de información personal podrás completar con mas datos tu perfil.</a:t>
            </a:r>
          </a:p>
        </p:txBody>
      </p:sp>
      <p:pic>
        <p:nvPicPr>
          <p:cNvPr id="4" name="Imagen 3">
            <a:extLst>
              <a:ext uri="{FF2B5EF4-FFF2-40B4-BE49-F238E27FC236}">
                <a16:creationId xmlns:a16="http://schemas.microsoft.com/office/drawing/2014/main" id="{BDFEDC0B-C7F5-4D3B-A562-6A45142519D8}"/>
              </a:ext>
            </a:extLst>
          </p:cNvPr>
          <p:cNvPicPr>
            <a:picLocks noChangeAspect="1"/>
          </p:cNvPicPr>
          <p:nvPr/>
        </p:nvPicPr>
        <p:blipFill rotWithShape="1">
          <a:blip r:embed="rId4"/>
          <a:srcRect r="49759"/>
          <a:stretch/>
        </p:blipFill>
        <p:spPr>
          <a:xfrm>
            <a:off x="7647459" y="2225651"/>
            <a:ext cx="3796684" cy="3914060"/>
          </a:xfrm>
          <a:prstGeom prst="rect">
            <a:avLst/>
          </a:prstGeom>
        </p:spPr>
      </p:pic>
    </p:spTree>
    <p:extLst>
      <p:ext uri="{BB962C8B-B14F-4D97-AF65-F5344CB8AC3E}">
        <p14:creationId xmlns:p14="http://schemas.microsoft.com/office/powerpoint/2010/main" val="21434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rgbClr val="7CEBFF"/>
                </a:solidFill>
              </a:rPr>
              <a:t>MOCKUPS</a:t>
            </a:r>
            <a:endParaRPr lang="es-ES" sz="4500" dirty="0">
              <a:solidFill>
                <a:schemeClr val="bg1"/>
              </a:solidFill>
            </a:endParaRPr>
          </a:p>
        </p:txBody>
      </p:sp>
      <p:sp>
        <p:nvSpPr>
          <p:cNvPr id="8" name="Marcador de texto 7">
            <a:extLst>
              <a:ext uri="{FF2B5EF4-FFF2-40B4-BE49-F238E27FC236}">
                <a16:creationId xmlns:a16="http://schemas.microsoft.com/office/drawing/2014/main" id="{D0574531-7DE3-485C-9CDF-7BB424EAFFD2}"/>
              </a:ext>
            </a:extLst>
          </p:cNvPr>
          <p:cNvSpPr>
            <a:spLocks noGrp="1"/>
          </p:cNvSpPr>
          <p:nvPr>
            <p:ph type="body" idx="1"/>
          </p:nvPr>
        </p:nvSpPr>
        <p:spPr>
          <a:xfrm>
            <a:off x="747857" y="2378478"/>
            <a:ext cx="6586004" cy="3815198"/>
          </a:xfrm>
          <a:solidFill>
            <a:schemeClr val="tx1">
              <a:alpha val="75000"/>
            </a:schemeClr>
          </a:solidFill>
        </p:spPr>
        <p:txBody>
          <a:bodyPr anchor="t"/>
          <a:lstStyle/>
          <a:p>
            <a:r>
              <a:rPr lang="es-MX" u="sng" dirty="0">
                <a:solidFill>
                  <a:schemeClr val="bg1"/>
                </a:solidFill>
              </a:rPr>
              <a:t>Buenas Practicas y </a:t>
            </a:r>
            <a:r>
              <a:rPr lang="es-MX" u="sng" dirty="0" err="1">
                <a:solidFill>
                  <a:schemeClr val="bg1"/>
                </a:solidFill>
              </a:rPr>
              <a:t>Articulos</a:t>
            </a:r>
            <a:endParaRPr lang="es-MX" u="sng" dirty="0">
              <a:solidFill>
                <a:schemeClr val="bg1"/>
              </a:solidFill>
            </a:endParaRPr>
          </a:p>
          <a:p>
            <a:r>
              <a:rPr lang="es-MX" dirty="0">
                <a:solidFill>
                  <a:schemeClr val="bg1"/>
                </a:solidFill>
              </a:rPr>
              <a:t>La ventana de buenas practicas es donde podremos encontrar información de los consejos que nos propone la APP para hacer mejor uso de nuestros electrodomésticos y conseguir un consumo eléctrico mas eficiente.</a:t>
            </a:r>
          </a:p>
          <a:p>
            <a:r>
              <a:rPr lang="es-MX" dirty="0">
                <a:solidFill>
                  <a:schemeClr val="bg1"/>
                </a:solidFill>
              </a:rPr>
              <a:t>En la ventana de artículos eléctricos podremos ingresar nuestros artículos mas su consumo por hora y uso promedio, de ese modo la APP nos informara del consumo promedio de energía al mes.</a:t>
            </a:r>
          </a:p>
        </p:txBody>
      </p:sp>
      <p:pic>
        <p:nvPicPr>
          <p:cNvPr id="6" name="Imagen 5">
            <a:extLst>
              <a:ext uri="{FF2B5EF4-FFF2-40B4-BE49-F238E27FC236}">
                <a16:creationId xmlns:a16="http://schemas.microsoft.com/office/drawing/2014/main" id="{ECF3FDE7-0167-48E2-B161-37BBFD92C064}"/>
              </a:ext>
            </a:extLst>
          </p:cNvPr>
          <p:cNvPicPr>
            <a:picLocks noChangeAspect="1"/>
          </p:cNvPicPr>
          <p:nvPr/>
        </p:nvPicPr>
        <p:blipFill>
          <a:blip r:embed="rId4"/>
          <a:stretch>
            <a:fillRect/>
          </a:stretch>
        </p:blipFill>
        <p:spPr>
          <a:xfrm>
            <a:off x="7772644" y="2378478"/>
            <a:ext cx="3671499" cy="3815198"/>
          </a:xfrm>
          <a:prstGeom prst="rect">
            <a:avLst/>
          </a:prstGeom>
        </p:spPr>
      </p:pic>
    </p:spTree>
    <p:extLst>
      <p:ext uri="{BB962C8B-B14F-4D97-AF65-F5344CB8AC3E}">
        <p14:creationId xmlns:p14="http://schemas.microsoft.com/office/powerpoint/2010/main" val="32965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rgbClr val="7CEBFF"/>
                </a:solidFill>
              </a:rPr>
              <a:t>APP MOVIL</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idx="1"/>
          </p:nvPr>
        </p:nvSpPr>
        <p:spPr>
          <a:xfrm>
            <a:off x="581192" y="2063864"/>
            <a:ext cx="11029615" cy="1365136"/>
          </a:xfrm>
          <a:solidFill>
            <a:schemeClr val="tx1">
              <a:alpha val="75000"/>
            </a:schemeClr>
          </a:solidFill>
        </p:spPr>
        <p:txBody>
          <a:bodyPr rtlCol="0">
            <a:normAutofit/>
          </a:bodyPr>
          <a:lstStyle/>
          <a:p>
            <a:pPr marL="0" indent="0" rtl="0">
              <a:buNone/>
            </a:pPr>
            <a:r>
              <a:rPr lang="es-ES" dirty="0">
                <a:solidFill>
                  <a:srgbClr val="7CEBFF"/>
                </a:solidFill>
              </a:rPr>
              <a:t>Con el motivo de representar nuestros mockups en el desarrollo de nuestra APP hemos hecho esfuerzo en mantener tonos, orden y esquema. Sin embargo algunos detalles se fueron ajustando con el objetivo de mejorar el diseño. Esta es nuestra APP:</a:t>
            </a:r>
          </a:p>
          <a:p>
            <a:pPr marL="0" indent="0" rtl="0">
              <a:buNone/>
            </a:pPr>
            <a:r>
              <a:rPr lang="es-ES" dirty="0">
                <a:solidFill>
                  <a:srgbClr val="7CEBFF"/>
                </a:solidFill>
              </a:rPr>
              <a:t>https://github.com/johngt28/Gutierrez_John_Gutierrez_Jonathan_005V.git</a:t>
            </a:r>
          </a:p>
        </p:txBody>
      </p:sp>
      <p:pic>
        <p:nvPicPr>
          <p:cNvPr id="5" name="Imagen 4">
            <a:extLst>
              <a:ext uri="{FF2B5EF4-FFF2-40B4-BE49-F238E27FC236}">
                <a16:creationId xmlns:a16="http://schemas.microsoft.com/office/drawing/2014/main" id="{9CA5B27E-3CBF-4AA1-9492-3EA35ECE4592}"/>
              </a:ext>
            </a:extLst>
          </p:cNvPr>
          <p:cNvPicPr>
            <a:picLocks noChangeAspect="1"/>
          </p:cNvPicPr>
          <p:nvPr/>
        </p:nvPicPr>
        <p:blipFill>
          <a:blip r:embed="rId4"/>
          <a:stretch>
            <a:fillRect/>
          </a:stretch>
        </p:blipFill>
        <p:spPr>
          <a:xfrm>
            <a:off x="2409340" y="3625802"/>
            <a:ext cx="3058400" cy="2956264"/>
          </a:xfrm>
          <a:prstGeom prst="rect">
            <a:avLst/>
          </a:prstGeom>
        </p:spPr>
      </p:pic>
      <p:pic>
        <p:nvPicPr>
          <p:cNvPr id="7" name="Imagen 6">
            <a:extLst>
              <a:ext uri="{FF2B5EF4-FFF2-40B4-BE49-F238E27FC236}">
                <a16:creationId xmlns:a16="http://schemas.microsoft.com/office/drawing/2014/main" id="{DB21A539-52EA-49E2-9AE1-A3B04521A872}"/>
              </a:ext>
            </a:extLst>
          </p:cNvPr>
          <p:cNvPicPr>
            <a:picLocks noChangeAspect="1"/>
          </p:cNvPicPr>
          <p:nvPr/>
        </p:nvPicPr>
        <p:blipFill>
          <a:blip r:embed="rId5"/>
          <a:stretch>
            <a:fillRect/>
          </a:stretch>
        </p:blipFill>
        <p:spPr>
          <a:xfrm>
            <a:off x="5968676" y="3653451"/>
            <a:ext cx="3058400" cy="2928615"/>
          </a:xfrm>
          <a:prstGeom prst="rect">
            <a:avLst/>
          </a:prstGeom>
        </p:spPr>
      </p:pic>
    </p:spTree>
    <p:extLst>
      <p:ext uri="{BB962C8B-B14F-4D97-AF65-F5344CB8AC3E}">
        <p14:creationId xmlns:p14="http://schemas.microsoft.com/office/powerpoint/2010/main" val="38649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title"/>
          </p:nvPr>
        </p:nvSpPr>
        <p:spPr/>
        <p:txBody>
          <a:bodyPr rtlCol="0">
            <a:noAutofit/>
          </a:bodyPr>
          <a:lstStyle/>
          <a:p>
            <a:pPr rtl="0"/>
            <a:r>
              <a:rPr lang="es-ES" sz="4500" dirty="0">
                <a:solidFill>
                  <a:srgbClr val="7CEBFF"/>
                </a:solidFill>
              </a:rPr>
              <a:t>CIERRE</a:t>
            </a:r>
          </a:p>
        </p:txBody>
      </p:sp>
      <p:sp>
        <p:nvSpPr>
          <p:cNvPr id="8" name="Marcador de texto 7">
            <a:extLst>
              <a:ext uri="{FF2B5EF4-FFF2-40B4-BE49-F238E27FC236}">
                <a16:creationId xmlns:a16="http://schemas.microsoft.com/office/drawing/2014/main" id="{D0574531-7DE3-485C-9CDF-7BB424EAFFD2}"/>
              </a:ext>
            </a:extLst>
          </p:cNvPr>
          <p:cNvSpPr>
            <a:spLocks noGrp="1"/>
          </p:cNvSpPr>
          <p:nvPr>
            <p:ph type="body" idx="1"/>
          </p:nvPr>
        </p:nvSpPr>
        <p:spPr>
          <a:xfrm>
            <a:off x="747854" y="2048234"/>
            <a:ext cx="10523523" cy="2034902"/>
          </a:xfrm>
          <a:solidFill>
            <a:schemeClr val="tx1">
              <a:alpha val="75000"/>
            </a:schemeClr>
          </a:solidFill>
        </p:spPr>
        <p:txBody>
          <a:bodyPr anchor="t"/>
          <a:lstStyle/>
          <a:p>
            <a:r>
              <a:rPr lang="es-MX" u="sng" dirty="0" err="1">
                <a:solidFill>
                  <a:schemeClr val="bg1"/>
                </a:solidFill>
              </a:rPr>
              <a:t>Conclucion</a:t>
            </a:r>
            <a:endParaRPr lang="es-MX" u="sng" dirty="0">
              <a:solidFill>
                <a:schemeClr val="bg1"/>
              </a:solidFill>
            </a:endParaRPr>
          </a:p>
          <a:p>
            <a:r>
              <a:rPr lang="es-MX" dirty="0">
                <a:solidFill>
                  <a:schemeClr val="bg1"/>
                </a:solidFill>
              </a:rPr>
              <a:t>Durante el desarrollo de esta aplicación nos dimos cuenta que uno de los cambios mas importantes que necesita la sociedad es impulsar el uso consiente de las energías como un recurso limitado. Con esta APP podremos apoyar este segmento y aportar en el cuidado del planeta.</a:t>
            </a:r>
          </a:p>
        </p:txBody>
      </p:sp>
      <p:pic>
        <p:nvPicPr>
          <p:cNvPr id="1028" name="Picture 4">
            <a:extLst>
              <a:ext uri="{FF2B5EF4-FFF2-40B4-BE49-F238E27FC236}">
                <a16:creationId xmlns:a16="http://schemas.microsoft.com/office/drawing/2014/main" id="{71CF3D47-3C6B-4790-9978-5594E5DCF9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675" b="12233"/>
          <a:stretch/>
        </p:blipFill>
        <p:spPr bwMode="auto">
          <a:xfrm>
            <a:off x="2057222" y="4236099"/>
            <a:ext cx="8077555" cy="234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941438" y="1652630"/>
            <a:ext cx="1904738" cy="632513"/>
          </a:xfrm>
        </p:spPr>
        <p:txBody>
          <a:bodyPr rtlCol="0">
            <a:normAutofit fontScale="90000"/>
          </a:bodyPr>
          <a:lstStyle/>
          <a:p>
            <a:pPr rtl="0"/>
            <a:r>
              <a:rPr lang="es-ES" dirty="0">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4" name="Elipse 23">
            <a:extLst>
              <a:ext uri="{FF2B5EF4-FFF2-40B4-BE49-F238E27FC236}">
                <a16:creationId xmlns:a16="http://schemas.microsoft.com/office/drawing/2014/main" id="{D174CD4E-EE96-4947-8580-B3460C33FA8E}"/>
              </a:ext>
              <a:ext uri="{C183D7F6-B498-43B3-948B-1728B52AA6E4}">
                <adec:decorative xmlns:adec="http://schemas.microsoft.com/office/drawing/2017/decorative" val="1"/>
              </a:ext>
            </a:extLst>
          </p:cNvPr>
          <p:cNvSpPr/>
          <p:nvPr/>
        </p:nvSpPr>
        <p:spPr>
          <a:xfrm>
            <a:off x="8703329" y="3155882"/>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nvGrpSpPr>
          <p:cNvPr id="25" name="Grupo 24">
            <a:extLst>
              <a:ext uri="{FF2B5EF4-FFF2-40B4-BE49-F238E27FC236}">
                <a16:creationId xmlns:a16="http://schemas.microsoft.com/office/drawing/2014/main" id="{B9CBC7BD-DFCE-40DE-ACFF-6D068C216AC9}"/>
              </a:ext>
              <a:ext uri="{C183D7F6-B498-43B3-948B-1728B52AA6E4}">
                <adec:decorative xmlns:adec="http://schemas.microsoft.com/office/drawing/2017/decorative" val="1"/>
              </a:ext>
            </a:extLst>
          </p:cNvPr>
          <p:cNvGrpSpPr/>
          <p:nvPr/>
        </p:nvGrpSpPr>
        <p:grpSpPr>
          <a:xfrm>
            <a:off x="10312954" y="4769008"/>
            <a:ext cx="1022532" cy="1022532"/>
            <a:chOff x="3775686" y="2602347"/>
            <a:chExt cx="1022532" cy="1022532"/>
          </a:xfrm>
        </p:grpSpPr>
        <p:sp>
          <p:nvSpPr>
            <p:cNvPr id="26" name="Elipse 25">
              <a:extLst>
                <a:ext uri="{FF2B5EF4-FFF2-40B4-BE49-F238E27FC236}">
                  <a16:creationId xmlns:a16="http://schemas.microsoft.com/office/drawing/2014/main" id="{0F7CE7DA-2A12-45A2-AF1A-F8D69038EE1E}"/>
                </a:ext>
                <a:ext uri="{C183D7F6-B498-43B3-948B-1728B52AA6E4}">
                  <adec:decorative xmlns:adec="http://schemas.microsoft.com/office/drawing/2017/decorative"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7" name="Elipse 26">
              <a:extLst>
                <a:ext uri="{FF2B5EF4-FFF2-40B4-BE49-F238E27FC236}">
                  <a16:creationId xmlns:a16="http://schemas.microsoft.com/office/drawing/2014/main" id="{1E41A3E0-7AA6-4F3D-B2CD-54CDC62D6CED}"/>
                </a:ext>
                <a:ext uri="{C183D7F6-B498-43B3-948B-1728B52AA6E4}">
                  <adec:decorative xmlns:adec="http://schemas.microsoft.com/office/drawing/2017/decorative"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28" name="Grupo 27">
            <a:extLst>
              <a:ext uri="{FF2B5EF4-FFF2-40B4-BE49-F238E27FC236}">
                <a16:creationId xmlns:a16="http://schemas.microsoft.com/office/drawing/2014/main" id="{71739C49-9958-4AE4-A633-A5E2CD2DAF12}"/>
              </a:ext>
              <a:ext uri="{C183D7F6-B498-43B3-948B-1728B52AA6E4}">
                <adec:decorative xmlns:adec="http://schemas.microsoft.com/office/drawing/2017/decorative" val="1"/>
              </a:ext>
            </a:extLst>
          </p:cNvPr>
          <p:cNvGrpSpPr/>
          <p:nvPr/>
        </p:nvGrpSpPr>
        <p:grpSpPr>
          <a:xfrm>
            <a:off x="8512335" y="2950408"/>
            <a:ext cx="2678654" cy="2720745"/>
            <a:chOff x="1952144" y="833521"/>
            <a:chExt cx="2678654" cy="2720745"/>
          </a:xfrm>
        </p:grpSpPr>
        <p:sp>
          <p:nvSpPr>
            <p:cNvPr id="29" name="Elipse 28">
              <a:extLst>
                <a:ext uri="{FF2B5EF4-FFF2-40B4-BE49-F238E27FC236}">
                  <a16:creationId xmlns:a16="http://schemas.microsoft.com/office/drawing/2014/main" id="{3B6113F0-E981-4A82-A021-279B3EFABB7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cxnSp>
          <p:nvCxnSpPr>
            <p:cNvPr id="30" name="Conector recto 29">
              <a:extLst>
                <a:ext uri="{FF2B5EF4-FFF2-40B4-BE49-F238E27FC236}">
                  <a16:creationId xmlns:a16="http://schemas.microsoft.com/office/drawing/2014/main" id="{C12EDFA5-3BE2-426D-99D1-CDBB85410E9F}"/>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1468</TotalTime>
  <Words>420</Words>
  <Application>Microsoft Office PowerPoint</Application>
  <PresentationFormat>Panorámica</PresentationFormat>
  <Paragraphs>34</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Gill Sans MT</vt:lpstr>
      <vt:lpstr>Wingdings 2</vt:lpstr>
      <vt:lpstr>Dividendo</vt:lpstr>
      <vt:lpstr>app energy saving planner</vt:lpstr>
      <vt:lpstr>NUESTRA APP</vt:lpstr>
      <vt:lpstr>MOCKUPS</vt:lpstr>
      <vt:lpstr>MOCKUPS</vt:lpstr>
      <vt:lpstr>MOCKUPS</vt:lpstr>
      <vt:lpstr>APP MOVIL</vt:lpstr>
      <vt:lpstr>CIERRE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energy saving planner</dc:title>
  <dc:creator>John Patrick Gutierrez Terraza</dc:creator>
  <cp:lastModifiedBy>John Patrick Gutierrez Terraza</cp:lastModifiedBy>
  <cp:revision>11</cp:revision>
  <dcterms:created xsi:type="dcterms:W3CDTF">2021-09-23T21:32:38Z</dcterms:created>
  <dcterms:modified xsi:type="dcterms:W3CDTF">2021-09-24T22:01:02Z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