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1" r:id="rId5"/>
    <p:sldId id="260" r:id="rId6"/>
    <p:sldId id="262" r:id="rId7"/>
    <p:sldId id="263" r:id="rId8"/>
    <p:sldId id="264" r:id="rId9"/>
    <p:sldId id="266" r:id="rId10"/>
    <p:sldId id="265"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39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varScale="1">
        <p:scale>
          <a:sx n="104" d="100"/>
          <a:sy n="104" d="100"/>
        </p:scale>
        <p:origin x="232" y="624"/>
      </p:cViewPr>
      <p:guideLst>
        <p:guide pos="3840"/>
        <p:guide pos="3936"/>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12/11/17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12/11/17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ayoclinic.org/diseases-conditions/type-1-diabetes/symptoms-causes/syc-20353011" TargetMode="External"/><Relationship Id="rId3" Type="http://schemas.openxmlformats.org/officeDocument/2006/relationships/hyperlink" Target="http://www.jdrf.org/about/what-is-t1d/fac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rchive.ics.uci.edu/ml/datasets/diabet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Diabetes </a:t>
            </a:r>
            <a:r>
              <a:rPr lang="mr-IN" dirty="0" smtClean="0"/>
              <a:t>–</a:t>
            </a:r>
            <a:r>
              <a:rPr lang="en-US" dirty="0" smtClean="0"/>
              <a:t> Glucose Monitoring</a:t>
            </a:r>
            <a:endParaRPr lang="en-US" dirty="0"/>
          </a:p>
        </p:txBody>
      </p:sp>
      <p:sp>
        <p:nvSpPr>
          <p:cNvPr id="3" name="Subtitle 2"/>
          <p:cNvSpPr>
            <a:spLocks noGrp="1"/>
          </p:cNvSpPr>
          <p:nvPr>
            <p:ph type="subTitle" idx="1"/>
          </p:nvPr>
        </p:nvSpPr>
        <p:spPr/>
        <p:txBody>
          <a:bodyPr/>
          <a:lstStyle/>
          <a:p>
            <a:r>
              <a:rPr lang="en-US" dirty="0" smtClean="0">
                <a:solidFill>
                  <a:schemeClr val="bg1"/>
                </a:solidFill>
              </a:rPr>
              <a:t>Helping insulin dependent Diabetics to predict hypoglycemia and prevent complications</a:t>
            </a:r>
            <a:endParaRPr lang="en-US" dirty="0">
              <a:solidFill>
                <a:schemeClr val="bg1"/>
              </a:solidFill>
            </a:endParaRPr>
          </a:p>
        </p:txBody>
      </p:sp>
    </p:spTree>
    <p:extLst>
      <p:ext uri="{BB962C8B-B14F-4D97-AF65-F5344CB8AC3E}">
        <p14:creationId xmlns:p14="http://schemas.microsoft.com/office/powerpoint/2010/main" val="143506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a:t>
            </a:r>
            <a:endParaRPr lang="en-US" dirty="0"/>
          </a:p>
        </p:txBody>
      </p:sp>
      <p:sp>
        <p:nvSpPr>
          <p:cNvPr id="3" name="Content Placeholder 2"/>
          <p:cNvSpPr>
            <a:spLocks noGrp="1"/>
          </p:cNvSpPr>
          <p:nvPr>
            <p:ph idx="1"/>
          </p:nvPr>
        </p:nvSpPr>
        <p:spPr/>
        <p:txBody>
          <a:bodyPr/>
          <a:lstStyle/>
          <a:p>
            <a:r>
              <a:rPr lang="en-US" dirty="0" smtClean="0"/>
              <a:t>Python</a:t>
            </a:r>
            <a:endParaRPr lang="en-US" dirty="0"/>
          </a:p>
        </p:txBody>
      </p:sp>
    </p:spTree>
    <p:extLst>
      <p:ext uri="{BB962C8B-B14F-4D97-AF65-F5344CB8AC3E}">
        <p14:creationId xmlns:p14="http://schemas.microsoft.com/office/powerpoint/2010/main" val="1200863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www.mayoclinic.org/diseases-conditions/type-1-diabetes/symptoms-causes/syc-20353011</a:t>
            </a:r>
            <a:endParaRPr lang="en-US" dirty="0" smtClean="0"/>
          </a:p>
          <a:p>
            <a:r>
              <a:rPr lang="en-US" dirty="0">
                <a:hlinkClick r:id="rId3"/>
              </a:rPr>
              <a:t>http://www.jdrf.org/about/what-is-t1d/facts</a:t>
            </a:r>
            <a:r>
              <a:rPr lang="en-US" dirty="0" smtClean="0">
                <a:hlinkClick r:id="rId3"/>
              </a:rPr>
              <a:t>/</a:t>
            </a:r>
            <a:endParaRPr lang="en-US" dirty="0"/>
          </a:p>
          <a:p>
            <a:r>
              <a:rPr lang="en-US" dirty="0"/>
              <a:t>https://</a:t>
            </a:r>
            <a:r>
              <a:rPr lang="en-US" dirty="0" err="1"/>
              <a:t>www.diabetesdaily.com</a:t>
            </a:r>
            <a:r>
              <a:rPr lang="en-US" dirty="0"/>
              <a:t>/learn-about-diabetes/insulin-101/</a:t>
            </a:r>
            <a:endParaRPr lang="en-US" dirty="0" smtClean="0"/>
          </a:p>
          <a:p>
            <a:endParaRPr lang="en-US" dirty="0" smtClean="0"/>
          </a:p>
          <a:p>
            <a:endParaRPr lang="en-US" dirty="0"/>
          </a:p>
        </p:txBody>
      </p:sp>
    </p:spTree>
    <p:extLst>
      <p:ext uri="{BB962C8B-B14F-4D97-AF65-F5344CB8AC3E}">
        <p14:creationId xmlns:p14="http://schemas.microsoft.com/office/powerpoint/2010/main" val="1588466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type 1 Diabetes?</a:t>
            </a:r>
            <a:endParaRPr lang="en-US" dirty="0"/>
          </a:p>
        </p:txBody>
      </p:sp>
      <p:sp>
        <p:nvSpPr>
          <p:cNvPr id="3" name="Content Placeholder 2"/>
          <p:cNvSpPr>
            <a:spLocks noGrp="1"/>
          </p:cNvSpPr>
          <p:nvPr>
            <p:ph idx="1"/>
          </p:nvPr>
        </p:nvSpPr>
        <p:spPr/>
        <p:txBody>
          <a:bodyPr/>
          <a:lstStyle/>
          <a:p>
            <a:r>
              <a:rPr lang="en-US" dirty="0" smtClean="0"/>
              <a:t>Type 1 diabetes, once known as juvenile diabetes or insulin-dependent diabetes, is a chronic condition in which the pancreas produces little or no insulin. Insulin is a hormone needed to allow sugar (glucose) to enter cells to produce energy.</a:t>
            </a:r>
          </a:p>
          <a:p>
            <a:r>
              <a:rPr lang="en-US" dirty="0" smtClean="0"/>
              <a:t>Despite active research, type 1 diabetes has no cure. Treatment focuses on managing blood sugar levels with insulin, diet and lifestyle to prevent complications.</a:t>
            </a:r>
            <a:endParaRPr lang="en-US" dirty="0"/>
          </a:p>
        </p:txBody>
      </p:sp>
    </p:spTree>
    <p:extLst>
      <p:ext uri="{BB962C8B-B14F-4D97-AF65-F5344CB8AC3E}">
        <p14:creationId xmlns:p14="http://schemas.microsoft.com/office/powerpoint/2010/main" val="2118190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Disease Management</a:t>
            </a:r>
            <a:endParaRPr lang="en-US" dirty="0"/>
          </a:p>
        </p:txBody>
      </p:sp>
      <p:sp>
        <p:nvSpPr>
          <p:cNvPr id="3" name="Content Placeholder 2"/>
          <p:cNvSpPr>
            <a:spLocks noGrp="1"/>
          </p:cNvSpPr>
          <p:nvPr>
            <p:ph idx="1"/>
          </p:nvPr>
        </p:nvSpPr>
        <p:spPr/>
        <p:txBody>
          <a:bodyPr>
            <a:normAutofit fontScale="92500"/>
          </a:bodyPr>
          <a:lstStyle/>
          <a:p>
            <a:r>
              <a:rPr lang="en-US" dirty="0"/>
              <a:t>Type 1 diabetes is a 24/7 disease that requires constant management. People with T1D continuously and carefully balance insulin intake with eating, exercise and other activities. They also measure blood-sugar levels through finger pricks, ideally at least six times a day, or by wearing a continuous glucose monitor.</a:t>
            </a:r>
          </a:p>
          <a:p>
            <a:r>
              <a:rPr lang="en-US" dirty="0"/>
              <a:t>Even with a strict regimen, people with T1D may still experience dangerously high or low blood-glucose levels that can, in extreme cases, be life threatening. Every person with T1D becomes actively involved in managing his or her disease.</a:t>
            </a:r>
          </a:p>
          <a:p>
            <a:endParaRPr lang="en-US" dirty="0"/>
          </a:p>
        </p:txBody>
      </p:sp>
    </p:spTree>
    <p:extLst>
      <p:ext uri="{BB962C8B-B14F-4D97-AF65-F5344CB8AC3E}">
        <p14:creationId xmlns:p14="http://schemas.microsoft.com/office/powerpoint/2010/main" val="205581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Artificial insulins</a:t>
            </a:r>
            <a:endParaRPr lang="en-US" dirty="0"/>
          </a:p>
        </p:txBody>
      </p:sp>
      <p:sp>
        <p:nvSpPr>
          <p:cNvPr id="3" name="Content Placeholder 2"/>
          <p:cNvSpPr>
            <a:spLocks noGrp="1"/>
          </p:cNvSpPr>
          <p:nvPr>
            <p:ph idx="1"/>
          </p:nvPr>
        </p:nvSpPr>
        <p:spPr/>
        <p:txBody>
          <a:bodyPr>
            <a:normAutofit fontScale="62500" lnSpcReduction="20000"/>
          </a:bodyPr>
          <a:lstStyle/>
          <a:p>
            <a:pPr marL="0" indent="0" fontAlgn="base">
              <a:buNone/>
            </a:pPr>
            <a:r>
              <a:rPr lang="en-US" b="1" dirty="0" smtClean="0"/>
              <a:t>Bolus </a:t>
            </a:r>
            <a:r>
              <a:rPr lang="en-US" b="1" dirty="0"/>
              <a:t>Insulin</a:t>
            </a:r>
          </a:p>
          <a:p>
            <a:pPr marL="0" indent="0" fontAlgn="base">
              <a:buNone/>
            </a:pPr>
            <a:r>
              <a:rPr lang="en-US" dirty="0"/>
              <a:t>Bolus insulin, or a “bolus” refers to insulin that is fast acting and is given to cover the carbohydrates in a meal or to bring down high blood glucose. Bolus insulin include Humalog, </a:t>
            </a:r>
            <a:r>
              <a:rPr lang="en-US" dirty="0" err="1"/>
              <a:t>Novolog</a:t>
            </a:r>
            <a:r>
              <a:rPr lang="en-US" dirty="0"/>
              <a:t> and </a:t>
            </a:r>
            <a:r>
              <a:rPr lang="en-US" dirty="0" err="1"/>
              <a:t>Apidra</a:t>
            </a:r>
            <a:r>
              <a:rPr lang="en-US" dirty="0"/>
              <a:t>.</a:t>
            </a:r>
          </a:p>
          <a:p>
            <a:pPr marL="0" indent="0" fontAlgn="base">
              <a:buNone/>
            </a:pPr>
            <a:r>
              <a:rPr lang="en-US" b="1" dirty="0"/>
              <a:t>Basal Insulin</a:t>
            </a:r>
          </a:p>
          <a:p>
            <a:pPr marL="0" indent="0" fontAlgn="base">
              <a:buNone/>
            </a:pPr>
            <a:r>
              <a:rPr lang="en-US" dirty="0"/>
              <a:t>Basal insulin refers to insulin that is long acting and used to to keep blood sugar stable in between meal and correction boluses and at night. The body needs some insulin even when no food is being consumed to fuel your brain and essential organs. As a result, a longer acting insulin is typically combined with a fast acting in order to manage blood sugars throughout all hours of the day and night. Basal insulin include Lantus, </a:t>
            </a:r>
            <a:r>
              <a:rPr lang="en-US" dirty="0" err="1"/>
              <a:t>Levemir</a:t>
            </a:r>
            <a:r>
              <a:rPr lang="en-US" dirty="0"/>
              <a:t>, </a:t>
            </a:r>
            <a:r>
              <a:rPr lang="en-US" dirty="0" err="1"/>
              <a:t>Tresiba</a:t>
            </a:r>
            <a:r>
              <a:rPr lang="en-US" dirty="0"/>
              <a:t> and </a:t>
            </a:r>
            <a:r>
              <a:rPr lang="en-US" dirty="0" err="1"/>
              <a:t>Toujeo</a:t>
            </a:r>
            <a:r>
              <a:rPr lang="en-US" dirty="0" smtClean="0"/>
              <a:t>.</a:t>
            </a:r>
          </a:p>
          <a:p>
            <a:pPr marL="0" indent="0" fontAlgn="base">
              <a:buNone/>
            </a:pPr>
            <a:endParaRPr lang="en-US" dirty="0" smtClean="0"/>
          </a:p>
          <a:p>
            <a:pPr marL="0" indent="0" fontAlgn="base">
              <a:buNone/>
            </a:pPr>
            <a:r>
              <a:rPr lang="en-US" dirty="0" smtClean="0"/>
              <a:t>Artificial </a:t>
            </a:r>
            <a:r>
              <a:rPr lang="en-US" dirty="0"/>
              <a:t>insulins are injected into the body to mimic the pancreas as close as possible by using the combination of bolus and basal doses</a:t>
            </a:r>
            <a:r>
              <a:rPr lang="en-US" dirty="0" smtClean="0"/>
              <a:t>. Insulin requirements differ for every individuals even if their carb intake is same.</a:t>
            </a:r>
          </a:p>
          <a:p>
            <a:pPr marL="0" indent="0" fontAlgn="base">
              <a:buNone/>
            </a:pPr>
            <a:endParaRPr lang="en-US" dirty="0"/>
          </a:p>
          <a:p>
            <a:pPr fontAlgn="base"/>
            <a:endParaRPr lang="en-US" dirty="0"/>
          </a:p>
          <a:p>
            <a:endParaRPr lang="en-US" dirty="0"/>
          </a:p>
        </p:txBody>
      </p:sp>
    </p:spTree>
    <p:extLst>
      <p:ext uri="{BB962C8B-B14F-4D97-AF65-F5344CB8AC3E}">
        <p14:creationId xmlns:p14="http://schemas.microsoft.com/office/powerpoint/2010/main" val="198436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Artificial </a:t>
            </a:r>
            <a:r>
              <a:rPr lang="en-US" dirty="0" err="1" smtClean="0"/>
              <a:t>insulinS</a:t>
            </a:r>
            <a:endParaRPr lang="en-US" dirty="0"/>
          </a:p>
        </p:txBody>
      </p:sp>
      <p:pic>
        <p:nvPicPr>
          <p:cNvPr id="5" name="Content Placeholder 4"/>
          <p:cNvPicPr>
            <a:picLocks noGrp="1" noChangeAspect="1"/>
          </p:cNvPicPr>
          <p:nvPr>
            <p:ph idx="1"/>
          </p:nvPr>
        </p:nvPicPr>
        <p:blipFill>
          <a:blip r:embed="rId2"/>
          <a:stretch>
            <a:fillRect/>
          </a:stretch>
        </p:blipFill>
        <p:spPr>
          <a:xfrm>
            <a:off x="2908300" y="1986456"/>
            <a:ext cx="6375400" cy="2832100"/>
          </a:xfrm>
          <a:prstGeom prst="rect">
            <a:avLst/>
          </a:prstGeom>
        </p:spPr>
      </p:pic>
    </p:spTree>
    <p:extLst>
      <p:ext uri="{BB962C8B-B14F-4D97-AF65-F5344CB8AC3E}">
        <p14:creationId xmlns:p14="http://schemas.microsoft.com/office/powerpoint/2010/main" val="1711322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Project</a:t>
            </a:r>
            <a:endParaRPr lang="en-US" dirty="0"/>
          </a:p>
        </p:txBody>
      </p:sp>
      <p:sp>
        <p:nvSpPr>
          <p:cNvPr id="3" name="Content Placeholder 2"/>
          <p:cNvSpPr>
            <a:spLocks noGrp="1"/>
          </p:cNvSpPr>
          <p:nvPr>
            <p:ph idx="1"/>
          </p:nvPr>
        </p:nvSpPr>
        <p:spPr/>
        <p:txBody>
          <a:bodyPr/>
          <a:lstStyle/>
          <a:p>
            <a:r>
              <a:rPr lang="en-US" dirty="0" smtClean="0"/>
              <a:t>Create a model using the data from 70 different insulin dependent diabetic patients.</a:t>
            </a:r>
          </a:p>
          <a:p>
            <a:r>
              <a:rPr lang="en-US" dirty="0" smtClean="0"/>
              <a:t>Collect a few glucose readings from the application users and predict the possibility of them developing hypoglycemia.</a:t>
            </a:r>
          </a:p>
        </p:txBody>
      </p:sp>
    </p:spTree>
    <p:extLst>
      <p:ext uri="{BB962C8B-B14F-4D97-AF65-F5344CB8AC3E}">
        <p14:creationId xmlns:p14="http://schemas.microsoft.com/office/powerpoint/2010/main" val="938490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dataset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Dataset is downloaded from the UCI repository from the below link.</a:t>
            </a:r>
          </a:p>
          <a:p>
            <a:pPr marL="0" indent="0">
              <a:buNone/>
            </a:pPr>
            <a:r>
              <a:rPr lang="en-US" dirty="0">
                <a:hlinkClick r:id="rId2"/>
              </a:rPr>
              <a:t>https://</a:t>
            </a:r>
            <a:r>
              <a:rPr lang="en-US" dirty="0" smtClean="0">
                <a:hlinkClick r:id="rId2"/>
              </a:rPr>
              <a:t>archive.ics.uci.edu/ml/datasets/diabetes</a:t>
            </a:r>
            <a:endParaRPr lang="en-US" dirty="0" smtClean="0"/>
          </a:p>
          <a:p>
            <a:pPr marL="0" indent="0">
              <a:buNone/>
            </a:pPr>
            <a:r>
              <a:rPr lang="en-US" dirty="0" smtClean="0"/>
              <a:t>The dataset contains four variables.</a:t>
            </a:r>
          </a:p>
          <a:p>
            <a:pPr marL="0" indent="0">
              <a:buNone/>
            </a:pPr>
            <a:r>
              <a:rPr lang="en-US" dirty="0"/>
              <a:t>(1) Date in MM-DD-YYYY format </a:t>
            </a:r>
            <a:r>
              <a:rPr lang="en-US" dirty="0"/>
              <a:t/>
            </a:r>
            <a:br>
              <a:rPr lang="en-US" dirty="0"/>
            </a:br>
            <a:r>
              <a:rPr lang="en-US" dirty="0"/>
              <a:t>(2) Time in XX:YY format </a:t>
            </a:r>
            <a:r>
              <a:rPr lang="en-US" dirty="0"/>
              <a:t/>
            </a:r>
            <a:br>
              <a:rPr lang="en-US" dirty="0"/>
            </a:br>
            <a:r>
              <a:rPr lang="en-US" dirty="0"/>
              <a:t>(3) Code </a:t>
            </a:r>
            <a:r>
              <a:rPr lang="en-US" dirty="0"/>
              <a:t/>
            </a:r>
            <a:br>
              <a:rPr lang="en-US" dirty="0"/>
            </a:br>
            <a:r>
              <a:rPr lang="en-US" dirty="0"/>
              <a:t>(4) Value </a:t>
            </a:r>
            <a:endParaRPr lang="en-US" dirty="0"/>
          </a:p>
          <a:p>
            <a:pPr marL="0" indent="0">
              <a:buNone/>
            </a:pPr>
            <a:endParaRPr lang="en-US" dirty="0"/>
          </a:p>
        </p:txBody>
      </p:sp>
    </p:spTree>
    <p:extLst>
      <p:ext uri="{BB962C8B-B14F-4D97-AF65-F5344CB8AC3E}">
        <p14:creationId xmlns:p14="http://schemas.microsoft.com/office/powerpoint/2010/main" val="2067002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b="1" dirty="0" smtClean="0"/>
              <a:t>Codes:</a:t>
            </a:r>
          </a:p>
          <a:p>
            <a:pPr marL="0" indent="0">
              <a:buNone/>
            </a:pPr>
            <a:r>
              <a:rPr lang="en-US" dirty="0" smtClean="0"/>
              <a:t>33 </a:t>
            </a:r>
            <a:r>
              <a:rPr lang="en-US" dirty="0"/>
              <a:t>= Regular insulin dose </a:t>
            </a:r>
            <a:r>
              <a:rPr lang="en-US" dirty="0"/>
              <a:t/>
            </a:r>
            <a:br>
              <a:rPr lang="en-US" dirty="0"/>
            </a:br>
            <a:r>
              <a:rPr lang="en-US" dirty="0"/>
              <a:t>34 = NPH insulin dose </a:t>
            </a:r>
            <a:r>
              <a:rPr lang="en-US" dirty="0"/>
              <a:t/>
            </a:r>
            <a:br>
              <a:rPr lang="en-US" dirty="0"/>
            </a:br>
            <a:r>
              <a:rPr lang="en-US" dirty="0"/>
              <a:t>35 = </a:t>
            </a:r>
            <a:r>
              <a:rPr lang="en-US" dirty="0" err="1"/>
              <a:t>UltraLente</a:t>
            </a:r>
            <a:r>
              <a:rPr lang="en-US" dirty="0"/>
              <a:t> insulin dose </a:t>
            </a:r>
            <a:r>
              <a:rPr lang="en-US" dirty="0"/>
              <a:t/>
            </a:r>
            <a:br>
              <a:rPr lang="en-US" dirty="0"/>
            </a:br>
            <a:r>
              <a:rPr lang="en-US" dirty="0"/>
              <a:t>48 = Unspecified blood glucose measurement </a:t>
            </a:r>
            <a:r>
              <a:rPr lang="en-US" dirty="0"/>
              <a:t/>
            </a:r>
            <a:br>
              <a:rPr lang="en-US" dirty="0"/>
            </a:br>
            <a:r>
              <a:rPr lang="en-US" dirty="0"/>
              <a:t>57 = Unspecified blood glucose measurement </a:t>
            </a:r>
            <a:r>
              <a:rPr lang="en-US" dirty="0"/>
              <a:t/>
            </a:r>
            <a:br>
              <a:rPr lang="en-US" dirty="0"/>
            </a:br>
            <a:r>
              <a:rPr lang="en-US" dirty="0"/>
              <a:t>58 = Pre-breakfast blood glucose measurement </a:t>
            </a:r>
            <a:r>
              <a:rPr lang="en-US" dirty="0"/>
              <a:t/>
            </a:r>
            <a:br>
              <a:rPr lang="en-US" dirty="0"/>
            </a:br>
            <a:r>
              <a:rPr lang="en-US" dirty="0"/>
              <a:t>59 = Post-breakfast blood glucose measurement </a:t>
            </a:r>
            <a:r>
              <a:rPr lang="en-US" dirty="0"/>
              <a:t/>
            </a:r>
            <a:br>
              <a:rPr lang="en-US" dirty="0"/>
            </a:br>
            <a:r>
              <a:rPr lang="en-US" dirty="0"/>
              <a:t>60 = Pre-lunch blood glucose measurement </a:t>
            </a:r>
            <a:r>
              <a:rPr lang="en-US" dirty="0"/>
              <a:t/>
            </a:r>
            <a:br>
              <a:rPr lang="en-US" dirty="0"/>
            </a:br>
            <a:r>
              <a:rPr lang="en-US" dirty="0"/>
              <a:t>61 = Post-lunch blood glucose measurement </a:t>
            </a:r>
            <a:r>
              <a:rPr lang="en-US" dirty="0"/>
              <a:t/>
            </a:r>
            <a:br>
              <a:rPr lang="en-US" dirty="0"/>
            </a:br>
            <a:r>
              <a:rPr lang="en-US" dirty="0"/>
              <a:t>62 = Pre-supper blood glucose measurement </a:t>
            </a:r>
            <a:r>
              <a:rPr lang="en-US" dirty="0"/>
              <a:t/>
            </a:r>
            <a:br>
              <a:rPr lang="en-US" dirty="0"/>
            </a:br>
            <a:r>
              <a:rPr lang="en-US" dirty="0"/>
              <a:t>63 = Post-supper blood glucose measurement </a:t>
            </a:r>
            <a:r>
              <a:rPr lang="en-US" dirty="0"/>
              <a:t/>
            </a:r>
            <a:br>
              <a:rPr lang="en-US" dirty="0"/>
            </a:br>
            <a:r>
              <a:rPr lang="en-US" dirty="0"/>
              <a:t>64 = Pre-snack blood glucose measurement </a:t>
            </a:r>
            <a:r>
              <a:rPr lang="en-US" dirty="0"/>
              <a:t/>
            </a:r>
            <a:br>
              <a:rPr lang="en-US" dirty="0"/>
            </a:br>
            <a:r>
              <a:rPr lang="en-US" dirty="0"/>
              <a:t>65 = Hypoglycemic symptoms </a:t>
            </a:r>
            <a:r>
              <a:rPr lang="en-US" dirty="0"/>
              <a:t/>
            </a:r>
            <a:br>
              <a:rPr lang="en-US" dirty="0"/>
            </a:br>
            <a:r>
              <a:rPr lang="en-US" dirty="0"/>
              <a:t>66 = Typical meal ingestion </a:t>
            </a:r>
            <a:r>
              <a:rPr lang="en-US" dirty="0"/>
              <a:t/>
            </a:r>
            <a:br>
              <a:rPr lang="en-US" dirty="0"/>
            </a:br>
            <a:r>
              <a:rPr lang="en-US" dirty="0"/>
              <a:t>67 = More-than-usual meal ingestion </a:t>
            </a:r>
            <a:r>
              <a:rPr lang="en-US" dirty="0"/>
              <a:t/>
            </a:r>
            <a:br>
              <a:rPr lang="en-US" dirty="0"/>
            </a:br>
            <a:r>
              <a:rPr lang="en-US" dirty="0"/>
              <a:t>68 = Less-than-usual meal ingestion </a:t>
            </a:r>
            <a:r>
              <a:rPr lang="en-US" dirty="0"/>
              <a:t/>
            </a:r>
            <a:br>
              <a:rPr lang="en-US" dirty="0"/>
            </a:br>
            <a:r>
              <a:rPr lang="en-US" dirty="0"/>
              <a:t>69 = Typical exercise activity </a:t>
            </a:r>
            <a:r>
              <a:rPr lang="en-US" dirty="0"/>
              <a:t/>
            </a:r>
            <a:br>
              <a:rPr lang="en-US" dirty="0"/>
            </a:br>
            <a:r>
              <a:rPr lang="en-US" dirty="0"/>
              <a:t>70 = More-than-usual exercise activity </a:t>
            </a:r>
            <a:r>
              <a:rPr lang="en-US" dirty="0"/>
              <a:t/>
            </a:r>
            <a:br>
              <a:rPr lang="en-US" dirty="0"/>
            </a:br>
            <a:r>
              <a:rPr lang="en-US" dirty="0"/>
              <a:t>71 = Less-than-usual exercise activity </a:t>
            </a:r>
            <a:r>
              <a:rPr lang="en-US" dirty="0"/>
              <a:t/>
            </a:r>
            <a:br>
              <a:rPr lang="en-US" dirty="0"/>
            </a:br>
            <a:r>
              <a:rPr lang="en-US" dirty="0"/>
              <a:t>72 = Unspecified special event</a:t>
            </a:r>
            <a:endParaRPr lang="en-US" dirty="0"/>
          </a:p>
        </p:txBody>
      </p:sp>
    </p:spTree>
    <p:extLst>
      <p:ext uri="{BB962C8B-B14F-4D97-AF65-F5344CB8AC3E}">
        <p14:creationId xmlns:p14="http://schemas.microsoft.com/office/powerpoint/2010/main" val="1476429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Yet to be started.</a:t>
            </a:r>
            <a:endParaRPr lang="en-US" dirty="0"/>
          </a:p>
        </p:txBody>
      </p:sp>
    </p:spTree>
    <p:extLst>
      <p:ext uri="{BB962C8B-B14F-4D97-AF65-F5344CB8AC3E}">
        <p14:creationId xmlns:p14="http://schemas.microsoft.com/office/powerpoint/2010/main" val="11910598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84</TotalTime>
  <Words>466</Words>
  <Application>Microsoft Macintosh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Mangal</vt:lpstr>
      <vt:lpstr>Trebuchet MS</vt:lpstr>
      <vt:lpstr>Tw Cen MT</vt:lpstr>
      <vt:lpstr>Arial</vt:lpstr>
      <vt:lpstr>Circuit</vt:lpstr>
      <vt:lpstr>Diabetes – Glucose Monitoring</vt:lpstr>
      <vt:lpstr>What Is type 1 Diabetes?</vt:lpstr>
      <vt:lpstr>Disease Management</vt:lpstr>
      <vt:lpstr>Types Of Artificial insulins</vt:lpstr>
      <vt:lpstr>Types Of Artificial insulinS</vt:lpstr>
      <vt:lpstr>This Project</vt:lpstr>
      <vt:lpstr>The dataset</vt:lpstr>
      <vt:lpstr>Dataset</vt:lpstr>
      <vt:lpstr>Implementation</vt:lpstr>
      <vt:lpstr>Technology STACK</vt:lpstr>
      <vt:lpstr>Citations</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 Glucose Monitoring</dc:title>
  <dc:creator>Gunaseelan, John (NRS)</dc:creator>
  <cp:lastModifiedBy>Gunaseelan, John (NRS)</cp:lastModifiedBy>
  <cp:revision>6</cp:revision>
  <dcterms:created xsi:type="dcterms:W3CDTF">2017-12-12T01:30:12Z</dcterms:created>
  <dcterms:modified xsi:type="dcterms:W3CDTF">2017-12-12T02:54:32Z</dcterms:modified>
</cp:coreProperties>
</file>