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0" r:id="rId6"/>
    <p:sldId id="262" r:id="rId7"/>
    <p:sldId id="263" r:id="rId8"/>
    <p:sldId id="264" r:id="rId9"/>
    <p:sldId id="266" r:id="rId10"/>
    <p:sldId id="267" r:id="rId11"/>
    <p:sldId id="265"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3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guide pos="3840"/>
        <p:guide pos="393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4/19/18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Identifying Type 1 Diabetics With Severe Hypoglycemic Risks</a:t>
            </a:r>
          </a:p>
        </p:txBody>
      </p:sp>
      <p:sp>
        <p:nvSpPr>
          <p:cNvPr id="3" name="Subtitle 2"/>
          <p:cNvSpPr>
            <a:spLocks noGrp="1"/>
          </p:cNvSpPr>
          <p:nvPr>
            <p:ph type="subTitle" idx="1"/>
          </p:nvPr>
        </p:nvSpPr>
        <p:spPr/>
        <p:txBody>
          <a:bodyPr/>
          <a:lstStyle/>
          <a:p>
            <a:r>
              <a:rPr lang="en-US" dirty="0"/>
              <a:t>This tool is developed for the use of type 1 diabetics or physicians and other medical professionals who treat type 1 diabetics to predict a patient's risk of hypoglycemia using machine learning models.</a:t>
            </a:r>
            <a:endParaRPr lang="en-US" dirty="0">
              <a:solidFill>
                <a:schemeClr val="bg1"/>
              </a:solidFill>
            </a:endParaRPr>
          </a:p>
        </p:txBody>
      </p:sp>
    </p:spTree>
    <p:extLst>
      <p:ext uri="{BB962C8B-B14F-4D97-AF65-F5344CB8AC3E}">
        <p14:creationId xmlns:p14="http://schemas.microsoft.com/office/powerpoint/2010/main" val="143506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a:t>–</a:t>
            </a:r>
            <a:r>
              <a:rPr lang="en-US" dirty="0"/>
              <a:t> </a:t>
            </a:r>
            <a:r>
              <a:rPr lang="en-US" dirty="0" smtClean="0"/>
              <a:t>Machine Learning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random forest model was created using the following features</a:t>
            </a:r>
            <a:r>
              <a:rPr lang="en-US" dirty="0" smtClean="0"/>
              <a:t>.</a:t>
            </a:r>
          </a:p>
          <a:p>
            <a:pPr marL="0" indent="0">
              <a:buNone/>
            </a:pPr>
            <a:endParaRPr lang="en-US" dirty="0"/>
          </a:p>
          <a:p>
            <a:pPr marL="457200" indent="-457200">
              <a:buFont typeface="+mj-lt"/>
              <a:buAutoNum type="arabicPeriod"/>
            </a:pPr>
            <a:r>
              <a:rPr lang="en-US" dirty="0"/>
              <a:t>Irregular diet</a:t>
            </a:r>
          </a:p>
          <a:p>
            <a:pPr marL="457200" indent="-457200">
              <a:buFont typeface="+mj-lt"/>
              <a:buAutoNum type="arabicPeriod"/>
            </a:pPr>
            <a:r>
              <a:rPr lang="en-US" dirty="0"/>
              <a:t>Median blood glucose level.</a:t>
            </a:r>
          </a:p>
          <a:p>
            <a:pPr marL="457200" indent="-457200">
              <a:buFont typeface="+mj-lt"/>
              <a:buAutoNum type="arabicPeriod"/>
            </a:pPr>
            <a:r>
              <a:rPr lang="en-US" dirty="0"/>
              <a:t>Number of NPH insulin shots per day</a:t>
            </a:r>
          </a:p>
          <a:p>
            <a:pPr marL="457200" indent="-457200">
              <a:buFont typeface="+mj-lt"/>
              <a:buAutoNum type="arabicPeriod"/>
            </a:pPr>
            <a:r>
              <a:rPr lang="en-US" dirty="0"/>
              <a:t>Number of readings per day.</a:t>
            </a:r>
          </a:p>
          <a:p>
            <a:pPr marL="457200" indent="-457200">
              <a:buFont typeface="+mj-lt"/>
              <a:buAutoNum type="arabicPeriod"/>
            </a:pPr>
            <a:r>
              <a:rPr lang="en-US" dirty="0"/>
              <a:t>Number of snack times per day</a:t>
            </a:r>
          </a:p>
        </p:txBody>
      </p:sp>
    </p:spTree>
    <p:extLst>
      <p:ext uri="{BB962C8B-B14F-4D97-AF65-F5344CB8AC3E}">
        <p14:creationId xmlns:p14="http://schemas.microsoft.com/office/powerpoint/2010/main" val="1744402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SzTx/>
              <a:buNone/>
            </a:pPr>
            <a:r>
              <a:rPr lang="en-US" dirty="0"/>
              <a:t>The dataset was divided into 60/40 Train test split. The model was able to predict with a maximum of 82</a:t>
            </a:r>
            <a:r>
              <a:rPr lang="en-US" dirty="0" smtClean="0"/>
              <a:t>%(AUROC) </a:t>
            </a:r>
            <a:r>
              <a:rPr lang="en-US" dirty="0"/>
              <a:t>accuracy. The ROC-AOC </a:t>
            </a:r>
            <a:r>
              <a:rPr lang="en-US" dirty="0" smtClean="0"/>
              <a:t>curve and confusion matrix are </a:t>
            </a:r>
            <a:r>
              <a:rPr lang="en-US" dirty="0"/>
              <a:t>displayed below</a:t>
            </a:r>
            <a:r>
              <a:rPr lang="en-US" dirty="0" smtClean="0"/>
              <a:t>.</a:t>
            </a:r>
          </a:p>
          <a:p>
            <a:pPr marL="0" lvl="0" indent="0">
              <a:lnSpc>
                <a:spcPct val="100000"/>
              </a:lnSpc>
              <a:spcBef>
                <a:spcPts val="0"/>
              </a:spcBef>
              <a:buSzTx/>
              <a:buNone/>
            </a:pPr>
            <a:endParaRPr lang="en-US" dirty="0"/>
          </a:p>
          <a:p>
            <a:pPr marL="0" lvl="0" indent="0">
              <a:lnSpc>
                <a:spcPct val="100000"/>
              </a:lnSpc>
              <a:spcBef>
                <a:spcPts val="0"/>
              </a:spcBef>
              <a:buSzTx/>
              <a:buNone/>
            </a:pPr>
            <a:endParaRPr lang="en-US" dirty="0"/>
          </a:p>
        </p:txBody>
      </p:sp>
      <p:pic>
        <p:nvPicPr>
          <p:cNvPr id="4" name="Picture 3"/>
          <p:cNvPicPr>
            <a:picLocks noChangeAspect="1"/>
          </p:cNvPicPr>
          <p:nvPr/>
        </p:nvPicPr>
        <p:blipFill>
          <a:blip r:embed="rId2"/>
          <a:stretch>
            <a:fillRect/>
          </a:stretch>
        </p:blipFill>
        <p:spPr>
          <a:xfrm>
            <a:off x="831279" y="3429000"/>
            <a:ext cx="4940300" cy="3530600"/>
          </a:xfrm>
          <a:prstGeom prst="rect">
            <a:avLst/>
          </a:prstGeom>
        </p:spPr>
      </p:pic>
      <p:pic>
        <p:nvPicPr>
          <p:cNvPr id="5" name="Picture 4"/>
          <p:cNvPicPr>
            <a:picLocks noChangeAspect="1"/>
          </p:cNvPicPr>
          <p:nvPr/>
        </p:nvPicPr>
        <p:blipFill>
          <a:blip r:embed="rId3"/>
          <a:stretch>
            <a:fillRect/>
          </a:stretch>
        </p:blipFill>
        <p:spPr>
          <a:xfrm>
            <a:off x="6248400" y="4394771"/>
            <a:ext cx="4808343" cy="2067674"/>
          </a:xfrm>
          <a:prstGeom prst="rect">
            <a:avLst/>
          </a:prstGeom>
        </p:spPr>
      </p:pic>
    </p:spTree>
    <p:extLst>
      <p:ext uri="{BB962C8B-B14F-4D97-AF65-F5344CB8AC3E}">
        <p14:creationId xmlns:p14="http://schemas.microsoft.com/office/powerpoint/2010/main" val="1200863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With lot of questions on causes, treatment and cure left unanswered in the field of diabetics and with large amount of data left unused, this field is a perfect application for data science. </a:t>
            </a:r>
          </a:p>
          <a:p>
            <a:pPr marL="0" indent="0">
              <a:buNone/>
            </a:pPr>
            <a:endParaRPr lang="en-US" dirty="0"/>
          </a:p>
          <a:p>
            <a:pPr marL="0" indent="0">
              <a:buNone/>
            </a:pPr>
            <a:r>
              <a:rPr lang="en-US" dirty="0" smtClean="0"/>
              <a:t>This </a:t>
            </a:r>
            <a:r>
              <a:rPr lang="en-US" dirty="0"/>
              <a:t>model </a:t>
            </a:r>
            <a:r>
              <a:rPr lang="en-US" dirty="0" smtClean="0"/>
              <a:t>which focuses on better management </a:t>
            </a:r>
            <a:r>
              <a:rPr lang="en-US" smtClean="0"/>
              <a:t>of disease with </a:t>
            </a:r>
            <a:r>
              <a:rPr lang="en-US" dirty="0"/>
              <a:t>82</a:t>
            </a:r>
            <a:r>
              <a:rPr lang="en-US"/>
              <a:t>% </a:t>
            </a:r>
            <a:r>
              <a:rPr lang="en-US" smtClean="0"/>
              <a:t>accuracy (</a:t>
            </a:r>
            <a:r>
              <a:rPr lang="en-US" dirty="0" smtClean="0"/>
              <a:t>AUROC) </a:t>
            </a:r>
            <a:r>
              <a:rPr lang="en-US" dirty="0"/>
              <a:t>should be very helpful for physicians to identify at risk hypoglycemic patients. A further time series model can be created in the future to identify if daily blood sugar levels have anything to do with hypoglycemia.</a:t>
            </a:r>
          </a:p>
        </p:txBody>
      </p:sp>
    </p:spTree>
    <p:extLst>
      <p:ext uri="{BB962C8B-B14F-4D97-AF65-F5344CB8AC3E}">
        <p14:creationId xmlns:p14="http://schemas.microsoft.com/office/powerpoint/2010/main" val="1588466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mr-IN" dirty="0" smtClean="0"/>
              <a:t>–</a:t>
            </a:r>
            <a:r>
              <a:rPr lang="en-US" dirty="0" smtClean="0"/>
              <a:t> Type 1 Diabetes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Type 1 diabetes</a:t>
            </a:r>
            <a:r>
              <a:rPr lang="en-US" dirty="0"/>
              <a:t> is a chronic disease where patient's body no more produces enough insulin to regulate the blood glucose levels. This condition is treated by injecting </a:t>
            </a:r>
            <a:r>
              <a:rPr lang="en-US" dirty="0" smtClean="0"/>
              <a:t>artificial </a:t>
            </a:r>
            <a:r>
              <a:rPr lang="en-US" dirty="0"/>
              <a:t>insulin into the body few times a day to maintain the body's blood glucose levels within the desired range. This treatment comes with side effects called hyperglycemia and hypoglycemia</a:t>
            </a:r>
            <a:r>
              <a:rPr lang="en-US" dirty="0" smtClean="0"/>
              <a:t>. </a:t>
            </a:r>
            <a:r>
              <a:rPr lang="en-US" b="1" dirty="0" smtClean="0"/>
              <a:t>Hyperglycemia</a:t>
            </a:r>
            <a:r>
              <a:rPr lang="en-US" dirty="0"/>
              <a:t> is caused when lesser than required insulin is injected which causes the blood sugar levels to be above the desired range and </a:t>
            </a:r>
            <a:r>
              <a:rPr lang="en-US" b="1" dirty="0"/>
              <a:t>Hypoglycemia</a:t>
            </a:r>
            <a:r>
              <a:rPr lang="en-US" dirty="0"/>
              <a:t> is caused when more than required insulin is injected which causes the body's blood sugar levels to drop to sudden deadly lows which may cause coma or even death when not treated promptly.</a:t>
            </a:r>
          </a:p>
          <a:p>
            <a:pPr marL="0" indent="0">
              <a:buNone/>
            </a:pPr>
            <a:r>
              <a:rPr lang="en-US" dirty="0"/>
              <a:t>While hyperglycemia is linked to long term complications in diabetics, hypoglycemia is a daily threat. Hypoglycemia is a result of day to day activities and are spontaneous and therefore can not be detected in advance. The medical professionals rely on daily blood glucose levels and a patient's day to day habits to treat the patient</a:t>
            </a:r>
            <a:r>
              <a:rPr lang="en-US" dirty="0" smtClean="0"/>
              <a:t>.</a:t>
            </a:r>
            <a:endParaRPr lang="en-US" dirty="0"/>
          </a:p>
        </p:txBody>
      </p:sp>
    </p:spTree>
    <p:extLst>
      <p:ext uri="{BB962C8B-B14F-4D97-AF65-F5344CB8AC3E}">
        <p14:creationId xmlns:p14="http://schemas.microsoft.com/office/powerpoint/2010/main" val="211819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a:t>
            </a:r>
            <a:r>
              <a:rPr lang="en-US" b="1" dirty="0"/>
              <a:t> </a:t>
            </a:r>
            <a:r>
              <a:rPr lang="en-US" dirty="0"/>
              <a:t>Of The Study</a:t>
            </a:r>
          </a:p>
        </p:txBody>
      </p:sp>
      <p:sp>
        <p:nvSpPr>
          <p:cNvPr id="3" name="Content Placeholder 2"/>
          <p:cNvSpPr>
            <a:spLocks noGrp="1"/>
          </p:cNvSpPr>
          <p:nvPr>
            <p:ph idx="1"/>
          </p:nvPr>
        </p:nvSpPr>
        <p:spPr/>
        <p:txBody>
          <a:bodyPr>
            <a:normAutofit/>
          </a:bodyPr>
          <a:lstStyle/>
          <a:p>
            <a:pPr marL="0" indent="0">
              <a:buNone/>
            </a:pPr>
            <a:r>
              <a:rPr lang="en-US" dirty="0"/>
              <a:t>The model uses the </a:t>
            </a:r>
            <a:r>
              <a:rPr lang="en-US" dirty="0" smtClean="0"/>
              <a:t>dataset</a:t>
            </a:r>
            <a:r>
              <a:rPr lang="en-US" dirty="0"/>
              <a:t> got from the UCI machine learning repository. A random forest model was created using this dataset to </a:t>
            </a:r>
            <a:r>
              <a:rPr lang="en-US" dirty="0" smtClean="0"/>
              <a:t>achieve </a:t>
            </a:r>
            <a:r>
              <a:rPr lang="en-US" dirty="0"/>
              <a:t>the goal. A three fold cross validation was performed on 60/40 train test split to test the accuracy of the model</a:t>
            </a:r>
            <a:r>
              <a:rPr lang="en-US" dirty="0" smtClean="0"/>
              <a:t>.</a:t>
            </a:r>
          </a:p>
          <a:p>
            <a:pPr marL="0" indent="0">
              <a:buNone/>
            </a:pPr>
            <a:r>
              <a:rPr lang="en-US" dirty="0" smtClean="0"/>
              <a:t>The study is implemented using python’s machine learning libraries like </a:t>
            </a:r>
            <a:r>
              <a:rPr lang="en-US" dirty="0" err="1" smtClean="0"/>
              <a:t>numpy</a:t>
            </a:r>
            <a:r>
              <a:rPr lang="en-US" dirty="0" smtClean="0"/>
              <a:t>, pandas, </a:t>
            </a:r>
            <a:r>
              <a:rPr lang="en-US" dirty="0" err="1" smtClean="0"/>
              <a:t>matplotlib</a:t>
            </a:r>
            <a:r>
              <a:rPr lang="en-US" dirty="0" smtClean="0"/>
              <a:t>, </a:t>
            </a:r>
            <a:r>
              <a:rPr lang="en-US" dirty="0" err="1" smtClean="0"/>
              <a:t>seaborn</a:t>
            </a:r>
            <a:r>
              <a:rPr lang="en-US" dirty="0" smtClean="0"/>
              <a:t> and </a:t>
            </a:r>
            <a:r>
              <a:rPr lang="en-US" dirty="0" err="1" smtClean="0"/>
              <a:t>scikit</a:t>
            </a:r>
            <a:r>
              <a:rPr lang="en-US" smtClean="0"/>
              <a:t>-learn.</a:t>
            </a:r>
            <a:endParaRPr lang="en-US" dirty="0"/>
          </a:p>
          <a:p>
            <a:pPr marL="0" indent="0">
              <a:buNone/>
            </a:pPr>
            <a:r>
              <a:rPr lang="en-US" dirty="0"/>
              <a:t>https://</a:t>
            </a:r>
            <a:r>
              <a:rPr lang="en-US" dirty="0" err="1"/>
              <a:t>archive.ics.uci.edu</a:t>
            </a:r>
            <a:r>
              <a:rPr lang="en-US" dirty="0"/>
              <a:t>/ml/datasets/diabetes</a:t>
            </a:r>
          </a:p>
        </p:txBody>
      </p:sp>
    </p:spTree>
    <p:extLst>
      <p:ext uri="{BB962C8B-B14F-4D97-AF65-F5344CB8AC3E}">
        <p14:creationId xmlns:p14="http://schemas.microsoft.com/office/powerpoint/2010/main" val="205581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Description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The </a:t>
            </a:r>
            <a:r>
              <a:rPr lang="en-US" dirty="0" smtClean="0"/>
              <a:t>dataset</a:t>
            </a:r>
            <a:r>
              <a:rPr lang="en-US" dirty="0"/>
              <a:t> is a multivariate time series </a:t>
            </a:r>
            <a:r>
              <a:rPr lang="en-US" dirty="0" smtClean="0"/>
              <a:t>dataset. It contains </a:t>
            </a:r>
            <a:r>
              <a:rPr lang="en-US" dirty="0"/>
              <a:t>blood glucose logs with the associated events of seventy patients for at least three weeks. The log for each patient is contained as a </a:t>
            </a:r>
            <a:r>
              <a:rPr lang="en-US" dirty="0" smtClean="0"/>
              <a:t>separate </a:t>
            </a:r>
            <a:r>
              <a:rPr lang="en-US" dirty="0"/>
              <a:t>file.</a:t>
            </a:r>
          </a:p>
          <a:p>
            <a:pPr marL="0" indent="0">
              <a:buNone/>
            </a:pPr>
            <a:r>
              <a:rPr lang="en-US" dirty="0"/>
              <a:t>The dataset </a:t>
            </a:r>
            <a:r>
              <a:rPr lang="en-US" dirty="0" smtClean="0"/>
              <a:t>contains </a:t>
            </a:r>
            <a:r>
              <a:rPr lang="en-US" dirty="0"/>
              <a:t>the following features</a:t>
            </a:r>
            <a:r>
              <a:rPr lang="en-US" dirty="0" smtClean="0"/>
              <a:t>.</a:t>
            </a:r>
            <a:endParaRPr lang="en-US" b="1" dirty="0"/>
          </a:p>
          <a:p>
            <a:pPr marL="0" indent="0">
              <a:buNone/>
            </a:pPr>
            <a:r>
              <a:rPr lang="en-US" b="1" dirty="0" smtClean="0"/>
              <a:t>Features</a:t>
            </a:r>
            <a:endParaRPr lang="en-US" b="1" dirty="0"/>
          </a:p>
          <a:p>
            <a:pPr>
              <a:buFont typeface="Arial" charset="0"/>
              <a:buChar char="•"/>
            </a:pPr>
            <a:r>
              <a:rPr lang="en-US" dirty="0"/>
              <a:t>Date - Date of the blood glucose </a:t>
            </a:r>
            <a:r>
              <a:rPr lang="en-US" dirty="0" smtClean="0"/>
              <a:t>level </a:t>
            </a:r>
            <a:r>
              <a:rPr lang="en-US" dirty="0"/>
              <a:t>in MM-DD-YYYY </a:t>
            </a:r>
            <a:r>
              <a:rPr lang="en-US" dirty="0" smtClean="0"/>
              <a:t>format.</a:t>
            </a:r>
            <a:endParaRPr lang="en-US" dirty="0"/>
          </a:p>
          <a:p>
            <a:pPr>
              <a:buFont typeface="Arial" charset="0"/>
              <a:buChar char="•"/>
            </a:pPr>
            <a:r>
              <a:rPr lang="en-US" dirty="0"/>
              <a:t>Time - Time of the blood glucose </a:t>
            </a:r>
            <a:r>
              <a:rPr lang="en-US" dirty="0" smtClean="0"/>
              <a:t>level </a:t>
            </a:r>
            <a:r>
              <a:rPr lang="en-US" dirty="0"/>
              <a:t>in XX:YY </a:t>
            </a:r>
            <a:r>
              <a:rPr lang="en-US" dirty="0" smtClean="0"/>
              <a:t>format.</a:t>
            </a:r>
            <a:endParaRPr lang="en-US" dirty="0"/>
          </a:p>
          <a:p>
            <a:pPr>
              <a:buFont typeface="Arial" charset="0"/>
              <a:buChar char="•"/>
            </a:pPr>
            <a:r>
              <a:rPr lang="en-US" dirty="0"/>
              <a:t>Code - A number that </a:t>
            </a:r>
            <a:r>
              <a:rPr lang="en-US" dirty="0" smtClean="0"/>
              <a:t>represents </a:t>
            </a:r>
            <a:r>
              <a:rPr lang="en-US" dirty="0"/>
              <a:t>the event or activity during the blood glucose level collection. Example: before breakfast.</a:t>
            </a:r>
          </a:p>
          <a:p>
            <a:pPr>
              <a:buFont typeface="Arial" charset="0"/>
              <a:buChar char="•"/>
            </a:pPr>
            <a:r>
              <a:rPr lang="en-US" dirty="0"/>
              <a:t>Blood Glucose level</a:t>
            </a:r>
          </a:p>
          <a:p>
            <a:pPr marL="0" indent="0">
              <a:buNone/>
            </a:pPr>
            <a:r>
              <a:rPr lang="en-US" dirty="0"/>
              <a:t>A detailed information on the dataset can be found </a:t>
            </a:r>
            <a:r>
              <a:rPr lang="en-US" dirty="0" smtClean="0"/>
              <a:t>in the below link.</a:t>
            </a:r>
          </a:p>
          <a:p>
            <a:pPr marL="0" indent="0">
              <a:buNone/>
            </a:pPr>
            <a:r>
              <a:rPr lang="en-US" dirty="0"/>
              <a:t>https://</a:t>
            </a:r>
            <a:r>
              <a:rPr lang="en-US" dirty="0" err="1"/>
              <a:t>archive.ics.uci.edu</a:t>
            </a:r>
            <a:r>
              <a:rPr lang="en-US" dirty="0"/>
              <a:t>/ml/datasets/diabetes</a:t>
            </a:r>
          </a:p>
          <a:p>
            <a:pPr marL="0" indent="0">
              <a:buNone/>
            </a:pPr>
            <a:endParaRPr lang="en-US" dirty="0"/>
          </a:p>
          <a:p>
            <a:pPr marL="0" indent="0">
              <a:buNone/>
            </a:pPr>
            <a:endParaRPr lang="en-US" dirty="0"/>
          </a:p>
          <a:p>
            <a:pPr marL="0" indent="0" fontAlgn="base">
              <a:buNone/>
            </a:pPr>
            <a:endParaRPr lang="en-US" dirty="0"/>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19843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027" y="628792"/>
            <a:ext cx="9905998" cy="1478570"/>
          </a:xfrm>
        </p:spPr>
        <p:txBody>
          <a:bodyPr>
            <a:normAutofit/>
          </a:bodyPr>
          <a:lstStyle/>
          <a:p>
            <a:r>
              <a:rPr lang="en-US" dirty="0"/>
              <a:t>Procedure - Data Wrangling</a:t>
            </a:r>
          </a:p>
        </p:txBody>
      </p:sp>
      <p:sp>
        <p:nvSpPr>
          <p:cNvPr id="3" name="Content Placeholder 2"/>
          <p:cNvSpPr>
            <a:spLocks noGrp="1"/>
          </p:cNvSpPr>
          <p:nvPr>
            <p:ph idx="1"/>
          </p:nvPr>
        </p:nvSpPr>
        <p:spPr/>
        <p:txBody>
          <a:bodyPr>
            <a:normAutofit lnSpcReduction="10000"/>
          </a:bodyPr>
          <a:lstStyle/>
          <a:p>
            <a:pPr marL="0" indent="0">
              <a:buNone/>
            </a:pPr>
            <a:r>
              <a:rPr lang="en-US" dirty="0"/>
              <a:t>The following steps were done to clean the </a:t>
            </a:r>
            <a:r>
              <a:rPr lang="en-US" dirty="0" smtClean="0"/>
              <a:t>data.</a:t>
            </a:r>
            <a:endParaRPr lang="en-US" dirty="0"/>
          </a:p>
          <a:p>
            <a:pPr>
              <a:buFont typeface="Arial" charset="0"/>
              <a:buChar char="•"/>
            </a:pPr>
            <a:r>
              <a:rPr lang="en-US" dirty="0" smtClean="0"/>
              <a:t>Delete </a:t>
            </a:r>
            <a:r>
              <a:rPr lang="en-US" dirty="0"/>
              <a:t>rows that does not have a valid blood glucose value.</a:t>
            </a:r>
          </a:p>
          <a:p>
            <a:pPr>
              <a:buFont typeface="Arial" charset="0"/>
              <a:buChar char="•"/>
            </a:pPr>
            <a:r>
              <a:rPr lang="en-US" dirty="0"/>
              <a:t>As the code feature is numerical for better readability add a new feature </a:t>
            </a:r>
            <a:r>
              <a:rPr lang="en-US" dirty="0" err="1"/>
              <a:t>code_description</a:t>
            </a:r>
            <a:r>
              <a:rPr lang="en-US" dirty="0"/>
              <a:t> which is a string representation of the numerical feature code. The string representation is got from the data description provided in the dataset.</a:t>
            </a:r>
          </a:p>
          <a:p>
            <a:pPr>
              <a:buFont typeface="Arial" charset="0"/>
              <a:buChar char="•"/>
            </a:pPr>
            <a:r>
              <a:rPr lang="en-US" dirty="0"/>
              <a:t>Alter date and time for invalid values by comparing with previous rows.</a:t>
            </a:r>
          </a:p>
          <a:p>
            <a:pPr marL="0" indent="0">
              <a:buNone/>
            </a:pPr>
            <a:endParaRPr lang="en-US" dirty="0"/>
          </a:p>
        </p:txBody>
      </p:sp>
    </p:spTree>
    <p:extLst>
      <p:ext uri="{BB962C8B-B14F-4D97-AF65-F5344CB8AC3E}">
        <p14:creationId xmlns:p14="http://schemas.microsoft.com/office/powerpoint/2010/main" val="171132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smtClean="0"/>
              <a:t>–</a:t>
            </a:r>
            <a:r>
              <a:rPr lang="en-US" dirty="0" smtClean="0"/>
              <a:t> Exploratory Data Analysis - 1</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Exploratory </a:t>
            </a:r>
            <a:r>
              <a:rPr lang="en-US" dirty="0" smtClean="0"/>
              <a:t>Data </a:t>
            </a:r>
            <a:r>
              <a:rPr lang="en-US" dirty="0"/>
              <a:t>Analysis was performed and following were the findings. </a:t>
            </a:r>
          </a:p>
          <a:p>
            <a:pPr marL="457200" indent="-457200">
              <a:buFont typeface="+mj-lt"/>
              <a:buAutoNum type="arabicPeriod"/>
            </a:pPr>
            <a:r>
              <a:rPr lang="en-US" dirty="0"/>
              <a:t>The median blood glucose level for hypoglycemic population is slightly higher for non hypoglycemic population</a:t>
            </a:r>
          </a:p>
          <a:p>
            <a:pPr marL="457200" indent="-457200">
              <a:buFont typeface="+mj-lt"/>
              <a:buAutoNum type="arabicPeriod"/>
            </a:pPr>
            <a:r>
              <a:rPr lang="en-US" dirty="0"/>
              <a:t>The standard deviation of blood glucose level is slightly higher for the hypoglycemic population</a:t>
            </a:r>
          </a:p>
          <a:p>
            <a:pPr marL="457200" indent="-457200">
              <a:buFont typeface="+mj-lt"/>
              <a:buAutoNum type="arabicPeriod"/>
            </a:pPr>
            <a:r>
              <a:rPr lang="en-US" dirty="0"/>
              <a:t>The hypoglycemic population exercises more than the non-hypoglycemic population. This may imply that tight control may be one of the reasons for hypoglycemia.</a:t>
            </a:r>
          </a:p>
          <a:p>
            <a:pPr marL="457200" indent="-457200">
              <a:buFont typeface="+mj-lt"/>
              <a:buAutoNum type="arabicPeriod"/>
            </a:pPr>
            <a:r>
              <a:rPr lang="en-US" dirty="0"/>
              <a:t>The hypoglycemic population was significantly irregular in their day to day activities than their counterparts.</a:t>
            </a:r>
          </a:p>
          <a:p>
            <a:pPr marL="457200" indent="-457200">
              <a:buFont typeface="+mj-lt"/>
              <a:buAutoNum type="arabicPeriod"/>
            </a:pPr>
            <a:r>
              <a:rPr lang="en-US" dirty="0"/>
              <a:t>The hypoglycemic population snacked more than their counterparts</a:t>
            </a:r>
            <a:r>
              <a:rPr lang="en-US" dirty="0" smtClean="0"/>
              <a:t>.</a:t>
            </a:r>
          </a:p>
        </p:txBody>
      </p:sp>
    </p:spTree>
    <p:extLst>
      <p:ext uri="{BB962C8B-B14F-4D97-AF65-F5344CB8AC3E}">
        <p14:creationId xmlns:p14="http://schemas.microsoft.com/office/powerpoint/2010/main" val="938490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a:t>–</a:t>
            </a:r>
            <a:r>
              <a:rPr lang="en-US" dirty="0"/>
              <a:t> Exploratory Data Analysis - </a:t>
            </a:r>
            <a:r>
              <a:rPr lang="en-US" dirty="0" smtClean="0"/>
              <a:t>2</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a:t>The hypoglycemic population had significantly more blood glucose readings than their counterparts. This may suggest that strict control may be causing hypoglycemia in these patients.</a:t>
            </a:r>
          </a:p>
          <a:p>
            <a:pPr marL="457200" indent="-457200">
              <a:buFont typeface="+mj-lt"/>
              <a:buAutoNum type="arabicPeriod"/>
            </a:pPr>
            <a:r>
              <a:rPr lang="en-US" dirty="0"/>
              <a:t>The hypoglycemic population takes more insulin shots per day. This may suggest irregularities.</a:t>
            </a:r>
          </a:p>
          <a:p>
            <a:pPr marL="457200" indent="-457200">
              <a:buFont typeface="+mj-lt"/>
              <a:buAutoNum type="arabicPeriod"/>
            </a:pPr>
            <a:r>
              <a:rPr lang="en-US" dirty="0"/>
              <a:t>NPH insulin users have slightly higher chances of experiencing hypoglycemia than non users.</a:t>
            </a:r>
          </a:p>
          <a:p>
            <a:pPr marL="457200" indent="-457200">
              <a:buFont typeface="+mj-lt"/>
              <a:buAutoNum type="arabicPeriod"/>
            </a:pPr>
            <a:r>
              <a:rPr lang="en-US" dirty="0"/>
              <a:t>Most hypoglycemic events happen during the afternoon 12 noon and 6pm</a:t>
            </a:r>
          </a:p>
          <a:p>
            <a:pPr marL="457200" indent="-457200">
              <a:buFont typeface="+mj-lt"/>
              <a:buAutoNum type="arabicPeriod"/>
            </a:pPr>
            <a:r>
              <a:rPr lang="en-US" dirty="0"/>
              <a:t>The hypoglycemic population had significantly higher blood glucose levels post lunch on non hypoglycemic days than on hypoglycemic days</a:t>
            </a:r>
          </a:p>
          <a:p>
            <a:pPr marL="0" indent="0">
              <a:buNone/>
            </a:pPr>
            <a:endParaRPr lang="en-US" dirty="0"/>
          </a:p>
        </p:txBody>
      </p:sp>
    </p:spTree>
    <p:extLst>
      <p:ext uri="{BB962C8B-B14F-4D97-AF65-F5344CB8AC3E}">
        <p14:creationId xmlns:p14="http://schemas.microsoft.com/office/powerpoint/2010/main" val="2067002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a:t>–</a:t>
            </a:r>
            <a:r>
              <a:rPr lang="en-US" dirty="0"/>
              <a:t> </a:t>
            </a:r>
            <a:r>
              <a:rPr lang="en-US" dirty="0" smtClean="0"/>
              <a:t>Inferential Statistics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 correlation matrix was created using the most significant features that were got from EDA. Below is the most significant features as got from correlation matrix. This features will be used to create the machine learning models</a:t>
            </a:r>
            <a:r>
              <a:rPr lang="en-US" dirty="0" smtClean="0"/>
              <a:t>.</a:t>
            </a:r>
          </a:p>
          <a:p>
            <a:pPr marL="0" indent="0">
              <a:buNone/>
            </a:pPr>
            <a:endParaRPr lang="en-US" dirty="0"/>
          </a:p>
          <a:p>
            <a:pPr marL="457200" indent="-457200">
              <a:buFont typeface="+mj-lt"/>
              <a:buAutoNum type="arabicPeriod"/>
            </a:pPr>
            <a:r>
              <a:rPr lang="en-US" dirty="0" smtClean="0"/>
              <a:t>Irregular </a:t>
            </a:r>
            <a:r>
              <a:rPr lang="en-US" dirty="0"/>
              <a:t>diet.</a:t>
            </a:r>
          </a:p>
          <a:p>
            <a:pPr marL="457200" indent="-457200">
              <a:buFont typeface="+mj-lt"/>
              <a:buAutoNum type="arabicPeriod"/>
            </a:pPr>
            <a:r>
              <a:rPr lang="en-US" dirty="0"/>
              <a:t>Snacks</a:t>
            </a:r>
          </a:p>
          <a:p>
            <a:pPr marL="457200" indent="-457200">
              <a:buFont typeface="+mj-lt"/>
              <a:buAutoNum type="arabicPeriod"/>
            </a:pPr>
            <a:r>
              <a:rPr lang="en-US" dirty="0"/>
              <a:t>NPH insulin</a:t>
            </a:r>
          </a:p>
          <a:p>
            <a:pPr marL="457200" indent="-457200">
              <a:buFont typeface="+mj-lt"/>
              <a:buAutoNum type="arabicPeriod"/>
            </a:pPr>
            <a:r>
              <a:rPr lang="en-US" dirty="0"/>
              <a:t>Median blood glucose level.</a:t>
            </a:r>
          </a:p>
          <a:p>
            <a:pPr marL="457200" indent="-457200">
              <a:buFont typeface="+mj-lt"/>
              <a:buAutoNum type="arabicPeriod"/>
            </a:pPr>
            <a:r>
              <a:rPr lang="en-US" dirty="0"/>
              <a:t>Irregular exercise.</a:t>
            </a:r>
          </a:p>
          <a:p>
            <a:pPr marL="0" indent="0">
              <a:buNone/>
            </a:pPr>
            <a:endParaRPr lang="en-US" b="1" dirty="0" smtClean="0"/>
          </a:p>
        </p:txBody>
      </p:sp>
    </p:spTree>
    <p:extLst>
      <p:ext uri="{BB962C8B-B14F-4D97-AF65-F5344CB8AC3E}">
        <p14:creationId xmlns:p14="http://schemas.microsoft.com/office/powerpoint/2010/main" val="147642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a:t>–</a:t>
            </a:r>
            <a:r>
              <a:rPr lang="en-US" dirty="0"/>
              <a:t> </a:t>
            </a:r>
            <a:r>
              <a:rPr lang="en-US" dirty="0" smtClean="0"/>
              <a:t>Machine Learning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From EDA conclusions, we can infer that patients experience hypoglycemia for a number of independent reasons</a:t>
            </a:r>
            <a:r>
              <a:rPr lang="en-US" dirty="0" smtClean="0"/>
              <a:t>.</a:t>
            </a:r>
          </a:p>
          <a:p>
            <a:pPr marL="457200" indent="-457200">
              <a:buAutoNum type="arabicParenR"/>
            </a:pPr>
            <a:r>
              <a:rPr lang="en-US" dirty="0" smtClean="0"/>
              <a:t>Being </a:t>
            </a:r>
            <a:r>
              <a:rPr lang="en-US" dirty="0"/>
              <a:t>irregular with diet, exercise and snacking</a:t>
            </a:r>
            <a:r>
              <a:rPr lang="en-US" dirty="0" smtClean="0"/>
              <a:t>.</a:t>
            </a:r>
          </a:p>
          <a:p>
            <a:pPr marL="457200" indent="-457200">
              <a:buAutoNum type="arabicParenR"/>
            </a:pPr>
            <a:r>
              <a:rPr lang="en-US" dirty="0" smtClean="0"/>
              <a:t>Strict </a:t>
            </a:r>
            <a:r>
              <a:rPr lang="en-US" dirty="0"/>
              <a:t>control - People who are very conscious about their day to day activities also experience hypoglycemia as their efforts maintain optimal blood glucose levels sometimes lead to very low blood glucose levels which leads to hypoglycemic symptoms</a:t>
            </a:r>
            <a:r>
              <a:rPr lang="en-US" dirty="0" smtClean="0"/>
              <a:t>.</a:t>
            </a:r>
          </a:p>
          <a:p>
            <a:pPr marL="457200" indent="-457200">
              <a:buAutoNum type="arabicParenR"/>
            </a:pPr>
            <a:r>
              <a:rPr lang="en-US" dirty="0" smtClean="0"/>
              <a:t>NPH </a:t>
            </a:r>
            <a:r>
              <a:rPr lang="en-US" dirty="0"/>
              <a:t>insulin - People on NPH insulin are more prone to </a:t>
            </a:r>
            <a:r>
              <a:rPr lang="en-US" dirty="0" smtClean="0"/>
              <a:t>hypoglycemia.</a:t>
            </a:r>
          </a:p>
          <a:p>
            <a:pPr marL="0" indent="0">
              <a:buNone/>
            </a:pPr>
            <a:endParaRPr lang="en-US" dirty="0" smtClean="0"/>
          </a:p>
          <a:p>
            <a:pPr marL="0" indent="0">
              <a:buNone/>
            </a:pPr>
            <a:r>
              <a:rPr lang="en-US" dirty="0" smtClean="0"/>
              <a:t>We </a:t>
            </a:r>
            <a:r>
              <a:rPr lang="en-US" dirty="0"/>
              <a:t>can see that there are three different sub populations within the hypoglycemic population. The number of categorical feature is one one. This makes random forest a best fit for the problem than other classifiers like SVM or KNN.</a:t>
            </a:r>
            <a:endParaRPr lang="en-US" dirty="0" smtClean="0"/>
          </a:p>
        </p:txBody>
      </p:sp>
    </p:spTree>
    <p:extLst>
      <p:ext uri="{BB962C8B-B14F-4D97-AF65-F5344CB8AC3E}">
        <p14:creationId xmlns:p14="http://schemas.microsoft.com/office/powerpoint/2010/main" val="1191059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161</TotalTime>
  <Words>681</Words>
  <Application>Microsoft Macintosh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Mangal</vt:lpstr>
      <vt:lpstr>Trebuchet MS</vt:lpstr>
      <vt:lpstr>Tw Cen MT</vt:lpstr>
      <vt:lpstr>Arial</vt:lpstr>
      <vt:lpstr>Circuit</vt:lpstr>
      <vt:lpstr>Identifying Type 1 Diabetics With Severe Hypoglycemic Risks</vt:lpstr>
      <vt:lpstr>Background – Type 1 Diabetes</vt:lpstr>
      <vt:lpstr>Design Of The Study</vt:lpstr>
      <vt:lpstr>Data Description</vt:lpstr>
      <vt:lpstr>Procedure - Data Wrangling</vt:lpstr>
      <vt:lpstr>Procedure – Exploratory Data Analysis - 1</vt:lpstr>
      <vt:lpstr>Procedure – Exploratory Data Analysis - 2</vt:lpstr>
      <vt:lpstr>Procedure – Inferential Statistics</vt:lpstr>
      <vt:lpstr>Procedure – Machine Learning</vt:lpstr>
      <vt:lpstr>Procedure – Machine Learning</vt:lpstr>
      <vt:lpstr>Testing</vt:lpstr>
      <vt:lpstr>Conclusion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 Glucose Monitoring</dc:title>
  <dc:creator>Gunaseelan, John (NRS)</dc:creator>
  <cp:lastModifiedBy>Gunaseelan, John (NRS)</cp:lastModifiedBy>
  <cp:revision>13</cp:revision>
  <dcterms:created xsi:type="dcterms:W3CDTF">2017-12-12T01:30:12Z</dcterms:created>
  <dcterms:modified xsi:type="dcterms:W3CDTF">2018-04-20T06:10:42Z</dcterms:modified>
</cp:coreProperties>
</file>