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CDFE-3937-4CCB-9B55-2155B1A60B1A}" type="datetimeFigureOut">
              <a:rPr lang="en-IE" smtClean="0"/>
              <a:t>2015-12-23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2ECF-1F27-4EFF-984F-0B0FB50E2A7C}" type="slidenum">
              <a:rPr lang="en-IE" smtClean="0"/>
              <a:t>‹#›</a:t>
            </a:fld>
            <a:endParaRPr lang="en-I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88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CDFE-3937-4CCB-9B55-2155B1A60B1A}" type="datetimeFigureOut">
              <a:rPr lang="en-IE" smtClean="0"/>
              <a:t>2015-12-23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2ECF-1F27-4EFF-984F-0B0FB50E2A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92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CDFE-3937-4CCB-9B55-2155B1A60B1A}" type="datetimeFigureOut">
              <a:rPr lang="en-IE" smtClean="0"/>
              <a:t>2015-12-23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2ECF-1F27-4EFF-984F-0B0FB50E2A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046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CDFE-3937-4CCB-9B55-2155B1A60B1A}" type="datetimeFigureOut">
              <a:rPr lang="en-IE" smtClean="0"/>
              <a:t>2015-12-23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2ECF-1F27-4EFF-984F-0B0FB50E2A7C}" type="slidenum">
              <a:rPr lang="en-IE" smtClean="0"/>
              <a:t>‹#›</a:t>
            </a:fld>
            <a:endParaRPr lang="en-I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6136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CDFE-3937-4CCB-9B55-2155B1A60B1A}" type="datetimeFigureOut">
              <a:rPr lang="en-IE" smtClean="0"/>
              <a:t>2015-12-23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2ECF-1F27-4EFF-984F-0B0FB50E2A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6792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CDFE-3937-4CCB-9B55-2155B1A60B1A}" type="datetimeFigureOut">
              <a:rPr lang="en-IE" smtClean="0"/>
              <a:t>2015-12-23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2ECF-1F27-4EFF-984F-0B0FB50E2A7C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0455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CDFE-3937-4CCB-9B55-2155B1A60B1A}" type="datetimeFigureOut">
              <a:rPr lang="en-IE" smtClean="0"/>
              <a:t>2015-12-23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2ECF-1F27-4EFF-984F-0B0FB50E2A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3479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CDFE-3937-4CCB-9B55-2155B1A60B1A}" type="datetimeFigureOut">
              <a:rPr lang="en-IE" smtClean="0"/>
              <a:t>2015-12-23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2ECF-1F27-4EFF-984F-0B0FB50E2A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6782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CDFE-3937-4CCB-9B55-2155B1A60B1A}" type="datetimeFigureOut">
              <a:rPr lang="en-IE" smtClean="0"/>
              <a:t>2015-12-23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2ECF-1F27-4EFF-984F-0B0FB50E2A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82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CDFE-3937-4CCB-9B55-2155B1A60B1A}" type="datetimeFigureOut">
              <a:rPr lang="en-IE" smtClean="0"/>
              <a:t>2015-12-23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2ECF-1F27-4EFF-984F-0B0FB50E2A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4632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CDFE-3937-4CCB-9B55-2155B1A60B1A}" type="datetimeFigureOut">
              <a:rPr lang="en-IE" smtClean="0"/>
              <a:t>2015-12-23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2ECF-1F27-4EFF-984F-0B0FB50E2A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347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CDFE-3937-4CCB-9B55-2155B1A60B1A}" type="datetimeFigureOut">
              <a:rPr lang="en-IE" smtClean="0"/>
              <a:t>2015-12-23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2ECF-1F27-4EFF-984F-0B0FB50E2A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82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CDFE-3937-4CCB-9B55-2155B1A60B1A}" type="datetimeFigureOut">
              <a:rPr lang="en-IE" smtClean="0"/>
              <a:t>2015-12-23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2ECF-1F27-4EFF-984F-0B0FB50E2A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821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CDFE-3937-4CCB-9B55-2155B1A60B1A}" type="datetimeFigureOut">
              <a:rPr lang="en-IE" smtClean="0"/>
              <a:t>2015-12-23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2ECF-1F27-4EFF-984F-0B0FB50E2A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764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CDFE-3937-4CCB-9B55-2155B1A60B1A}" type="datetimeFigureOut">
              <a:rPr lang="en-IE" smtClean="0"/>
              <a:t>2015-12-23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2ECF-1F27-4EFF-984F-0B0FB50E2A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8142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CDFE-3937-4CCB-9B55-2155B1A60B1A}" type="datetimeFigureOut">
              <a:rPr lang="en-IE" smtClean="0"/>
              <a:t>2015-12-23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2ECF-1F27-4EFF-984F-0B0FB50E2A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0990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CDFE-3937-4CCB-9B55-2155B1A60B1A}" type="datetimeFigureOut">
              <a:rPr lang="en-IE" smtClean="0"/>
              <a:t>2015-12-23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2ECF-1F27-4EFF-984F-0B0FB50E2A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09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310CDFE-3937-4CCB-9B55-2155B1A60B1A}" type="datetimeFigureOut">
              <a:rPr lang="en-IE" smtClean="0"/>
              <a:t>2015-12-23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52E2ECF-1F27-4EFF-984F-0B0FB50E2A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3993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7237" y="633846"/>
            <a:ext cx="9010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dirty="0" smtClean="0"/>
              <a:t>Field Service Management Web Application</a:t>
            </a:r>
            <a:endParaRPr lang="en-I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932709" y="1797627"/>
            <a:ext cx="27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John Hodmon</a:t>
            </a:r>
          </a:p>
          <a:p>
            <a:r>
              <a:rPr lang="en-IE" dirty="0" smtClean="0"/>
              <a:t>Student Number 98163813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3111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58137" y="264848"/>
            <a:ext cx="228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600" dirty="0" smtClean="0"/>
              <a:t>Functions</a:t>
            </a:r>
            <a:endParaRPr lang="en-IE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47007" y="1199293"/>
            <a:ext cx="111989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dirty="0" smtClean="0"/>
              <a:t>The application will be designed to help businesses who service</a:t>
            </a:r>
          </a:p>
          <a:p>
            <a:r>
              <a:rPr lang="en-IE" sz="2800" dirty="0" smtClean="0"/>
              <a:t> products in the field, for example a company </a:t>
            </a:r>
          </a:p>
          <a:p>
            <a:r>
              <a:rPr lang="en-IE" sz="2800" dirty="0" smtClean="0"/>
              <a:t>who looks after the servicing of washing </a:t>
            </a:r>
            <a:r>
              <a:rPr lang="en-IE" sz="2800" dirty="0"/>
              <a:t>m</a:t>
            </a:r>
            <a:r>
              <a:rPr lang="en-IE" sz="2800" dirty="0" smtClean="0"/>
              <a:t>achines</a:t>
            </a:r>
            <a:endParaRPr lang="en-IE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81621" y="3215303"/>
            <a:ext cx="81227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Manage </a:t>
            </a:r>
            <a:r>
              <a:rPr lang="en-IE" dirty="0"/>
              <a:t>information about each customer and their products</a:t>
            </a:r>
            <a:r>
              <a:rPr lang="en-IE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Manage information about each product including bill of 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Manage service history for each product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E" dirty="0" smtClean="0"/>
              <a:t>Manage jobs including the spare parts used on a job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E" dirty="0" smtClean="0"/>
              <a:t>Hold data on engineers, customers, products, parts and invoices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3456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70961" y="2397"/>
            <a:ext cx="2791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600" dirty="0" smtClean="0"/>
              <a:t>ER Diagram</a:t>
            </a:r>
            <a:endParaRPr lang="en-IE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407264"/>
            <a:ext cx="400141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>
                <a:solidFill>
                  <a:schemeClr val="bg1"/>
                </a:solidFill>
              </a:rPr>
              <a:t>The many to many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Relationship between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Product and part is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Handled by a join </a:t>
            </a:r>
          </a:p>
          <a:p>
            <a:r>
              <a:rPr lang="en-IE" dirty="0">
                <a:solidFill>
                  <a:schemeClr val="bg1"/>
                </a:solidFill>
              </a:rPr>
              <a:t>t</a:t>
            </a:r>
            <a:r>
              <a:rPr lang="en-IE" dirty="0" smtClean="0">
                <a:solidFill>
                  <a:schemeClr val="bg1"/>
                </a:solidFill>
              </a:rPr>
              <a:t>able called </a:t>
            </a:r>
            <a:r>
              <a:rPr lang="en-IE" dirty="0" err="1" smtClean="0">
                <a:solidFill>
                  <a:schemeClr val="bg1"/>
                </a:solidFill>
              </a:rPr>
              <a:t>parts_list</a:t>
            </a:r>
            <a:r>
              <a:rPr lang="en-IE" dirty="0" smtClean="0">
                <a:solidFill>
                  <a:schemeClr val="bg1"/>
                </a:solidFill>
              </a:rPr>
              <a:t> </a:t>
            </a:r>
            <a:r>
              <a:rPr lang="en-IE" dirty="0" smtClean="0">
                <a:solidFill>
                  <a:schemeClr val="bg1"/>
                </a:solidFill>
              </a:rPr>
              <a:t>which also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Stores the quantity of </a:t>
            </a:r>
          </a:p>
          <a:p>
            <a:r>
              <a:rPr lang="en-IE" dirty="0">
                <a:solidFill>
                  <a:schemeClr val="bg1"/>
                </a:solidFill>
              </a:rPr>
              <a:t>e</a:t>
            </a:r>
            <a:r>
              <a:rPr lang="en-IE" dirty="0" smtClean="0">
                <a:solidFill>
                  <a:schemeClr val="bg1"/>
                </a:solidFill>
              </a:rPr>
              <a:t>ach part.</a:t>
            </a:r>
          </a:p>
          <a:p>
            <a:endParaRPr lang="en-IE" dirty="0">
              <a:solidFill>
                <a:schemeClr val="bg1"/>
              </a:solidFill>
            </a:endParaRPr>
          </a:p>
          <a:p>
            <a:r>
              <a:rPr lang="en-IE" dirty="0" smtClean="0">
                <a:solidFill>
                  <a:schemeClr val="bg1"/>
                </a:solidFill>
              </a:rPr>
              <a:t>Similarly, a join table stores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Information on the parts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used to carry out repair</a:t>
            </a:r>
          </a:p>
          <a:p>
            <a:r>
              <a:rPr lang="en-IE" dirty="0">
                <a:solidFill>
                  <a:schemeClr val="bg1"/>
                </a:solidFill>
              </a:rPr>
              <a:t>o</a:t>
            </a:r>
            <a:r>
              <a:rPr lang="en-IE" dirty="0" smtClean="0">
                <a:solidFill>
                  <a:schemeClr val="bg1"/>
                </a:solidFill>
              </a:rPr>
              <a:t>n a job</a:t>
            </a:r>
            <a:r>
              <a:rPr lang="en-IE" dirty="0" smtClean="0">
                <a:solidFill>
                  <a:schemeClr val="bg1"/>
                </a:solidFill>
              </a:rPr>
              <a:t>.</a:t>
            </a:r>
          </a:p>
          <a:p>
            <a:endParaRPr lang="en-IE" dirty="0">
              <a:solidFill>
                <a:schemeClr val="bg1"/>
              </a:solidFill>
            </a:endParaRPr>
          </a:p>
          <a:p>
            <a:r>
              <a:rPr lang="en-IE" dirty="0" smtClean="0">
                <a:solidFill>
                  <a:schemeClr val="bg1"/>
                </a:solidFill>
              </a:rPr>
              <a:t>A table called </a:t>
            </a:r>
            <a:r>
              <a:rPr lang="en-IE" dirty="0" err="1" smtClean="0">
                <a:solidFill>
                  <a:schemeClr val="bg1"/>
                </a:solidFill>
              </a:rPr>
              <a:t>customer_products</a:t>
            </a:r>
            <a:endParaRPr lang="en-IE" dirty="0" smtClean="0">
              <a:solidFill>
                <a:schemeClr val="bg1"/>
              </a:solidFill>
            </a:endParaRPr>
          </a:p>
          <a:p>
            <a:r>
              <a:rPr lang="en-IE" dirty="0" smtClean="0">
                <a:solidFill>
                  <a:schemeClr val="bg1"/>
                </a:solidFill>
              </a:rPr>
              <a:t>handles the m-m relationship 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between customers and products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This table also stores serial number</a:t>
            </a:r>
            <a:endParaRPr lang="en-IE" dirty="0" smtClean="0">
              <a:solidFill>
                <a:schemeClr val="bg1"/>
              </a:solidFill>
            </a:endParaRPr>
          </a:p>
          <a:p>
            <a:r>
              <a:rPr lang="en-IE" dirty="0" smtClean="0">
                <a:solidFill>
                  <a:schemeClr val="bg1"/>
                </a:solidFill>
              </a:rPr>
              <a:t> </a:t>
            </a:r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493" y="789709"/>
            <a:ext cx="3996626" cy="575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5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8218" y="0"/>
            <a:ext cx="4208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600" dirty="0" smtClean="0"/>
              <a:t>Customers Screen</a:t>
            </a:r>
            <a:endParaRPr lang="en-IE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76728" y="4562818"/>
            <a:ext cx="119099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For all screens the information on screen dynamically updates depending on the item selected on the</a:t>
            </a:r>
          </a:p>
          <a:p>
            <a:r>
              <a:rPr lang="en-IE" dirty="0">
                <a:solidFill>
                  <a:schemeClr val="bg1"/>
                </a:solidFill>
              </a:rPr>
              <a:t>left of the </a:t>
            </a:r>
            <a:r>
              <a:rPr lang="en-IE" dirty="0" smtClean="0">
                <a:solidFill>
                  <a:schemeClr val="bg1"/>
                </a:solidFill>
              </a:rPr>
              <a:t>screen. </a:t>
            </a:r>
            <a:endParaRPr lang="en-IE" dirty="0" smtClean="0">
              <a:solidFill>
                <a:schemeClr val="bg1"/>
              </a:solidFill>
            </a:endParaRPr>
          </a:p>
          <a:p>
            <a:endParaRPr lang="en-I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bg1"/>
                </a:solidFill>
              </a:rPr>
              <a:t>Customer details  can be edited or customer can be deleted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bg1"/>
                </a:solidFill>
              </a:rPr>
              <a:t>Hyperlinks exist to the products of the customer, and previous customer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bg1"/>
                </a:solidFill>
              </a:rPr>
              <a:t>Jobs can be created for the customers product or a customers product can be deleted</a:t>
            </a:r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7" t="8800" r="46074" b="8371"/>
          <a:stretch/>
        </p:blipFill>
        <p:spPr>
          <a:xfrm>
            <a:off x="2452012" y="749797"/>
            <a:ext cx="6764724" cy="370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83250" y="0"/>
            <a:ext cx="2880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600" dirty="0" smtClean="0"/>
              <a:t>Jobs Screen</a:t>
            </a:r>
            <a:endParaRPr lang="en-IE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82357" y="4272759"/>
            <a:ext cx="106795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E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bg1"/>
                </a:solidFill>
              </a:rPr>
              <a:t>Parts used on a job can be added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bg1"/>
                </a:solidFill>
              </a:rPr>
              <a:t>Parts</a:t>
            </a:r>
            <a:r>
              <a:rPr lang="en-IE" dirty="0" smtClean="0">
                <a:solidFill>
                  <a:schemeClr val="bg1"/>
                </a:solidFill>
              </a:rPr>
              <a:t> </a:t>
            </a:r>
            <a:r>
              <a:rPr lang="en-IE" dirty="0" smtClean="0">
                <a:solidFill>
                  <a:schemeClr val="bg1"/>
                </a:solidFill>
              </a:rPr>
              <a:t>in the drop down menu are from the bill of material of the product being repaired</a:t>
            </a:r>
          </a:p>
          <a:p>
            <a:pPr lvl="1"/>
            <a:endParaRPr lang="en-IE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bg1"/>
                </a:solidFill>
              </a:rPr>
              <a:t>List of parts used dynamically updates as parts are </a:t>
            </a:r>
            <a:r>
              <a:rPr lang="en-IE" dirty="0" smtClean="0">
                <a:solidFill>
                  <a:schemeClr val="bg1"/>
                </a:solidFill>
              </a:rPr>
              <a:t>added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bg1"/>
                </a:solidFill>
              </a:rPr>
              <a:t>Hyperlink to customer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bg1"/>
                </a:solidFill>
              </a:rPr>
              <a:t>Job can be edited or deleted</a:t>
            </a:r>
            <a:endParaRPr lang="en-IE" dirty="0" smtClean="0">
              <a:solidFill>
                <a:schemeClr val="bg1"/>
              </a:solidFill>
            </a:endParaRPr>
          </a:p>
          <a:p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7" t="9102" r="46591" b="5359"/>
          <a:stretch/>
        </p:blipFill>
        <p:spPr>
          <a:xfrm>
            <a:off x="2015836" y="646331"/>
            <a:ext cx="6785264" cy="389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1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827" y="0"/>
            <a:ext cx="3807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600" dirty="0" smtClean="0"/>
              <a:t>Products Screen</a:t>
            </a:r>
            <a:endParaRPr lang="en-IE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55725" y="5010272"/>
            <a:ext cx="75937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bg1"/>
                </a:solidFill>
              </a:rPr>
              <a:t>Product can be edited or deleted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bg1"/>
                </a:solidFill>
              </a:rPr>
              <a:t>Parts can be added or deleted from the part list for the product</a:t>
            </a:r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0" t="9102" r="46282" b="5660"/>
          <a:stretch/>
        </p:blipFill>
        <p:spPr>
          <a:xfrm>
            <a:off x="1859972" y="646331"/>
            <a:ext cx="7668492" cy="415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827" y="0"/>
            <a:ext cx="3677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600" dirty="0" smtClean="0"/>
              <a:t>Invoices</a:t>
            </a:r>
            <a:r>
              <a:rPr lang="en-IE" sz="3600" dirty="0" smtClean="0"/>
              <a:t> </a:t>
            </a:r>
            <a:r>
              <a:rPr lang="en-IE" sz="3600" dirty="0" smtClean="0"/>
              <a:t>Screen</a:t>
            </a:r>
            <a:endParaRPr lang="en-IE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55725" y="5010272"/>
            <a:ext cx="95878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bg1"/>
                </a:solidFill>
              </a:rPr>
              <a:t>Hyperlink to customers page</a:t>
            </a:r>
            <a:endParaRPr lang="en-IE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bg1"/>
                </a:solidFill>
              </a:rPr>
              <a:t>Hyperlink to jobs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bg1"/>
                </a:solidFill>
              </a:rPr>
              <a:t>Costs automatically calculated using Invoice class attributes and values from Job</a:t>
            </a:r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4" t="8800" r="46193" b="8371"/>
          <a:stretch/>
        </p:blipFill>
        <p:spPr>
          <a:xfrm>
            <a:off x="2005987" y="862446"/>
            <a:ext cx="6545731" cy="395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85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827" y="0"/>
            <a:ext cx="4862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600" dirty="0" smtClean="0"/>
              <a:t>Stock Control </a:t>
            </a:r>
            <a:r>
              <a:rPr lang="en-IE" sz="3600" dirty="0" smtClean="0"/>
              <a:t>Screen</a:t>
            </a:r>
            <a:endParaRPr lang="en-IE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55725" y="5010272"/>
            <a:ext cx="112614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bg1"/>
                </a:solidFill>
              </a:rPr>
              <a:t>Parts can be edited and deleted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bg1"/>
                </a:solidFill>
              </a:rPr>
              <a:t>A history of what jobs the part has been used on can be seen with hyperlinks to those jobs</a:t>
            </a:r>
            <a:endParaRPr lang="en-IE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bg1"/>
                </a:solidFill>
              </a:rPr>
              <a:t>The products which have the part in their parts lists can be seen with hyperlinks to those products</a:t>
            </a:r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9404" r="46384" b="4756"/>
          <a:stretch/>
        </p:blipFill>
        <p:spPr>
          <a:xfrm>
            <a:off x="2213263" y="835705"/>
            <a:ext cx="6494319" cy="398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4133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109</TotalTime>
  <Words>347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Hodmon</dc:creator>
  <cp:lastModifiedBy>John Hodmon</cp:lastModifiedBy>
  <cp:revision>18</cp:revision>
  <dcterms:created xsi:type="dcterms:W3CDTF">2015-12-09T11:49:48Z</dcterms:created>
  <dcterms:modified xsi:type="dcterms:W3CDTF">2015-12-23T21:36:40Z</dcterms:modified>
</cp:coreProperties>
</file>