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69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7" d="100"/>
          <a:sy n="87" d="100"/>
        </p:scale>
        <p:origin x="-208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8348" y="1371600"/>
            <a:ext cx="8147304" cy="1344168"/>
          </a:xfrm>
        </p:spPr>
        <p:txBody>
          <a:bodyPr vert="horz" lIns="91440" tIns="45720" rIns="91440" bIns="45720" rtlCol="0" anchor="b" anchorCtr="0">
            <a:normAutofit/>
            <a:scene3d>
              <a:camera prst="orthographicFront"/>
              <a:lightRig rig="threePt" dir="t">
                <a:rot lat="0" lon="0" rev="10800000"/>
              </a:lightRig>
            </a:scene3d>
            <a:sp3d extrusionH="57150">
              <a:bevelT w="38100" h="38100" prst="relaxedInset"/>
              <a:bevelB w="38100" h="38100" prst="relaxedInset"/>
            </a:sp3d>
          </a:bodyPr>
          <a:lstStyle>
            <a:lvl1pPr algn="ctr" defTabSz="914400" rtl="0" eaLnBrk="1" latinLnBrk="0" hangingPunct="1">
              <a:lnSpc>
                <a:spcPts val="6400"/>
              </a:lnSpc>
              <a:spcBef>
                <a:spcPct val="0"/>
              </a:spcBef>
              <a:buNone/>
              <a:defRPr sz="6000" kern="1200">
                <a:solidFill>
                  <a:schemeClr val="bg1"/>
                </a:solidFill>
                <a:effectLst>
                  <a:outerShdw blurRad="25400" dist="19050" dir="4200000" algn="ctr" rotWithShape="0">
                    <a:schemeClr val="tx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8348" y="2715767"/>
            <a:ext cx="8147304" cy="667512"/>
          </a:xfrm>
        </p:spPr>
        <p:txBody>
          <a:bodyPr vert="horz" lIns="91440" tIns="45720" rIns="91440" bIns="45720" rtlCol="0">
            <a:normAutofit/>
            <a:scene3d>
              <a:camera prst="orthographicFront"/>
              <a:lightRig rig="threePt" dir="t"/>
            </a:scene3d>
            <a:sp3d extrusionH="57150">
              <a:bevelT w="38100" h="38100" prst="relaxedInset"/>
              <a:bevelB w="38100" h="38100" prst="relaxedInset"/>
            </a:sp3d>
          </a:bodyPr>
          <a:lstStyle>
            <a:lvl1pPr marL="0" indent="0" algn="ctr" defTabSz="914400" rtl="0" eaLnBrk="1" latinLnBrk="0" hangingPunct="1">
              <a:spcBef>
                <a:spcPts val="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None/>
              <a:defRPr sz="2200" b="0" kern="1200" baseline="0">
                <a:solidFill>
                  <a:schemeClr val="bg1"/>
                </a:solidFill>
                <a:effectLst>
                  <a:outerShdw blurRad="25400" dist="25400" dir="4200000" algn="ctr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kern="1200"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25400" dist="12700" dir="4200000" algn="ctr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fld id="{C8A432C8-69A7-458B-9684-2BFA64B31948}" type="datetime2">
              <a:rPr lang="en-US" smtClean="0"/>
              <a:t>Tuesday, October 1, 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1100" kern="1200"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25400" dist="12700" dir="4200000" algn="ctr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kern="1200"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25400" dist="12700" dir="4200000" algn="ctr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7540" y="416859"/>
            <a:ext cx="3840480" cy="1994647"/>
          </a:xfrm>
        </p:spPr>
        <p:txBody>
          <a:bodyPr anchor="b"/>
          <a:lstStyle>
            <a:lvl1pPr algn="ctr">
              <a:defRPr sz="44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7540" y="2438400"/>
            <a:ext cx="3840480" cy="331694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1E59-17DD-41CE-97CA-624A472382D4}" type="datetime2">
              <a:rPr lang="en-US" smtClean="0"/>
              <a:t>Tuesday, October 1, 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4805045" y="430306"/>
            <a:ext cx="3840480" cy="5432612"/>
          </a:xfrm>
          <a:solidFill>
            <a:schemeClr val="bg1">
              <a:lumMod val="85000"/>
            </a:schemeClr>
          </a:solidFill>
          <a:ln w="127000" cap="sq">
            <a:solidFill>
              <a:schemeClr val="bg1"/>
            </a:solidFill>
            <a:miter lim="800000"/>
          </a:ln>
          <a:effectLst>
            <a:outerShdw blurRad="76200" dist="12700" dir="5400000" sx="100500" sy="100500" rotWithShape="0">
              <a:prstClr val="black">
                <a:alpha val="30000"/>
              </a:prstClr>
            </a:outerShdw>
          </a:effectLst>
          <a:scene3d>
            <a:camera prst="orthographicFront"/>
            <a:lightRig rig="threePt" dir="t"/>
          </a:scene3d>
          <a:sp3d extrusionH="50800">
            <a:extrusionClr>
              <a:schemeClr val="tx1"/>
            </a:extrusionClr>
            <a:contourClr>
              <a:schemeClr val="tx1"/>
            </a:contourClr>
          </a:sp3d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914400" rtl="0" eaLnBrk="1" latinLnBrk="0" hangingPunct="1">
              <a:spcBef>
                <a:spcPts val="2000"/>
              </a:spcBef>
              <a:buClr>
                <a:schemeClr val="accent2">
                  <a:lumMod val="50000"/>
                  <a:lumOff val="50000"/>
                </a:schemeClr>
              </a:buClr>
              <a:buSzPct val="75000"/>
              <a:buFont typeface="Wingdings 2" pitchFamily="18" charset="2"/>
              <a:buNone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7pPr marL="2743200" indent="-457200">
              <a:defRPr/>
            </a:lvl7pPr>
            <a:lvl8pPr marL="2743200" indent="-457200">
              <a:defRPr/>
            </a:lvl8pPr>
            <a:lvl9pPr marL="2743200" indent="-457200"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57FC-95B6-4D89-AFDA-ABA33EE921E5}" type="datetime2">
              <a:rPr lang="en-US" smtClean="0"/>
              <a:t>Tuesday, October 1, 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61412" y="417513"/>
            <a:ext cx="1600200" cy="57086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1174" y="417513"/>
            <a:ext cx="6499225" cy="570865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49AC-EB31-477F-92A9-B1988E232878}" type="datetime2">
              <a:rPr lang="en-US" smtClean="0"/>
              <a:t>Tuesday, October 1, 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kern="1200"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25400" dist="12700" dir="4200000" algn="ctr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fld id="{A80CB818-7379-467D-8E76-EF9D9074A26C}" type="datetime2">
              <a:rPr lang="en-US" smtClean="0"/>
              <a:t>Tuesday, October 1, 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1100" kern="1200"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25400" dist="12700" dir="4200000" algn="ctr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kern="1200"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25400" dist="12700" dir="4200000" algn="ctr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3A3-94A6-4E5B-AF39-173ACA3E61CC}" type="datetime2">
              <a:rPr lang="en-US" smtClean="0"/>
              <a:t>Tuesday, October 1, 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8475" y="4343398"/>
            <a:ext cx="8147049" cy="1346013"/>
          </a:xfrm>
        </p:spPr>
        <p:txBody>
          <a:bodyPr>
            <a:normAutofit/>
            <a:scene3d>
              <a:camera prst="orthographicFront"/>
              <a:lightRig rig="threePt" dir="t">
                <a:rot lat="0" lon="0" rev="10800000"/>
              </a:lightRig>
            </a:scene3d>
            <a:sp3d extrusionH="57150">
              <a:bevelT w="38100" h="38100" prst="relaxedInset"/>
              <a:bevelB w="38100" h="38100" prst="relaxedInset"/>
            </a:sp3d>
          </a:bodyPr>
          <a:lstStyle>
            <a:lvl1pPr>
              <a:lnSpc>
                <a:spcPts val="6400"/>
              </a:lnSpc>
              <a:defRPr sz="6000">
                <a:solidFill>
                  <a:schemeClr val="bg1"/>
                </a:solidFill>
                <a:effectLst>
                  <a:outerShdw blurRad="25400" dist="19050" dir="4200000" algn="ctr" rotWithShape="0">
                    <a:schemeClr val="tx1">
                      <a:alpha val="40000"/>
                    </a:scheme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8475" y="5688105"/>
            <a:ext cx="8147050" cy="663387"/>
          </a:xfrm>
        </p:spPr>
        <p:txBody>
          <a:bodyPr>
            <a:scene3d>
              <a:camera prst="orthographicFront"/>
              <a:lightRig rig="threePt" dir="t"/>
            </a:scene3d>
            <a:sp3d extrusionH="57150">
              <a:bevelT w="38100" h="38100" prst="relaxedInset"/>
              <a:bevelB w="38100" h="38100" prst="relaxedInset"/>
            </a:sp3d>
          </a:bodyPr>
          <a:lstStyle>
            <a:lvl1pPr marL="0" indent="0" algn="ctr">
              <a:spcBef>
                <a:spcPts val="0"/>
              </a:spcBef>
              <a:buNone/>
              <a:defRPr b="0" baseline="0">
                <a:solidFill>
                  <a:schemeClr val="bg1"/>
                </a:solidFill>
                <a:effectLst>
                  <a:outerShdw blurRad="25400" dist="25400" dir="4200000" algn="ctr" rotWithShape="0">
                    <a:schemeClr val="tx1">
                      <a:alpha val="40000"/>
                    </a:scheme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25400" dist="12700" dir="4200000" algn="ctr" rotWithShape="0">
                    <a:schemeClr val="tx1">
                      <a:alpha val="40000"/>
                    </a:schemeClr>
                  </a:outerShdw>
                </a:effectLst>
              </a:defRPr>
            </a:lvl1pPr>
          </a:lstStyle>
          <a:p>
            <a:fld id="{A80CB818-7379-467D-8E76-EF9D9074A26C}" type="datetime2">
              <a:rPr lang="en-US" smtClean="0"/>
              <a:t>Tuesday, October 1, 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25400" dist="12700" dir="4200000" algn="ctr" rotWithShape="0">
                    <a:schemeClr val="tx1">
                      <a:alpha val="40000"/>
                    </a:schemeClr>
                  </a:outerShdw>
                </a:effectLst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25400" dist="12700" dir="4200000" algn="ctr" rotWithShape="0">
                    <a:schemeClr val="tx1">
                      <a:alpha val="40000"/>
                    </a:schemeClr>
                  </a:outerShdw>
                </a:effectLst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1981200" y="685800"/>
            <a:ext cx="5181600" cy="3352800"/>
          </a:xfrm>
          <a:solidFill>
            <a:schemeClr val="tx1">
              <a:lumMod val="75000"/>
            </a:schemeClr>
          </a:solidFill>
          <a:ln w="127000" cap="sq">
            <a:solidFill>
              <a:schemeClr val="tx1"/>
            </a:solidFill>
            <a:miter lim="800000"/>
          </a:ln>
          <a:effectLst>
            <a:outerShdw blurRad="63500" sx="101000" sy="101000" algn="ctr" rotWithShape="0">
              <a:schemeClr val="bg2">
                <a:lumMod val="20000"/>
                <a:lumOff val="80000"/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9000000"/>
            </a:lightRig>
          </a:scene3d>
          <a:sp3d prstMaterial="matte">
            <a:bevelT w="12700" prst="relaxedInset"/>
            <a:bevelB w="38100" h="127000" prst="relaxedInset"/>
            <a:extrusionClr>
              <a:schemeClr val="tx1"/>
            </a:extrusionClr>
            <a:contourClr>
              <a:schemeClr val="tx1"/>
            </a:contourClr>
          </a:sp3d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5" y="1774826"/>
            <a:ext cx="8147050" cy="1873250"/>
          </a:xfrm>
        </p:spPr>
        <p:txBody>
          <a:bodyPr anchor="b" anchorCtr="0"/>
          <a:lstStyle>
            <a:lvl1pPr algn="ctr">
              <a:defRPr sz="60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5" y="3654519"/>
            <a:ext cx="8147050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2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D019-A32C-4EAD-B8E6-DBDA699692FD}" type="datetime2">
              <a:rPr lang="en-US" smtClean="0"/>
              <a:t>Tuesday, October 1, 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5" y="94129"/>
            <a:ext cx="8147051" cy="145228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475" y="1762125"/>
            <a:ext cx="3840480" cy="43640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800"/>
            </a:lvl6pPr>
            <a:lvl7pPr marL="2290763" indent="-461963">
              <a:defRPr sz="1800"/>
            </a:lvl7pPr>
            <a:lvl8pPr marL="2290763" indent="-461963">
              <a:defRPr sz="1800"/>
            </a:lvl8pPr>
            <a:lvl9pPr marL="2290763" indent="-461963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5046" y="1762125"/>
            <a:ext cx="3840480" cy="43640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290763" indent="-461963">
              <a:defRPr sz="1800"/>
            </a:lvl5pPr>
            <a:lvl6pPr marL="2290763" indent="-461963">
              <a:defRPr sz="1800"/>
            </a:lvl6pPr>
            <a:lvl7pPr marL="2290763" indent="-461963">
              <a:defRPr sz="1800"/>
            </a:lvl7pPr>
            <a:lvl8pPr marL="2290763" indent="-461963">
              <a:defRPr sz="1800"/>
            </a:lvl8pPr>
            <a:lvl9pPr marL="2290763" indent="-461963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A98F-560C-4997-81C4-81D4D9187EAB}" type="datetime2">
              <a:rPr lang="en-US" smtClean="0"/>
              <a:t>Tuesday, October 1, 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5" y="94129"/>
            <a:ext cx="8147051" cy="1452283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5" y="1550894"/>
            <a:ext cx="3840480" cy="715962"/>
          </a:xfrm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8475" y="2541494"/>
            <a:ext cx="3840480" cy="358466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600"/>
            </a:lvl6pPr>
            <a:lvl7pPr marL="2290763" indent="-461963">
              <a:defRPr sz="1600"/>
            </a:lvl7pPr>
            <a:lvl8pPr marL="2290763" indent="-461963">
              <a:defRPr sz="1600"/>
            </a:lvl8pPr>
            <a:lvl9pPr marL="2290763" indent="-46196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5046" y="1550894"/>
            <a:ext cx="3840480" cy="715962"/>
          </a:xfrm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05046" y="2541494"/>
            <a:ext cx="3840480" cy="358466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600"/>
            </a:lvl6pPr>
            <a:lvl7pPr marL="2290763" indent="-461963">
              <a:defRPr sz="1600"/>
            </a:lvl7pPr>
            <a:lvl8pPr marL="2290763" indent="-461963">
              <a:defRPr sz="1600"/>
            </a:lvl8pPr>
            <a:lvl9pPr marL="2290763" indent="-46196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72B2-CA5C-437D-87D0-8081271A9E4B}" type="datetime2">
              <a:rPr lang="en-US" smtClean="0"/>
              <a:t>Tuesday, October 1, 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502920" y="2353235"/>
            <a:ext cx="3840480" cy="1588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805045" y="2353235"/>
            <a:ext cx="3840480" cy="1588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4847-11EF-4466-A8AD-85CDB7B49118}" type="datetime2">
              <a:rPr lang="en-US" smtClean="0"/>
              <a:t>Tuesday, October 1, 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457A-3AB9-4880-8A0C-9F8524491207}" type="datetime2">
              <a:rPr lang="en-US" smtClean="0"/>
              <a:t>Tuesday, October 1, 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7540" y="416859"/>
            <a:ext cx="3840480" cy="1994647"/>
          </a:xfrm>
        </p:spPr>
        <p:txBody>
          <a:bodyPr anchor="b"/>
          <a:lstStyle>
            <a:lvl1pPr algn="ctr">
              <a:defRPr sz="44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2532" y="403412"/>
            <a:ext cx="3840480" cy="57227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800"/>
            </a:lvl6pPr>
            <a:lvl7pPr marL="2290763" indent="-461963">
              <a:defRPr sz="1800"/>
            </a:lvl7pPr>
            <a:lvl8pPr marL="2290763" indent="-461963">
              <a:defRPr sz="1800"/>
            </a:lvl8pPr>
            <a:lvl9pPr marL="2290763" indent="-461963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7540" y="2438400"/>
            <a:ext cx="3840480" cy="331694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76D3-5B7F-4300-ABED-C91F1B2AE209}" type="datetime2">
              <a:rPr lang="en-US" smtClean="0"/>
              <a:t>Tuesday, October 1, 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5" y="94129"/>
            <a:ext cx="8147051" cy="1452283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5" y="1761565"/>
            <a:ext cx="8147051" cy="43645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259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A80CB818-7379-467D-8E76-EF9D9074A26C}" type="datetime2">
              <a:rPr lang="en-US" smtClean="0"/>
              <a:t>Tuesday, October 1, 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17659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70" r:id="rId1"/>
    <p:sldLayoutId id="2147484171" r:id="rId2"/>
    <p:sldLayoutId id="2147484172" r:id="rId3"/>
    <p:sldLayoutId id="2147484173" r:id="rId4"/>
    <p:sldLayoutId id="2147484174" r:id="rId5"/>
    <p:sldLayoutId id="2147484175" r:id="rId6"/>
    <p:sldLayoutId id="2147484176" r:id="rId7"/>
    <p:sldLayoutId id="2147484177" r:id="rId8"/>
    <p:sldLayoutId id="2147484178" r:id="rId9"/>
    <p:sldLayoutId id="2147484179" r:id="rId10"/>
    <p:sldLayoutId id="2147484180" r:id="rId11"/>
    <p:sldLayoutId id="2147484181" r:id="rId12"/>
    <p:sldLayoutId id="2147484182" r:id="rId13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914400" rtl="0" eaLnBrk="1" latinLnBrk="0" hangingPunct="1">
        <a:spcBef>
          <a:spcPts val="2000"/>
        </a:spcBef>
        <a:buClr>
          <a:schemeClr val="tx1">
            <a:lumMod val="75000"/>
            <a:lumOff val="25000"/>
          </a:schemeClr>
        </a:buClr>
        <a:buSzPct val="75000"/>
        <a:buFont typeface="Wingdings 2" pitchFamily="18" charset="2"/>
        <a:buChar char="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50000"/>
            <a:lumOff val="50000"/>
          </a:schemeClr>
        </a:buClr>
        <a:buSzPct val="75000"/>
        <a:buFont typeface="Wingdings 2" pitchFamily="18" charset="2"/>
        <a:buChar char="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3716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75000"/>
        <a:buFont typeface="Wingdings 2" pitchFamily="18" charset="2"/>
        <a:buChar char="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828800" indent="-457200" algn="l" defTabSz="914400" rtl="0" eaLnBrk="1" latinLnBrk="0" hangingPunct="1">
        <a:spcBef>
          <a:spcPts val="600"/>
        </a:spcBef>
        <a:buClr>
          <a:schemeClr val="tx1">
            <a:lumMod val="50000"/>
            <a:lumOff val="50000"/>
          </a:schemeClr>
        </a:buClr>
        <a:buSzPct val="75000"/>
        <a:buFont typeface="Wingdings 2" pitchFamily="18" charset="2"/>
        <a:buChar char="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2860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75000"/>
        <a:buFont typeface="Wingdings 2" pitchFamily="18" charset="2"/>
        <a:buChar char="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743200" indent="-461963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SzPct val="75000"/>
        <a:buFont typeface="Wingdings 2" pitchFamily="18" charset="2"/>
        <a:buChar char="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3205163" indent="-461963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SzPct val="75000"/>
        <a:buFont typeface="Wingdings 2" pitchFamily="18" charset="2"/>
        <a:buChar char="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657600" indent="-461963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SzPct val="75000"/>
        <a:buFont typeface="Wingdings 2" pitchFamily="18" charset="2"/>
        <a:buChar char="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4119563" indent="-461963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SzPct val="75000"/>
        <a:buFont typeface="Wingdings 2" pitchFamily="18" charset="2"/>
        <a:buChar char="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4267200"/>
          </a:xfrm>
        </p:spPr>
        <p:txBody>
          <a:bodyPr/>
          <a:lstStyle/>
          <a:p>
            <a:r>
              <a:rPr lang="en-US" dirty="0" smtClean="0"/>
              <a:t>Healthcare Billing </a:t>
            </a:r>
            <a:r>
              <a:rPr lang="en-US" dirty="0"/>
              <a:t>S</a:t>
            </a:r>
            <a:r>
              <a:rPr lang="en-US" dirty="0" smtClean="0"/>
              <a:t>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8348" y="5343327"/>
            <a:ext cx="8147304" cy="1047398"/>
          </a:xfrm>
        </p:spPr>
        <p:txBody>
          <a:bodyPr>
            <a:normAutofit/>
          </a:bodyPr>
          <a:lstStyle/>
          <a:p>
            <a:r>
              <a:rPr lang="en-US" dirty="0" smtClean="0"/>
              <a:t>Team Name: The JJSNG Group</a:t>
            </a:r>
          </a:p>
          <a:p>
            <a:pPr>
              <a:lnSpc>
                <a:spcPct val="160000"/>
              </a:lnSpc>
            </a:pPr>
            <a:r>
              <a:rPr lang="en-US" dirty="0" smtClean="0"/>
              <a:t>Team </a:t>
            </a:r>
            <a:r>
              <a:rPr lang="en-US" dirty="0" smtClean="0"/>
              <a:t>Members: </a:t>
            </a:r>
            <a:r>
              <a:rPr lang="en-US" dirty="0" err="1" smtClean="0"/>
              <a:t>Germell</a:t>
            </a:r>
            <a:r>
              <a:rPr lang="en-US" dirty="0" smtClean="0"/>
              <a:t>, Jackie, </a:t>
            </a:r>
            <a:r>
              <a:rPr lang="en-US" dirty="0" err="1" smtClean="0"/>
              <a:t>Sharanitha</a:t>
            </a:r>
            <a:r>
              <a:rPr lang="en-US" dirty="0" smtClean="0"/>
              <a:t>, Nick, John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8322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Key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200000"/>
              </a:lnSpc>
            </a:pPr>
            <a:r>
              <a:rPr lang="en-US" dirty="0" smtClean="0"/>
              <a:t>Customer </a:t>
            </a:r>
            <a:r>
              <a:rPr lang="mr-IN" dirty="0" smtClean="0"/>
              <a:t>–</a:t>
            </a:r>
            <a:r>
              <a:rPr lang="en-US" dirty="0" smtClean="0"/>
              <a:t> Patients/Doctors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Patients </a:t>
            </a:r>
            <a:r>
              <a:rPr lang="en-US" dirty="0" smtClean="0"/>
              <a:t>and physicians can check/modify balances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Reports can be printed for billing/medical history</a:t>
            </a:r>
          </a:p>
          <a:p>
            <a:pPr lvl="1">
              <a:lnSpc>
                <a:spcPct val="200000"/>
              </a:lnSpc>
            </a:pPr>
            <a:r>
              <a:rPr lang="en-US" dirty="0" smtClean="0"/>
              <a:t>Possibly include family medical history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Separate user/administration accounts and restrictions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Financial aid information and request forms</a:t>
            </a:r>
          </a:p>
        </p:txBody>
      </p:sp>
    </p:spTree>
    <p:extLst>
      <p:ext uri="{BB962C8B-B14F-4D97-AF65-F5344CB8AC3E}">
        <p14:creationId xmlns:p14="http://schemas.microsoft.com/office/powerpoint/2010/main" val="1840632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Users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Patients</a:t>
            </a:r>
          </a:p>
          <a:p>
            <a:pPr lvl="1"/>
            <a:r>
              <a:rPr lang="en-US" sz="2200" dirty="0" smtClean="0"/>
              <a:t>Basic access</a:t>
            </a:r>
          </a:p>
          <a:p>
            <a:r>
              <a:rPr lang="en-US" dirty="0" smtClean="0"/>
              <a:t>Doctors</a:t>
            </a:r>
          </a:p>
          <a:p>
            <a:pPr lvl="1"/>
            <a:r>
              <a:rPr lang="en-US" sz="2200" dirty="0" smtClean="0"/>
              <a:t>Full administrative access</a:t>
            </a:r>
          </a:p>
          <a:p>
            <a:r>
              <a:rPr lang="en-US" dirty="0" smtClean="0"/>
              <a:t>Nurses/Medical Assistants</a:t>
            </a:r>
          </a:p>
          <a:p>
            <a:pPr lvl="1"/>
            <a:r>
              <a:rPr lang="en-US" dirty="0" smtClean="0"/>
              <a:t>Partial administrative access</a:t>
            </a:r>
          </a:p>
          <a:p>
            <a:r>
              <a:rPr lang="en-US" dirty="0" smtClean="0"/>
              <a:t>Insurance Companies</a:t>
            </a:r>
          </a:p>
          <a:p>
            <a:pPr lvl="1"/>
            <a:r>
              <a:rPr lang="en-US" dirty="0" smtClean="0"/>
              <a:t>Basic access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449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Stories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457200" lvl="1">
              <a:lnSpc>
                <a:spcPct val="150000"/>
              </a:lnSpc>
              <a:spcBef>
                <a:spcPts val="2000"/>
              </a:spcBef>
              <a:buClr>
                <a:schemeClr val="tx1">
                  <a:lumMod val="75000"/>
                  <a:lumOff val="25000"/>
                </a:schemeClr>
              </a:buClr>
            </a:pPr>
            <a:r>
              <a:rPr lang="en-US" sz="2200" dirty="0"/>
              <a:t>I am a doctor and I want to look up my patients medical history to give them a better </a:t>
            </a:r>
            <a:r>
              <a:rPr lang="en-US" sz="2200" dirty="0" smtClean="0"/>
              <a:t>recommendation</a:t>
            </a:r>
          </a:p>
          <a:p>
            <a:pPr marL="914400" lvl="2">
              <a:lnSpc>
                <a:spcPct val="150000"/>
              </a:lnSpc>
              <a:spcBef>
                <a:spcPts val="2000"/>
              </a:spcBef>
            </a:pPr>
            <a:r>
              <a:rPr lang="en-US" dirty="0" smtClean="0"/>
              <a:t>Done: Printable detailed list of patient’s medical history</a:t>
            </a:r>
            <a:endParaRPr lang="en-US" dirty="0"/>
          </a:p>
          <a:p>
            <a:pPr marL="457200" lvl="1">
              <a:lnSpc>
                <a:spcPct val="150000"/>
              </a:lnSpc>
              <a:spcBef>
                <a:spcPts val="2000"/>
              </a:spcBef>
              <a:buClr>
                <a:schemeClr val="tx1">
                  <a:lumMod val="75000"/>
                  <a:lumOff val="25000"/>
                </a:schemeClr>
              </a:buClr>
            </a:pPr>
            <a:r>
              <a:rPr lang="en-US" sz="2200" dirty="0" smtClean="0"/>
              <a:t>I </a:t>
            </a:r>
            <a:r>
              <a:rPr lang="en-US" sz="2200" dirty="0"/>
              <a:t>am an insurance agent and I want to know what the current highest risk of disease is to adjust my </a:t>
            </a:r>
            <a:r>
              <a:rPr lang="en-US" sz="2200" dirty="0" smtClean="0"/>
              <a:t>rates</a:t>
            </a:r>
          </a:p>
          <a:p>
            <a:pPr marL="914400" lvl="2">
              <a:lnSpc>
                <a:spcPct val="150000"/>
              </a:lnSpc>
              <a:spcBef>
                <a:spcPts val="2000"/>
              </a:spcBef>
            </a:pPr>
            <a:r>
              <a:rPr lang="en-US" dirty="0" smtClean="0"/>
              <a:t>Done: Printable detailed list of generic medical </a:t>
            </a:r>
            <a:r>
              <a:rPr lang="en-US" dirty="0" smtClean="0"/>
              <a:t>statistics</a:t>
            </a:r>
            <a:endParaRPr lang="en-US" dirty="0"/>
          </a:p>
          <a:p>
            <a:pPr marL="457200" lvl="1">
              <a:lnSpc>
                <a:spcPct val="150000"/>
              </a:lnSpc>
              <a:spcBef>
                <a:spcPts val="2000"/>
              </a:spcBef>
              <a:buClr>
                <a:schemeClr val="tx1">
                  <a:lumMod val="75000"/>
                  <a:lumOff val="25000"/>
                </a:schemeClr>
              </a:buClr>
            </a:pPr>
            <a:r>
              <a:rPr lang="en-US" sz="2200" dirty="0"/>
              <a:t>I am a patient and I would like to look up my billing history to know what I will need to pay the next time I need </a:t>
            </a:r>
            <a:r>
              <a:rPr lang="en-US" sz="2200" dirty="0" smtClean="0"/>
              <a:t>to</a:t>
            </a:r>
          </a:p>
          <a:p>
            <a:pPr marL="914400" lvl="2">
              <a:lnSpc>
                <a:spcPct val="150000"/>
              </a:lnSpc>
              <a:spcBef>
                <a:spcPts val="2000"/>
              </a:spcBef>
            </a:pPr>
            <a:r>
              <a:rPr lang="en-US" dirty="0" smtClean="0"/>
              <a:t>Done: A functioning GUI that accepts and processes payment information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345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Obstacles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Ensuring the program runs efficiently</a:t>
            </a:r>
          </a:p>
          <a:p>
            <a:r>
              <a:rPr lang="en-US" dirty="0" smtClean="0"/>
              <a:t>Backing up and sharing all files to prevent data loss or time mismanagement</a:t>
            </a:r>
          </a:p>
          <a:p>
            <a:r>
              <a:rPr lang="en-US" dirty="0" smtClean="0"/>
              <a:t>Confirming that the project idea and Java classes will work and perform as expected</a:t>
            </a:r>
          </a:p>
          <a:p>
            <a:r>
              <a:rPr lang="en-US" dirty="0" smtClean="0"/>
              <a:t>Properly securing “sensitive data” behind administration privileges in the final version</a:t>
            </a:r>
          </a:p>
        </p:txBody>
      </p:sp>
    </p:spTree>
    <p:extLst>
      <p:ext uri="{BB962C8B-B14F-4D97-AF65-F5344CB8AC3E}">
        <p14:creationId xmlns:p14="http://schemas.microsoft.com/office/powerpoint/2010/main" val="6991225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Roles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en-US" sz="2400" dirty="0" smtClean="0"/>
              <a:t>Group Responsibilities</a:t>
            </a:r>
          </a:p>
          <a:p>
            <a:pPr lvl="1"/>
            <a:r>
              <a:rPr lang="en-US" sz="2400" dirty="0" smtClean="0"/>
              <a:t>Meet to discuss current project status and sprint goals</a:t>
            </a:r>
          </a:p>
          <a:p>
            <a:pPr lvl="1"/>
            <a:r>
              <a:rPr lang="en-US" sz="2400" dirty="0" smtClean="0"/>
              <a:t>Ensure project files stay up to date</a:t>
            </a:r>
          </a:p>
          <a:p>
            <a:pPr lvl="0"/>
            <a:r>
              <a:rPr lang="en-US" sz="2400" dirty="0" err="1" smtClean="0"/>
              <a:t>Sharanitha</a:t>
            </a:r>
            <a:r>
              <a:rPr lang="en-US" sz="2400" dirty="0" smtClean="0"/>
              <a:t> </a:t>
            </a:r>
            <a:r>
              <a:rPr lang="en-US" sz="2400" dirty="0"/>
              <a:t>– Group </a:t>
            </a:r>
            <a:r>
              <a:rPr lang="en-US" sz="2400" dirty="0" smtClean="0"/>
              <a:t>leader </a:t>
            </a:r>
            <a:r>
              <a:rPr lang="mr-IN" sz="2400" dirty="0" smtClean="0"/>
              <a:t>–</a:t>
            </a:r>
            <a:r>
              <a:rPr lang="en-US" sz="2400" dirty="0" smtClean="0"/>
              <a:t> Define key restrictions of users, ensure group stays within project requirements</a:t>
            </a:r>
            <a:endParaRPr lang="en-US" sz="2400" dirty="0"/>
          </a:p>
          <a:p>
            <a:pPr lvl="0"/>
            <a:r>
              <a:rPr lang="en-US" sz="2400" dirty="0"/>
              <a:t>Jackie – </a:t>
            </a:r>
            <a:r>
              <a:rPr lang="en-US" sz="2400" dirty="0" smtClean="0"/>
              <a:t>Define data types and populate data fields</a:t>
            </a:r>
            <a:endParaRPr lang="en-US" sz="2400" dirty="0"/>
          </a:p>
          <a:p>
            <a:pPr lvl="0"/>
            <a:r>
              <a:rPr lang="en-US" sz="2400" dirty="0"/>
              <a:t>Nick </a:t>
            </a:r>
            <a:r>
              <a:rPr lang="en-US" sz="2400" dirty="0" smtClean="0"/>
              <a:t>– Design the main class and methods </a:t>
            </a:r>
            <a:r>
              <a:rPr lang="en-US" sz="2400" dirty="0"/>
              <a:t>of the program</a:t>
            </a:r>
          </a:p>
          <a:p>
            <a:pPr lvl="0"/>
            <a:r>
              <a:rPr lang="en-US" sz="2400" dirty="0" err="1"/>
              <a:t>Germell</a:t>
            </a:r>
            <a:r>
              <a:rPr lang="en-US" sz="2400" dirty="0"/>
              <a:t> </a:t>
            </a:r>
            <a:r>
              <a:rPr lang="en-US" sz="2400" dirty="0" smtClean="0"/>
              <a:t>– In charge of object </a:t>
            </a:r>
            <a:r>
              <a:rPr lang="en-US" sz="2400" dirty="0"/>
              <a:t>classes (patient, insurance, </a:t>
            </a:r>
            <a:r>
              <a:rPr lang="en-US" sz="2400" dirty="0" smtClean="0"/>
              <a:t>etc.)</a:t>
            </a:r>
            <a:endParaRPr lang="en-US" sz="2400" dirty="0"/>
          </a:p>
          <a:p>
            <a:pPr lvl="0"/>
            <a:r>
              <a:rPr lang="en-US" sz="2400" dirty="0"/>
              <a:t> </a:t>
            </a:r>
            <a:r>
              <a:rPr lang="en-US" sz="2400" dirty="0" smtClean="0"/>
              <a:t>John </a:t>
            </a:r>
            <a:r>
              <a:rPr lang="mr-IN" sz="2400" dirty="0" smtClean="0"/>
              <a:t>–</a:t>
            </a:r>
            <a:r>
              <a:rPr lang="en-US" sz="2400" dirty="0" smtClean="0"/>
              <a:t> Design and build the GUI for </a:t>
            </a:r>
            <a:r>
              <a:rPr lang="en-US" sz="2400" smtClean="0"/>
              <a:t>the program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834193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Saddl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Saddle">
      <a:majorFont>
        <a:latin typeface="Book Antiqua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Book Antiqua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Saddle">
      <a:fillStyleLst>
        <a:solidFill>
          <a:schemeClr val="phClr"/>
        </a:solidFill>
        <a:gradFill rotWithShape="1">
          <a:gsLst>
            <a:gs pos="0">
              <a:schemeClr val="phClr"/>
            </a:gs>
            <a:gs pos="30000">
              <a:schemeClr val="phClr">
                <a:tint val="80000"/>
              </a:schemeClr>
            </a:gs>
            <a:gs pos="100000">
              <a:schemeClr val="phClr">
                <a:tint val="100000"/>
              </a:schemeClr>
            </a:gs>
          </a:gsLst>
          <a:path path="rect">
            <a:fillToRect l="50000" r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70000"/>
                <a:satMod val="120000"/>
              </a:schemeClr>
              <a:schemeClr val="phClr">
                <a:tint val="30000"/>
                <a:satMod val="120000"/>
              </a:schemeClr>
            </a:duotone>
          </a:blip>
          <a:stretch/>
        </a:blipFill>
      </a:fillStyleLst>
      <a:lnStyleLst>
        <a:ln w="254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50800" cap="flat" cmpd="dbl" algn="ctr">
          <a:solidFill>
            <a:schemeClr val="phClr"/>
          </a:solidFill>
          <a:prstDash val="solid"/>
        </a:ln>
        <a:ln w="7620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FFFFFF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sunrise" dir="tl">
              <a:rot lat="0" lon="0" rev="1200000"/>
            </a:lightRig>
          </a:scene3d>
          <a:sp3d prstMaterial="softEdge">
            <a:bevelT w="0" h="0"/>
          </a:sp3d>
        </a:effectStyle>
        <a:effectStyle>
          <a:effectLst>
            <a:innerShdw blurRad="76200" dist="38100" dir="13500000">
              <a:srgbClr val="FFFFFF">
                <a:alpha val="75000"/>
              </a:srgbClr>
            </a:innerShdw>
          </a:effectLst>
          <a:scene3d>
            <a:camera prst="perspectiveFront" fov="2400000"/>
            <a:lightRig rig="twoPt" dir="tl"/>
          </a:scene3d>
          <a:sp3d>
            <a:bevelT w="25400" h="12700" prst="angle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2">
            <a:duotone>
              <a:schemeClr val="phClr">
                <a:shade val="30000"/>
                <a:satMod val="250000"/>
              </a:schemeClr>
              <a:schemeClr val="phClr">
                <a:tint val="50000"/>
                <a:satMod val="200000"/>
              </a:schemeClr>
            </a:duotone>
          </a:blip>
          <a:stretch/>
        </a:blipFill>
        <a:blipFill rotWithShape="1">
          <a:blip xmlns:r="http://schemas.openxmlformats.org/officeDocument/2006/relationships" r:embed="rId3">
            <a:duotone>
              <a:schemeClr val="phClr">
                <a:shade val="90000"/>
                <a:hueMod val="90000"/>
                <a:satMod val="150000"/>
                <a:lumMod val="90000"/>
              </a:schemeClr>
              <a:schemeClr val="phClr">
                <a:tint val="70000"/>
                <a:shade val="80000"/>
                <a:satMod val="300000"/>
                <a:lumMod val="11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Saddle.thmx</Template>
  <TotalTime>68</TotalTime>
  <Words>314</Words>
  <Application>Microsoft Macintosh PowerPoint</Application>
  <PresentationFormat>On-screen Show (4:3)</PresentationFormat>
  <Paragraphs>40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Saddle</vt:lpstr>
      <vt:lpstr>Healthcare Billing System</vt:lpstr>
      <vt:lpstr>Key Requirements</vt:lpstr>
      <vt:lpstr>Types of Users</vt:lpstr>
      <vt:lpstr>User Stories</vt:lpstr>
      <vt:lpstr>Obstacles</vt:lpstr>
      <vt:lpstr>Project Roles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Healthcare Billing System</dc:title>
  <dc:creator>John Hoffman</dc:creator>
  <cp:lastModifiedBy>John Hoffman</cp:lastModifiedBy>
  <cp:revision>7</cp:revision>
  <dcterms:created xsi:type="dcterms:W3CDTF">2019-10-01T03:43:44Z</dcterms:created>
  <dcterms:modified xsi:type="dcterms:W3CDTF">2019-10-01T13:25:34Z</dcterms:modified>
</cp:coreProperties>
</file>