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3"/>
  </p:notesMasterIdLst>
  <p:sldIdLst>
    <p:sldId id="256" r:id="rId2"/>
    <p:sldId id="257" r:id="rId3"/>
    <p:sldId id="258" r:id="rId4"/>
    <p:sldId id="265" r:id="rId5"/>
    <p:sldId id="266" r:id="rId6"/>
    <p:sldId id="259" r:id="rId7"/>
    <p:sldId id="260" r:id="rId8"/>
    <p:sldId id="261" r:id="rId9"/>
    <p:sldId id="263" r:id="rId10"/>
    <p:sldId id="264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3E620B8-A180-1D8B-B3EA-4463412EFC74}" v="3" dt="2025-04-22T01:19:32.943"/>
    <p1510:client id="{6E5E62A4-6D50-7091-50AB-C361FE45E81A}" v="370" dt="2025-04-20T22:44:54.897"/>
    <p1510:client id="{958B7ECF-981F-7277-6D22-E72BE03AFD26}" v="17" dt="2025-04-22T02:25:03.258"/>
    <p1510:client id="{B86D9FF6-D1B8-743C-2BF4-C2611F95FCD9}" v="134" dt="2025-04-22T01:30:17.934"/>
    <p1510:client id="{F65BC076-9874-87EA-1057-7B0FF41A0A96}" v="40" dt="2025-04-22T01:57:50.1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FB2BB1E-7521-4348-B43A-651D355661B7}" type="doc">
      <dgm:prSet loTypeId="urn:microsoft.com/office/officeart/2005/8/layout/vList5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57B944DB-FD77-4128-AE04-AE585B6BA5F7}">
      <dgm:prSet/>
      <dgm:spPr/>
      <dgm:t>
        <a:bodyPr/>
        <a:lstStyle/>
        <a:p>
          <a:r>
            <a:rPr lang="en-US" b="1"/>
            <a:t>FER-2013</a:t>
          </a:r>
          <a:endParaRPr lang="en-US"/>
        </a:p>
      </dgm:t>
    </dgm:pt>
    <dgm:pt modelId="{F9427AF0-87E9-4ABE-86E7-E1A5A86AB236}" type="parTrans" cxnId="{E9D25B75-9296-4CD6-AC77-1F7D4EFE51E1}">
      <dgm:prSet/>
      <dgm:spPr/>
      <dgm:t>
        <a:bodyPr/>
        <a:lstStyle/>
        <a:p>
          <a:endParaRPr lang="en-US"/>
        </a:p>
      </dgm:t>
    </dgm:pt>
    <dgm:pt modelId="{13C1BEC7-FF3C-482C-A63D-C286A068DB76}" type="sibTrans" cxnId="{E9D25B75-9296-4CD6-AC77-1F7D4EFE51E1}">
      <dgm:prSet/>
      <dgm:spPr/>
      <dgm:t>
        <a:bodyPr/>
        <a:lstStyle/>
        <a:p>
          <a:endParaRPr lang="en-US"/>
        </a:p>
      </dgm:t>
    </dgm:pt>
    <dgm:pt modelId="{CC4CCAAA-7A9C-40A8-B2EF-EB3B9F4F3E40}">
      <dgm:prSet/>
      <dgm:spPr/>
      <dgm:t>
        <a:bodyPr/>
        <a:lstStyle/>
        <a:p>
          <a:r>
            <a:rPr lang="en-US"/>
            <a:t>Facial emotion images</a:t>
          </a:r>
        </a:p>
      </dgm:t>
    </dgm:pt>
    <dgm:pt modelId="{B2DD245B-13ED-48A3-A571-95E76F627C4E}" type="parTrans" cxnId="{B05BD3A0-8BDF-4B9E-BCD4-7F9FCA5D8999}">
      <dgm:prSet/>
      <dgm:spPr/>
      <dgm:t>
        <a:bodyPr/>
        <a:lstStyle/>
        <a:p>
          <a:endParaRPr lang="en-US"/>
        </a:p>
      </dgm:t>
    </dgm:pt>
    <dgm:pt modelId="{1542215F-4370-4BFA-9A67-4170570F8419}" type="sibTrans" cxnId="{B05BD3A0-8BDF-4B9E-BCD4-7F9FCA5D8999}">
      <dgm:prSet/>
      <dgm:spPr/>
      <dgm:t>
        <a:bodyPr/>
        <a:lstStyle/>
        <a:p>
          <a:endParaRPr lang="en-US"/>
        </a:p>
      </dgm:t>
    </dgm:pt>
    <dgm:pt modelId="{D68DCFEB-4CA6-4237-B6A3-3D2C2D5254B4}">
      <dgm:prSet/>
      <dgm:spPr/>
      <dgm:t>
        <a:bodyPr/>
        <a:lstStyle/>
        <a:p>
          <a:r>
            <a:rPr lang="en-US"/>
            <a:t>7 emotion classes</a:t>
          </a:r>
        </a:p>
      </dgm:t>
    </dgm:pt>
    <dgm:pt modelId="{D8D579C9-9D87-4BB6-BF28-58A176FCC822}" type="parTrans" cxnId="{4FAC7986-1734-4177-97BF-49E4372E895C}">
      <dgm:prSet/>
      <dgm:spPr/>
      <dgm:t>
        <a:bodyPr/>
        <a:lstStyle/>
        <a:p>
          <a:endParaRPr lang="en-US"/>
        </a:p>
      </dgm:t>
    </dgm:pt>
    <dgm:pt modelId="{2F782E46-9560-4461-9F5D-56FE26B4F237}" type="sibTrans" cxnId="{4FAC7986-1734-4177-97BF-49E4372E895C}">
      <dgm:prSet/>
      <dgm:spPr/>
      <dgm:t>
        <a:bodyPr/>
        <a:lstStyle/>
        <a:p>
          <a:endParaRPr lang="en-US"/>
        </a:p>
      </dgm:t>
    </dgm:pt>
    <dgm:pt modelId="{94479055-9C34-4DBD-8F94-826112AE5BE9}">
      <dgm:prSet/>
      <dgm:spPr/>
      <dgm:t>
        <a:bodyPr/>
        <a:lstStyle/>
        <a:p>
          <a:r>
            <a:rPr lang="en-US" b="1"/>
            <a:t>WESAD</a:t>
          </a:r>
          <a:endParaRPr lang="en-US"/>
        </a:p>
      </dgm:t>
    </dgm:pt>
    <dgm:pt modelId="{AB59DECB-58B9-4AB2-8FF5-CB1494783777}" type="parTrans" cxnId="{AC2BA6BF-2C61-427E-8082-A86F23F86F23}">
      <dgm:prSet/>
      <dgm:spPr/>
      <dgm:t>
        <a:bodyPr/>
        <a:lstStyle/>
        <a:p>
          <a:endParaRPr lang="en-US"/>
        </a:p>
      </dgm:t>
    </dgm:pt>
    <dgm:pt modelId="{A57CBDB2-B15B-4301-B44A-FD957B14D084}" type="sibTrans" cxnId="{AC2BA6BF-2C61-427E-8082-A86F23F86F23}">
      <dgm:prSet/>
      <dgm:spPr/>
      <dgm:t>
        <a:bodyPr/>
        <a:lstStyle/>
        <a:p>
          <a:endParaRPr lang="en-US"/>
        </a:p>
      </dgm:t>
    </dgm:pt>
    <dgm:pt modelId="{93A13A61-194B-4870-B9FD-8E5B57689AEB}">
      <dgm:prSet/>
      <dgm:spPr/>
      <dgm:t>
        <a:bodyPr/>
        <a:lstStyle/>
        <a:p>
          <a:r>
            <a:rPr lang="en-US"/>
            <a:t>Biometric time-series (HR, EDA)</a:t>
          </a:r>
        </a:p>
      </dgm:t>
    </dgm:pt>
    <dgm:pt modelId="{A7FA429C-96EB-4B3B-92D9-7D334552B94C}" type="parTrans" cxnId="{F2CBA72A-7EC6-4BAF-8622-5F5654F14E9F}">
      <dgm:prSet/>
      <dgm:spPr/>
      <dgm:t>
        <a:bodyPr/>
        <a:lstStyle/>
        <a:p>
          <a:endParaRPr lang="en-US"/>
        </a:p>
      </dgm:t>
    </dgm:pt>
    <dgm:pt modelId="{80C19D4E-0837-459D-9DEF-8626FECB4868}" type="sibTrans" cxnId="{F2CBA72A-7EC6-4BAF-8622-5F5654F14E9F}">
      <dgm:prSet/>
      <dgm:spPr/>
      <dgm:t>
        <a:bodyPr/>
        <a:lstStyle/>
        <a:p>
          <a:endParaRPr lang="en-US"/>
        </a:p>
      </dgm:t>
    </dgm:pt>
    <dgm:pt modelId="{3E511760-C865-4318-B9B1-9F1CA252E1EB}">
      <dgm:prSet/>
      <dgm:spPr/>
      <dgm:t>
        <a:bodyPr/>
        <a:lstStyle/>
        <a:p>
          <a:r>
            <a:rPr lang="en-US"/>
            <a:t>Label: stress, neutral</a:t>
          </a:r>
        </a:p>
      </dgm:t>
    </dgm:pt>
    <dgm:pt modelId="{4595D8C6-CFD5-4F1F-B621-1ECAEC57C2F0}" type="parTrans" cxnId="{5DDDFB8F-B08A-4F5F-8125-93C8E4CEFD77}">
      <dgm:prSet/>
      <dgm:spPr/>
      <dgm:t>
        <a:bodyPr/>
        <a:lstStyle/>
        <a:p>
          <a:endParaRPr lang="en-US"/>
        </a:p>
      </dgm:t>
    </dgm:pt>
    <dgm:pt modelId="{0DB488CF-DE94-4503-B628-5395E1856647}" type="sibTrans" cxnId="{5DDDFB8F-B08A-4F5F-8125-93C8E4CEFD77}">
      <dgm:prSet/>
      <dgm:spPr/>
      <dgm:t>
        <a:bodyPr/>
        <a:lstStyle/>
        <a:p>
          <a:endParaRPr lang="en-US"/>
        </a:p>
      </dgm:t>
    </dgm:pt>
    <dgm:pt modelId="{5FD00BFC-746D-4168-8590-E24977CE9737}">
      <dgm:prSet/>
      <dgm:spPr/>
      <dgm:t>
        <a:bodyPr/>
        <a:lstStyle/>
        <a:p>
          <a:r>
            <a:rPr lang="en-US" b="1"/>
            <a:t>Capture-24 / HAR</a:t>
          </a:r>
          <a:endParaRPr lang="en-US"/>
        </a:p>
      </dgm:t>
    </dgm:pt>
    <dgm:pt modelId="{134EFEB9-713F-41AC-AD18-23FC3749DB88}" type="parTrans" cxnId="{F1D55899-F886-4036-BAC9-007926E98BB9}">
      <dgm:prSet/>
      <dgm:spPr/>
      <dgm:t>
        <a:bodyPr/>
        <a:lstStyle/>
        <a:p>
          <a:endParaRPr lang="en-US"/>
        </a:p>
      </dgm:t>
    </dgm:pt>
    <dgm:pt modelId="{8182835D-C0A1-4DA4-8B02-28B7246243D4}" type="sibTrans" cxnId="{F1D55899-F886-4036-BAC9-007926E98BB9}">
      <dgm:prSet/>
      <dgm:spPr/>
      <dgm:t>
        <a:bodyPr/>
        <a:lstStyle/>
        <a:p>
          <a:endParaRPr lang="en-US"/>
        </a:p>
      </dgm:t>
    </dgm:pt>
    <dgm:pt modelId="{7B6CF8D7-1892-4FCD-BEE7-13D431201A71}">
      <dgm:prSet/>
      <dgm:spPr/>
      <dgm:t>
        <a:bodyPr/>
        <a:lstStyle/>
        <a:p>
          <a:r>
            <a:rPr lang="en-US"/>
            <a:t>Accelerometer data</a:t>
          </a:r>
        </a:p>
      </dgm:t>
    </dgm:pt>
    <dgm:pt modelId="{AABCA34A-0C8D-460C-93FD-DE5A15BFACB9}" type="parTrans" cxnId="{13016640-3036-497F-9078-51596D116229}">
      <dgm:prSet/>
      <dgm:spPr/>
      <dgm:t>
        <a:bodyPr/>
        <a:lstStyle/>
        <a:p>
          <a:endParaRPr lang="en-US"/>
        </a:p>
      </dgm:t>
    </dgm:pt>
    <dgm:pt modelId="{305C96BA-E2C1-4E92-9CF1-E424F8514457}" type="sibTrans" cxnId="{13016640-3036-497F-9078-51596D116229}">
      <dgm:prSet/>
      <dgm:spPr/>
      <dgm:t>
        <a:bodyPr/>
        <a:lstStyle/>
        <a:p>
          <a:endParaRPr lang="en-US"/>
        </a:p>
      </dgm:t>
    </dgm:pt>
    <dgm:pt modelId="{2100CEE8-4FCD-4AD8-BE64-76D27E416C30}">
      <dgm:prSet/>
      <dgm:spPr/>
      <dgm:t>
        <a:bodyPr/>
        <a:lstStyle/>
        <a:p>
          <a:r>
            <a:rPr lang="en-US"/>
            <a:t>Labels: walking, sitting, etc.</a:t>
          </a:r>
        </a:p>
      </dgm:t>
    </dgm:pt>
    <dgm:pt modelId="{517D6962-85CE-4A99-96DE-D179C2129DD8}" type="parTrans" cxnId="{3A2AF0BB-AA9E-4983-A111-15CBF33DC3C3}">
      <dgm:prSet/>
      <dgm:spPr/>
      <dgm:t>
        <a:bodyPr/>
        <a:lstStyle/>
        <a:p>
          <a:endParaRPr lang="en-US"/>
        </a:p>
      </dgm:t>
    </dgm:pt>
    <dgm:pt modelId="{39430591-4DC5-4DEF-9C19-E7730D2CA65A}" type="sibTrans" cxnId="{3A2AF0BB-AA9E-4983-A111-15CBF33DC3C3}">
      <dgm:prSet/>
      <dgm:spPr/>
      <dgm:t>
        <a:bodyPr/>
        <a:lstStyle/>
        <a:p>
          <a:endParaRPr lang="en-US"/>
        </a:p>
      </dgm:t>
    </dgm:pt>
    <dgm:pt modelId="{DC853797-9014-4159-B8ED-9B8EDE82E679}" type="pres">
      <dgm:prSet presAssocID="{8FB2BB1E-7521-4348-B43A-651D355661B7}" presName="Name0" presStyleCnt="0">
        <dgm:presLayoutVars>
          <dgm:dir/>
          <dgm:animLvl val="lvl"/>
          <dgm:resizeHandles val="exact"/>
        </dgm:presLayoutVars>
      </dgm:prSet>
      <dgm:spPr/>
    </dgm:pt>
    <dgm:pt modelId="{BD1B96CC-A553-4F89-A40A-3913721DE6F7}" type="pres">
      <dgm:prSet presAssocID="{57B944DB-FD77-4128-AE04-AE585B6BA5F7}" presName="linNode" presStyleCnt="0"/>
      <dgm:spPr/>
    </dgm:pt>
    <dgm:pt modelId="{4715CA82-C542-4ACE-AE55-16E70F1D7262}" type="pres">
      <dgm:prSet presAssocID="{57B944DB-FD77-4128-AE04-AE585B6BA5F7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9F010EB4-002B-408F-9324-D4CC8377AFD8}" type="pres">
      <dgm:prSet presAssocID="{57B944DB-FD77-4128-AE04-AE585B6BA5F7}" presName="descendantText" presStyleLbl="alignAccFollowNode1" presStyleIdx="0" presStyleCnt="3">
        <dgm:presLayoutVars>
          <dgm:bulletEnabled val="1"/>
        </dgm:presLayoutVars>
      </dgm:prSet>
      <dgm:spPr/>
    </dgm:pt>
    <dgm:pt modelId="{1A939EDD-95DB-4088-8FE8-02A58F96898E}" type="pres">
      <dgm:prSet presAssocID="{13C1BEC7-FF3C-482C-A63D-C286A068DB76}" presName="sp" presStyleCnt="0"/>
      <dgm:spPr/>
    </dgm:pt>
    <dgm:pt modelId="{EEF6D5A3-A735-4C0F-AEFD-A40EEEF501D4}" type="pres">
      <dgm:prSet presAssocID="{94479055-9C34-4DBD-8F94-826112AE5BE9}" presName="linNode" presStyleCnt="0"/>
      <dgm:spPr/>
    </dgm:pt>
    <dgm:pt modelId="{88A5959F-3DC5-4681-A199-0F27499E3898}" type="pres">
      <dgm:prSet presAssocID="{94479055-9C34-4DBD-8F94-826112AE5BE9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42726F4C-1001-47B2-9D19-41E94FDD829B}" type="pres">
      <dgm:prSet presAssocID="{94479055-9C34-4DBD-8F94-826112AE5BE9}" presName="descendantText" presStyleLbl="alignAccFollowNode1" presStyleIdx="1" presStyleCnt="3">
        <dgm:presLayoutVars>
          <dgm:bulletEnabled val="1"/>
        </dgm:presLayoutVars>
      </dgm:prSet>
      <dgm:spPr/>
    </dgm:pt>
    <dgm:pt modelId="{A8D2F695-E2E0-4457-AA61-8759106D9F75}" type="pres">
      <dgm:prSet presAssocID="{A57CBDB2-B15B-4301-B44A-FD957B14D084}" presName="sp" presStyleCnt="0"/>
      <dgm:spPr/>
    </dgm:pt>
    <dgm:pt modelId="{A39F45B3-85E9-422D-87FD-759C9C12F7F1}" type="pres">
      <dgm:prSet presAssocID="{5FD00BFC-746D-4168-8590-E24977CE9737}" presName="linNode" presStyleCnt="0"/>
      <dgm:spPr/>
    </dgm:pt>
    <dgm:pt modelId="{AAAF3FA7-F741-41A8-8FA4-F69A79079E19}" type="pres">
      <dgm:prSet presAssocID="{5FD00BFC-746D-4168-8590-E24977CE9737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269E58CD-277F-455D-9FF8-1E131C57B338}" type="pres">
      <dgm:prSet presAssocID="{5FD00BFC-746D-4168-8590-E24977CE9737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F2CBA72A-7EC6-4BAF-8622-5F5654F14E9F}" srcId="{94479055-9C34-4DBD-8F94-826112AE5BE9}" destId="{93A13A61-194B-4870-B9FD-8E5B57689AEB}" srcOrd="0" destOrd="0" parTransId="{A7FA429C-96EB-4B3B-92D9-7D334552B94C}" sibTransId="{80C19D4E-0837-459D-9DEF-8626FECB4868}"/>
    <dgm:cxn modelId="{B831682B-C139-4F2B-8117-D2D41A374D0B}" type="presOf" srcId="{CC4CCAAA-7A9C-40A8-B2EF-EB3B9F4F3E40}" destId="{9F010EB4-002B-408F-9324-D4CC8377AFD8}" srcOrd="0" destOrd="0" presId="urn:microsoft.com/office/officeart/2005/8/layout/vList5"/>
    <dgm:cxn modelId="{13016640-3036-497F-9078-51596D116229}" srcId="{5FD00BFC-746D-4168-8590-E24977CE9737}" destId="{7B6CF8D7-1892-4FCD-BEE7-13D431201A71}" srcOrd="0" destOrd="0" parTransId="{AABCA34A-0C8D-460C-93FD-DE5A15BFACB9}" sibTransId="{305C96BA-E2C1-4E92-9CF1-E424F8514457}"/>
    <dgm:cxn modelId="{9B1EE668-8482-40FF-8EFF-FAB36ECDFF13}" type="presOf" srcId="{8FB2BB1E-7521-4348-B43A-651D355661B7}" destId="{DC853797-9014-4159-B8ED-9B8EDE82E679}" srcOrd="0" destOrd="0" presId="urn:microsoft.com/office/officeart/2005/8/layout/vList5"/>
    <dgm:cxn modelId="{AA657F6A-B258-4A43-84BD-7454567D6848}" type="presOf" srcId="{3E511760-C865-4318-B9B1-9F1CA252E1EB}" destId="{42726F4C-1001-47B2-9D19-41E94FDD829B}" srcOrd="0" destOrd="1" presId="urn:microsoft.com/office/officeart/2005/8/layout/vList5"/>
    <dgm:cxn modelId="{BA305D6C-E0E1-44E7-A1F5-4184C683B540}" type="presOf" srcId="{7B6CF8D7-1892-4FCD-BEE7-13D431201A71}" destId="{269E58CD-277F-455D-9FF8-1E131C57B338}" srcOrd="0" destOrd="0" presId="urn:microsoft.com/office/officeart/2005/8/layout/vList5"/>
    <dgm:cxn modelId="{C2783753-6903-4734-8055-C5012DDC03EB}" type="presOf" srcId="{2100CEE8-4FCD-4AD8-BE64-76D27E416C30}" destId="{269E58CD-277F-455D-9FF8-1E131C57B338}" srcOrd="0" destOrd="1" presId="urn:microsoft.com/office/officeart/2005/8/layout/vList5"/>
    <dgm:cxn modelId="{E9D25B75-9296-4CD6-AC77-1F7D4EFE51E1}" srcId="{8FB2BB1E-7521-4348-B43A-651D355661B7}" destId="{57B944DB-FD77-4128-AE04-AE585B6BA5F7}" srcOrd="0" destOrd="0" parTransId="{F9427AF0-87E9-4ABE-86E7-E1A5A86AB236}" sibTransId="{13C1BEC7-FF3C-482C-A63D-C286A068DB76}"/>
    <dgm:cxn modelId="{4FAC7986-1734-4177-97BF-49E4372E895C}" srcId="{57B944DB-FD77-4128-AE04-AE585B6BA5F7}" destId="{D68DCFEB-4CA6-4237-B6A3-3D2C2D5254B4}" srcOrd="1" destOrd="0" parTransId="{D8D579C9-9D87-4BB6-BF28-58A176FCC822}" sibTransId="{2F782E46-9560-4461-9F5D-56FE26B4F237}"/>
    <dgm:cxn modelId="{5DDDFB8F-B08A-4F5F-8125-93C8E4CEFD77}" srcId="{94479055-9C34-4DBD-8F94-826112AE5BE9}" destId="{3E511760-C865-4318-B9B1-9F1CA252E1EB}" srcOrd="1" destOrd="0" parTransId="{4595D8C6-CFD5-4F1F-B621-1ECAEC57C2F0}" sibTransId="{0DB488CF-DE94-4503-B628-5395E1856647}"/>
    <dgm:cxn modelId="{F1D55899-F886-4036-BAC9-007926E98BB9}" srcId="{8FB2BB1E-7521-4348-B43A-651D355661B7}" destId="{5FD00BFC-746D-4168-8590-E24977CE9737}" srcOrd="2" destOrd="0" parTransId="{134EFEB9-713F-41AC-AD18-23FC3749DB88}" sibTransId="{8182835D-C0A1-4DA4-8B02-28B7246243D4}"/>
    <dgm:cxn modelId="{B05BD3A0-8BDF-4B9E-BCD4-7F9FCA5D8999}" srcId="{57B944DB-FD77-4128-AE04-AE585B6BA5F7}" destId="{CC4CCAAA-7A9C-40A8-B2EF-EB3B9F4F3E40}" srcOrd="0" destOrd="0" parTransId="{B2DD245B-13ED-48A3-A571-95E76F627C4E}" sibTransId="{1542215F-4370-4BFA-9A67-4170570F8419}"/>
    <dgm:cxn modelId="{F05C76B6-0A09-4519-8C81-C5E84F6D68D0}" type="presOf" srcId="{5FD00BFC-746D-4168-8590-E24977CE9737}" destId="{AAAF3FA7-F741-41A8-8FA4-F69A79079E19}" srcOrd="0" destOrd="0" presId="urn:microsoft.com/office/officeart/2005/8/layout/vList5"/>
    <dgm:cxn modelId="{866E63B8-F932-4473-845D-9F98D475B9EB}" type="presOf" srcId="{93A13A61-194B-4870-B9FD-8E5B57689AEB}" destId="{42726F4C-1001-47B2-9D19-41E94FDD829B}" srcOrd="0" destOrd="0" presId="urn:microsoft.com/office/officeart/2005/8/layout/vList5"/>
    <dgm:cxn modelId="{3A2AF0BB-AA9E-4983-A111-15CBF33DC3C3}" srcId="{5FD00BFC-746D-4168-8590-E24977CE9737}" destId="{2100CEE8-4FCD-4AD8-BE64-76D27E416C30}" srcOrd="1" destOrd="0" parTransId="{517D6962-85CE-4A99-96DE-D179C2129DD8}" sibTransId="{39430591-4DC5-4DEF-9C19-E7730D2CA65A}"/>
    <dgm:cxn modelId="{AC2BA6BF-2C61-427E-8082-A86F23F86F23}" srcId="{8FB2BB1E-7521-4348-B43A-651D355661B7}" destId="{94479055-9C34-4DBD-8F94-826112AE5BE9}" srcOrd="1" destOrd="0" parTransId="{AB59DECB-58B9-4AB2-8FF5-CB1494783777}" sibTransId="{A57CBDB2-B15B-4301-B44A-FD957B14D084}"/>
    <dgm:cxn modelId="{45B6C5C4-B347-4362-8989-3DF2B2790B58}" type="presOf" srcId="{D68DCFEB-4CA6-4237-B6A3-3D2C2D5254B4}" destId="{9F010EB4-002B-408F-9324-D4CC8377AFD8}" srcOrd="0" destOrd="1" presId="urn:microsoft.com/office/officeart/2005/8/layout/vList5"/>
    <dgm:cxn modelId="{E861ECC7-7BC1-4D87-A505-D1F90C4B3C69}" type="presOf" srcId="{57B944DB-FD77-4128-AE04-AE585B6BA5F7}" destId="{4715CA82-C542-4ACE-AE55-16E70F1D7262}" srcOrd="0" destOrd="0" presId="urn:microsoft.com/office/officeart/2005/8/layout/vList5"/>
    <dgm:cxn modelId="{AB5077EA-10C2-4345-9DF4-4A1334BCA7E2}" type="presOf" srcId="{94479055-9C34-4DBD-8F94-826112AE5BE9}" destId="{88A5959F-3DC5-4681-A199-0F27499E3898}" srcOrd="0" destOrd="0" presId="urn:microsoft.com/office/officeart/2005/8/layout/vList5"/>
    <dgm:cxn modelId="{033A18E2-60BD-4023-97A4-DD259D8E1043}" type="presParOf" srcId="{DC853797-9014-4159-B8ED-9B8EDE82E679}" destId="{BD1B96CC-A553-4F89-A40A-3913721DE6F7}" srcOrd="0" destOrd="0" presId="urn:microsoft.com/office/officeart/2005/8/layout/vList5"/>
    <dgm:cxn modelId="{B141AB86-E9C7-4F05-B777-2F99E73FA9C2}" type="presParOf" srcId="{BD1B96CC-A553-4F89-A40A-3913721DE6F7}" destId="{4715CA82-C542-4ACE-AE55-16E70F1D7262}" srcOrd="0" destOrd="0" presId="urn:microsoft.com/office/officeart/2005/8/layout/vList5"/>
    <dgm:cxn modelId="{7D9B5B66-E15F-450C-8CC8-009797BF7046}" type="presParOf" srcId="{BD1B96CC-A553-4F89-A40A-3913721DE6F7}" destId="{9F010EB4-002B-408F-9324-D4CC8377AFD8}" srcOrd="1" destOrd="0" presId="urn:microsoft.com/office/officeart/2005/8/layout/vList5"/>
    <dgm:cxn modelId="{8E73CAAA-E364-4D3B-8F6F-5BBFC9336DEA}" type="presParOf" srcId="{DC853797-9014-4159-B8ED-9B8EDE82E679}" destId="{1A939EDD-95DB-4088-8FE8-02A58F96898E}" srcOrd="1" destOrd="0" presId="urn:microsoft.com/office/officeart/2005/8/layout/vList5"/>
    <dgm:cxn modelId="{08C26DFE-F78B-4130-BB79-ADAE21398FD9}" type="presParOf" srcId="{DC853797-9014-4159-B8ED-9B8EDE82E679}" destId="{EEF6D5A3-A735-4C0F-AEFD-A40EEEF501D4}" srcOrd="2" destOrd="0" presId="urn:microsoft.com/office/officeart/2005/8/layout/vList5"/>
    <dgm:cxn modelId="{E4FDB89A-A69D-415A-A404-8C6826BF6ED1}" type="presParOf" srcId="{EEF6D5A3-A735-4C0F-AEFD-A40EEEF501D4}" destId="{88A5959F-3DC5-4681-A199-0F27499E3898}" srcOrd="0" destOrd="0" presId="urn:microsoft.com/office/officeart/2005/8/layout/vList5"/>
    <dgm:cxn modelId="{88C442AA-959B-4723-BA05-1E0C6E43705F}" type="presParOf" srcId="{EEF6D5A3-A735-4C0F-AEFD-A40EEEF501D4}" destId="{42726F4C-1001-47B2-9D19-41E94FDD829B}" srcOrd="1" destOrd="0" presId="urn:microsoft.com/office/officeart/2005/8/layout/vList5"/>
    <dgm:cxn modelId="{CD1B4DBC-E239-4FD8-B3D1-96F11492CC97}" type="presParOf" srcId="{DC853797-9014-4159-B8ED-9B8EDE82E679}" destId="{A8D2F695-E2E0-4457-AA61-8759106D9F75}" srcOrd="3" destOrd="0" presId="urn:microsoft.com/office/officeart/2005/8/layout/vList5"/>
    <dgm:cxn modelId="{C2245C91-50FC-43F5-BA9B-34EEE7B512FA}" type="presParOf" srcId="{DC853797-9014-4159-B8ED-9B8EDE82E679}" destId="{A39F45B3-85E9-422D-87FD-759C9C12F7F1}" srcOrd="4" destOrd="0" presId="urn:microsoft.com/office/officeart/2005/8/layout/vList5"/>
    <dgm:cxn modelId="{334D3B5B-29B8-43FA-9198-E482D6D4A147}" type="presParOf" srcId="{A39F45B3-85E9-422D-87FD-759C9C12F7F1}" destId="{AAAF3FA7-F741-41A8-8FA4-F69A79079E19}" srcOrd="0" destOrd="0" presId="urn:microsoft.com/office/officeart/2005/8/layout/vList5"/>
    <dgm:cxn modelId="{C260D327-AAB1-49A9-ABC5-6312756F458A}" type="presParOf" srcId="{A39F45B3-85E9-422D-87FD-759C9C12F7F1}" destId="{269E58CD-277F-455D-9FF8-1E131C57B338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010EB4-002B-408F-9324-D4CC8377AFD8}">
      <dsp:nvSpPr>
        <dsp:cNvPr id="0" name=""/>
        <dsp:cNvSpPr/>
      </dsp:nvSpPr>
      <dsp:spPr>
        <a:xfrm rot="5400000">
          <a:off x="6012655" y="-2416209"/>
          <a:ext cx="1055350" cy="6155605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900" kern="1200"/>
            <a:t>Facial emotion images</a:t>
          </a:r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900" kern="1200"/>
            <a:t>7 emotion classes</a:t>
          </a:r>
        </a:p>
      </dsp:txBody>
      <dsp:txXfrm rot="-5400000">
        <a:off x="3462528" y="185436"/>
        <a:ext cx="6104087" cy="952314"/>
      </dsp:txXfrm>
    </dsp:sp>
    <dsp:sp modelId="{4715CA82-C542-4ACE-AE55-16E70F1D7262}">
      <dsp:nvSpPr>
        <dsp:cNvPr id="0" name=""/>
        <dsp:cNvSpPr/>
      </dsp:nvSpPr>
      <dsp:spPr>
        <a:xfrm>
          <a:off x="0" y="1998"/>
          <a:ext cx="3462527" cy="1319188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74295" rIns="148590" bIns="74295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b="1" kern="1200"/>
            <a:t>FER-2013</a:t>
          </a:r>
          <a:endParaRPr lang="en-US" sz="3900" kern="1200"/>
        </a:p>
      </dsp:txBody>
      <dsp:txXfrm>
        <a:off x="64397" y="66395"/>
        <a:ext cx="3333733" cy="1190394"/>
      </dsp:txXfrm>
    </dsp:sp>
    <dsp:sp modelId="{42726F4C-1001-47B2-9D19-41E94FDD829B}">
      <dsp:nvSpPr>
        <dsp:cNvPr id="0" name=""/>
        <dsp:cNvSpPr/>
      </dsp:nvSpPr>
      <dsp:spPr>
        <a:xfrm rot="5400000">
          <a:off x="6012655" y="-1031061"/>
          <a:ext cx="1055350" cy="6155605"/>
        </a:xfrm>
        <a:prstGeom prst="round2SameRect">
          <a:avLst/>
        </a:prstGeom>
        <a:solidFill>
          <a:schemeClr val="accent2">
            <a:tint val="40000"/>
            <a:alpha val="90000"/>
            <a:hueOff val="-2045920"/>
            <a:satOff val="22554"/>
            <a:lumOff val="2148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-2045920"/>
              <a:satOff val="22554"/>
              <a:lumOff val="214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900" kern="1200"/>
            <a:t>Biometric time-series (HR, EDA)</a:t>
          </a:r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900" kern="1200"/>
            <a:t>Label: stress, neutral</a:t>
          </a:r>
        </a:p>
      </dsp:txBody>
      <dsp:txXfrm rot="-5400000">
        <a:off x="3462528" y="1570584"/>
        <a:ext cx="6104087" cy="952314"/>
      </dsp:txXfrm>
    </dsp:sp>
    <dsp:sp modelId="{88A5959F-3DC5-4681-A199-0F27499E3898}">
      <dsp:nvSpPr>
        <dsp:cNvPr id="0" name=""/>
        <dsp:cNvSpPr/>
      </dsp:nvSpPr>
      <dsp:spPr>
        <a:xfrm>
          <a:off x="0" y="1387146"/>
          <a:ext cx="3462527" cy="1319188"/>
        </a:xfrm>
        <a:prstGeom prst="roundRect">
          <a:avLst/>
        </a:prstGeom>
        <a:solidFill>
          <a:schemeClr val="accent2">
            <a:hueOff val="-1482143"/>
            <a:satOff val="7100"/>
            <a:lumOff val="6569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74295" rIns="148590" bIns="74295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b="1" kern="1200"/>
            <a:t>WESAD</a:t>
          </a:r>
          <a:endParaRPr lang="en-US" sz="3900" kern="1200"/>
        </a:p>
      </dsp:txBody>
      <dsp:txXfrm>
        <a:off x="64397" y="1451543"/>
        <a:ext cx="3333733" cy="1190394"/>
      </dsp:txXfrm>
    </dsp:sp>
    <dsp:sp modelId="{269E58CD-277F-455D-9FF8-1E131C57B338}">
      <dsp:nvSpPr>
        <dsp:cNvPr id="0" name=""/>
        <dsp:cNvSpPr/>
      </dsp:nvSpPr>
      <dsp:spPr>
        <a:xfrm rot="5400000">
          <a:off x="6012655" y="354086"/>
          <a:ext cx="1055350" cy="6155605"/>
        </a:xfrm>
        <a:prstGeom prst="round2SameRect">
          <a:avLst/>
        </a:prstGeom>
        <a:solidFill>
          <a:schemeClr val="accent2">
            <a:tint val="40000"/>
            <a:alpha val="90000"/>
            <a:hueOff val="-4091839"/>
            <a:satOff val="45107"/>
            <a:lumOff val="4296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-4091839"/>
              <a:satOff val="45107"/>
              <a:lumOff val="429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900" kern="1200"/>
            <a:t>Accelerometer data</a:t>
          </a:r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900" kern="1200"/>
            <a:t>Labels: walking, sitting, etc.</a:t>
          </a:r>
        </a:p>
      </dsp:txBody>
      <dsp:txXfrm rot="-5400000">
        <a:off x="3462528" y="2955731"/>
        <a:ext cx="6104087" cy="952314"/>
      </dsp:txXfrm>
    </dsp:sp>
    <dsp:sp modelId="{AAAF3FA7-F741-41A8-8FA4-F69A79079E19}">
      <dsp:nvSpPr>
        <dsp:cNvPr id="0" name=""/>
        <dsp:cNvSpPr/>
      </dsp:nvSpPr>
      <dsp:spPr>
        <a:xfrm>
          <a:off x="0" y="2772294"/>
          <a:ext cx="3462527" cy="1319188"/>
        </a:xfrm>
        <a:prstGeom prst="roundRect">
          <a:avLst/>
        </a:prstGeom>
        <a:solidFill>
          <a:schemeClr val="accent2">
            <a:hueOff val="-2964286"/>
            <a:satOff val="14200"/>
            <a:lumOff val="13137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74295" rIns="148590" bIns="74295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b="1" kern="1200"/>
            <a:t>Capture-24 / HAR</a:t>
          </a:r>
          <a:endParaRPr lang="en-US" sz="3900" kern="1200"/>
        </a:p>
      </dsp:txBody>
      <dsp:txXfrm>
        <a:off x="64397" y="2836691"/>
        <a:ext cx="3333733" cy="11903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42790E-0664-44BF-A06B-B9E88A1A2431}" type="datetimeFigureOut">
              <a:t>4/22/2025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010C1C-BD4B-4FA7-9EF2-A82DCFF8103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8003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“Hi everyone — we’re excited to share our project </a:t>
            </a:r>
            <a:r>
              <a:rPr lang="en-US" i="1"/>
              <a:t>Vibes by Design,</a:t>
            </a:r>
            <a:r>
              <a:rPr lang="en-US"/>
              <a:t> a multimodal AI system that recommends music based on your emotional, physical, and behavioral state.”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010C1C-BD4B-4FA7-9EF2-A82DCFF8103A}" type="slidenum"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5456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“We wanted to solve a relatable problem — we often don’t get playlists that </a:t>
            </a:r>
            <a:r>
              <a:rPr lang="en-US" i="1"/>
              <a:t>match our current vibe</a:t>
            </a:r>
            <a:r>
              <a:rPr lang="en-US"/>
              <a:t>. Pre-made playlists may not tailor to our moods as well as our own markers can. So, we set out to build a system that reads your </a:t>
            </a:r>
            <a:r>
              <a:rPr lang="en-US" i="1"/>
              <a:t>face, stress level, and activity</a:t>
            </a:r>
            <a:r>
              <a:rPr lang="en-US"/>
              <a:t> to suggest music accordingly.” As of right now, platforms like Spotify have emotion-based playlists, but they are not tailored to individual user and do not take into account subconscious biological &amp; psychological markers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010C1C-BD4B-4FA7-9EF2-A82DCFF8103A}" type="slidenum"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337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“We used three datasets — one for facial emotion, one for biometrics, and one for activity — each giving a different lens on how a user might be feeling in the moment.”</a:t>
            </a:r>
          </a:p>
          <a:p>
            <a:endParaRPr lang="en-US">
              <a:ea typeface="Calibri"/>
              <a:cs typeface="Calibri"/>
            </a:endParaRPr>
          </a:p>
          <a:p>
            <a:r>
              <a:rPr lang="en-US">
                <a:ea typeface="Calibri"/>
                <a:cs typeface="Calibri"/>
              </a:rPr>
              <a:t>We were unable to include Capture-24 data in our final model because it was not able to map on to emotions, which ended up being necessary for our final model, in as direct a way as Biometric and facial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010C1C-BD4B-4FA7-9EF2-A82DCFF8103A}" type="slidenum"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00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We originally pulled 10,000 songs in 1,000 sing increments for our playlist generator, but had to reduce scale for feasibility based on resources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010C1C-BD4B-4FA7-9EF2-A82DCFF8103A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0256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“We designed our pipeline to handle multiple data types and fuse their predictions to find an appropriate mood tag, which we then use to query Spotify’s API for a playlist.”</a:t>
            </a:r>
          </a:p>
          <a:p>
            <a:endParaRPr lang="en-US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010C1C-BD4B-4FA7-9EF2-A82DCFF8103A}" type="slidenum"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2872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“We trained a CNN on FER-2013 to predict emotions like happy, sad, and angry from facial images. This helped identify the user’s emotional state from visual input.”</a:t>
            </a:r>
          </a:p>
          <a:p>
            <a:endParaRPr lang="en-US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010C1C-BD4B-4FA7-9EF2-A82DCFF8103A}" type="slidenum"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7317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“We fused the outputs and matched them to mood tags — like ‘sad and stressed’ → ‘lo-fi sad beats’ — and used the Spotify API to pull a curated playlist.”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010C1C-BD4B-4FA7-9EF2-A82DCFF8103A}" type="slidenum"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0930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/>
              <a:t>🎤 </a:t>
            </a:r>
            <a:r>
              <a:rPr lang="en-US" b="1"/>
              <a:t>Say:</a:t>
            </a:r>
            <a:br>
              <a:rPr lang="en-US" b="1"/>
            </a:br>
            <a:r>
              <a:rPr lang="en-US" b="1"/>
              <a:t> “These are just a few examples of how our system reacts to different multimodal inputs to deliver a music experience that actually fits.”</a:t>
            </a:r>
            <a:endParaRPr lang="en-US"/>
          </a:p>
          <a:p>
            <a:endParaRPr lang="en-US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010C1C-BD4B-4FA7-9EF2-A82DCFF8103A}" type="slidenum"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0040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“We’re excited by the potential here. Real-time, wearable-based playlist generation could improve daily mood, mental health, and productivity in a lightweight way.”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010C1C-BD4B-4FA7-9EF2-A82DCFF8103A}" type="slidenum"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0822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282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881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994081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632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911250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1446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1979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511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96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123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4/22/2025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60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101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512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516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220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787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369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74337" y="1265314"/>
            <a:ext cx="4310105" cy="3249131"/>
          </a:xfrm>
        </p:spPr>
        <p:txBody>
          <a:bodyPr>
            <a:normAutofit/>
          </a:bodyPr>
          <a:lstStyle/>
          <a:p>
            <a:pPr algn="l"/>
            <a:r>
              <a:rPr lang="en-US"/>
              <a:t>Multimodal Playlist Generation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74336" y="4514446"/>
            <a:ext cx="4299666" cy="871042"/>
          </a:xfrm>
        </p:spPr>
        <p:txBody>
          <a:bodyPr vert="horz" lIns="91440" tIns="45720" rIns="91440" bIns="45720" rtlCol="0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1500">
                <a:ea typeface="+mn-lt"/>
                <a:cs typeface="+mn-lt"/>
              </a:rPr>
              <a:t>Using emotion, physiology &amp; activity data to recommend the perfect music</a:t>
            </a:r>
          </a:p>
          <a:p>
            <a:pPr algn="l">
              <a:lnSpc>
                <a:spcPct val="90000"/>
              </a:lnSpc>
            </a:pPr>
            <a:r>
              <a:rPr lang="en-US" sz="1500"/>
              <a:t>Gabby Cordelli, Anjali Goel, and John Hope</a:t>
            </a:r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5A7802B6-FF37-40CF-A7E2-6F2A0D9A9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3" name="Picture 12" descr="A green circle with a smiley face and a smile&#10;&#10;AI-generated content may be incorrect.">
            <a:extLst>
              <a:ext uri="{FF2B5EF4-FFF2-40B4-BE49-F238E27FC236}">
                <a16:creationId xmlns:a16="http://schemas.microsoft.com/office/drawing/2014/main" id="{8B964B3E-5352-5380-E933-F02B46E2BAE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0130" t="12650" r="9351" b="12031"/>
          <a:stretch/>
        </p:blipFill>
        <p:spPr>
          <a:xfrm>
            <a:off x="1323512" y="2023402"/>
            <a:ext cx="3448475" cy="3238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93FBC-5529-2BBD-46B9-3EF2081F3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Sample Outputs</a:t>
            </a:r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EE85CEC-5699-CAAB-C5C3-1CE3114B7B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9219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11B29-6F73-23AB-4AA9-059D9842A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Where this could go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4B088E-0731-ACC1-6588-EBE8905E20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11009"/>
            <a:ext cx="8596668" cy="388077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Limitations to our project</a:t>
            </a:r>
          </a:p>
          <a:p>
            <a:pPr lvl="1">
              <a:buFont typeface="Courier New" charset="2"/>
              <a:buChar char="o"/>
            </a:pPr>
            <a:r>
              <a:rPr lang="en-US"/>
              <a:t>Amount of data (not enough songs, accelerometer data is overwhelming)</a:t>
            </a:r>
          </a:p>
          <a:p>
            <a:pPr lvl="1">
              <a:buFont typeface="Courier New" charset="2"/>
              <a:buChar char="o"/>
            </a:pPr>
            <a:r>
              <a:rPr lang="en-US" dirty="0"/>
              <a:t>Lack of testing</a:t>
            </a:r>
          </a:p>
          <a:p>
            <a:pPr lvl="1">
              <a:buFont typeface="Courier New" charset="2"/>
              <a:buChar char="o"/>
            </a:pPr>
            <a:r>
              <a:rPr lang="en-US"/>
              <a:t>Subjectivity of goal</a:t>
            </a:r>
            <a:endParaRPr lang="en-US" dirty="0"/>
          </a:p>
          <a:p>
            <a:r>
              <a:rPr lang="en-US"/>
              <a:t>Integration into wearables (e.g. Apple Watch, etc.)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429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A2A39-9DDD-6E4A-0FE5-23EA16CD9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Why this project?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76E93A-953F-1D72-9A1B-7993501B18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>
                <a:ea typeface="+mn-lt"/>
                <a:cs typeface="+mn-lt"/>
              </a:rPr>
              <a:t>Music boosts mood, motivation, and focus</a:t>
            </a:r>
            <a:endParaRPr lang="en-US" sz="2800"/>
          </a:p>
          <a:p>
            <a:endParaRPr lang="en-US" sz="2800">
              <a:ea typeface="+mn-lt"/>
              <a:cs typeface="+mn-lt"/>
            </a:endParaRPr>
          </a:p>
          <a:p>
            <a:r>
              <a:rPr lang="en-US" sz="2800">
                <a:ea typeface="+mn-lt"/>
                <a:cs typeface="+mn-lt"/>
              </a:rPr>
              <a:t>But playlists don’t always match what we feel</a:t>
            </a:r>
            <a:endParaRPr lang="en-US" sz="2800"/>
          </a:p>
          <a:p>
            <a:endParaRPr lang="en-US" sz="2800">
              <a:ea typeface="+mn-lt"/>
              <a:cs typeface="+mn-lt"/>
            </a:endParaRPr>
          </a:p>
          <a:p>
            <a:r>
              <a:rPr lang="en-US" sz="2800">
                <a:ea typeface="+mn-lt"/>
                <a:cs typeface="+mn-lt"/>
              </a:rPr>
              <a:t>Can AI personalize music using </a:t>
            </a:r>
            <a:r>
              <a:rPr lang="en-US" sz="2800" b="1">
                <a:ea typeface="+mn-lt"/>
                <a:cs typeface="+mn-lt"/>
              </a:rPr>
              <a:t>multimodal signals</a:t>
            </a:r>
            <a:r>
              <a:rPr lang="en-US" sz="2800">
                <a:ea typeface="+mn-lt"/>
                <a:cs typeface="+mn-lt"/>
              </a:rPr>
              <a:t>?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410599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FFA659-90E3-E764-3F30-E34554413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en-US">
                <a:ea typeface="+mj-lt"/>
                <a:cs typeface="+mj-lt"/>
              </a:rPr>
              <a:t>Data Sources</a:t>
            </a:r>
            <a:endParaRPr lang="en-US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7454D1C-9822-1ADF-4E64-5E22D36708B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0102388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25296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C6077-392F-E6EA-9E3F-49FCB8C9F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Spotify Song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F9B2D7-EC46-3FCF-3FBB-F72D60CC55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>
                <a:ea typeface="+mn-lt"/>
                <a:cs typeface="+mn-lt"/>
              </a:rPr>
              <a:t>Pulled 1,000+ songs using Spotify API</a:t>
            </a:r>
          </a:p>
          <a:p>
            <a:endParaRPr lang="en-US" sz="2800">
              <a:ea typeface="+mn-lt"/>
              <a:cs typeface="+mn-lt"/>
            </a:endParaRPr>
          </a:p>
          <a:p>
            <a:r>
              <a:rPr lang="en-US" sz="2800">
                <a:ea typeface="+mn-lt"/>
                <a:cs typeface="+mn-lt"/>
              </a:rPr>
              <a:t>Extracted audio features:</a:t>
            </a:r>
          </a:p>
          <a:p>
            <a:pPr lvl="1"/>
            <a:r>
              <a:rPr lang="en-US" sz="2400">
                <a:ea typeface="+mn-lt"/>
                <a:cs typeface="+mn-lt"/>
              </a:rPr>
              <a:t>valence, energy, tempo, danceability, mode</a:t>
            </a:r>
          </a:p>
          <a:p>
            <a:pPr lvl="1"/>
            <a:endParaRPr lang="en-US" sz="2400">
              <a:ea typeface="+mn-lt"/>
              <a:cs typeface="+mn-lt"/>
            </a:endParaRPr>
          </a:p>
          <a:p>
            <a:r>
              <a:rPr lang="en-US" sz="2800">
                <a:ea typeface="+mn-lt"/>
                <a:cs typeface="+mn-lt"/>
              </a:rPr>
              <a:t>Goal: classify each song by emotion + activity-fit</a:t>
            </a:r>
            <a:endParaRPr lang="en-US" sz="2800"/>
          </a:p>
          <a:p>
            <a:endParaRPr lang="en-US" sz="2800"/>
          </a:p>
          <a:p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539239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5FA66-CB19-8824-9E0C-DB6654814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Classifying Songs by Vibe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84AE38-9D55-845B-28BF-0E3EE89380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sz="2800">
                <a:ea typeface="+mn-lt"/>
                <a:cs typeface="+mn-lt"/>
              </a:rPr>
              <a:t>Used thresholds and rule-based logic</a:t>
            </a:r>
          </a:p>
          <a:p>
            <a:endParaRPr lang="en-US" sz="2800">
              <a:ea typeface="+mn-lt"/>
              <a:cs typeface="+mn-lt"/>
            </a:endParaRPr>
          </a:p>
          <a:p>
            <a:r>
              <a:rPr lang="en-US" sz="2800">
                <a:ea typeface="+mn-lt"/>
                <a:cs typeface="+mn-lt"/>
              </a:rPr>
              <a:t>Example: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400">
                <a:ea typeface="+mn-lt"/>
                <a:cs typeface="+mn-lt"/>
              </a:rPr>
              <a:t>High energy + low valence = </a:t>
            </a:r>
            <a:r>
              <a:rPr lang="en-US" sz="2400" b="1">
                <a:ea typeface="+mn-lt"/>
                <a:cs typeface="+mn-lt"/>
              </a:rPr>
              <a:t>angry</a:t>
            </a:r>
            <a:endParaRPr lang="en-US" sz="2400">
              <a:ea typeface="+mn-lt"/>
              <a:cs typeface="+mn-lt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400">
                <a:ea typeface="+mn-lt"/>
                <a:cs typeface="+mn-lt"/>
              </a:rPr>
              <a:t>High danceability + moderate tempo = </a:t>
            </a:r>
            <a:r>
              <a:rPr lang="en-US" sz="2400" b="1">
                <a:ea typeface="+mn-lt"/>
                <a:cs typeface="+mn-lt"/>
              </a:rPr>
              <a:t>workout</a:t>
            </a:r>
            <a:endParaRPr lang="en-US" sz="2400">
              <a:ea typeface="+mn-lt"/>
              <a:cs typeface="+mn-lt"/>
            </a:endParaRPr>
          </a:p>
          <a:p>
            <a:pPr lvl="1">
              <a:buFont typeface="Courier New" panose="020B0604020202020204" pitchFamily="34" charset="0"/>
              <a:buChar char="o"/>
            </a:pPr>
            <a:endParaRPr lang="en-US" sz="2400" b="1">
              <a:ea typeface="+mn-lt"/>
              <a:cs typeface="+mn-lt"/>
            </a:endParaRPr>
          </a:p>
          <a:p>
            <a:r>
              <a:rPr lang="en-US" sz="2800">
                <a:ea typeface="+mn-lt"/>
                <a:cs typeface="+mn-lt"/>
              </a:rPr>
              <a:t>Mapped all songs to 7 vibe categories (happy, sad, angry, neutral, disgust, fear, surprise)</a:t>
            </a:r>
          </a:p>
          <a:p>
            <a:endParaRPr lang="en-US" sz="280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6656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62571-4F44-AB38-D7AD-419A6429C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System Pipeline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F6933F-8FDE-5FB9-8354-03D2649CFE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>
                <a:ea typeface="+mn-lt"/>
                <a:cs typeface="+mn-lt"/>
              </a:rPr>
              <a:t>Input data (face, sensor, activity) →</a:t>
            </a:r>
          </a:p>
          <a:p>
            <a:r>
              <a:rPr lang="en-US" sz="2800">
                <a:ea typeface="+mn-lt"/>
                <a:cs typeface="+mn-lt"/>
              </a:rPr>
              <a:t>Models →</a:t>
            </a:r>
          </a:p>
          <a:p>
            <a:r>
              <a:rPr lang="en-US" sz="2800">
                <a:ea typeface="+mn-lt"/>
                <a:cs typeface="+mn-lt"/>
              </a:rPr>
              <a:t>Fusion logic →</a:t>
            </a:r>
            <a:endParaRPr lang="en-US" sz="2800"/>
          </a:p>
          <a:p>
            <a:r>
              <a:rPr lang="en-US" sz="2800">
                <a:ea typeface="+mn-lt"/>
                <a:cs typeface="+mn-lt"/>
              </a:rPr>
              <a:t>Predicted vibe tag →</a:t>
            </a:r>
            <a:endParaRPr lang="en-US" sz="2800"/>
          </a:p>
          <a:p>
            <a:r>
              <a:rPr lang="en-US" sz="2800">
                <a:ea typeface="+mn-lt"/>
                <a:cs typeface="+mn-lt"/>
              </a:rPr>
              <a:t>Matching to song categories →</a:t>
            </a:r>
          </a:p>
          <a:p>
            <a:r>
              <a:rPr lang="en-US" sz="2800">
                <a:ea typeface="+mn-lt"/>
                <a:cs typeface="+mn-lt"/>
              </a:rPr>
              <a:t>Playlist output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28245872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C947E-F8C8-140E-EF60-1E05F90D0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Emotion Classifier (FER-2013)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20CEAC-C15F-04F0-6BF5-DFA88D4D36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41890"/>
            <a:ext cx="5734260" cy="443507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>
                <a:ea typeface="+mn-lt"/>
                <a:cs typeface="+mn-lt"/>
              </a:rPr>
              <a:t>CNN-based image classifier</a:t>
            </a:r>
            <a:endParaRPr lang="en-US" sz="2800"/>
          </a:p>
          <a:p>
            <a:r>
              <a:rPr lang="en-US" sz="2800">
                <a:ea typeface="+mn-lt"/>
                <a:cs typeface="+mn-lt"/>
              </a:rPr>
              <a:t>Trained on grayscale facial images</a:t>
            </a:r>
            <a:endParaRPr lang="en-US" sz="2800"/>
          </a:p>
          <a:p>
            <a:r>
              <a:rPr lang="en-US" sz="2800">
                <a:ea typeface="+mn-lt"/>
                <a:cs typeface="+mn-lt"/>
              </a:rPr>
              <a:t>7 emotion classes (happy, sad, angry, neutral, disgust, fear, surprise)</a:t>
            </a:r>
            <a:endParaRPr lang="en-US" sz="2800"/>
          </a:p>
          <a:p>
            <a:r>
              <a:rPr lang="en-US" sz="2800">
                <a:ea typeface="+mn-lt"/>
                <a:cs typeface="+mn-lt"/>
              </a:rPr>
              <a:t>Validation Acc: 66.3%</a:t>
            </a:r>
          </a:p>
        </p:txBody>
      </p:sp>
      <p:pic>
        <p:nvPicPr>
          <p:cNvPr id="5" name="Picture 4" descr="Recognition of Facial Expressions Using Vision Transformer">
            <a:extLst>
              <a:ext uri="{FF2B5EF4-FFF2-40B4-BE49-F238E27FC236}">
                <a16:creationId xmlns:a16="http://schemas.microsoft.com/office/drawing/2014/main" id="{1E07774B-4475-5784-2F34-F44ECB1AB1A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990" t="3499" r="-166" b="-292"/>
          <a:stretch/>
        </p:blipFill>
        <p:spPr>
          <a:xfrm>
            <a:off x="6583346" y="2088885"/>
            <a:ext cx="4962124" cy="2780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6339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9E2DD-8D90-119F-5338-D08088DB9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WESAD Stress Classifier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AD0EEA-A4B2-2268-9A00-AF54FF1969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>
                <a:ea typeface="+mn-lt"/>
                <a:cs typeface="+mn-lt"/>
              </a:rPr>
              <a:t>Time-series data from chest-worn sensors</a:t>
            </a:r>
            <a:endParaRPr lang="en-US" sz="2800"/>
          </a:p>
          <a:p>
            <a:r>
              <a:rPr lang="en-US" sz="2800">
                <a:ea typeface="+mn-lt"/>
                <a:cs typeface="+mn-lt"/>
              </a:rPr>
              <a:t>Used LSTM-based model</a:t>
            </a:r>
            <a:endParaRPr lang="en-US" sz="2800"/>
          </a:p>
          <a:p>
            <a:r>
              <a:rPr lang="en-US" sz="2800">
                <a:ea typeface="+mn-lt"/>
                <a:cs typeface="+mn-lt"/>
              </a:rPr>
              <a:t>Predicted stress vs. non-stress</a:t>
            </a:r>
            <a:endParaRPr lang="en-US" sz="2800"/>
          </a:p>
          <a:p>
            <a:r>
              <a:rPr lang="en-US" sz="2800">
                <a:ea typeface="+mn-lt"/>
                <a:cs typeface="+mn-lt"/>
              </a:rPr>
              <a:t>Acc: X%</a:t>
            </a:r>
            <a:endParaRPr lang="en-US" sz="2800"/>
          </a:p>
          <a:p>
            <a:pPr marL="0" indent="0">
              <a:buNone/>
            </a:pP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6183292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64F2E-8EA4-8660-0ADF-B0628E33D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Fusion + Spotify Integration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62D044-77DA-F5A0-59D5-248D7E94F7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Rule-based logic to fuse 3 model outputs</a:t>
            </a:r>
            <a:endParaRPr lang="en-US"/>
          </a:p>
          <a:p>
            <a:r>
              <a:rPr lang="en-US">
                <a:ea typeface="+mn-lt"/>
                <a:cs typeface="+mn-lt"/>
              </a:rPr>
              <a:t>Mapped to mood categories (e.g., ‘sad + walking → chill’)</a:t>
            </a:r>
            <a:endParaRPr lang="en-US"/>
          </a:p>
          <a:p>
            <a:r>
              <a:rPr lang="en-US">
                <a:ea typeface="+mn-lt"/>
                <a:cs typeface="+mn-lt"/>
              </a:rPr>
              <a:t>Spotify API used to generate playlists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80509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11</Slides>
  <Notes>9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Facet</vt:lpstr>
      <vt:lpstr>Multimodal Playlist Generation</vt:lpstr>
      <vt:lpstr>Why this project?</vt:lpstr>
      <vt:lpstr>Data Sources</vt:lpstr>
      <vt:lpstr>Spotify Song Data</vt:lpstr>
      <vt:lpstr>Classifying Songs by Vibe</vt:lpstr>
      <vt:lpstr>System Pipeline</vt:lpstr>
      <vt:lpstr>Emotion Classifier (FER-2013)</vt:lpstr>
      <vt:lpstr>WESAD Stress Classifier</vt:lpstr>
      <vt:lpstr>Fusion + Spotify Integration</vt:lpstr>
      <vt:lpstr>Sample Outputs</vt:lpstr>
      <vt:lpstr>Where this could go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4</cp:revision>
  <dcterms:created xsi:type="dcterms:W3CDTF">2025-04-20T21:36:31Z</dcterms:created>
  <dcterms:modified xsi:type="dcterms:W3CDTF">2025-04-22T18:46:23Z</dcterms:modified>
</cp:coreProperties>
</file>