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9" d="100"/>
          <a:sy n="69" d="100"/>
        </p:scale>
        <p:origin x="63" y="4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22F8-4B8E-4EF4-81AC-3B9F0BA4E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3764D1-3561-45BC-95A7-82D6246F5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309F8-3314-4C52-B512-BD462CF820D1}"/>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5" name="Footer Placeholder 4">
            <a:extLst>
              <a:ext uri="{FF2B5EF4-FFF2-40B4-BE49-F238E27FC236}">
                <a16:creationId xmlns:a16="http://schemas.microsoft.com/office/drawing/2014/main" id="{1A6944AA-1E6A-4754-8D6D-BE38239E4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7D8E4-B531-4381-9506-A5A6D6CFF6BF}"/>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377165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2C17-E953-454D-BBD3-802C7E1FA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F04409-2E85-4C3B-945C-132E59A939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9AF06-DA9C-4E29-A43D-05B304BBC423}"/>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5" name="Footer Placeholder 4">
            <a:extLst>
              <a:ext uri="{FF2B5EF4-FFF2-40B4-BE49-F238E27FC236}">
                <a16:creationId xmlns:a16="http://schemas.microsoft.com/office/drawing/2014/main" id="{1D64CD7B-DC5B-4B57-9DB0-86D0EE7DD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4C96E-1400-4BBA-BE17-B41F5ADD781F}"/>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333311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8F6F2-40FD-45CB-AA1B-9B7B59F99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A24D1-ED5B-46BC-8483-785FC6175D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3B4BA-057C-4C46-A958-80D62FEC1B24}"/>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5" name="Footer Placeholder 4">
            <a:extLst>
              <a:ext uri="{FF2B5EF4-FFF2-40B4-BE49-F238E27FC236}">
                <a16:creationId xmlns:a16="http://schemas.microsoft.com/office/drawing/2014/main" id="{2DE60DD9-CA00-4729-8778-96AB99BA8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3498F-7FA9-4270-93D9-4A4B290F136B}"/>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231780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CA09-8C42-47DA-858F-ADBB12570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70758-C31F-466E-83BF-54BD439FC9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BBBC4-C3A6-4650-9982-8FC2762A7D10}"/>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5" name="Footer Placeholder 4">
            <a:extLst>
              <a:ext uri="{FF2B5EF4-FFF2-40B4-BE49-F238E27FC236}">
                <a16:creationId xmlns:a16="http://schemas.microsoft.com/office/drawing/2014/main" id="{A0E330F1-8003-43A3-A259-741AEA5C2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AA87-FB35-4402-98BC-379070E1F47D}"/>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31095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9142-6446-4B72-B23C-FE3086FC4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8F040-7B29-4CC3-BAF5-D2670E31C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46F5B8-F13E-43D7-BBC5-DC9E562FC46E}"/>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5" name="Footer Placeholder 4">
            <a:extLst>
              <a:ext uri="{FF2B5EF4-FFF2-40B4-BE49-F238E27FC236}">
                <a16:creationId xmlns:a16="http://schemas.microsoft.com/office/drawing/2014/main" id="{DB10D942-423A-4CA0-9954-5353ADFC1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A30A0-701B-4C29-9862-0BEE3A60E107}"/>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157644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B861-332D-415E-9AAC-59F5AF477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0CC78-A3DD-4F77-B256-4CA7CC5A04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3D4B0D-54DB-431D-A52D-B77C085BE4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C7E92F-0A29-457A-9915-A5DADEC679FA}"/>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6" name="Footer Placeholder 5">
            <a:extLst>
              <a:ext uri="{FF2B5EF4-FFF2-40B4-BE49-F238E27FC236}">
                <a16:creationId xmlns:a16="http://schemas.microsoft.com/office/drawing/2014/main" id="{360ABBB1-DED7-4B7D-9446-011B37055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9EC94-1EBE-43FA-A37F-45D1D03E1231}"/>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86964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D09E-68E4-43C8-8318-18F9130363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B02CF7-711E-4677-9E3D-D978084D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4A1DA0-2752-4856-B5B8-13D922E9E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A6E735-8DEA-4C09-B386-BC4C57798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4C6FBF-0F49-4DBF-BE87-CA3331173A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06550B-D51F-4807-9E1A-D3DEFC9DC486}"/>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8" name="Footer Placeholder 7">
            <a:extLst>
              <a:ext uri="{FF2B5EF4-FFF2-40B4-BE49-F238E27FC236}">
                <a16:creationId xmlns:a16="http://schemas.microsoft.com/office/drawing/2014/main" id="{995BFF8B-CD1E-4C8E-BF3B-1E98D4C15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D0361-D221-4BFA-B556-FAB68EB07DF8}"/>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351652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B454-9DAF-4FFD-9468-3CBA2F4A2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3B8AA-9D4B-4F5A-ACB2-F41D51C6C0F9}"/>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4" name="Footer Placeholder 3">
            <a:extLst>
              <a:ext uri="{FF2B5EF4-FFF2-40B4-BE49-F238E27FC236}">
                <a16:creationId xmlns:a16="http://schemas.microsoft.com/office/drawing/2014/main" id="{434A3141-F38D-4996-BF13-6EEC847F64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DCDB2-34C7-43CC-A37D-6CD4B033BB55}"/>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36469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3F5AD-43F6-4B44-8786-3E0161DF0217}"/>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3" name="Footer Placeholder 2">
            <a:extLst>
              <a:ext uri="{FF2B5EF4-FFF2-40B4-BE49-F238E27FC236}">
                <a16:creationId xmlns:a16="http://schemas.microsoft.com/office/drawing/2014/main" id="{A0E2B07A-A201-4A13-AE5E-43604C04C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07F02-064C-423D-8A25-D7FAA5B4ED0D}"/>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189099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4E19-42D5-427C-981E-78B237ADE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DA35A5-F01A-4207-BA53-929E0E48B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0B8DE4-6A72-4AE5-8C74-D526F047D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E44405-695E-4CF3-8138-FF103121CC08}"/>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6" name="Footer Placeholder 5">
            <a:extLst>
              <a:ext uri="{FF2B5EF4-FFF2-40B4-BE49-F238E27FC236}">
                <a16:creationId xmlns:a16="http://schemas.microsoft.com/office/drawing/2014/main" id="{5F752E80-667E-4289-A70F-CDAB41D55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EF809-BE00-4B5A-92DB-85F828A4CFC7}"/>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407637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B9D1-1328-4096-A76B-467BCC134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F6EDA-9492-41D1-82CA-4F3443CA0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DB757B-7279-4433-8F46-149B2E4B0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EAB79D-3AF6-45EA-A0CA-ECBDED623CFC}"/>
              </a:ext>
            </a:extLst>
          </p:cNvPr>
          <p:cNvSpPr>
            <a:spLocks noGrp="1"/>
          </p:cNvSpPr>
          <p:nvPr>
            <p:ph type="dt" sz="half" idx="10"/>
          </p:nvPr>
        </p:nvSpPr>
        <p:spPr/>
        <p:txBody>
          <a:bodyPr/>
          <a:lstStyle/>
          <a:p>
            <a:fld id="{A5C77CD8-E836-4A55-BAC2-CF0313B37139}" type="datetimeFigureOut">
              <a:rPr lang="en-US" smtClean="0"/>
              <a:t>12/4/2018</a:t>
            </a:fld>
            <a:endParaRPr lang="en-US"/>
          </a:p>
        </p:txBody>
      </p:sp>
      <p:sp>
        <p:nvSpPr>
          <p:cNvPr id="6" name="Footer Placeholder 5">
            <a:extLst>
              <a:ext uri="{FF2B5EF4-FFF2-40B4-BE49-F238E27FC236}">
                <a16:creationId xmlns:a16="http://schemas.microsoft.com/office/drawing/2014/main" id="{9E74F8CA-87AD-4DBE-830A-A73EB87A0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CE673-0EA8-4E8B-8831-762D6344B00F}"/>
              </a:ext>
            </a:extLst>
          </p:cNvPr>
          <p:cNvSpPr>
            <a:spLocks noGrp="1"/>
          </p:cNvSpPr>
          <p:nvPr>
            <p:ph type="sldNum" sz="quarter" idx="12"/>
          </p:nvPr>
        </p:nvSpPr>
        <p:spPr/>
        <p:txBody>
          <a:bodyPr/>
          <a:lstStyle/>
          <a:p>
            <a:fld id="{A347EE82-370C-455A-8ED6-E254A1EF0282}" type="slidenum">
              <a:rPr lang="en-US" smtClean="0"/>
              <a:t>‹#›</a:t>
            </a:fld>
            <a:endParaRPr lang="en-US"/>
          </a:p>
        </p:txBody>
      </p:sp>
    </p:spTree>
    <p:extLst>
      <p:ext uri="{BB962C8B-B14F-4D97-AF65-F5344CB8AC3E}">
        <p14:creationId xmlns:p14="http://schemas.microsoft.com/office/powerpoint/2010/main" val="28861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DE8B8-573B-456A-B958-83CD54F0E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BA50D8-F9DB-45C1-B9BC-391189E87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DC88F-DB19-480F-8106-B125785D7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77CD8-E836-4A55-BAC2-CF0313B37139}" type="datetimeFigureOut">
              <a:rPr lang="en-US" smtClean="0"/>
              <a:t>12/4/2018</a:t>
            </a:fld>
            <a:endParaRPr lang="en-US"/>
          </a:p>
        </p:txBody>
      </p:sp>
      <p:sp>
        <p:nvSpPr>
          <p:cNvPr id="5" name="Footer Placeholder 4">
            <a:extLst>
              <a:ext uri="{FF2B5EF4-FFF2-40B4-BE49-F238E27FC236}">
                <a16:creationId xmlns:a16="http://schemas.microsoft.com/office/drawing/2014/main" id="{D45290C7-169A-47E4-BD0E-8EC5F6EBA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958B56-C507-4B2B-9C08-AFF7B6953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7EE82-370C-455A-8ED6-E254A1EF0282}" type="slidenum">
              <a:rPr lang="en-US" smtClean="0"/>
              <a:t>‹#›</a:t>
            </a:fld>
            <a:endParaRPr lang="en-US"/>
          </a:p>
        </p:txBody>
      </p:sp>
    </p:spTree>
    <p:extLst>
      <p:ext uri="{BB962C8B-B14F-4D97-AF65-F5344CB8AC3E}">
        <p14:creationId xmlns:p14="http://schemas.microsoft.com/office/powerpoint/2010/main" val="124718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Wind_chi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240D-EF0B-4B8F-ABA9-0B3DB56EB7D3}"/>
              </a:ext>
            </a:extLst>
          </p:cNvPr>
          <p:cNvSpPr>
            <a:spLocks noGrp="1"/>
          </p:cNvSpPr>
          <p:nvPr>
            <p:ph type="title"/>
          </p:nvPr>
        </p:nvSpPr>
        <p:spPr/>
        <p:txBody>
          <a:bodyPr/>
          <a:lstStyle/>
          <a:p>
            <a:r>
              <a:rPr lang="en-US" dirty="0"/>
              <a:t>Assignment 3</a:t>
            </a:r>
          </a:p>
        </p:txBody>
      </p:sp>
      <p:sp>
        <p:nvSpPr>
          <p:cNvPr id="4" name="Content Placeholder 3">
            <a:extLst>
              <a:ext uri="{FF2B5EF4-FFF2-40B4-BE49-F238E27FC236}">
                <a16:creationId xmlns:a16="http://schemas.microsoft.com/office/drawing/2014/main" id="{1B7A6C47-66B0-4C43-8116-C7C5BF22C8AD}"/>
              </a:ext>
            </a:extLst>
          </p:cNvPr>
          <p:cNvSpPr>
            <a:spLocks noGrp="1"/>
          </p:cNvSpPr>
          <p:nvPr>
            <p:ph idx="1"/>
          </p:nvPr>
        </p:nvSpPr>
        <p:spPr/>
        <p:txBody>
          <a:bodyPr>
            <a:normAutofit fontScale="85000" lnSpcReduction="20000"/>
          </a:bodyPr>
          <a:lstStyle/>
          <a:p>
            <a:r>
              <a:rPr lang="en-US" dirty="0"/>
              <a:t>You will be completing many of the same questions as in Assignment 2 using </a:t>
            </a:r>
            <a:r>
              <a:rPr lang="en-US" dirty="0" err="1"/>
              <a:t>MatLab</a:t>
            </a:r>
            <a:r>
              <a:rPr lang="en-US" dirty="0"/>
              <a:t> rather than python</a:t>
            </a:r>
          </a:p>
          <a:p>
            <a:r>
              <a:rPr lang="en-US" dirty="0"/>
              <a:t>So, you should be able to focus on the </a:t>
            </a:r>
            <a:r>
              <a:rPr lang="en-US" dirty="0" err="1"/>
              <a:t>MatLab</a:t>
            </a:r>
            <a:r>
              <a:rPr lang="en-US" dirty="0"/>
              <a:t> syntax because the logic of what you need to do will be nearly identical</a:t>
            </a:r>
          </a:p>
          <a:p>
            <a:r>
              <a:rPr lang="en-US" dirty="0"/>
              <a:t>Class time will be available December 6 and during the final period for this course, Monday December 10, 1-3 PM</a:t>
            </a:r>
          </a:p>
          <a:p>
            <a:r>
              <a:rPr lang="en-US" dirty="0"/>
              <a:t>The assignment is </a:t>
            </a:r>
            <a:r>
              <a:rPr lang="en-US" b="1" dirty="0"/>
              <a:t>due Friday, 11:59 PM, December 14</a:t>
            </a:r>
          </a:p>
          <a:p>
            <a:r>
              <a:rPr lang="en-US" dirty="0"/>
              <a:t>You will create a </a:t>
            </a:r>
            <a:r>
              <a:rPr lang="en-US" dirty="0" err="1"/>
              <a:t>MatLab</a:t>
            </a:r>
            <a:r>
              <a:rPr lang="en-US" dirty="0"/>
              <a:t> script </a:t>
            </a:r>
            <a:r>
              <a:rPr lang="en-US" dirty="0">
                <a:latin typeface="Courier New" panose="02070309020205020404" pitchFamily="49" charset="0"/>
                <a:cs typeface="Courier New" panose="02070309020205020404" pitchFamily="49" charset="0"/>
              </a:rPr>
              <a:t>assignment3_LASTNAME_uXXXXXXX.m</a:t>
            </a:r>
          </a:p>
          <a:p>
            <a:r>
              <a:rPr lang="en-US" dirty="0"/>
              <a:t>You will turn in both the code and output from running the code (</a:t>
            </a:r>
            <a:r>
              <a:rPr lang="en-US" dirty="0">
                <a:latin typeface="Courier New" panose="02070309020205020404" pitchFamily="49" charset="0"/>
                <a:cs typeface="Courier New" panose="02070309020205020404" pitchFamily="49" charset="0"/>
              </a:rPr>
              <a:t>assignment3_LASTNAME_uXXXXXXX.pdf</a:t>
            </a:r>
            <a:r>
              <a:rPr lang="en-US" dirty="0"/>
              <a:t>) to both Brian and John via Slack</a:t>
            </a:r>
          </a:p>
          <a:p>
            <a:pPr marL="0" indent="0" algn="ctr">
              <a:buNone/>
            </a:pPr>
            <a:r>
              <a:rPr lang="en-US" sz="2100" dirty="0"/>
              <a:t>If you needed to makeup missing the trip to the Utah Data Center, complete the assignment and send via slack by Wednesday, 11:59 PM, December 12</a:t>
            </a:r>
          </a:p>
          <a:p>
            <a:endParaRPr lang="en-US" dirty="0"/>
          </a:p>
          <a:p>
            <a:endParaRPr lang="en-US" dirty="0"/>
          </a:p>
        </p:txBody>
      </p:sp>
    </p:spTree>
    <p:extLst>
      <p:ext uri="{BB962C8B-B14F-4D97-AF65-F5344CB8AC3E}">
        <p14:creationId xmlns:p14="http://schemas.microsoft.com/office/powerpoint/2010/main" val="104229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C502-0784-4332-A220-081CD3EA0814}"/>
              </a:ext>
            </a:extLst>
          </p:cNvPr>
          <p:cNvSpPr>
            <a:spLocks noGrp="1"/>
          </p:cNvSpPr>
          <p:nvPr>
            <p:ph type="title"/>
          </p:nvPr>
        </p:nvSpPr>
        <p:spPr/>
        <p:txBody>
          <a:bodyPr/>
          <a:lstStyle/>
          <a:p>
            <a:r>
              <a:rPr lang="en-US" b="1" dirty="0"/>
              <a:t>Question 1: Find max and min with loop</a:t>
            </a:r>
            <a:endParaRPr lang="en-US" dirty="0"/>
          </a:p>
        </p:txBody>
      </p:sp>
      <p:sp>
        <p:nvSpPr>
          <p:cNvPr id="4" name="Rectangle 1">
            <a:extLst>
              <a:ext uri="{FF2B5EF4-FFF2-40B4-BE49-F238E27FC236}">
                <a16:creationId xmlns:a16="http://schemas.microsoft.com/office/drawing/2014/main" id="{AECE57E4-FF25-4B0A-89F5-EC99E5A4E4AF}"/>
              </a:ext>
            </a:extLst>
          </p:cNvPr>
          <p:cNvSpPr>
            <a:spLocks noGrp="1" noChangeArrowheads="1"/>
          </p:cNvSpPr>
          <p:nvPr>
            <p:ph idx="1"/>
          </p:nvPr>
        </p:nvSpPr>
        <p:spPr bwMode="auto">
          <a:xfrm>
            <a:off x="838200" y="1335065"/>
            <a:ext cx="10315575" cy="51462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a:solidFill>
                  <a:srgbClr val="000000"/>
                </a:solidFill>
              </a:rPr>
              <a:t>The purpose of this question is to demonstrate your knowledge of how loops, conditional statements, and variable assignments work. </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000000"/>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000000"/>
                </a:solidFill>
                <a:effectLst/>
              </a:rPr>
              <a:t>Write a loop that finds and prints the maximum and minimum number in a list of random numbers </a:t>
            </a:r>
            <a:r>
              <a:rPr kumimoji="0" lang="en-US" altLang="en-US" sz="1800" b="1" i="0" u="none" strike="noStrike" cap="none" normalizeH="0" baseline="0" dirty="0">
                <a:ln>
                  <a:noFill/>
                </a:ln>
                <a:solidFill>
                  <a:srgbClr val="000000"/>
                </a:solidFill>
                <a:effectLst/>
              </a:rPr>
              <a:t>WITHOUT USING BUILT-IN MAX or MIN FUNCTIONS </a:t>
            </a: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rgbClr val="000000"/>
              </a:solidFill>
              <a:effectLst/>
            </a:endParaRPr>
          </a:p>
          <a:p>
            <a:pPr marL="0" lvl="0" indent="0" eaLnBrk="0" fontAlgn="base" hangingPunct="0">
              <a:lnSpc>
                <a:spcPct val="100000"/>
              </a:lnSpc>
              <a:spcBef>
                <a:spcPct val="0"/>
              </a:spcBef>
              <a:spcAft>
                <a:spcPct val="0"/>
              </a:spcAft>
              <a:buNone/>
            </a:pPr>
            <a:r>
              <a:rPr lang="en-US" altLang="en-US" sz="1800" b="1" dirty="0">
                <a:solidFill>
                  <a:srgbClr val="000000"/>
                </a:solidFill>
              </a:rPr>
              <a:t>This should require:</a:t>
            </a:r>
            <a:endParaRPr kumimoji="0" lang="en-US" altLang="en-US" sz="1800" b="1" i="0" u="none" strike="noStrike" cap="none" normalizeH="0" baseline="0" dirty="0">
              <a:ln>
                <a:noFill/>
              </a:ln>
              <a:solidFill>
                <a:srgbClr val="000000"/>
              </a:solidFill>
              <a:effectLst/>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Generate  a  row vector ‘a’ of 100 u</a:t>
            </a:r>
            <a:r>
              <a:rPr lang="en-US" altLang="en-US" sz="1800" dirty="0">
                <a:solidFill>
                  <a:srgbClr val="000000"/>
                </a:solidFill>
              </a:rPr>
              <a:t>niformly distributed random numbers between  0 and 100 (this is slightly different from Assignment 2 and  you will create floating values  between 0 and 100 )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Use a loop with nested if statements to find the maximum and the minimum values of the row vector</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Use a variable to store max value, </a:t>
            </a:r>
            <a:r>
              <a:rPr kumimoji="0" lang="en-US" altLang="en-US" sz="1800" b="0" i="0" u="none" strike="noStrike" cap="none" normalizeH="0" baseline="0" dirty="0" err="1">
                <a:ln>
                  <a:noFill/>
                </a:ln>
                <a:solidFill>
                  <a:srgbClr val="000000"/>
                </a:solidFill>
                <a:effectLst/>
              </a:rPr>
              <a:t>amax</a:t>
            </a:r>
            <a:endParaRPr kumimoji="0" lang="en-US" altLang="en-US" sz="1800" b="0" i="0" u="none" strike="noStrike" cap="none" normalizeH="0" baseline="0" dirty="0">
              <a:ln>
                <a:noFill/>
              </a:ln>
              <a:solidFill>
                <a:srgbClr val="000000"/>
              </a:solidFill>
              <a:effectLst/>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000000"/>
                </a:solidFill>
                <a:effectLst/>
              </a:rPr>
              <a:t>Create a variable to store min value, </a:t>
            </a:r>
            <a:r>
              <a:rPr kumimoji="0" lang="en-US" altLang="en-US" sz="1800" b="0" i="0" u="none" strike="noStrike" cap="none" normalizeH="0" baseline="0" dirty="0" err="1">
                <a:ln>
                  <a:noFill/>
                </a:ln>
                <a:solidFill>
                  <a:srgbClr val="000000"/>
                </a:solidFill>
                <a:effectLst/>
              </a:rPr>
              <a:t>amin</a:t>
            </a:r>
            <a:endParaRPr kumimoji="0" lang="en-US" altLang="en-US" sz="1800" b="0" i="0" u="none" strike="noStrike" cap="none" normalizeH="0" baseline="0" dirty="0">
              <a:ln>
                <a:noFill/>
              </a:ln>
              <a:solidFill>
                <a:srgbClr val="000000"/>
              </a:solidFill>
              <a:effectLst/>
            </a:endParaRPr>
          </a:p>
          <a:p>
            <a:pPr eaLnBrk="0" fontAlgn="base" hangingPunct="0">
              <a:lnSpc>
                <a:spcPct val="100000"/>
              </a:lnSpc>
              <a:spcBef>
                <a:spcPct val="0"/>
              </a:spcBef>
              <a:spcAft>
                <a:spcPct val="0"/>
              </a:spcAft>
            </a:pPr>
            <a:r>
              <a:rPr lang="en-US" altLang="en-US" sz="1800" dirty="0">
                <a:solidFill>
                  <a:srgbClr val="000000"/>
                </a:solidFill>
              </a:rPr>
              <a:t>Write out the min and max values using </a:t>
            </a:r>
            <a:r>
              <a:rPr lang="en-US" altLang="en-US" sz="1800" dirty="0" err="1">
                <a:solidFill>
                  <a:srgbClr val="000000"/>
                </a:solidFill>
              </a:rPr>
              <a:t>fprintf</a:t>
            </a:r>
            <a:r>
              <a:rPr lang="en-US" altLang="en-US" sz="1800" dirty="0">
                <a:solidFill>
                  <a:srgbClr val="000000"/>
                </a:solidFill>
              </a:rPr>
              <a:t> in a format similar to (your numbers will be different): </a:t>
            </a:r>
            <a:r>
              <a:rPr lang="en-US" altLang="en-US" sz="1800" b="1" dirty="0">
                <a:solidFill>
                  <a:srgbClr val="000000"/>
                </a:solidFill>
              </a:rPr>
              <a:t>min and max values are:       0.19      97.46</a:t>
            </a:r>
            <a:endParaRPr kumimoji="0" lang="en-US" altLang="en-US" sz="1800" b="1" i="0" u="none" strike="noStrike" cap="none" normalizeH="0" baseline="0" dirty="0">
              <a:ln>
                <a:noFill/>
              </a:ln>
              <a:solidFill>
                <a:srgbClr val="000000"/>
              </a:solidFill>
              <a:effectLst/>
            </a:endParaRPr>
          </a:p>
          <a:p>
            <a:pPr eaLnBrk="0" fontAlgn="base" hangingPunct="0">
              <a:lnSpc>
                <a:spcPct val="100000"/>
              </a:lnSpc>
              <a:spcBef>
                <a:spcPct val="0"/>
              </a:spcBef>
              <a:spcAft>
                <a:spcPct val="0"/>
              </a:spcAft>
            </a:pPr>
            <a:r>
              <a:rPr lang="en-US" altLang="en-US" sz="1800" dirty="0">
                <a:solidFill>
                  <a:srgbClr val="000000"/>
                </a:solidFill>
              </a:rPr>
              <a:t>Verify your results by including code to check your answers using the max and min functions in </a:t>
            </a:r>
            <a:r>
              <a:rPr lang="en-US" altLang="en-US" sz="1800" dirty="0" err="1">
                <a:solidFill>
                  <a:srgbClr val="000000"/>
                </a:solidFill>
              </a:rPr>
              <a:t>MatLab</a:t>
            </a:r>
            <a:r>
              <a:rPr lang="en-US" altLang="en-US" sz="1800" dirty="0">
                <a:solidFill>
                  <a:srgbClr val="000000"/>
                </a:solidFill>
              </a:rPr>
              <a:t> (this is something not required in Assignment 2), assign those to the variable </a:t>
            </a:r>
            <a:r>
              <a:rPr lang="en-US" altLang="en-US" sz="1800" dirty="0" err="1">
                <a:solidFill>
                  <a:srgbClr val="000000"/>
                </a:solidFill>
              </a:rPr>
              <a:t>bmax</a:t>
            </a:r>
            <a:r>
              <a:rPr lang="en-US" altLang="en-US" sz="1800" dirty="0">
                <a:solidFill>
                  <a:srgbClr val="000000"/>
                </a:solidFill>
              </a:rPr>
              <a:t> and </a:t>
            </a:r>
            <a:r>
              <a:rPr lang="en-US" altLang="en-US" sz="1800" dirty="0" err="1">
                <a:solidFill>
                  <a:srgbClr val="000000"/>
                </a:solidFill>
              </a:rPr>
              <a:t>bmin</a:t>
            </a:r>
            <a:r>
              <a:rPr lang="en-US" altLang="en-US" sz="1800" dirty="0">
                <a:solidFill>
                  <a:srgbClr val="000000"/>
                </a:solidFill>
              </a:rPr>
              <a:t>, and print those 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159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8973-BD1E-4196-9D61-E0063D85C283}"/>
              </a:ext>
            </a:extLst>
          </p:cNvPr>
          <p:cNvSpPr>
            <a:spLocks noGrp="1"/>
          </p:cNvSpPr>
          <p:nvPr>
            <p:ph type="title"/>
          </p:nvPr>
        </p:nvSpPr>
        <p:spPr>
          <a:xfrm>
            <a:off x="838200" y="365126"/>
            <a:ext cx="10515600" cy="315912"/>
          </a:xfrm>
        </p:spPr>
        <p:txBody>
          <a:bodyPr>
            <a:normAutofit fontScale="90000"/>
          </a:bodyPr>
          <a:lstStyle/>
          <a:p>
            <a:r>
              <a:rPr lang="en-US" dirty="0"/>
              <a:t>Question 2: Great Salt Lake Level</a:t>
            </a:r>
          </a:p>
        </p:txBody>
      </p:sp>
      <p:sp>
        <p:nvSpPr>
          <p:cNvPr id="3" name="Content Placeholder 2">
            <a:extLst>
              <a:ext uri="{FF2B5EF4-FFF2-40B4-BE49-F238E27FC236}">
                <a16:creationId xmlns:a16="http://schemas.microsoft.com/office/drawing/2014/main" id="{4095D7E4-EF03-4FE9-9BCE-E4254A768F8A}"/>
              </a:ext>
            </a:extLst>
          </p:cNvPr>
          <p:cNvSpPr>
            <a:spLocks noGrp="1"/>
          </p:cNvSpPr>
          <p:nvPr>
            <p:ph idx="1"/>
          </p:nvPr>
        </p:nvSpPr>
        <p:spPr>
          <a:xfrm>
            <a:off x="838200" y="968374"/>
            <a:ext cx="10515600" cy="5524499"/>
          </a:xfrm>
        </p:spPr>
        <p:txBody>
          <a:bodyPr>
            <a:normAutofit fontScale="70000" lnSpcReduction="20000"/>
          </a:bodyPr>
          <a:lstStyle/>
          <a:p>
            <a:pPr marL="0" indent="0">
              <a:buNone/>
            </a:pPr>
            <a:r>
              <a:rPr lang="en-US" dirty="0"/>
              <a:t>Observed levels of the Great Salt Lake have been recorded since 1896 and are available in the file </a:t>
            </a:r>
            <a:r>
              <a:rPr lang="en-US" dirty="0">
                <a:latin typeface="Courier New" panose="02070309020205020404" pitchFamily="49" charset="0"/>
                <a:cs typeface="Courier New" panose="02070309020205020404" pitchFamily="49" charset="0"/>
              </a:rPr>
              <a:t>data/gsl_yr.csv</a:t>
            </a:r>
            <a:r>
              <a:rPr lang="en-US" dirty="0"/>
              <a:t>.</a:t>
            </a:r>
          </a:p>
          <a:p>
            <a:pPr marL="0" indent="0">
              <a:buNone/>
            </a:pPr>
            <a:r>
              <a:rPr lang="en-US" dirty="0"/>
              <a:t>The first column is the year, the second column is the number of observations used to calculate the average lake level, and the third column is the average lake level for that year in feet.</a:t>
            </a:r>
          </a:p>
          <a:p>
            <a:pPr marL="0" indent="0">
              <a:buNone/>
            </a:pPr>
            <a:r>
              <a:rPr lang="en-US" dirty="0"/>
              <a:t>Load the data  into a  2d array </a:t>
            </a:r>
            <a:r>
              <a:rPr lang="en-US" dirty="0" err="1"/>
              <a:t>gsl</a:t>
            </a:r>
            <a:r>
              <a:rPr lang="en-US" dirty="0"/>
              <a:t> using the </a:t>
            </a:r>
            <a:r>
              <a:rPr lang="en-US" dirty="0" err="1"/>
              <a:t>csvread</a:t>
            </a:r>
            <a:r>
              <a:rPr lang="en-US" dirty="0"/>
              <a:t> function and complete and answer the following:</a:t>
            </a:r>
          </a:p>
          <a:p>
            <a:pPr lvl="1"/>
            <a:r>
              <a:rPr lang="en-US" dirty="0"/>
              <a:t>Plot a line graph of the data.</a:t>
            </a:r>
          </a:p>
          <a:p>
            <a:pPr lvl="2"/>
            <a:r>
              <a:rPr lang="en-US" dirty="0"/>
              <a:t>x axis is year</a:t>
            </a:r>
          </a:p>
          <a:p>
            <a:pPr lvl="2"/>
            <a:r>
              <a:rPr lang="en-US" dirty="0"/>
              <a:t>y axis is lake level in meters</a:t>
            </a:r>
          </a:p>
          <a:p>
            <a:pPr lvl="2"/>
            <a:r>
              <a:rPr lang="en-US" dirty="0"/>
              <a:t>Apply appropriate axis labels and add a title</a:t>
            </a:r>
          </a:p>
          <a:p>
            <a:pPr lvl="1"/>
            <a:r>
              <a:rPr lang="en-US" dirty="0"/>
              <a:t>What was the highest lake level and what year did that occur? Add a blue star to the plot to indicate the year and level. (note: use the max function to return both the max value and the  vector index of the max value)</a:t>
            </a:r>
          </a:p>
          <a:p>
            <a:pPr lvl="1"/>
            <a:r>
              <a:rPr lang="en-US" dirty="0"/>
              <a:t>What was the lowest lake level and what year did that occur? Add a red star to the plot to indicate the year and level.</a:t>
            </a:r>
          </a:p>
          <a:p>
            <a:pPr lvl="1"/>
            <a:r>
              <a:rPr lang="en-US" dirty="0"/>
              <a:t>What is the average lake level?  Draw a  black line  from the first year to the last year  in order to show the average lake level on the figure (hints: you need to  define  a 2-element vector with the first and last year and another 2-element vector repeating the average value. Also, limit the plotting area to the start and end years)</a:t>
            </a:r>
          </a:p>
          <a:p>
            <a:pPr lvl="1"/>
            <a:r>
              <a:rPr lang="en-US" dirty="0"/>
              <a:t>How many years during the period of record were the lake levels above average and print that number out  using </a:t>
            </a:r>
            <a:r>
              <a:rPr lang="en-US" dirty="0" err="1"/>
              <a:t>fprintf</a:t>
            </a:r>
            <a:r>
              <a:rPr lang="en-US" dirty="0"/>
              <a:t> (use  the function find and then determine the length of the vector returned from find)</a:t>
            </a:r>
          </a:p>
        </p:txBody>
      </p:sp>
    </p:spTree>
    <p:extLst>
      <p:ext uri="{BB962C8B-B14F-4D97-AF65-F5344CB8AC3E}">
        <p14:creationId xmlns:p14="http://schemas.microsoft.com/office/powerpoint/2010/main" val="353373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E2D6-6AE3-4162-8F3D-9D98D4E38BDB}"/>
              </a:ext>
            </a:extLst>
          </p:cNvPr>
          <p:cNvSpPr>
            <a:spLocks noGrp="1"/>
          </p:cNvSpPr>
          <p:nvPr>
            <p:ph type="title"/>
          </p:nvPr>
        </p:nvSpPr>
        <p:spPr/>
        <p:txBody>
          <a:bodyPr/>
          <a:lstStyle/>
          <a:p>
            <a:pPr algn="ctr"/>
            <a:r>
              <a:rPr lang="en-US" dirty="0"/>
              <a:t>Your result should look like</a:t>
            </a:r>
          </a:p>
        </p:txBody>
      </p:sp>
      <p:pic>
        <p:nvPicPr>
          <p:cNvPr id="5" name="Content Placeholder 4">
            <a:extLst>
              <a:ext uri="{FF2B5EF4-FFF2-40B4-BE49-F238E27FC236}">
                <a16:creationId xmlns:a16="http://schemas.microsoft.com/office/drawing/2014/main" id="{8158E884-57DC-4B18-AD1A-CE1022392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143" y="1690688"/>
            <a:ext cx="7885714" cy="4000000"/>
          </a:xfrm>
        </p:spPr>
      </p:pic>
    </p:spTree>
    <p:extLst>
      <p:ext uri="{BB962C8B-B14F-4D97-AF65-F5344CB8AC3E}">
        <p14:creationId xmlns:p14="http://schemas.microsoft.com/office/powerpoint/2010/main" val="420507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C516-103E-4C59-91F1-A4A36BDC65A0}"/>
              </a:ext>
            </a:extLst>
          </p:cNvPr>
          <p:cNvSpPr>
            <a:spLocks noGrp="1"/>
          </p:cNvSpPr>
          <p:nvPr>
            <p:ph type="title"/>
          </p:nvPr>
        </p:nvSpPr>
        <p:spPr>
          <a:xfrm>
            <a:off x="838200" y="365125"/>
            <a:ext cx="10515600" cy="468313"/>
          </a:xfrm>
        </p:spPr>
        <p:txBody>
          <a:bodyPr>
            <a:normAutofit fontScale="90000"/>
          </a:bodyPr>
          <a:lstStyle/>
          <a:p>
            <a:r>
              <a:rPr lang="en-US" dirty="0"/>
              <a:t>Question 3: Wind chill</a:t>
            </a:r>
          </a:p>
        </p:txBody>
      </p:sp>
      <p:sp>
        <p:nvSpPr>
          <p:cNvPr id="3" name="Content Placeholder 2">
            <a:extLst>
              <a:ext uri="{FF2B5EF4-FFF2-40B4-BE49-F238E27FC236}">
                <a16:creationId xmlns:a16="http://schemas.microsoft.com/office/drawing/2014/main" id="{3D214A47-04AE-4CA4-984B-A0E508A4CF18}"/>
              </a:ext>
            </a:extLst>
          </p:cNvPr>
          <p:cNvSpPr>
            <a:spLocks noGrp="1"/>
          </p:cNvSpPr>
          <p:nvPr>
            <p:ph idx="1"/>
          </p:nvPr>
        </p:nvSpPr>
        <p:spPr>
          <a:xfrm>
            <a:off x="674110" y="957262"/>
            <a:ext cx="10958079" cy="5173571"/>
          </a:xfrm>
        </p:spPr>
        <p:txBody>
          <a:bodyPr>
            <a:normAutofit fontScale="25000" lnSpcReduction="20000"/>
          </a:bodyPr>
          <a:lstStyle/>
          <a:p>
            <a:pPr marL="0" indent="0">
              <a:buNone/>
            </a:pPr>
            <a:r>
              <a:rPr lang="en-US" sz="7200" dirty="0"/>
              <a:t>The apparent air temperature changes with wind speed, also known as </a:t>
            </a:r>
            <a:r>
              <a:rPr lang="en-US" sz="7200" u="sng" dirty="0">
                <a:hlinkClick r:id="rId2"/>
              </a:rPr>
              <a:t>wind </a:t>
            </a:r>
            <a:r>
              <a:rPr lang="en-US" sz="7200" dirty="0" err="1">
                <a:hlinkClick r:id="rId2"/>
              </a:rPr>
              <a:t>chill</a:t>
            </a:r>
            <a:r>
              <a:rPr lang="en-US" sz="7200" dirty="0" err="1"/>
              <a:t>,follows</a:t>
            </a:r>
            <a:r>
              <a:rPr lang="en-US" sz="7200" dirty="0"/>
              <a:t> where the temperature is given in degrees Fahrenheit and the wind speed is given in miles per hour.</a:t>
            </a:r>
          </a:p>
          <a:p>
            <a:pPr marL="0" indent="0">
              <a:buNone/>
            </a:pPr>
            <a:endParaRPr lang="en-US" sz="7200" dirty="0"/>
          </a:p>
          <a:p>
            <a:r>
              <a:rPr lang="en-US" sz="7200" dirty="0"/>
              <a:t>Compute the wind chill for all integer Celsius temperatures between [-40,  10] and all integer wind speeds between [1,  40].</a:t>
            </a:r>
          </a:p>
          <a:p>
            <a:r>
              <a:rPr lang="en-US" sz="7200" dirty="0"/>
              <a:t>Create a row vector for temperatures (temp) and  row vector for wind speeds (speed)</a:t>
            </a:r>
          </a:p>
          <a:p>
            <a:r>
              <a:rPr lang="en-US" sz="7200" dirty="0"/>
              <a:t>Use </a:t>
            </a:r>
            <a:r>
              <a:rPr lang="en-US" sz="7200" dirty="0" err="1"/>
              <a:t>meshgrid</a:t>
            </a:r>
            <a:r>
              <a:rPr lang="en-US" sz="7200" dirty="0"/>
              <a:t>  to create  2D arrays of temperatures and speeds  (tm and </a:t>
            </a:r>
            <a:r>
              <a:rPr lang="en-US" sz="7200" dirty="0" err="1"/>
              <a:t>sm</a:t>
            </a:r>
            <a:r>
              <a:rPr lang="en-US" sz="7200" dirty="0"/>
              <a:t>) in metric units</a:t>
            </a:r>
          </a:p>
          <a:p>
            <a:r>
              <a:rPr lang="en-US" sz="7200" dirty="0"/>
              <a:t>Convert tm  to array </a:t>
            </a:r>
            <a:r>
              <a:rPr lang="en-US" sz="7200" dirty="0" err="1"/>
              <a:t>tf</a:t>
            </a:r>
            <a:r>
              <a:rPr lang="en-US" sz="7200" dirty="0"/>
              <a:t>  in F and  array </a:t>
            </a:r>
            <a:r>
              <a:rPr lang="en-US" sz="7200" dirty="0" err="1"/>
              <a:t>sm</a:t>
            </a:r>
            <a:r>
              <a:rPr lang="en-US" sz="7200" dirty="0"/>
              <a:t> to  </a:t>
            </a:r>
            <a:r>
              <a:rPr lang="en-US" sz="7200" dirty="0" err="1"/>
              <a:t>sp</a:t>
            </a:r>
            <a:r>
              <a:rPr lang="en-US" sz="7200" dirty="0"/>
              <a:t>  in mph</a:t>
            </a:r>
          </a:p>
          <a:p>
            <a:r>
              <a:rPr lang="en-US" sz="7200" dirty="0"/>
              <a:t>Perform elementwise  array math to compute wind chill  using the above equation (will be a 2D array, </a:t>
            </a:r>
            <a:r>
              <a:rPr lang="en-US" sz="7200" dirty="0" err="1"/>
              <a:t>wcf</a:t>
            </a:r>
            <a:r>
              <a:rPr lang="en-US" sz="7200" dirty="0"/>
              <a:t>)</a:t>
            </a:r>
          </a:p>
          <a:p>
            <a:r>
              <a:rPr lang="en-US" sz="7200" dirty="0"/>
              <a:t>Convert </a:t>
            </a:r>
            <a:r>
              <a:rPr lang="en-US" sz="7200" dirty="0" err="1"/>
              <a:t>wcf</a:t>
            </a:r>
            <a:r>
              <a:rPr lang="en-US" sz="7200" dirty="0"/>
              <a:t> to  wind chill  </a:t>
            </a:r>
            <a:r>
              <a:rPr lang="en-US" sz="7200" dirty="0" err="1"/>
              <a:t>wc</a:t>
            </a:r>
            <a:r>
              <a:rPr lang="en-US" sz="7200" dirty="0"/>
              <a:t>  in  Celsius</a:t>
            </a:r>
          </a:p>
          <a:p>
            <a:r>
              <a:rPr lang="en-US" sz="7200" dirty="0"/>
              <a:t>Generate a  filled, contour image of </a:t>
            </a:r>
            <a:r>
              <a:rPr lang="en-US" sz="7200" dirty="0" err="1"/>
              <a:t>wc</a:t>
            </a:r>
            <a:r>
              <a:rPr lang="en-US" sz="7200" dirty="0"/>
              <a:t> as a function of tm and </a:t>
            </a:r>
            <a:r>
              <a:rPr lang="en-US" sz="7200" dirty="0" err="1"/>
              <a:t>sm</a:t>
            </a:r>
            <a:r>
              <a:rPr lang="en-US" sz="7200" dirty="0"/>
              <a:t> . Use the winter colormap and  contour at 5 C intervals from -70 to  5C.   Add a </a:t>
            </a:r>
            <a:r>
              <a:rPr lang="en-US" sz="7200" dirty="0" err="1"/>
              <a:t>colorbar</a:t>
            </a:r>
            <a:endParaRPr lang="en-US" sz="7200" dirty="0"/>
          </a:p>
          <a:p>
            <a:r>
              <a:rPr lang="en-US" sz="7200" dirty="0"/>
              <a:t>Add appropriate labels and a title</a:t>
            </a:r>
          </a:p>
          <a:p>
            <a:r>
              <a:rPr lang="en-US" sz="7200" dirty="0"/>
              <a:t>Check that the results makes sense and answer the following.</a:t>
            </a:r>
          </a:p>
          <a:p>
            <a:pPr lvl="1"/>
            <a:r>
              <a:rPr lang="en-US" sz="6800" dirty="0"/>
              <a:t>Does the wind chill temperature decrease with increasing wind speed?</a:t>
            </a:r>
          </a:p>
          <a:p>
            <a:pPr lvl="1"/>
            <a:r>
              <a:rPr lang="en-US" sz="7200" dirty="0"/>
              <a:t>Does the wind chill for a given temperature change more for a change in wind from 1-20 MPH or from 61-70 MPH?</a:t>
            </a:r>
          </a:p>
          <a:p>
            <a:endParaRPr lang="en-US" dirty="0"/>
          </a:p>
        </p:txBody>
      </p:sp>
      <p:sp>
        <p:nvSpPr>
          <p:cNvPr id="5" name="AutoShape 3" descr="$$ WindChill = 35.74 + (0.6215 \times T) - (35.75 \times Wind^{0.16}_{sfc}) + (0.4275 \times T \times Wind^{0.16}_{sfc})&#10;$$">
            <a:extLst>
              <a:ext uri="{FF2B5EF4-FFF2-40B4-BE49-F238E27FC236}">
                <a16:creationId xmlns:a16="http://schemas.microsoft.com/office/drawing/2014/main" id="{D2BDB9D8-23B4-4B98-99B9-1EF1CF52AAA9}"/>
              </a:ext>
            </a:extLst>
          </p:cNvPr>
          <p:cNvSpPr>
            <a:spLocks noChangeAspect="1" noChangeArrowheads="1"/>
          </p:cNvSpPr>
          <p:nvPr/>
        </p:nvSpPr>
        <p:spPr bwMode="auto">
          <a:xfrm>
            <a:off x="127000" y="528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 WindChill = 35.74 + (0.6215 \times T) - (35.75 \times Wind^{0.16}_{sfc}) + (0.4275 \times T \times Wind^{0.16}_{sfc})&#10;$$">
            <a:extLst>
              <a:ext uri="{FF2B5EF4-FFF2-40B4-BE49-F238E27FC236}">
                <a16:creationId xmlns:a16="http://schemas.microsoft.com/office/drawing/2014/main" id="{6854118C-699D-47AF-83AC-2B1D365CEC8C}"/>
              </a:ext>
            </a:extLst>
          </p:cNvPr>
          <p:cNvSpPr>
            <a:spLocks noChangeAspect="1" noChangeArrowheads="1"/>
          </p:cNvSpPr>
          <p:nvPr/>
        </p:nvSpPr>
        <p:spPr bwMode="auto">
          <a:xfrm>
            <a:off x="6000750" y="1866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9" descr="$$ WindChill = 35.74 + (0.6215 \times T) - (35.75 \times Wind^{0.16}_{sfc}) + (0.4275 \times T \times Wind^{0.16}_{sfc})&#10;$$">
            <a:extLst>
              <a:ext uri="{FF2B5EF4-FFF2-40B4-BE49-F238E27FC236}">
                <a16:creationId xmlns:a16="http://schemas.microsoft.com/office/drawing/2014/main" id="{DD4F6C76-D03C-4C41-BC07-6BF5E411229C}"/>
              </a:ext>
            </a:extLst>
          </p:cNvPr>
          <p:cNvSpPr>
            <a:spLocks noChangeAspect="1" noChangeArrowheads="1"/>
          </p:cNvSpPr>
          <p:nvPr/>
        </p:nvSpPr>
        <p:spPr bwMode="auto">
          <a:xfrm>
            <a:off x="6153150" y="2019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1" descr="$$ WindChill = 35.74 + (0.6215 \times T) - (35.75 \times Wind^{0.16}_{sfc}) + (0.4275 \times T \times Wind^{0.16}_{sfc})&#10;$$">
            <a:extLst>
              <a:ext uri="{FF2B5EF4-FFF2-40B4-BE49-F238E27FC236}">
                <a16:creationId xmlns:a16="http://schemas.microsoft.com/office/drawing/2014/main" id="{8D836350-21C0-4CED-91AB-DD3BFF2D5468}"/>
              </a:ext>
            </a:extLst>
          </p:cNvPr>
          <p:cNvSpPr>
            <a:spLocks noChangeAspect="1" noChangeArrowheads="1"/>
          </p:cNvSpPr>
          <p:nvPr/>
        </p:nvSpPr>
        <p:spPr bwMode="auto">
          <a:xfrm>
            <a:off x="127000" y="-142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3" descr="$$ WindChill = 35.74 + (0.6215 \times T) - (35.75 \times Wind^{0.16}_{sfc}) + (0.4275 \times T \times Wind^{0.16}_{sfc})&#10;$$">
            <a:extLst>
              <a:ext uri="{FF2B5EF4-FFF2-40B4-BE49-F238E27FC236}">
                <a16:creationId xmlns:a16="http://schemas.microsoft.com/office/drawing/2014/main" id="{34C2139C-9D65-46CE-AD27-42F0CE0EB1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DDD12BEF-4C4E-4EA3-A3C7-E10B05A10828}"/>
              </a:ext>
            </a:extLst>
          </p:cNvPr>
          <p:cNvPicPr>
            <a:picLocks noChangeAspect="1"/>
          </p:cNvPicPr>
          <p:nvPr/>
        </p:nvPicPr>
        <p:blipFill rotWithShape="1">
          <a:blip r:embed="rId3"/>
          <a:srcRect b="25719"/>
          <a:stretch/>
        </p:blipFill>
        <p:spPr>
          <a:xfrm>
            <a:off x="1462232" y="1385450"/>
            <a:ext cx="7505700" cy="357626"/>
          </a:xfrm>
          <a:prstGeom prst="rect">
            <a:avLst/>
          </a:prstGeom>
        </p:spPr>
      </p:pic>
    </p:spTree>
    <p:extLst>
      <p:ext uri="{BB962C8B-B14F-4D97-AF65-F5344CB8AC3E}">
        <p14:creationId xmlns:p14="http://schemas.microsoft.com/office/powerpoint/2010/main" val="424922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FFF-6CEE-4FD9-AE9F-01B3E2B93DFA}"/>
              </a:ext>
            </a:extLst>
          </p:cNvPr>
          <p:cNvSpPr>
            <a:spLocks noGrp="1"/>
          </p:cNvSpPr>
          <p:nvPr>
            <p:ph type="title"/>
          </p:nvPr>
        </p:nvSpPr>
        <p:spPr/>
        <p:txBody>
          <a:bodyPr/>
          <a:lstStyle/>
          <a:p>
            <a:pPr algn="ctr"/>
            <a:r>
              <a:rPr lang="en-US" dirty="0"/>
              <a:t>Your result should look like</a:t>
            </a:r>
          </a:p>
        </p:txBody>
      </p:sp>
      <p:pic>
        <p:nvPicPr>
          <p:cNvPr id="5" name="Content Placeholder 4">
            <a:extLst>
              <a:ext uri="{FF2B5EF4-FFF2-40B4-BE49-F238E27FC236}">
                <a16:creationId xmlns:a16="http://schemas.microsoft.com/office/drawing/2014/main" id="{FE926C0D-C0D7-4343-B4EB-3A781EBB6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1690688"/>
            <a:ext cx="5333333" cy="4000000"/>
          </a:xfrm>
        </p:spPr>
      </p:pic>
    </p:spTree>
    <p:extLst>
      <p:ext uri="{BB962C8B-B14F-4D97-AF65-F5344CB8AC3E}">
        <p14:creationId xmlns:p14="http://schemas.microsoft.com/office/powerpoint/2010/main" val="108126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8C87-2DE7-46D2-9B69-536CBA4538FB}"/>
              </a:ext>
            </a:extLst>
          </p:cNvPr>
          <p:cNvSpPr>
            <a:spLocks noGrp="1"/>
          </p:cNvSpPr>
          <p:nvPr>
            <p:ph type="title"/>
          </p:nvPr>
        </p:nvSpPr>
        <p:spPr/>
        <p:txBody>
          <a:bodyPr/>
          <a:lstStyle/>
          <a:p>
            <a:r>
              <a:rPr lang="en-US" dirty="0"/>
              <a:t>Question 4: Multiple plots &amp; indexing</a:t>
            </a:r>
          </a:p>
        </p:txBody>
      </p:sp>
      <p:sp>
        <p:nvSpPr>
          <p:cNvPr id="3" name="Content Placeholder 2">
            <a:extLst>
              <a:ext uri="{FF2B5EF4-FFF2-40B4-BE49-F238E27FC236}">
                <a16:creationId xmlns:a16="http://schemas.microsoft.com/office/drawing/2014/main" id="{B0D62394-FAB6-4049-83BC-90601B9CFFD9}"/>
              </a:ext>
            </a:extLst>
          </p:cNvPr>
          <p:cNvSpPr>
            <a:spLocks noGrp="1"/>
          </p:cNvSpPr>
          <p:nvPr>
            <p:ph idx="1"/>
          </p:nvPr>
        </p:nvSpPr>
        <p:spPr/>
        <p:txBody>
          <a:bodyPr>
            <a:normAutofit lnSpcReduction="10000"/>
          </a:bodyPr>
          <a:lstStyle/>
          <a:p>
            <a:r>
              <a:rPr lang="en-US" dirty="0"/>
              <a:t>Compute the lake level anomalies relative to the  1981-2010  mean (common to use the most-recent 30-year period)</a:t>
            </a:r>
          </a:p>
          <a:p>
            <a:r>
              <a:rPr lang="en-US" dirty="0"/>
              <a:t>Find the index values for </a:t>
            </a:r>
            <a:r>
              <a:rPr lang="en-US" dirty="0" err="1"/>
              <a:t>yr</a:t>
            </a:r>
            <a:r>
              <a:rPr lang="en-US" dirty="0"/>
              <a:t> 1981 and 2010 and then compute the mean (mean_30y) for that 30-year period only</a:t>
            </a:r>
          </a:p>
          <a:p>
            <a:r>
              <a:rPr lang="en-US" dirty="0"/>
              <a:t>Compute the anomalies of the lake level every year from that 30-yr mean</a:t>
            </a:r>
          </a:p>
          <a:p>
            <a:r>
              <a:rPr lang="en-US" dirty="0"/>
              <a:t>Create a two-panel plot as shown on the next page where the lower plot is identical to that in Figure 1.</a:t>
            </a:r>
          </a:p>
          <a:p>
            <a:r>
              <a:rPr lang="en-US" dirty="0"/>
              <a:t>The upper panel shows the lake level anomalies relative to the 1981-2010 mean</a:t>
            </a:r>
          </a:p>
          <a:p>
            <a:endParaRPr lang="en-US" dirty="0"/>
          </a:p>
        </p:txBody>
      </p:sp>
    </p:spTree>
    <p:extLst>
      <p:ext uri="{BB962C8B-B14F-4D97-AF65-F5344CB8AC3E}">
        <p14:creationId xmlns:p14="http://schemas.microsoft.com/office/powerpoint/2010/main" val="51403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D84E-BD88-4B21-A089-A5A25D4BD003}"/>
              </a:ext>
            </a:extLst>
          </p:cNvPr>
          <p:cNvSpPr>
            <a:spLocks noGrp="1"/>
          </p:cNvSpPr>
          <p:nvPr>
            <p:ph type="title"/>
          </p:nvPr>
        </p:nvSpPr>
        <p:spPr/>
        <p:txBody>
          <a:bodyPr/>
          <a:lstStyle/>
          <a:p>
            <a:pPr algn="ctr"/>
            <a:r>
              <a:rPr lang="en-US" dirty="0"/>
              <a:t>Your result should look like </a:t>
            </a:r>
          </a:p>
        </p:txBody>
      </p:sp>
      <p:pic>
        <p:nvPicPr>
          <p:cNvPr id="5" name="Content Placeholder 4">
            <a:extLst>
              <a:ext uri="{FF2B5EF4-FFF2-40B4-BE49-F238E27FC236}">
                <a16:creationId xmlns:a16="http://schemas.microsoft.com/office/drawing/2014/main" id="{D4A306A9-BFE1-4776-B2F4-1E06BB82C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571" y="1690688"/>
            <a:ext cx="5342857" cy="4000000"/>
          </a:xfrm>
        </p:spPr>
      </p:pic>
    </p:spTree>
    <p:extLst>
      <p:ext uri="{BB962C8B-B14F-4D97-AF65-F5344CB8AC3E}">
        <p14:creationId xmlns:p14="http://schemas.microsoft.com/office/powerpoint/2010/main" val="39658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4F7E-1F57-45DD-A7BD-4DEC93C6692B}"/>
              </a:ext>
            </a:extLst>
          </p:cNvPr>
          <p:cNvSpPr>
            <a:spLocks noGrp="1"/>
          </p:cNvSpPr>
          <p:nvPr>
            <p:ph type="title"/>
          </p:nvPr>
        </p:nvSpPr>
        <p:spPr/>
        <p:txBody>
          <a:bodyPr/>
          <a:lstStyle/>
          <a:p>
            <a:r>
              <a:rPr lang="en-US" dirty="0"/>
              <a:t>LAST STEP: Publish your results </a:t>
            </a:r>
          </a:p>
        </p:txBody>
      </p:sp>
      <p:sp>
        <p:nvSpPr>
          <p:cNvPr id="3" name="Content Placeholder 2">
            <a:extLst>
              <a:ext uri="{FF2B5EF4-FFF2-40B4-BE49-F238E27FC236}">
                <a16:creationId xmlns:a16="http://schemas.microsoft.com/office/drawing/2014/main" id="{964ED05C-5606-48CC-9839-8130B32ECCB8}"/>
              </a:ext>
            </a:extLst>
          </p:cNvPr>
          <p:cNvSpPr>
            <a:spLocks noGrp="1"/>
          </p:cNvSpPr>
          <p:nvPr>
            <p:ph idx="1"/>
          </p:nvPr>
        </p:nvSpPr>
        <p:spPr/>
        <p:txBody>
          <a:bodyPr/>
          <a:lstStyle/>
          <a:p>
            <a:r>
              <a:rPr lang="en-US" dirty="0"/>
              <a:t>Go to publish</a:t>
            </a:r>
          </a:p>
          <a:p>
            <a:r>
              <a:rPr lang="en-US" dirty="0"/>
              <a:t>Go to Edit Publishing Options</a:t>
            </a:r>
          </a:p>
          <a:p>
            <a:pPr lvl="1"/>
            <a:r>
              <a:rPr lang="en-US" dirty="0"/>
              <a:t>Change output file format to pdf</a:t>
            </a:r>
          </a:p>
          <a:p>
            <a:r>
              <a:rPr lang="en-US" dirty="0"/>
              <a:t>Select Publish</a:t>
            </a:r>
          </a:p>
          <a:p>
            <a:r>
              <a:rPr lang="en-US" dirty="0"/>
              <a:t>Your code should run. Check that all the figures are correctly embedded</a:t>
            </a:r>
          </a:p>
          <a:p>
            <a:r>
              <a:rPr lang="en-US" dirty="0"/>
              <a:t>Submit your </a:t>
            </a:r>
            <a:r>
              <a:rPr lang="en-US" b="1" dirty="0"/>
              <a:t>code</a:t>
            </a:r>
            <a:r>
              <a:rPr lang="en-US" dirty="0"/>
              <a:t> </a:t>
            </a:r>
            <a:r>
              <a:rPr lang="en-US" i="1" dirty="0"/>
              <a:t>and</a:t>
            </a:r>
            <a:r>
              <a:rPr lang="en-US" dirty="0"/>
              <a:t> </a:t>
            </a:r>
            <a:r>
              <a:rPr lang="en-US" b="1" dirty="0"/>
              <a:t>pdf</a:t>
            </a:r>
            <a:r>
              <a:rPr lang="en-US" dirty="0"/>
              <a:t> to Brian and John via Slack</a:t>
            </a:r>
          </a:p>
          <a:p>
            <a:endParaRPr lang="en-US" dirty="0"/>
          </a:p>
        </p:txBody>
      </p:sp>
    </p:spTree>
    <p:extLst>
      <p:ext uri="{BB962C8B-B14F-4D97-AF65-F5344CB8AC3E}">
        <p14:creationId xmlns:p14="http://schemas.microsoft.com/office/powerpoint/2010/main" val="1866419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673</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Assignment 3</vt:lpstr>
      <vt:lpstr>Question 1: Find max and min with loop</vt:lpstr>
      <vt:lpstr>Question 2: Great Salt Lake Level</vt:lpstr>
      <vt:lpstr>Your result should look like</vt:lpstr>
      <vt:lpstr>Question 3: Wind chill</vt:lpstr>
      <vt:lpstr>Your result should look like</vt:lpstr>
      <vt:lpstr>Question 4: Multiple plots &amp; indexing</vt:lpstr>
      <vt:lpstr>Your result should look like </vt:lpstr>
      <vt:lpstr>LAST STEP: Publish your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john horel</dc:creator>
  <cp:lastModifiedBy>john horel</cp:lastModifiedBy>
  <cp:revision>20</cp:revision>
  <dcterms:created xsi:type="dcterms:W3CDTF">2018-12-01T21:15:41Z</dcterms:created>
  <dcterms:modified xsi:type="dcterms:W3CDTF">2018-12-04T18:20:19Z</dcterms:modified>
</cp:coreProperties>
</file>