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7"/>
  </p:notesMasterIdLst>
  <p:sldIdLst>
    <p:sldId id="340" r:id="rId3"/>
    <p:sldId id="272" r:id="rId4"/>
    <p:sldId id="269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278" r:id="rId42"/>
    <p:sldId id="316" r:id="rId43"/>
    <p:sldId id="317" r:id="rId44"/>
    <p:sldId id="318" r:id="rId45"/>
    <p:sldId id="341" r:id="rId46"/>
    <p:sldId id="319" r:id="rId47"/>
    <p:sldId id="320" r:id="rId48"/>
    <p:sldId id="321" r:id="rId49"/>
    <p:sldId id="285" r:id="rId50"/>
    <p:sldId id="322" r:id="rId51"/>
    <p:sldId id="323" r:id="rId52"/>
    <p:sldId id="324" r:id="rId53"/>
    <p:sldId id="325" r:id="rId54"/>
    <p:sldId id="326" r:id="rId55"/>
    <p:sldId id="327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8" y="2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467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237F1-8E57-4C0D-8901-D0FC4D80B54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32786-81E9-4AAE-8239-F77DB88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0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4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4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ilat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" y="76200"/>
            <a:ext cx="362279" cy="286232"/>
          </a:xfrm>
        </p:spPr>
        <p:txBody>
          <a:bodyPr wrap="none" lIns="0" rIns="0">
            <a:spAutoFit/>
          </a:bodyPr>
          <a:lstStyle>
            <a:lvl1pPr marL="3175" indent="0" algn="l"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/>
              <a:t>1.1.1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0100" y="914400"/>
            <a:ext cx="75438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9E0BD18-2448-4EF3-B0C3-52A5F1EA5CD7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>
          <a:xfrm>
            <a:off x="8663940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32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 useBgFill="1">
        <p:nvSpPr>
          <p:cNvPr id="8" name="TextBox 7"/>
          <p:cNvSpPr txBox="1"/>
          <p:nvPr userDrawn="1"/>
        </p:nvSpPr>
        <p:spPr>
          <a:xfrm>
            <a:off x="7219950" y="6257836"/>
            <a:ext cx="1905000" cy="6001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323232"/>
                </a:solidFill>
              </a:rPr>
              <a:t>Slide deck by</a:t>
            </a:r>
          </a:p>
          <a:p>
            <a:pPr algn="r"/>
            <a:r>
              <a:rPr lang="en-US" sz="1100" dirty="0">
                <a:solidFill>
                  <a:srgbClr val="323232"/>
                </a:solidFill>
              </a:rPr>
              <a:t>Dr. Greg Reese</a:t>
            </a:r>
          </a:p>
          <a:p>
            <a:pPr algn="r"/>
            <a:r>
              <a:rPr lang="en-US" sz="1100" dirty="0">
                <a:solidFill>
                  <a:srgbClr val="323232"/>
                </a:solidFill>
              </a:rPr>
              <a:t>Miami University</a:t>
            </a:r>
          </a:p>
        </p:txBody>
      </p:sp>
      <p:sp useBgFill="1">
        <p:nvSpPr>
          <p:cNvPr id="12" name="TextBox 11"/>
          <p:cNvSpPr txBox="1"/>
          <p:nvPr userDrawn="1"/>
        </p:nvSpPr>
        <p:spPr>
          <a:xfrm>
            <a:off x="0" y="6257836"/>
            <a:ext cx="3810000" cy="6001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323232"/>
                </a:solidFill>
              </a:rPr>
              <a:t>MATLAB  An Introduction With Applications, 5</a:t>
            </a:r>
            <a:r>
              <a:rPr lang="en-US" sz="1100" baseline="30000" dirty="0">
                <a:solidFill>
                  <a:srgbClr val="323232"/>
                </a:solidFill>
              </a:rPr>
              <a:t>th</a:t>
            </a:r>
            <a:r>
              <a:rPr lang="en-US" sz="1100" dirty="0">
                <a:solidFill>
                  <a:srgbClr val="323232"/>
                </a:solidFill>
              </a:rPr>
              <a:t> Edition</a:t>
            </a:r>
          </a:p>
          <a:p>
            <a:r>
              <a:rPr lang="en-US" sz="1100" dirty="0">
                <a:solidFill>
                  <a:srgbClr val="323232"/>
                </a:solidFill>
              </a:rPr>
              <a:t>Dr. Amos </a:t>
            </a:r>
            <a:r>
              <a:rPr lang="en-US" sz="1100" dirty="0" err="1">
                <a:solidFill>
                  <a:srgbClr val="323232"/>
                </a:solidFill>
              </a:rPr>
              <a:t>Gilat</a:t>
            </a:r>
            <a:endParaRPr lang="en-US" sz="1100" dirty="0">
              <a:solidFill>
                <a:srgbClr val="323232"/>
              </a:solidFill>
            </a:endParaRPr>
          </a:p>
          <a:p>
            <a:r>
              <a:rPr lang="en-US" sz="1100" dirty="0">
                <a:solidFill>
                  <a:srgbClr val="323232"/>
                </a:solidFill>
              </a:rPr>
              <a:t>The Ohio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92851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1021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CA5D-75DF-4471-89C2-CB0DEBDB379B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1683-C35C-4ADB-A081-EF9D06F3B104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5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8A80-4E74-4D26-A6E8-19CBF5F7B59A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3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B910-24E1-4229-A919-96D90AC1D42D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9C45-2BB5-48D5-8EB6-5071954E6733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5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B420-A470-4CF7-9D2F-0D5B6C66A911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9C45-2BB5-48D5-8EB6-5071954E6733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95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9753-6741-4692-89CD-441956F6C5BA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3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FEB7-60F2-489F-AC09-0104689A0D81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5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EEEF-4833-4DB3-92F6-9CA2A1B11C3A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0A4C-F35D-48AE-B056-1387275DE94F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7966-5D4C-43B1-8F2E-DE64C0CEBF5B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6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1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8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EEEB1-176A-431E-B30B-7F1165B11AB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F7A6-D3E9-478A-BBD1-FF8049C4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5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480048"/>
            <a:ext cx="9141620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D8E2C797-A28D-428F-AEFB-54599521C4BB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1559" y="6583680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2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sz="3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100000"/>
        <a:buFont typeface="Arial" pitchFamily="34" charset="0"/>
        <a:buChar char="▪"/>
        <a:defRPr sz="2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85C4B-2A7E-413E-A196-D1378D56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213416-B59F-46C5-A2AC-50ACBE19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03" y="2088254"/>
            <a:ext cx="5012371" cy="2938141"/>
          </a:xfrm>
        </p:spPr>
        <p:txBody>
          <a:bodyPr>
            <a:normAutofit/>
          </a:bodyPr>
          <a:lstStyle/>
          <a:p>
            <a:r>
              <a:rPr lang="en-US" dirty="0"/>
              <a:t>Linux?</a:t>
            </a:r>
          </a:p>
          <a:p>
            <a:r>
              <a:rPr lang="en-US" dirty="0"/>
              <a:t> Python?</a:t>
            </a:r>
          </a:p>
          <a:p>
            <a:r>
              <a:rPr lang="en-US" dirty="0"/>
              <a:t>Matlab? </a:t>
            </a:r>
          </a:p>
        </p:txBody>
      </p:sp>
      <p:pic>
        <p:nvPicPr>
          <p:cNvPr id="1026" name="Picture 2" descr="Image result for check mark">
            <a:extLst>
              <a:ext uri="{FF2B5EF4-FFF2-40B4-BE49-F238E27FC236}">
                <a16:creationId xmlns:a16="http://schemas.microsoft.com/office/drawing/2014/main" id="{122602D3-B82F-4506-AA8B-2E5FAC9B9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281" y="1983255"/>
            <a:ext cx="745007" cy="64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 mark">
            <a:extLst>
              <a:ext uri="{FF2B5EF4-FFF2-40B4-BE49-F238E27FC236}">
                <a16:creationId xmlns:a16="http://schemas.microsoft.com/office/drawing/2014/main" id="{3975786B-F08E-46AD-8CC4-E0F518290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40" y="2538047"/>
            <a:ext cx="745007" cy="64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question mark">
            <a:extLst>
              <a:ext uri="{FF2B5EF4-FFF2-40B4-BE49-F238E27FC236}">
                <a16:creationId xmlns:a16="http://schemas.microsoft.com/office/drawing/2014/main" id="{267F4C1C-77F1-42F3-899C-193F9B728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474" y="3162445"/>
            <a:ext cx="930938" cy="74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41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00208" cy="286232"/>
          </a:xfrm>
        </p:spPr>
        <p:txBody>
          <a:bodyPr/>
          <a:lstStyle/>
          <a:p>
            <a:r>
              <a:rPr lang="en-US" dirty="0"/>
              <a:t>1.2 Working in the Command Window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1252158" y="809625"/>
            <a:ext cx="7663242" cy="5238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To quickly execute a previous command but with minor changes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Recall command with up- and down-arrow keys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Use left- and right-arrow keys to move to characters to be altered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Use BACKSPACE or DELETE to remove old character, then type new character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Press ENTER to execute modified command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10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6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00208" cy="286232"/>
          </a:xfrm>
        </p:spPr>
        <p:txBody>
          <a:bodyPr/>
          <a:lstStyle/>
          <a:p>
            <a:r>
              <a:rPr lang="en-US" dirty="0"/>
              <a:t>1.2 Working in the Command Window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981075" y="495300"/>
            <a:ext cx="7181850" cy="5867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>
                <a:cs typeface="Courier New" pitchFamily="49" charset="0"/>
              </a:rPr>
              <a:t>Command History Window</a:t>
            </a:r>
            <a:endParaRPr lang="en-US" sz="3900" dirty="0"/>
          </a:p>
          <a:p>
            <a:r>
              <a:rPr lang="en-US" dirty="0"/>
              <a:t>Shows previous commands, including ones from previous MATLAB sessions</a:t>
            </a:r>
          </a:p>
          <a:p>
            <a:r>
              <a:rPr lang="en-US" dirty="0"/>
              <a:t>Double-clicking on command puts it in Command Window and executes it</a:t>
            </a:r>
          </a:p>
          <a:p>
            <a:r>
              <a:rPr lang="en-US" dirty="0"/>
              <a:t>Can drag command to Command Window, make changes in command, then execute it</a:t>
            </a:r>
          </a:p>
          <a:p>
            <a:r>
              <a:rPr lang="en-US" dirty="0"/>
              <a:t>To clear one or more commands, select the lines to delete, right click, choose Delete Selection</a:t>
            </a:r>
          </a:p>
          <a:p>
            <a:r>
              <a:rPr lang="en-US" dirty="0"/>
              <a:t>To clear entire history, right click, select Clear Command History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11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06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074560" cy="286682"/>
          </a:xfrm>
        </p:spPr>
        <p:txBody>
          <a:bodyPr/>
          <a:lstStyle/>
          <a:p>
            <a:r>
              <a:rPr lang="en-US" dirty="0"/>
              <a:t>1.3 Arithmetic Operations with Scalars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6"/>
          </p:nvPr>
        </p:nvSpPr>
        <p:spPr>
          <a:xfrm>
            <a:off x="342900" y="990600"/>
            <a:ext cx="8458200" cy="51054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dirty="0"/>
              <a:t>Symbols for arithmetic are: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12</a:t>
            </a:fld>
            <a:endParaRPr lang="en-US" dirty="0">
              <a:solidFill>
                <a:srgbClr val="32323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81737"/>
              </p:ext>
            </p:extLst>
          </p:nvPr>
        </p:nvGraphicFramePr>
        <p:xfrm>
          <a:off x="609599" y="1676400"/>
          <a:ext cx="800100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Operation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Symbol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Example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Addition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5 + 3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Subtraction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5 –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Multiplication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5 *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Right division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5 /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Exponentiation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5 ^ 3 (means 5</a:t>
                      </a:r>
                      <a:r>
                        <a:rPr lang="en-US" sz="2800" baseline="30000" dirty="0"/>
                        <a:t>3</a:t>
                      </a:r>
                      <a:r>
                        <a:rPr lang="en-US" sz="2800" dirty="0"/>
                        <a:t> = 125)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30B2FC-6A22-49B3-926C-51A91BBA67E4}"/>
              </a:ext>
            </a:extLst>
          </p:cNvPr>
          <p:cNvSpPr txBox="1"/>
          <p:nvPr/>
        </p:nvSpPr>
        <p:spPr>
          <a:xfrm>
            <a:off x="841473" y="5043745"/>
            <a:ext cx="5935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What’s different in python?</a:t>
            </a:r>
          </a:p>
        </p:txBody>
      </p:sp>
    </p:spTree>
    <p:extLst>
      <p:ext uri="{BB962C8B-B14F-4D97-AF65-F5344CB8AC3E}">
        <p14:creationId xmlns:p14="http://schemas.microsoft.com/office/powerpoint/2010/main" val="308166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277868" cy="307777"/>
          </a:xfrm>
        </p:spPr>
        <p:txBody>
          <a:bodyPr/>
          <a:lstStyle/>
          <a:p>
            <a:r>
              <a:rPr lang="en-US" dirty="0"/>
              <a:t>1.3.1 Order of Precedence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6"/>
          </p:nvPr>
        </p:nvSpPr>
        <p:spPr>
          <a:xfrm>
            <a:off x="171450" y="838200"/>
            <a:ext cx="8801100" cy="51816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3600" dirty="0"/>
              <a:t>Order in which MATLAB does 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13</a:t>
            </a:fld>
            <a:endParaRPr lang="en-US" dirty="0">
              <a:solidFill>
                <a:srgbClr val="32323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2900" y="1868442"/>
          <a:ext cx="8458200" cy="312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3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022">
                <a:tc>
                  <a:txBody>
                    <a:bodyPr/>
                    <a:lstStyle/>
                    <a:p>
                      <a:r>
                        <a:rPr lang="en-US" sz="2400" b="1" dirty="0"/>
                        <a:t>Precedence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Mathematical Operation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956">
                <a:tc>
                  <a:txBody>
                    <a:bodyPr/>
                    <a:lstStyle/>
                    <a:p>
                      <a:r>
                        <a:rPr lang="en-US" sz="2400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Parentheses. For nested parentheses, the innermost are executed first.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87">
                <a:tc>
                  <a:txBody>
                    <a:bodyPr/>
                    <a:lstStyle/>
                    <a:p>
                      <a:r>
                        <a:rPr lang="en-US" sz="2400" dirty="0"/>
                        <a:t>Second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912">
                <a:tc>
                  <a:txBody>
                    <a:bodyPr/>
                    <a:lstStyle/>
                    <a:p>
                      <a:r>
                        <a:rPr lang="en-US" sz="2400" dirty="0"/>
                        <a:t>Third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Multiplication, division (equal precedence).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022">
                <a:tc>
                  <a:txBody>
                    <a:bodyPr/>
                    <a:lstStyle/>
                    <a:p>
                      <a:r>
                        <a:rPr lang="en-US" sz="2400" dirty="0"/>
                        <a:t>Fourth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Addition and subtraction.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95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277868" cy="307777"/>
          </a:xfrm>
        </p:spPr>
        <p:txBody>
          <a:bodyPr/>
          <a:lstStyle/>
          <a:p>
            <a:r>
              <a:rPr lang="en-US" dirty="0"/>
              <a:t>1.3.1 Order of Precedence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6"/>
          </p:nvPr>
        </p:nvSpPr>
        <p:spPr>
          <a:xfrm>
            <a:off x="619125" y="1524000"/>
            <a:ext cx="7905750" cy="38100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3600" dirty="0"/>
              <a:t>Precedence order</a:t>
            </a:r>
            <a:endParaRPr lang="en-US" dirty="0"/>
          </a:p>
          <a:p>
            <a:pPr marL="280988" indent="-280988"/>
            <a:r>
              <a:rPr lang="en-US" dirty="0"/>
              <a:t>Same as most calculators</a:t>
            </a:r>
          </a:p>
          <a:p>
            <a:pPr marL="280988" indent="-280988"/>
            <a:r>
              <a:rPr lang="en-US" dirty="0"/>
              <a:t>Same as doing arithmetic by hand</a:t>
            </a:r>
          </a:p>
          <a:p>
            <a:pPr marL="280988" indent="-280988"/>
            <a:r>
              <a:rPr lang="en-US" dirty="0"/>
              <a:t>For multiple operations of same precedence, MATLAB goes left to right</a:t>
            </a:r>
          </a:p>
          <a:p>
            <a:pPr marL="280988" indent="-280988"/>
            <a:r>
              <a:rPr lang="en-US" dirty="0"/>
              <a:t>Can change order by using parentheses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14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19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13032" cy="307777"/>
          </a:xfrm>
        </p:spPr>
        <p:txBody>
          <a:bodyPr/>
          <a:lstStyle/>
          <a:p>
            <a:r>
              <a:rPr lang="en-US" dirty="0"/>
              <a:t>1.3.2 Using MATLAB as a Calculator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6"/>
          </p:nvPr>
        </p:nvSpPr>
        <p:spPr>
          <a:xfrm>
            <a:off x="171450" y="990600"/>
            <a:ext cx="8801100" cy="48006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3600" dirty="0"/>
              <a:t>Using MATLAB as a calculator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Type in mathematical expression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Press </a:t>
            </a:r>
            <a:r>
              <a:rPr lang="en-US" b="1" dirty="0"/>
              <a:t>Enter</a:t>
            </a:r>
            <a:r>
              <a:rPr lang="en-US" dirty="0"/>
              <a:t> key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MATLAB displays answer in Command Window as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dirty="0"/>
              <a:t>  followed by the result</a:t>
            </a:r>
            <a:endParaRPr lang="en-US" sz="3200" dirty="0"/>
          </a:p>
          <a:p>
            <a:pPr marL="0" indent="0">
              <a:buNone/>
            </a:pPr>
            <a:r>
              <a:rPr lang="en-US" sz="3600" dirty="0"/>
              <a:t>Your display may appear on more than one line and have blank lines between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15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46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205732" cy="286232"/>
          </a:xfrm>
        </p:spPr>
        <p:txBody>
          <a:bodyPr/>
          <a:lstStyle/>
          <a:p>
            <a:r>
              <a:rPr lang="en-US" dirty="0"/>
              <a:t>Section 1.4 Display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Can control display of numbers with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z="3600" dirty="0"/>
              <a:t> command</a:t>
            </a:r>
          </a:p>
          <a:p>
            <a:r>
              <a:rPr lang="en-US" dirty="0"/>
              <a:t>Once enter command, format stays the same until another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/>
              <a:t> command</a:t>
            </a:r>
          </a:p>
          <a:p>
            <a:r>
              <a:rPr lang="en-US" dirty="0"/>
              <a:t>Default format is fixed point with four digits to right of decimal point</a:t>
            </a:r>
          </a:p>
          <a:p>
            <a:pPr lvl="1"/>
            <a:r>
              <a:rPr lang="en-US" i="1" dirty="0"/>
              <a:t>fixed-point</a:t>
            </a:r>
            <a:r>
              <a:rPr lang="en-US" dirty="0"/>
              <a:t> means decimal point always between one’s-digit and one-tenth’s digit</a:t>
            </a:r>
          </a:p>
          <a:p>
            <a:r>
              <a:rPr lang="en-US" dirty="0"/>
              <a:t>Format only affects display of numbers. MATLAB always computes and saves numbers in full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16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29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205732" cy="286682"/>
          </a:xfrm>
        </p:spPr>
        <p:txBody>
          <a:bodyPr/>
          <a:lstStyle/>
          <a:p>
            <a:r>
              <a:rPr lang="en-US"/>
              <a:t>Section 1.4 Display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28600" y="1905000"/>
            <a:ext cx="3124200" cy="14478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Some types of formatting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17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662" y="381000"/>
            <a:ext cx="5128276" cy="60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29062" cy="286232"/>
          </a:xfrm>
        </p:spPr>
        <p:txBody>
          <a:bodyPr/>
          <a:lstStyle/>
          <a:p>
            <a:r>
              <a:rPr lang="en-US" dirty="0"/>
              <a:t>1.5 Elementary Math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762000"/>
            <a:ext cx="82296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MATLAB expressions can include functions </a:t>
            </a:r>
          </a:p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i="1" dirty="0"/>
              <a:t>function</a:t>
            </a:r>
            <a:r>
              <a:rPr lang="en-US" sz="3600" dirty="0"/>
              <a:t> takes inputs, does some computations with them, and produces outputs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18</a:t>
            </a:fld>
            <a:endParaRPr lang="en-US" dirty="0">
              <a:solidFill>
                <a:srgbClr val="32323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1000" y="4343400"/>
            <a:ext cx="3886200" cy="1293613"/>
            <a:chOff x="381000" y="4343400"/>
            <a:chExt cx="3886200" cy="1293613"/>
          </a:xfrm>
        </p:grpSpPr>
        <p:sp>
          <p:nvSpPr>
            <p:cNvPr id="4" name="Rectangle 3"/>
            <p:cNvSpPr/>
            <p:nvPr/>
          </p:nvSpPr>
          <p:spPr>
            <a:xfrm>
              <a:off x="1447800" y="4343400"/>
              <a:ext cx="15240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function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09600" y="4495800"/>
              <a:ext cx="8382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09600" y="4800600"/>
              <a:ext cx="8382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09600" y="5105400"/>
              <a:ext cx="8382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971800" y="4648200"/>
              <a:ext cx="8382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971800" y="4953000"/>
              <a:ext cx="8382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81000" y="5236903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323232"/>
                  </a:solidFill>
                </a:rPr>
                <a:t>Inputs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0" y="5236903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323232"/>
                  </a:solidFill>
                </a:rPr>
                <a:t>Outputs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24400" y="4495800"/>
            <a:ext cx="3581400" cy="1085910"/>
            <a:chOff x="609600" y="4343400"/>
            <a:chExt cx="3581400" cy="1085910"/>
          </a:xfrm>
        </p:grpSpPr>
        <p:sp>
          <p:nvSpPr>
            <p:cNvPr id="15" name="Rectangle 14"/>
            <p:cNvSpPr/>
            <p:nvPr/>
          </p:nvSpPr>
          <p:spPr>
            <a:xfrm>
              <a:off x="1447800" y="4343400"/>
              <a:ext cx="15240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function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09600" y="4495800"/>
              <a:ext cx="8382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9600" y="5105400"/>
              <a:ext cx="8382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71800" y="4800600"/>
              <a:ext cx="8382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38200" y="5029200"/>
              <a:ext cx="342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323232"/>
                  </a:solidFill>
                </a:rPr>
                <a:t>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8000" y="4766604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323232"/>
                  </a:solidFill>
                </a:rPr>
                <a:t>tan(y/x)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8200" y="4419600"/>
              <a:ext cx="342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323232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98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29062" cy="286682"/>
          </a:xfrm>
        </p:spPr>
        <p:txBody>
          <a:bodyPr/>
          <a:lstStyle/>
          <a:p>
            <a:r>
              <a:rPr lang="en-US" dirty="0"/>
              <a:t>1.5 Elementary Math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1295400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A function</a:t>
            </a:r>
          </a:p>
          <a:p>
            <a:r>
              <a:rPr lang="en-US" dirty="0"/>
              <a:t>Has a name</a:t>
            </a:r>
          </a:p>
          <a:p>
            <a:r>
              <a:rPr lang="en-US" dirty="0"/>
              <a:t>Can have zero or more </a:t>
            </a:r>
            <a:r>
              <a:rPr lang="en-US" i="1" dirty="0"/>
              <a:t>arguments </a:t>
            </a:r>
            <a:r>
              <a:rPr lang="en-US" dirty="0"/>
              <a:t>(inputs)</a:t>
            </a:r>
          </a:p>
          <a:p>
            <a:r>
              <a:rPr lang="en-US" dirty="0"/>
              <a:t>Can produce zero or more outputs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( x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19</a:t>
            </a:fld>
            <a:endParaRPr lang="en-US" dirty="0">
              <a:solidFill>
                <a:srgbClr val="323232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362200" y="4872335"/>
            <a:ext cx="4233204" cy="461665"/>
            <a:chOff x="2362200" y="4224635"/>
            <a:chExt cx="4233204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3886200" y="42246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name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95204" y="422463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argument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62200" y="4224635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output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1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to program is similar to learning a spoken language: </a:t>
            </a:r>
          </a:p>
          <a:p>
            <a:pPr lvl="1"/>
            <a:r>
              <a:rPr lang="en-US" dirty="0"/>
              <a:t>is hard to do</a:t>
            </a:r>
          </a:p>
          <a:p>
            <a:pPr lvl="1"/>
            <a:r>
              <a:rPr lang="en-US" dirty="0"/>
              <a:t>is easier for some people than others</a:t>
            </a:r>
          </a:p>
          <a:p>
            <a:pPr lvl="1"/>
            <a:r>
              <a:rPr lang="en-US" dirty="0"/>
              <a:t>is difficult to learn how on your own by just reading a book</a:t>
            </a:r>
          </a:p>
          <a:p>
            <a:pPr lvl="1"/>
            <a:r>
              <a:rPr lang="en-US" dirty="0"/>
              <a:t>requires practice, lots of practice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9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29062" cy="286682"/>
          </a:xfrm>
        </p:spPr>
        <p:txBody>
          <a:bodyPr/>
          <a:lstStyle/>
          <a:p>
            <a:r>
              <a:rPr lang="en-US" dirty="0"/>
              <a:t>1.5 Elementary Math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6858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A function’s arguments can be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Variables </a:t>
            </a:r>
          </a:p>
          <a:p>
            <a:r>
              <a:rPr lang="en-US" dirty="0"/>
              <a:t>Expressions involving numbers, variables, or functions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(64)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atan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y/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(3^2+y^2) 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20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3657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Argument is a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53340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Argument to </a:t>
            </a:r>
            <a:r>
              <a:rPr lang="en-US" dirty="0" err="1">
                <a:solidFill>
                  <a:srgbClr val="FF0000"/>
                </a:solidFill>
              </a:rPr>
              <a:t>arctan</a:t>
            </a:r>
            <a:r>
              <a:rPr lang="en-US" dirty="0">
                <a:solidFill>
                  <a:srgbClr val="FF0000"/>
                </a:solidFill>
              </a:rPr>
              <a:t> function is an expression that has a number 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), a variable 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), and a function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42788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Argument is the variable “a”</a:t>
            </a:r>
          </a:p>
        </p:txBody>
      </p:sp>
    </p:spTree>
    <p:extLst>
      <p:ext uri="{BB962C8B-B14F-4D97-AF65-F5344CB8AC3E}">
        <p14:creationId xmlns:p14="http://schemas.microsoft.com/office/powerpoint/2010/main" val="401830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29062" cy="286682"/>
          </a:xfrm>
        </p:spPr>
        <p:txBody>
          <a:bodyPr/>
          <a:lstStyle/>
          <a:p>
            <a:r>
              <a:rPr lang="en-US" dirty="0"/>
              <a:t>1.5 Elementary Math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362075" y="704850"/>
            <a:ext cx="6419850" cy="5448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Elementary math functions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 – square root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nthroot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/>
              <a:t>– nth real root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 – </a:t>
            </a:r>
            <a:r>
              <a:rPr lang="en-US" i="1" dirty="0"/>
              <a:t>e</a:t>
            </a:r>
            <a:r>
              <a:rPr lang="en-US" i="1" baseline="30000" dirty="0"/>
              <a:t>x</a:t>
            </a: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abs(x)</a:t>
            </a:r>
            <a:r>
              <a:rPr lang="en-US" dirty="0"/>
              <a:t> – absolute value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log(x)</a:t>
            </a:r>
            <a:r>
              <a:rPr lang="en-US" dirty="0"/>
              <a:t> – natural log (base </a:t>
            </a:r>
            <a:r>
              <a:rPr lang="en-US" i="1" dirty="0"/>
              <a:t>e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log10(x)</a:t>
            </a:r>
            <a:r>
              <a:rPr lang="en-US" dirty="0"/>
              <a:t> – log base 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factorial(x)</a:t>
            </a:r>
            <a:r>
              <a:rPr lang="en-US" dirty="0"/>
              <a:t> – </a:t>
            </a:r>
            <a:r>
              <a:rPr lang="en-US" i="1" dirty="0"/>
              <a:t>x!</a:t>
            </a:r>
          </a:p>
          <a:p>
            <a:pPr marL="0" indent="0">
              <a:buNone/>
            </a:pPr>
            <a:r>
              <a:rPr lang="en-US" sz="3600" dirty="0"/>
              <a:t>See Table 1-3 for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21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34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29062" cy="286682"/>
          </a:xfrm>
        </p:spPr>
        <p:txBody>
          <a:bodyPr/>
          <a:lstStyle/>
          <a:p>
            <a:r>
              <a:rPr lang="en-US" dirty="0"/>
              <a:t>1.5 Elementary Math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138238" y="381000"/>
            <a:ext cx="7091362" cy="6238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Trigonometric functions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sin(x)</a:t>
            </a:r>
            <a:r>
              <a:rPr lang="en-US" dirty="0"/>
              <a:t> – sine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in radians)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sind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/>
              <a:t>– sine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in degrees)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 – cosine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in radians)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cosd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 – cosine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in degrees)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tan(x)</a:t>
            </a:r>
            <a:r>
              <a:rPr lang="en-US" dirty="0"/>
              <a:t> – tangent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in radians)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tand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 – tangent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in degrees)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cot(x)</a:t>
            </a:r>
            <a:r>
              <a:rPr lang="en-US" dirty="0"/>
              <a:t> – cotangent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in radians)</a:t>
            </a:r>
            <a:endParaRPr lang="en-US" i="1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cotd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(x)- </a:t>
            </a:r>
            <a:r>
              <a:rPr lang="en-US" dirty="0"/>
              <a:t>cotangent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in degrees)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600" dirty="0"/>
              <a:t>See Table 1-4 for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22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771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29062" cy="286682"/>
          </a:xfrm>
        </p:spPr>
        <p:txBody>
          <a:bodyPr/>
          <a:lstStyle/>
          <a:p>
            <a:r>
              <a:rPr lang="en-US" dirty="0"/>
              <a:t>1.5 Elementary Math Built-in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6"/>
              </p:nvPr>
            </p:nvSpPr>
            <p:spPr>
              <a:xfrm>
                <a:off x="533400" y="466725"/>
                <a:ext cx="8077200" cy="59245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600" b="1" dirty="0"/>
                  <a:t>Inverse trigonometric functions</a:t>
                </a:r>
              </a:p>
              <a:p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asin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(x),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acos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(x),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atan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(x),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acot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(x)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x</a:t>
                </a:r>
                <a:r>
                  <a:rPr lang="en-US" dirty="0"/>
                  <a:t> in radians)</a:t>
                </a:r>
              </a:p>
              <a:p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asind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(x),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acosd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(x),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atand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(x),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acotd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(x)</a:t>
                </a:r>
                <a:r>
                  <a:rPr lang="en-US" dirty="0"/>
                  <a:t> (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x</a:t>
                </a:r>
                <a:r>
                  <a:rPr lang="en-US" dirty="0"/>
                  <a:t> in degrees)</a:t>
                </a:r>
              </a:p>
              <a:p>
                <a:pPr marL="0" indent="0">
                  <a:buNone/>
                </a:pPr>
                <a:r>
                  <a:rPr lang="en-US" sz="3600" b="1" dirty="0"/>
                  <a:t>Hyperbolic trigonometric functions</a:t>
                </a:r>
                <a:endParaRPr lang="en-US" sz="3600" dirty="0"/>
              </a:p>
              <a:p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cosh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(x) –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Courier New" pitchFamily="49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Courier New" pitchFamily="49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Courier New" pitchFamily="49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Courier New" pitchFamily="49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cs typeface="Courier New" pitchFamily="49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sinh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(x) -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ourier New" pitchFamily="49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ourier New" pitchFamily="49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tanh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(x) -</a:t>
                </a:r>
                <a:r>
                  <a:rPr lang="en-US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ourier New" pitchFamily="49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ourier New" pitchFamily="49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ourier New" pitchFamily="49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  <a:cs typeface="Courier New" pitchFamily="49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ourier New" pitchFamily="49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coth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(x)-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ourier New" pitchFamily="49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ourier New" pitchFamily="49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ourier New" pitchFamily="49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ourier New" pitchFamily="49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6"/>
              </p:nvPr>
            </p:nvSpPr>
            <p:spPr>
              <a:xfrm>
                <a:off x="533400" y="466725"/>
                <a:ext cx="8077200" cy="5924550"/>
              </a:xfrm>
              <a:blipFill rotWithShape="0">
                <a:blip r:embed="rId2"/>
                <a:stretch>
                  <a:fillRect l="-2340" t="-3296" b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23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04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29062" cy="286682"/>
          </a:xfrm>
        </p:spPr>
        <p:txBody>
          <a:bodyPr/>
          <a:lstStyle/>
          <a:p>
            <a:r>
              <a:rPr lang="en-US" dirty="0"/>
              <a:t>1.5 Elementary Math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138238" y="466725"/>
            <a:ext cx="7853362" cy="5924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Rounding functions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round(x)</a:t>
            </a:r>
            <a:r>
              <a:rPr lang="en-US" dirty="0"/>
              <a:t> – round to nearest integer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fix(x) </a:t>
            </a:r>
            <a:r>
              <a:rPr lang="en-US" dirty="0"/>
              <a:t>– round toward zero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ceil(x)</a:t>
            </a:r>
            <a:r>
              <a:rPr lang="en-US" dirty="0"/>
              <a:t> – round toward infinity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floor(x)</a:t>
            </a:r>
            <a:r>
              <a:rPr lang="en-US" dirty="0"/>
              <a:t> – round toward minus infinity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rem(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– remainder after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is divided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/>
              <a:t> (also called modulus)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sign(x)</a:t>
            </a:r>
            <a:r>
              <a:rPr lang="en-US" dirty="0"/>
              <a:t> – returns 1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is positive, </a:t>
            </a:r>
            <a:br>
              <a:rPr lang="en-US" dirty="0"/>
            </a:br>
            <a:r>
              <a:rPr lang="en-US" dirty="0"/>
              <a:t>-1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is negative, zero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is zero</a:t>
            </a:r>
          </a:p>
          <a:p>
            <a:pPr marL="0" indent="0">
              <a:buNone/>
            </a:pPr>
            <a:r>
              <a:rPr lang="en-US" sz="3600" dirty="0"/>
              <a:t>See Table 1-5 for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24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99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330766" cy="286232"/>
          </a:xfrm>
        </p:spPr>
        <p:txBody>
          <a:bodyPr/>
          <a:lstStyle/>
          <a:p>
            <a:r>
              <a:rPr lang="en-US" dirty="0"/>
              <a:t>1.6 Defining Scalar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800100" y="1455420"/>
            <a:ext cx="7543800" cy="394716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i="1" dirty="0"/>
              <a:t>variable</a:t>
            </a:r>
            <a:r>
              <a:rPr lang="en-US" sz="3600" dirty="0"/>
              <a:t> is a name that is assigned a numerical value</a:t>
            </a:r>
          </a:p>
          <a:p>
            <a:r>
              <a:rPr lang="en-US" dirty="0"/>
              <a:t>Once assigned, can use variable in expressions, functions, and MATLAB statements and commands</a:t>
            </a:r>
          </a:p>
          <a:p>
            <a:r>
              <a:rPr lang="en-US" dirty="0"/>
              <a:t>Can </a:t>
            </a:r>
            <a:r>
              <a:rPr lang="en-US" i="1" dirty="0"/>
              <a:t>read</a:t>
            </a:r>
            <a:r>
              <a:rPr lang="en-US" dirty="0"/>
              <a:t> the variable (get its value)</a:t>
            </a:r>
          </a:p>
          <a:p>
            <a:r>
              <a:rPr lang="en-US" dirty="0"/>
              <a:t>Can </a:t>
            </a:r>
            <a:r>
              <a:rPr lang="en-US" i="1" dirty="0"/>
              <a:t>write to</a:t>
            </a:r>
            <a:r>
              <a:rPr lang="en-US" dirty="0"/>
              <a:t> the variable (set its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25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97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476640" cy="286232"/>
          </a:xfrm>
        </p:spPr>
        <p:txBody>
          <a:bodyPr/>
          <a:lstStyle/>
          <a:p>
            <a:r>
              <a:rPr lang="en-US" dirty="0"/>
              <a:t>1.6.1 The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1341120"/>
            <a:ext cx="8229600" cy="4175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3600" dirty="0"/>
              <a:t> (equals sign) is MATLAB’s </a:t>
            </a:r>
            <a:r>
              <a:rPr lang="en-US" sz="3600" i="1" dirty="0"/>
              <a:t>assignment operator</a:t>
            </a:r>
            <a:r>
              <a:rPr lang="en-US" sz="3600" dirty="0"/>
              <a:t>. It evaluates the expression on its right side and stores the resulting value in the variable on its left side</a:t>
            </a:r>
          </a:p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&gt;&gt; a =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26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3657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the variable called “a” and store the value 3 in it</a:t>
            </a:r>
          </a:p>
        </p:txBody>
      </p:sp>
    </p:spTree>
    <p:extLst>
      <p:ext uri="{BB962C8B-B14F-4D97-AF65-F5344CB8AC3E}">
        <p14:creationId xmlns:p14="http://schemas.microsoft.com/office/powerpoint/2010/main" val="1362207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476640" cy="286232"/>
          </a:xfrm>
        </p:spPr>
        <p:txBody>
          <a:bodyPr/>
          <a:lstStyle/>
          <a:p>
            <a:r>
              <a:rPr lang="en-US" dirty="0"/>
              <a:t>1.6.1 The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1234440"/>
            <a:ext cx="8229600" cy="478536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EXAMPLE</a:t>
            </a:r>
            <a:endParaRPr lang="en-US" sz="3600" dirty="0"/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&gt;&gt; a = 3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&gt;&gt; b = 10*a + 5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27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5024" y="1931160"/>
            <a:ext cx="43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a variable and store a number in 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3404" y="3593827"/>
            <a:ext cx="4572001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a variable and store the value of an expression made up of a variable, numbers, and addition and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4191274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476640" cy="286232"/>
          </a:xfrm>
        </p:spPr>
        <p:txBody>
          <a:bodyPr/>
          <a:lstStyle/>
          <a:p>
            <a:r>
              <a:rPr lang="en-US" dirty="0"/>
              <a:t>1.6.1 The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447800" y="990600"/>
            <a:ext cx="73914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3600" dirty="0"/>
              <a:t>  means “assign to” or “store in” but </a:t>
            </a:r>
            <a:r>
              <a:rPr lang="en-US" sz="3600" u="sng" dirty="0"/>
              <a:t>not</a:t>
            </a:r>
            <a:r>
              <a:rPr lang="en-US" sz="3600" dirty="0"/>
              <a:t> “equals”!</a:t>
            </a:r>
          </a:p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x = x + 6 </a:t>
            </a:r>
            <a:r>
              <a:rPr lang="en-US" sz="3600" dirty="0">
                <a:cs typeface="Courier New" pitchFamily="49" charset="0"/>
              </a:rPr>
              <a:t>means “take whatever is in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600" dirty="0">
                <a:cs typeface="Courier New" pitchFamily="49" charset="0"/>
              </a:rPr>
              <a:t>, add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3600" dirty="0">
                <a:cs typeface="Courier New" pitchFamily="49" charset="0"/>
              </a:rPr>
              <a:t> to that and store the result back into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600" dirty="0">
                <a:cs typeface="Courier New" pitchFamily="49" charset="0"/>
              </a:rPr>
              <a:t>”</a:t>
            </a:r>
          </a:p>
          <a:p>
            <a:pPr marL="0" indent="0">
              <a:buNone/>
            </a:pPr>
            <a:endParaRPr lang="en-US" sz="3600" i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600" i="1" dirty="0">
                <a:solidFill>
                  <a:srgbClr val="FF0000"/>
                </a:solidFill>
                <a:cs typeface="Courier New" pitchFamily="49" charset="0"/>
              </a:rPr>
              <a:t>Is python any different?</a:t>
            </a:r>
          </a:p>
          <a:p>
            <a:pPr marL="0" indent="0"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28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508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476640" cy="286232"/>
          </a:xfrm>
        </p:spPr>
        <p:txBody>
          <a:bodyPr/>
          <a:lstStyle/>
          <a:p>
            <a:r>
              <a:rPr lang="en-US" dirty="0"/>
              <a:t>1.6.1 The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1234440"/>
            <a:ext cx="8229600" cy="478536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EXAMPLE</a:t>
            </a:r>
            <a:endParaRPr lang="en-US" sz="3600" dirty="0"/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&gt;&gt; x = 3;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&gt;&gt; x = x + 6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9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&gt;&gt; x = 2 * x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29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1938997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; at end prevents MATLAB from displaying value of 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38400" y="2123663"/>
            <a:ext cx="6096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400" y="2450068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takes what’s in x (3), adds 6 to it to get 9, then stores 9 back into x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3468469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x’s value is 9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40386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takes what’s in x (9), multiplies it by 2 to get 18, then stores 18 back into x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0400" y="488846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x’s value </a:t>
            </a:r>
            <a:r>
              <a:rPr lang="en-US">
                <a:solidFill>
                  <a:srgbClr val="FF0000"/>
                </a:solidFill>
              </a:rPr>
              <a:t>is 18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67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Matlab (</a:t>
            </a:r>
            <a:r>
              <a:rPr lang="en-US" dirty="0" err="1"/>
              <a:t>MATrix</a:t>
            </a:r>
            <a:r>
              <a:rPr lang="en-US" dirty="0"/>
              <a:t> </a:t>
            </a:r>
            <a:r>
              <a:rPr lang="en-US" dirty="0" err="1"/>
              <a:t>LABoratory</a:t>
            </a:r>
            <a:r>
              <a:rPr lang="en-US" dirty="0"/>
              <a:t>)- </a:t>
            </a:r>
          </a:p>
          <a:p>
            <a:r>
              <a:rPr lang="en-US" dirty="0"/>
              <a:t>commercial product built initially to simplify learning Fortran and later rebuilt using C</a:t>
            </a:r>
          </a:p>
          <a:p>
            <a:r>
              <a:rPr lang="en-US" dirty="0"/>
              <a:t>Don’t have to declare variable type, handles matrix math handily, etc.</a:t>
            </a:r>
          </a:p>
          <a:p>
            <a:r>
              <a:rPr lang="en-US" dirty="0"/>
              <a:t>Matlab has tool packages to purchase, but don’t import such tools, already loaded</a:t>
            </a:r>
          </a:p>
          <a:p>
            <a:r>
              <a:rPr lang="en-US" dirty="0"/>
              <a:t>Let’s get going!</a:t>
            </a:r>
          </a:p>
          <a:p>
            <a:pPr lvl="1"/>
            <a:r>
              <a:rPr lang="en-US" dirty="0"/>
              <a:t>Find </a:t>
            </a:r>
            <a:r>
              <a:rPr lang="en-US" dirty="0" err="1"/>
              <a:t>matlab</a:t>
            </a:r>
            <a:r>
              <a:rPr lang="en-US" dirty="0"/>
              <a:t> on your mac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9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476640" cy="286232"/>
          </a:xfrm>
        </p:spPr>
        <p:txBody>
          <a:bodyPr/>
          <a:lstStyle/>
          <a:p>
            <a:r>
              <a:rPr lang="en-US" dirty="0"/>
              <a:t>1.6.1 The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447800" y="990600"/>
            <a:ext cx="73914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A variable must have a value before you use it in an expression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 x = 3;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 x+2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5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 x + y % assume y undefined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??? Undefined function or variable 'y'</a:t>
            </a:r>
          </a:p>
          <a:p>
            <a:pPr marL="0" indent="0"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30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14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476640" cy="286232"/>
          </a:xfrm>
        </p:spPr>
        <p:txBody>
          <a:bodyPr/>
          <a:lstStyle/>
          <a:p>
            <a:r>
              <a:rPr lang="en-US" dirty="0"/>
              <a:t>1.6.1 The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876300" y="800100"/>
            <a:ext cx="73914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To find out the value of a variable, just type it and press ENTER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x = 3;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y = 10 * x;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z = y ^ 2;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y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y =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30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z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z =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900</a:t>
            </a:r>
          </a:p>
          <a:p>
            <a:pPr marL="0" indent="0"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31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73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476640" cy="286232"/>
          </a:xfrm>
        </p:spPr>
        <p:txBody>
          <a:bodyPr/>
          <a:lstStyle/>
          <a:p>
            <a:r>
              <a:rPr lang="en-US" dirty="0"/>
              <a:t>1.6.1 The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666750" y="800100"/>
            <a:ext cx="78105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Can do multiple assignments on one line by separating with a comma or semicolon. If semicolon, no display for that assignment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 a=12, B=4; C=(a-B)+40-a/B*10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12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 =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18</a:t>
            </a:r>
          </a:p>
          <a:p>
            <a:pPr marL="0" indent="0"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32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70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476640" cy="286232"/>
          </a:xfrm>
        </p:spPr>
        <p:txBody>
          <a:bodyPr/>
          <a:lstStyle/>
          <a:p>
            <a:r>
              <a:rPr lang="en-US" dirty="0"/>
              <a:t>1.6.1 The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009650" y="1319213"/>
            <a:ext cx="7124700" cy="421957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To change the value of a variable, just assign it the new value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 ABB=72;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 ABB=9;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 ABB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ABB =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9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33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2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476640" cy="286232"/>
          </a:xfrm>
        </p:spPr>
        <p:txBody>
          <a:bodyPr/>
          <a:lstStyle/>
          <a:p>
            <a:r>
              <a:rPr lang="en-US" dirty="0"/>
              <a:t>1.6.1 The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42900" y="514350"/>
            <a:ext cx="8458200" cy="58293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You must define a variable (give it a value) before you can use it in an argument of a function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x ) % assume x undefined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??? Undefined function or variable 'x'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 x = 144;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x 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12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34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83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721899" cy="286232"/>
          </a:xfrm>
        </p:spPr>
        <p:txBody>
          <a:bodyPr/>
          <a:lstStyle/>
          <a:p>
            <a:r>
              <a:rPr lang="en-US" dirty="0"/>
              <a:t>1.6.2 Rules About 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295400" y="552450"/>
            <a:ext cx="7219950" cy="5753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A variable name</a:t>
            </a:r>
          </a:p>
          <a:p>
            <a:r>
              <a:rPr lang="en-US" dirty="0">
                <a:cs typeface="Courier New" pitchFamily="49" charset="0"/>
              </a:rPr>
              <a:t>Must begin with a letter</a:t>
            </a:r>
          </a:p>
          <a:p>
            <a:r>
              <a:rPr lang="en-US" dirty="0">
                <a:cs typeface="Courier New" pitchFamily="49" charset="0"/>
              </a:rPr>
              <a:t>Can be up to 63 characters long</a:t>
            </a:r>
          </a:p>
          <a:p>
            <a:r>
              <a:rPr lang="en-US" dirty="0">
                <a:cs typeface="Courier New" pitchFamily="49" charset="0"/>
              </a:rPr>
              <a:t>Can contain letters, digits, and underscores (_)</a:t>
            </a:r>
          </a:p>
          <a:p>
            <a:r>
              <a:rPr lang="en-US" dirty="0">
                <a:cs typeface="Courier New" pitchFamily="49" charset="0"/>
              </a:rPr>
              <a:t>Can’t contain punctuation, e.g., period, comma, semicolon</a:t>
            </a:r>
          </a:p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Avoid using the name of a built-in function as the name of a variable, e.g., don’t call a variable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3600" dirty="0">
                <a:cs typeface="Courier New" pitchFamily="49" charset="0"/>
              </a:rPr>
              <a:t> or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sqrt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35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57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721899" cy="286232"/>
          </a:xfrm>
        </p:spPr>
        <p:txBody>
          <a:bodyPr/>
          <a:lstStyle/>
          <a:p>
            <a:r>
              <a:rPr lang="en-US" dirty="0"/>
              <a:t>1.6.2 Rules About 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876300" y="1838325"/>
            <a:ext cx="7391400" cy="31813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MATLAB is </a:t>
            </a:r>
            <a:r>
              <a:rPr lang="en-US" sz="3600" i="1" dirty="0">
                <a:cs typeface="Courier New" pitchFamily="49" charset="0"/>
              </a:rPr>
              <a:t>case-sensitive, </a:t>
            </a:r>
            <a:r>
              <a:rPr lang="en-US" sz="3600" dirty="0">
                <a:cs typeface="Courier New" pitchFamily="49" charset="0"/>
              </a:rPr>
              <a:t>and does not consider an upper-case letter in a variable name to be the same as its lower-case counterpart, e.g.,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MTV</a:t>
            </a:r>
            <a:r>
              <a:rPr lang="en-US" sz="3600" dirty="0">
                <a:cs typeface="Courier New" pitchFamily="49" charset="0"/>
              </a:rPr>
              <a:t>,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MTv</a:t>
            </a:r>
            <a:r>
              <a:rPr lang="en-US" sz="3600" dirty="0">
                <a:cs typeface="Courier New" pitchFamily="49" charset="0"/>
              </a:rPr>
              <a:t>,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mTV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3600" dirty="0">
                <a:cs typeface="Courier New" pitchFamily="49" charset="0"/>
              </a:rPr>
              <a:t> and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mtv</a:t>
            </a:r>
            <a:r>
              <a:rPr lang="en-US" sz="3600" dirty="0">
                <a:cs typeface="Courier New" pitchFamily="49" charset="0"/>
              </a:rPr>
              <a:t> are four different variable names</a:t>
            </a:r>
          </a:p>
          <a:p>
            <a:pPr marL="0" indent="0"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6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 python any different?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36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60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721899" cy="286232"/>
          </a:xfrm>
        </p:spPr>
        <p:txBody>
          <a:bodyPr/>
          <a:lstStyle/>
          <a:p>
            <a:r>
              <a:rPr lang="en-US" dirty="0"/>
              <a:t>1.6.2 Rules About 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666750" y="1266825"/>
            <a:ext cx="7810500" cy="43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A variable name cannot contain a space. Two common alternatives: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cs typeface="Courier New" pitchFamily="49" charset="0"/>
              </a:rPr>
              <a:t>Use an underscore in place of a space, e.g.,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speed_of_light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cs typeface="Courier New" pitchFamily="49" charset="0"/>
              </a:rPr>
              <a:t>Capitalize the first letter of every other word, e.g.,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speedOfLight</a:t>
            </a:r>
            <a:br>
              <a:rPr lang="en-US" sz="3600" dirty="0">
                <a:cs typeface="Courier New" pitchFamily="49" charset="0"/>
              </a:rPr>
            </a:br>
            <a:r>
              <a:rPr lang="en-US" sz="3600" dirty="0">
                <a:cs typeface="Courier New" pitchFamily="49" charset="0"/>
              </a:rPr>
              <a:t>(This is known as </a:t>
            </a:r>
            <a:r>
              <a:rPr lang="en-US" sz="3600" i="1" dirty="0">
                <a:cs typeface="Courier New" pitchFamily="49" charset="0"/>
              </a:rPr>
              <a:t>camel case</a:t>
            </a:r>
            <a:r>
              <a:rPr lang="en-US" sz="3600" dirty="0">
                <a:cs typeface="Courier New" pitchFamily="49" charset="0"/>
              </a:rPr>
              <a:t>!)</a:t>
            </a:r>
            <a:endParaRPr lang="en-US" dirty="0">
              <a:cs typeface="Courier New" pitchFamily="49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36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37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63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282950" cy="286232"/>
          </a:xfrm>
        </p:spPr>
        <p:txBody>
          <a:bodyPr/>
          <a:lstStyle/>
          <a:p>
            <a:r>
              <a:rPr lang="en-US" dirty="0"/>
              <a:t>1.6.3 Predefined Variables and Keywords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6"/>
              </p:nvPr>
            </p:nvSpPr>
            <p:spPr>
              <a:xfrm>
                <a:off x="762000" y="533400"/>
                <a:ext cx="7620000" cy="6019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600" dirty="0">
                    <a:cs typeface="Courier New" pitchFamily="49" charset="0"/>
                  </a:rPr>
                  <a:t>MATLAB has pre-defined variables for some common quantities; avoid using as variables</a:t>
                </a:r>
              </a:p>
              <a:p>
                <a:pPr marL="914400" indent="-914400">
                  <a:buNone/>
                </a:pPr>
                <a:r>
                  <a:rPr lang="en-US" sz="3600" dirty="0">
                    <a:latin typeface="Courier New" pitchFamily="49" charset="0"/>
                    <a:cs typeface="Courier New" pitchFamily="49" charset="0"/>
                  </a:rPr>
                  <a:t>pi</a:t>
                </a:r>
                <a:r>
                  <a:rPr lang="en-US" sz="3600" dirty="0">
                    <a:cs typeface="Courier New" pitchFamily="49" charset="0"/>
                  </a:rPr>
                  <a:t>	the number </a:t>
                </a:r>
                <a:r>
                  <a:rPr lang="el-GR" sz="3600" dirty="0">
                    <a:cs typeface="Courier New" pitchFamily="49" charset="0"/>
                  </a:rPr>
                  <a:t>π</a:t>
                </a:r>
                <a:endParaRPr lang="en-US" sz="3600" dirty="0">
                  <a:cs typeface="Courier New" pitchFamily="49" charset="0"/>
                </a:endParaRPr>
              </a:p>
              <a:p>
                <a:pPr marL="914400" indent="-914400">
                  <a:buNone/>
                </a:pPr>
                <a:r>
                  <a:rPr lang="en-US" sz="3600" dirty="0" err="1">
                    <a:latin typeface="Courier New" pitchFamily="49" charset="0"/>
                    <a:cs typeface="Courier New" pitchFamily="49" charset="0"/>
                  </a:rPr>
                  <a:t>eps</a:t>
                </a:r>
                <a:r>
                  <a:rPr lang="en-US" sz="3600" dirty="0">
                    <a:cs typeface="Courier New" pitchFamily="49" charset="0"/>
                  </a:rPr>
                  <a:t>	the smallest difference between any two numbers in MATLAB</a:t>
                </a:r>
              </a:p>
              <a:p>
                <a:pPr marL="914400" indent="-914400">
                  <a:buNone/>
                </a:pPr>
                <a:r>
                  <a:rPr lang="en-US" sz="3600" dirty="0" err="1">
                    <a:latin typeface="Courier New" pitchFamily="49" charset="0"/>
                    <a:cs typeface="Courier New" pitchFamily="49" charset="0"/>
                  </a:rPr>
                  <a:t>inf</a:t>
                </a:r>
                <a:r>
                  <a:rPr lang="en-US" sz="3600" dirty="0">
                    <a:cs typeface="Courier New" pitchFamily="49" charset="0"/>
                  </a:rPr>
                  <a:t>	or </a:t>
                </a:r>
                <a:r>
                  <a:rPr lang="en-US" sz="3600" dirty="0" err="1">
                    <a:latin typeface="Courier New" pitchFamily="49" charset="0"/>
                    <a:cs typeface="Courier New" pitchFamily="49" charset="0"/>
                  </a:rPr>
                  <a:t>Inf</a:t>
                </a:r>
                <a:r>
                  <a:rPr lang="en-US" sz="3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3600" dirty="0">
                    <a:cs typeface="Courier New" pitchFamily="49" charset="0"/>
                  </a:rPr>
                  <a:t>  infinity</a:t>
                </a:r>
              </a:p>
              <a:p>
                <a:pPr marL="914400" indent="-914400">
                  <a:buNone/>
                </a:pPr>
                <a:r>
                  <a:rPr lang="en-US" sz="3600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3600" dirty="0">
                    <a:cs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/>
                            <a:cs typeface="Courier New" pitchFamily="49" charset="0"/>
                          </a:rPr>
                        </m:ctrlPr>
                      </m:radPr>
                      <m:deg/>
                      <m:e>
                        <m:r>
                          <a:rPr lang="en-US" sz="3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dirty="0">
                    <a:cs typeface="Courier New" pitchFamily="49" charset="0"/>
                  </a:rPr>
                  <a:t> </a:t>
                </a:r>
              </a:p>
              <a:p>
                <a:pPr marL="1377950" indent="-1377950">
                  <a:buNone/>
                </a:pP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ans</a:t>
                </a:r>
                <a:r>
                  <a:rPr lang="en-US" dirty="0">
                    <a:cs typeface="Courier New" pitchFamily="49" charset="0"/>
                  </a:rPr>
                  <a:t>	the value of the last expression that was not assigned to a variable</a:t>
                </a:r>
              </a:p>
              <a:p>
                <a:pPr marL="1377950" indent="-1377950">
                  <a:buNone/>
                </a:pP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NaN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cs typeface="Courier New" pitchFamily="49" charset="0"/>
                  </a:rPr>
                  <a:t>or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nan</a:t>
                </a:r>
                <a:r>
                  <a:rPr lang="en-US" dirty="0">
                    <a:cs typeface="Courier New" pitchFamily="49" charset="0"/>
                  </a:rPr>
                  <a:t>	not-a-number. Used to express mathematically undefined values, such as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0/0</a:t>
                </a:r>
              </a:p>
              <a:p>
                <a:pPr marL="914400" indent="-914400">
                  <a:buNone/>
                </a:pPr>
                <a:endParaRPr lang="en-US" dirty="0"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6"/>
              </p:nvPr>
            </p:nvSpPr>
            <p:spPr>
              <a:xfrm>
                <a:off x="762000" y="533400"/>
                <a:ext cx="7620000" cy="6019800"/>
              </a:xfrm>
              <a:blipFill rotWithShape="0">
                <a:blip r:embed="rId2"/>
                <a:stretch>
                  <a:fillRect l="-2160" t="-3546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38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08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723776" cy="286232"/>
          </a:xfrm>
        </p:spPr>
        <p:txBody>
          <a:bodyPr/>
          <a:lstStyle/>
          <a:p>
            <a:r>
              <a:rPr lang="en-US" dirty="0"/>
              <a:t>1.7 Useful Commands for Managing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90500" y="7620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Some commands for managing variables</a:t>
            </a:r>
          </a:p>
          <a:p>
            <a:pPr marL="2743200" indent="-2743200">
              <a:buNone/>
            </a:pPr>
            <a:r>
              <a:rPr lang="en-US" sz="2800" b="1" dirty="0"/>
              <a:t>Command 	Outcome</a:t>
            </a:r>
          </a:p>
          <a:p>
            <a:pPr marL="2743200" indent="-274320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sz="2800" dirty="0"/>
              <a:t> 	Removes all variables from memory</a:t>
            </a:r>
          </a:p>
          <a:p>
            <a:pPr marL="2743200" indent="-274320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clear x y z </a:t>
            </a:r>
            <a:r>
              <a:rPr lang="en-US" sz="2800" dirty="0"/>
              <a:t>	Removes only variables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/>
              <a:t>,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dirty="0"/>
              <a:t>, and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800" dirty="0"/>
              <a:t> from memory</a:t>
            </a:r>
          </a:p>
          <a:p>
            <a:pPr marL="2743200" indent="-274320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who</a:t>
            </a:r>
            <a:r>
              <a:rPr lang="en-US" sz="2800" dirty="0"/>
              <a:t> 	Displays a list of the variables currently in memory</a:t>
            </a:r>
          </a:p>
          <a:p>
            <a:pPr marL="2743200" indent="-274320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whos</a:t>
            </a:r>
            <a:r>
              <a:rPr lang="en-US" sz="2800" dirty="0"/>
              <a:t> 	Displays a list of the variables currently in memory and their size, together with information about their bytes and class (see Section 4.1)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39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26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1.1 Starting MATLAB, MATLAB Windows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6"/>
            <p:extLst/>
          </p:nvPr>
        </p:nvGraphicFramePr>
        <p:xfrm>
          <a:off x="800100" y="914400"/>
          <a:ext cx="75438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Command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Main window, enters variables, runs programs.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Figure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Contains output from graphic commands.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Editor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Creates and debugs script and function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Help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Provides help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Command History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Logs commands entered in the Command Window.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Workspace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Provides information about the variables that are stored.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Current Folder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Shows the files in the current folder.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4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810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52400" y="76200"/>
            <a:ext cx="3404778" cy="286232"/>
          </a:xfrm>
        </p:spPr>
        <p:txBody>
          <a:bodyPr/>
          <a:lstStyle/>
          <a:p>
            <a:r>
              <a:rPr lang="en-US" dirty="0"/>
              <a:t>1.1 Starting MATLAB, MATLAB Windows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6"/>
          </p:nvPr>
        </p:nvSpPr>
        <p:spPr>
          <a:xfrm>
            <a:off x="1126552" y="4668798"/>
            <a:ext cx="6890897" cy="16558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Use Editor Window to write and debug MATLAB scripts. Open with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edit</a:t>
            </a:r>
            <a:r>
              <a:rPr lang="en-US" sz="3600" dirty="0"/>
              <a:t> command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40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7" y="660400"/>
            <a:ext cx="7057726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77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149354" cy="286682"/>
          </a:xfrm>
        </p:spPr>
        <p:txBody>
          <a:bodyPr/>
          <a:lstStyle/>
          <a:p>
            <a:r>
              <a:rPr lang="en-US" dirty="0"/>
              <a:t>1.8 Script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319213" y="1676400"/>
            <a:ext cx="6505575" cy="3505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Program or Script file: save all commands in a file rather than typing at command line</a:t>
            </a:r>
          </a:p>
          <a:p>
            <a:r>
              <a:rPr lang="en-US" dirty="0"/>
              <a:t>Suffix for a script file is “.m”</a:t>
            </a:r>
          </a:p>
          <a:p>
            <a:r>
              <a:rPr lang="en-US" dirty="0"/>
              <a:t>With one command in Command Window, tell MATLAB to run all commands in file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What is the suffix for a program file in python?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41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428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346796" cy="286232"/>
          </a:xfrm>
        </p:spPr>
        <p:txBody>
          <a:bodyPr/>
          <a:lstStyle/>
          <a:p>
            <a:r>
              <a:rPr lang="en-US" dirty="0"/>
              <a:t>1.8.1 Notes About Script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685800" y="723900"/>
            <a:ext cx="7772400" cy="59055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i="1" dirty="0"/>
              <a:t>script file/program/m file </a:t>
            </a:r>
            <a:r>
              <a:rPr lang="en-US" sz="3600" dirty="0"/>
              <a:t>is a sequence of MATLAB commands</a:t>
            </a:r>
          </a:p>
          <a:p>
            <a:pPr marL="457200" indent="-457200"/>
            <a:r>
              <a:rPr lang="en-US" dirty="0"/>
              <a:t>When a program runs (is executed), MATLAB performs the commands in the order they are written, just as if they were typed in the Command Window</a:t>
            </a:r>
          </a:p>
          <a:p>
            <a:pPr marL="457200" indent="-457200"/>
            <a:r>
              <a:rPr lang="en-US" dirty="0"/>
              <a:t>When a script file has a command that generates an output (e.g. assignment of a value to a variable without semicolon at the end), the file displays the output in the Command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42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80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346796" cy="286232"/>
          </a:xfrm>
        </p:spPr>
        <p:txBody>
          <a:bodyPr/>
          <a:lstStyle/>
          <a:p>
            <a:r>
              <a:rPr lang="en-US" dirty="0"/>
              <a:t>1.8.1 Notes About Script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71500" y="1390650"/>
            <a:ext cx="8001000" cy="4076700"/>
          </a:xfrm>
        </p:spPr>
        <p:txBody>
          <a:bodyPr>
            <a:normAutofit/>
          </a:bodyPr>
          <a:lstStyle/>
          <a:p>
            <a:r>
              <a:rPr lang="en-US" dirty="0"/>
              <a:t>Using a script file is convenient because it can be edited (corrected and/or changed) and executed many times</a:t>
            </a:r>
          </a:p>
          <a:p>
            <a:r>
              <a:rPr lang="en-US" dirty="0"/>
              <a:t>Script files can be typed and edited in any text editor and then pasted into the MATLAB editor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43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85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AEDBE7-C2CA-4F3E-A9B3-E7FF4B6D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projectile.m</a:t>
            </a:r>
            <a:r>
              <a:rPr lang="en-US" dirty="0"/>
              <a:t> and </a:t>
            </a:r>
            <a:r>
              <a:rPr lang="en-US" dirty="0" err="1"/>
              <a:t>projectile_function.m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C0B071-335B-4608-AFFF-47F7875B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script file and a function file</a:t>
            </a:r>
          </a:p>
          <a:p>
            <a:r>
              <a:rPr lang="en-US" dirty="0"/>
              <a:t> compare to the python code</a:t>
            </a:r>
          </a:p>
          <a:p>
            <a:r>
              <a:rPr lang="en-US" dirty="0"/>
              <a:t> differences:</a:t>
            </a:r>
          </a:p>
          <a:p>
            <a:pPr lvl="1"/>
            <a:r>
              <a:rPr lang="en-US" dirty="0"/>
              <a:t> can compute trig functions in degrees</a:t>
            </a:r>
          </a:p>
          <a:p>
            <a:pPr lvl="1"/>
            <a:r>
              <a:rPr lang="en-US" dirty="0"/>
              <a:t> not rigid on indenting</a:t>
            </a:r>
          </a:p>
          <a:p>
            <a:pPr lvl="1"/>
            <a:r>
              <a:rPr lang="en-US" dirty="0"/>
              <a:t> have to be careful to use array elementwise multiplication and exponentiation (discussed later)</a:t>
            </a:r>
          </a:p>
        </p:txBody>
      </p:sp>
    </p:spTree>
    <p:extLst>
      <p:ext uri="{BB962C8B-B14F-4D97-AF65-F5344CB8AC3E}">
        <p14:creationId xmlns:p14="http://schemas.microsoft.com/office/powerpoint/2010/main" val="224618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012043" cy="286232"/>
          </a:xfrm>
        </p:spPr>
        <p:txBody>
          <a:bodyPr/>
          <a:lstStyle/>
          <a:p>
            <a:r>
              <a:rPr lang="en-US" dirty="0"/>
              <a:t>1.8.2 Creating and Saving a Script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685800"/>
            <a:ext cx="8229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Use the Editor Window to work with script files</a:t>
            </a:r>
          </a:p>
          <a:p>
            <a:pPr marL="0" indent="0">
              <a:buNone/>
            </a:pPr>
            <a:r>
              <a:rPr lang="en-US" sz="3600" dirty="0"/>
              <a:t>Can open window and create file two ways</a:t>
            </a:r>
          </a:p>
          <a:p>
            <a:pPr marL="907542" lvl="1" indent="-514350">
              <a:buFont typeface="+mj-lt"/>
              <a:buAutoNum type="arabicPeriod"/>
            </a:pPr>
            <a:r>
              <a:rPr lang="en-US" sz="3200" dirty="0"/>
              <a:t>Click on New Script icon</a:t>
            </a:r>
          </a:p>
          <a:p>
            <a:pPr marL="907542" lvl="1" indent="-514350">
              <a:buFont typeface="+mj-lt"/>
              <a:buAutoNum type="arabicPeriod"/>
            </a:pPr>
            <a:r>
              <a:rPr lang="en-US" sz="3200" dirty="0"/>
              <a:t>Click on New icon, select Script</a:t>
            </a:r>
          </a:p>
          <a:p>
            <a:pPr marL="907542" lvl="1" indent="-514350">
              <a:buFont typeface="+mj-lt"/>
              <a:buAutoNum type="arabicPeriod"/>
            </a:pPr>
            <a:r>
              <a:rPr lang="en-US" sz="3200" dirty="0"/>
              <a:t>In the Command Window, type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edit</a:t>
            </a:r>
            <a:r>
              <a:rPr lang="en-US" sz="3200" dirty="0"/>
              <a:t> and then press 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45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076825"/>
            <a:ext cx="4362450" cy="1476375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rot="16200000" flipH="1">
            <a:off x="884962" y="4358898"/>
            <a:ext cx="2344876" cy="323852"/>
          </a:xfrm>
          <a:prstGeom prst="curvedConnector2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19400" y="3886200"/>
            <a:ext cx="1447800" cy="16764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00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012043" cy="286232"/>
          </a:xfrm>
        </p:spPr>
        <p:txBody>
          <a:bodyPr/>
          <a:lstStyle/>
          <a:p>
            <a:r>
              <a:rPr lang="en-US" dirty="0"/>
              <a:t>1.8.2 Creating and Saving a Script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06730" y="698538"/>
            <a:ext cx="8130540" cy="2044662"/>
          </a:xfrm>
        </p:spPr>
        <p:txBody>
          <a:bodyPr wrap="square">
            <a:spAutoFit/>
          </a:bodyPr>
          <a:lstStyle/>
          <a:p>
            <a:pPr marL="34290" indent="0">
              <a:buNone/>
            </a:pPr>
            <a:r>
              <a:rPr lang="en-US" sz="3600" dirty="0"/>
              <a:t>Editor has tool strip on top with three tabs – EDITOR, PUBLISH, VIEW</a:t>
            </a:r>
            <a:endParaRPr lang="en-US" dirty="0"/>
          </a:p>
          <a:p>
            <a:r>
              <a:rPr lang="en-US" dirty="0"/>
              <a:t>MATLAB used most often with EDITOR tab selected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46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49" y="3124200"/>
            <a:ext cx="586770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031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012043" cy="286232"/>
          </a:xfrm>
        </p:spPr>
        <p:txBody>
          <a:bodyPr/>
          <a:lstStyle/>
          <a:p>
            <a:r>
              <a:rPr lang="en-US" dirty="0"/>
              <a:t>1.8.2 Creating and Saving a Script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685800" y="4191000"/>
            <a:ext cx="7772400" cy="1688068"/>
          </a:xfrm>
        </p:spPr>
        <p:txBody>
          <a:bodyPr/>
          <a:lstStyle/>
          <a:p>
            <a:r>
              <a:rPr lang="en-US" dirty="0"/>
              <a:t>Type in commands line by line, pressing ENTER after each one</a:t>
            </a:r>
          </a:p>
          <a:p>
            <a:r>
              <a:rPr lang="en-US" dirty="0"/>
              <a:t>MATLAB automatically numbers 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47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85800"/>
            <a:ext cx="586770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20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00208" cy="286232"/>
          </a:xfrm>
        </p:spPr>
        <p:txBody>
          <a:bodyPr/>
          <a:lstStyle/>
          <a:p>
            <a:r>
              <a:rPr lang="en-US" dirty="0"/>
              <a:t>1.2 Working in the Command Window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95300" y="457200"/>
            <a:ext cx="81534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/>
              <a:t>Semicolon (;)</a:t>
            </a:r>
          </a:p>
          <a:p>
            <a:r>
              <a:rPr lang="en-US" dirty="0"/>
              <a:t>When typed at end of command, suppresses output. (Only prompt displayed at next line)</a:t>
            </a:r>
          </a:p>
          <a:p>
            <a:pPr lvl="1"/>
            <a:r>
              <a:rPr lang="en-US" sz="3000" dirty="0"/>
              <a:t>Useful for preventing display of large outputs</a:t>
            </a:r>
          </a:p>
          <a:p>
            <a:pPr lvl="1"/>
            <a:r>
              <a:rPr lang="en-US" sz="3000" dirty="0"/>
              <a:t>Used much more in scripts</a:t>
            </a:r>
            <a:endParaRPr lang="en-US" sz="3900" dirty="0"/>
          </a:p>
          <a:p>
            <a:pPr marL="0" indent="0">
              <a:buNone/>
            </a:pPr>
            <a:r>
              <a:rPr lang="en-US" sz="3900" dirty="0"/>
              <a:t>Percent sign(%)</a:t>
            </a:r>
          </a:p>
          <a:p>
            <a:r>
              <a:rPr lang="en-US" dirty="0"/>
              <a:t>When typed at beginning of line, MATLAB treats line as a </a:t>
            </a:r>
            <a:r>
              <a:rPr lang="en-US" i="1" dirty="0"/>
              <a:t>comment</a:t>
            </a:r>
            <a:r>
              <a:rPr lang="en-US" dirty="0"/>
              <a:t> and doesn’t execute line</a:t>
            </a:r>
          </a:p>
          <a:p>
            <a:pPr lvl="1"/>
            <a:r>
              <a:rPr lang="en-US" sz="3000" dirty="0"/>
              <a:t>Used much more in scripts</a:t>
            </a:r>
          </a:p>
          <a:p>
            <a:pPr lvl="1"/>
            <a:endParaRPr lang="en-US" sz="3000" dirty="0"/>
          </a:p>
          <a:p>
            <a:pPr lvl="1"/>
            <a:r>
              <a:rPr lang="en-US" sz="3000" i="1" dirty="0">
                <a:solidFill>
                  <a:srgbClr val="FF0000"/>
                </a:solidFill>
              </a:rPr>
              <a:t>What is the comment character in python?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48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003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012043" cy="286232"/>
          </a:xfrm>
        </p:spPr>
        <p:txBody>
          <a:bodyPr/>
          <a:lstStyle/>
          <a:p>
            <a:r>
              <a:rPr lang="en-US" dirty="0"/>
              <a:t>1.8.2 Creating and Saving a Script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81000" y="2362200"/>
            <a:ext cx="7467600" cy="3810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900" dirty="0"/>
              <a:t>Comment lines</a:t>
            </a:r>
          </a:p>
          <a:p>
            <a:r>
              <a:rPr lang="en-US" sz="3500" dirty="0"/>
              <a:t>Lines that start with percent sign (%)</a:t>
            </a:r>
          </a:p>
          <a:p>
            <a:r>
              <a:rPr lang="en-US" sz="3500" dirty="0"/>
              <a:t>Common for first few lines to be comments and to briefly explain what commands in file do</a:t>
            </a:r>
          </a:p>
          <a:p>
            <a:r>
              <a:rPr lang="en-US" sz="3500" dirty="0"/>
              <a:t>Editor Window shows comment lines in green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49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54" y="79075"/>
            <a:ext cx="5128276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00208" cy="286682"/>
          </a:xfrm>
        </p:spPr>
        <p:txBody>
          <a:bodyPr/>
          <a:lstStyle/>
          <a:p>
            <a:r>
              <a:rPr lang="en-US" dirty="0"/>
              <a:t>1.2 Working in the Command Window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6"/>
          </p:nvPr>
        </p:nvSpPr>
        <p:spPr>
          <a:xfrm>
            <a:off x="989828" y="1552575"/>
            <a:ext cx="7164344" cy="3752850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en-US" sz="3600" dirty="0"/>
              <a:t>Command Window is MATLAB’s main window. Use it to:</a:t>
            </a:r>
          </a:p>
          <a:p>
            <a:pPr marL="514350" indent="-514350"/>
            <a:r>
              <a:rPr lang="en-US" dirty="0"/>
              <a:t>Execute commands</a:t>
            </a:r>
          </a:p>
          <a:p>
            <a:pPr marL="514350" indent="-514350"/>
            <a:r>
              <a:rPr lang="en-US" dirty="0"/>
              <a:t>Open other windows</a:t>
            </a:r>
          </a:p>
          <a:p>
            <a:pPr marL="514350" indent="-514350"/>
            <a:r>
              <a:rPr lang="en-US" dirty="0"/>
              <a:t>Run programs that you’ve written</a:t>
            </a:r>
          </a:p>
          <a:p>
            <a:pPr marL="514350" indent="-514350"/>
            <a:r>
              <a:rPr lang="en-US" dirty="0"/>
              <a:t>Manage the MATLAB software</a:t>
            </a:r>
          </a:p>
          <a:p>
            <a:pPr marL="754380" lvl="1" indent="-514350"/>
            <a:r>
              <a:rPr lang="en-US" dirty="0" err="1"/>
              <a:t>ver</a:t>
            </a:r>
            <a:r>
              <a:rPr lang="en-US" dirty="0"/>
              <a:t>- version. What version of </a:t>
            </a:r>
            <a:r>
              <a:rPr lang="en-US" dirty="0" err="1"/>
              <a:t>Matlab</a:t>
            </a:r>
            <a:r>
              <a:rPr lang="en-US" dirty="0"/>
              <a:t> is installed and toolboxes available</a:t>
            </a:r>
          </a:p>
          <a:p>
            <a:pPr marL="514350" indent="-51435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5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439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012043" cy="286232"/>
          </a:xfrm>
        </p:spPr>
        <p:txBody>
          <a:bodyPr/>
          <a:lstStyle/>
          <a:p>
            <a:r>
              <a:rPr lang="en-US" dirty="0"/>
              <a:t>1.8.2 Creating and Saving a Script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685800" y="533400"/>
            <a:ext cx="8077200" cy="6068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Before MATLAB can run commands in file, you must save file</a:t>
            </a:r>
          </a:p>
          <a:p>
            <a:r>
              <a:rPr lang="en-US" dirty="0"/>
              <a:t>If you haven’t named file yet, click on Save icon, MATLAB brings up Save As dialog box</a:t>
            </a:r>
          </a:p>
          <a:p>
            <a:r>
              <a:rPr lang="en-US" dirty="0"/>
              <a:t>If you’ve already named and saved file, just click on Save icon</a:t>
            </a:r>
          </a:p>
          <a:p>
            <a:r>
              <a:rPr lang="en-US" dirty="0"/>
              <a:t>If you don’t add an extension (.xxx) to the file name, MATLAB adds “.m”</a:t>
            </a:r>
          </a:p>
          <a:p>
            <a:r>
              <a:rPr lang="en-US" dirty="0"/>
              <a:t>Rules for file names are same as rules for function names</a:t>
            </a:r>
          </a:p>
          <a:p>
            <a:r>
              <a:rPr lang="en-US" dirty="0"/>
              <a:t>Don’t use names of your variables, predefined variables, MATLAB commands, or MATLAB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50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039294" cy="286232"/>
          </a:xfrm>
        </p:spPr>
        <p:txBody>
          <a:bodyPr/>
          <a:lstStyle/>
          <a:p>
            <a:r>
              <a:rPr lang="en-US" dirty="0"/>
              <a:t>1.8.3 Running (Executing) a Script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95300" y="609600"/>
            <a:ext cx="81534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To </a:t>
            </a:r>
            <a:r>
              <a:rPr lang="en-US" sz="3600" i="1" dirty="0"/>
              <a:t>execute</a:t>
            </a:r>
            <a:r>
              <a:rPr lang="en-US" sz="3600" dirty="0"/>
              <a:t> a script file means to run all of the commands in it. You can execute a file by</a:t>
            </a:r>
          </a:p>
          <a:p>
            <a:r>
              <a:rPr lang="en-US" dirty="0"/>
              <a:t>Pressing the Run icon (a green arrow)</a:t>
            </a:r>
          </a:p>
          <a:p>
            <a:r>
              <a:rPr lang="en-US" dirty="0"/>
              <a:t>Typing the file name in the Command Window and pressing ENTER</a:t>
            </a:r>
          </a:p>
          <a:p>
            <a:pPr marL="0" indent="0">
              <a:buNone/>
            </a:pPr>
            <a:r>
              <a:rPr lang="en-US" sz="3600" dirty="0"/>
              <a:t>MATLAB will execute file if it is in MATLAB’s current folder or if the file’s folder is in the search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51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57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594988" cy="286232"/>
          </a:xfrm>
        </p:spPr>
        <p:txBody>
          <a:bodyPr/>
          <a:lstStyle/>
          <a:p>
            <a:r>
              <a:rPr lang="en-US" dirty="0"/>
              <a:t>1.8.4 Current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722217" y="3128666"/>
            <a:ext cx="8153400" cy="3272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</a:t>
            </a:r>
            <a:r>
              <a:rPr lang="en-US" sz="3600" i="1" dirty="0"/>
              <a:t>current folder</a:t>
            </a:r>
            <a:r>
              <a:rPr lang="en-US" sz="3600" dirty="0"/>
              <a:t> is the folder that MATLAB checks first when looking for your script file</a:t>
            </a:r>
          </a:p>
          <a:p>
            <a:r>
              <a:rPr lang="en-US" dirty="0"/>
              <a:t>Can see current folder in desktop toolbar</a:t>
            </a:r>
          </a:p>
          <a:p>
            <a:r>
              <a:rPr lang="en-US" dirty="0"/>
              <a:t>Can also display current folder by issuing MATLAB command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pwd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52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66" y="76200"/>
            <a:ext cx="7006951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74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594988" cy="286232"/>
          </a:xfrm>
        </p:spPr>
        <p:txBody>
          <a:bodyPr/>
          <a:lstStyle/>
          <a:p>
            <a:r>
              <a:rPr lang="en-US" dirty="0"/>
              <a:t>1.8.4 Current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723900" y="3886200"/>
            <a:ext cx="76962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Can change current folder in Current Folder Window</a:t>
            </a:r>
          </a:p>
          <a:p>
            <a:r>
              <a:rPr lang="en-US" dirty="0"/>
              <a:t>To show Current Folder Window, click on Layout icon in desktop, then select</a:t>
            </a:r>
            <a:br>
              <a:rPr lang="en-US" dirty="0"/>
            </a:br>
            <a:r>
              <a:rPr lang="en-US" dirty="0"/>
              <a:t>Current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53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46" y="152400"/>
            <a:ext cx="7057726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69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594988" cy="286232"/>
          </a:xfrm>
        </p:spPr>
        <p:txBody>
          <a:bodyPr/>
          <a:lstStyle/>
          <a:p>
            <a:r>
              <a:rPr lang="en-US" dirty="0"/>
              <a:t>1.8.4 Current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723900" y="1257300"/>
            <a:ext cx="76962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Can change current folder from command line using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3600" dirty="0"/>
              <a:t> command, space, new folder name in single quote marks, ENTER, i.e., </a:t>
            </a:r>
          </a:p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&gt;&gt; cd 'new folder'</a:t>
            </a:r>
          </a:p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For example,</a:t>
            </a:r>
          </a:p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&gt;&gt; cd 'F:\slides\Chapter 1'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54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4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00208" cy="286682"/>
          </a:xfrm>
        </p:spPr>
        <p:txBody>
          <a:bodyPr/>
          <a:lstStyle/>
          <a:p>
            <a:r>
              <a:rPr lang="en-US" dirty="0"/>
              <a:t>1.2 Working in the Command Window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6"/>
          </p:nvPr>
        </p:nvSpPr>
        <p:spPr>
          <a:xfrm>
            <a:off x="76200" y="3581400"/>
            <a:ext cx="8915400" cy="3048000"/>
          </a:xfrm>
        </p:spPr>
        <p:txBody>
          <a:bodyPr>
            <a:noAutofit/>
          </a:bodyPr>
          <a:lstStyle/>
          <a:p>
            <a:pPr marL="0">
              <a:buNone/>
            </a:pPr>
            <a:r>
              <a:rPr lang="en-US" sz="3600" dirty="0"/>
              <a:t>Basic procedure</a:t>
            </a:r>
          </a:p>
          <a:p>
            <a:pPr marL="754380" lvl="1" indent="-514350">
              <a:buFont typeface="+mj-lt"/>
              <a:buAutoNum type="arabicPeriod"/>
            </a:pPr>
            <a:r>
              <a:rPr lang="en-US" dirty="0"/>
              <a:t>At prompt (&gt;&gt;), type in MATLAB command</a:t>
            </a:r>
          </a:p>
          <a:p>
            <a:pPr marL="754380" lvl="1" indent="-514350">
              <a:buFont typeface="+mj-lt"/>
              <a:buAutoNum type="arabicPeriod"/>
            </a:pPr>
            <a:r>
              <a:rPr lang="en-US" dirty="0"/>
              <a:t>Press ENTER key</a:t>
            </a:r>
          </a:p>
          <a:p>
            <a:pPr marL="754380" lvl="1" indent="-514350">
              <a:buFont typeface="+mj-lt"/>
              <a:buAutoNum type="arabicPeriod"/>
            </a:pPr>
            <a:r>
              <a:rPr lang="en-US" dirty="0"/>
              <a:t>MATLAB displays result in Command Window, followed by a prompt</a:t>
            </a:r>
          </a:p>
          <a:p>
            <a:pPr marL="754380" lvl="1" indent="-514350">
              <a:buFont typeface="+mj-lt"/>
              <a:buAutoNum type="arabicPeriod"/>
            </a:pPr>
            <a:r>
              <a:rPr lang="en-US" dirty="0"/>
              <a:t>Repeat from step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6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533400"/>
            <a:ext cx="5486400" cy="307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9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00208" cy="286682"/>
          </a:xfrm>
        </p:spPr>
        <p:txBody>
          <a:bodyPr/>
          <a:lstStyle/>
          <a:p>
            <a:r>
              <a:rPr lang="en-US" dirty="0"/>
              <a:t>1.2 Working in the Command Window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6"/>
          </p:nvPr>
        </p:nvSpPr>
        <p:spPr>
          <a:xfrm>
            <a:off x="1088232" y="1504950"/>
            <a:ext cx="6967537" cy="38481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Notes on Command Window</a:t>
            </a:r>
          </a:p>
          <a:p>
            <a:r>
              <a:rPr lang="en-US" dirty="0"/>
              <a:t>To start a command, make sure cursor is next to prompt</a:t>
            </a:r>
          </a:p>
          <a:p>
            <a:r>
              <a:rPr lang="en-US" dirty="0"/>
              <a:t>MATLAB won’t respond until you press ENTER</a:t>
            </a:r>
          </a:p>
          <a:p>
            <a:pPr lvl="1"/>
            <a:r>
              <a:rPr lang="en-US" dirty="0"/>
              <a:t>It then executes only last command</a:t>
            </a:r>
          </a:p>
          <a:p>
            <a:pPr lvl="1"/>
            <a:r>
              <a:rPr lang="en-US" dirty="0"/>
              <a:t>Commands before last one may still be visible, but MATLAB doesn’t execute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7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4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00208" cy="286682"/>
          </a:xfrm>
        </p:spPr>
        <p:txBody>
          <a:bodyPr/>
          <a:lstStyle/>
          <a:p>
            <a:r>
              <a:rPr lang="en-US" dirty="0"/>
              <a:t>1.2 Working in the Command Window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914400" y="1281113"/>
            <a:ext cx="7315200" cy="4295775"/>
          </a:xfrm>
        </p:spPr>
        <p:txBody>
          <a:bodyPr/>
          <a:lstStyle/>
          <a:p>
            <a:r>
              <a:rPr lang="en-US" dirty="0"/>
              <a:t>Can type several commands in same line by putting a comma between commands</a:t>
            </a:r>
          </a:p>
          <a:p>
            <a:pPr lvl="1"/>
            <a:r>
              <a:rPr lang="en-US" dirty="0"/>
              <a:t>Hard to read, so don’t do this often</a:t>
            </a:r>
          </a:p>
          <a:p>
            <a:r>
              <a:rPr lang="en-US" dirty="0"/>
              <a:t>If command too long to fit on line, can continue to next line by typing ellipsis (3 periods, i.e., … ) and then pressing ENTER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8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0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00208" cy="286232"/>
          </a:xfrm>
        </p:spPr>
        <p:txBody>
          <a:bodyPr/>
          <a:lstStyle/>
          <a:p>
            <a:r>
              <a:rPr lang="en-US" dirty="0"/>
              <a:t>1.2 Working in the Command Window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66700" y="1447800"/>
            <a:ext cx="8610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When cursor is in bottom command line</a:t>
            </a:r>
            <a:r>
              <a:rPr lang="en-US" sz="4000" dirty="0"/>
              <a:t>:</a:t>
            </a:r>
            <a:endParaRPr lang="en-US" dirty="0"/>
          </a:p>
          <a:p>
            <a:r>
              <a:rPr lang="en-US" dirty="0">
                <a:sym typeface="Wingdings 3"/>
              </a:rPr>
              <a:t> key moves cursor one character to left</a:t>
            </a:r>
          </a:p>
          <a:p>
            <a:r>
              <a:rPr lang="en-US" dirty="0">
                <a:sym typeface="Wingdings 3"/>
              </a:rPr>
              <a:t> key moves cursor one character to right</a:t>
            </a:r>
          </a:p>
          <a:p>
            <a:r>
              <a:rPr lang="en-US" dirty="0">
                <a:sym typeface="Wingdings 3"/>
              </a:rPr>
              <a:t> key recalls preceding command</a:t>
            </a:r>
          </a:p>
          <a:p>
            <a:r>
              <a:rPr lang="en-US" dirty="0">
                <a:sym typeface="Wingdings 3"/>
              </a:rPr>
              <a:t> key recalls command that follows one being displayed, i.e., undoes 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9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7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13768</TotalTime>
  <Words>2680</Words>
  <Application>Microsoft Office PowerPoint</Application>
  <PresentationFormat>On-screen Show (4:3)</PresentationFormat>
  <Paragraphs>434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Book Antiqua</vt:lpstr>
      <vt:lpstr>Calibri</vt:lpstr>
      <vt:lpstr>Cambria Math</vt:lpstr>
      <vt:lpstr>Courier New</vt:lpstr>
      <vt:lpstr>Wingdings 3</vt:lpstr>
      <vt:lpstr>Office Theme</vt:lpstr>
      <vt:lpstr>Banded Design Yellow 16x9</vt:lpstr>
      <vt:lpstr>Where are we?</vt:lpstr>
      <vt:lpstr>Course Description</vt:lpstr>
      <vt:lpstr>Matlab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projectile.m and projectile_function.m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horel</dc:creator>
  <cp:lastModifiedBy>john horel</cp:lastModifiedBy>
  <cp:revision>77</cp:revision>
  <dcterms:created xsi:type="dcterms:W3CDTF">2014-06-18T21:53:29Z</dcterms:created>
  <dcterms:modified xsi:type="dcterms:W3CDTF">2018-11-20T19:37:17Z</dcterms:modified>
</cp:coreProperties>
</file>