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  <p:sldMasterId id="2147483814" r:id="rId2"/>
    <p:sldMasterId id="2147483842" r:id="rId3"/>
  </p:sldMasterIdLst>
  <p:notesMasterIdLst>
    <p:notesMasterId r:id="rId31"/>
  </p:notesMasterIdLst>
  <p:sldIdLst>
    <p:sldId id="388" r:id="rId4"/>
    <p:sldId id="300" r:id="rId5"/>
    <p:sldId id="301" r:id="rId6"/>
    <p:sldId id="303" r:id="rId7"/>
    <p:sldId id="307" r:id="rId8"/>
    <p:sldId id="257" r:id="rId9"/>
    <p:sldId id="385" r:id="rId10"/>
    <p:sldId id="273" r:id="rId11"/>
    <p:sldId id="278" r:id="rId12"/>
    <p:sldId id="281" r:id="rId13"/>
    <p:sldId id="282" r:id="rId14"/>
    <p:sldId id="393" r:id="rId15"/>
    <p:sldId id="298" r:id="rId16"/>
    <p:sldId id="264" r:id="rId17"/>
    <p:sldId id="270" r:id="rId18"/>
    <p:sldId id="314" r:id="rId19"/>
    <p:sldId id="313" r:id="rId20"/>
    <p:sldId id="344" r:id="rId21"/>
    <p:sldId id="319" r:id="rId22"/>
    <p:sldId id="334" r:id="rId23"/>
    <p:sldId id="335" r:id="rId24"/>
    <p:sldId id="337" r:id="rId25"/>
    <p:sldId id="339" r:id="rId26"/>
    <p:sldId id="340" r:id="rId27"/>
    <p:sldId id="341" r:id="rId28"/>
    <p:sldId id="342" r:id="rId29"/>
    <p:sldId id="34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406" autoAdjust="0"/>
    <p:restoredTop sz="94660"/>
  </p:normalViewPr>
  <p:slideViewPr>
    <p:cSldViewPr>
      <p:cViewPr varScale="1">
        <p:scale>
          <a:sx n="80" d="100"/>
          <a:sy n="80" d="100"/>
        </p:scale>
        <p:origin x="60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39768-A3D6-41E2-AB20-01BD9A82DB5D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15F93-E58A-4C3E-A42A-945CCF3A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8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15F93-E58A-4C3E-A42A-945CCF3A7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2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 useBgFill="1">
        <p:nvSpPr>
          <p:cNvPr id="8" name="TextBox 7"/>
          <p:cNvSpPr txBox="1"/>
          <p:nvPr userDrawn="1"/>
        </p:nvSpPr>
        <p:spPr>
          <a:xfrm>
            <a:off x="7219950" y="6257836"/>
            <a:ext cx="1905000" cy="6001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</a:rPr>
              <a:t>Slide deck by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</a:rPr>
              <a:t>Dr.</a:t>
            </a:r>
            <a:r>
              <a:rPr lang="en-US" sz="1100" baseline="0" dirty="0">
                <a:solidFill>
                  <a:schemeClr val="tx1"/>
                </a:solidFill>
              </a:rPr>
              <a:t> Greg Reese</a:t>
            </a:r>
          </a:p>
          <a:p>
            <a:pPr algn="r"/>
            <a:r>
              <a:rPr lang="en-US" sz="1100" baseline="0" dirty="0">
                <a:solidFill>
                  <a:schemeClr val="tx1"/>
                </a:solidFill>
              </a:rPr>
              <a:t>Miami University</a:t>
            </a:r>
            <a:endParaRPr lang="en-US" sz="1100" dirty="0">
              <a:solidFill>
                <a:schemeClr val="tx1"/>
              </a:solidFill>
            </a:endParaRPr>
          </a:p>
        </p:txBody>
      </p:sp>
      <p:sp useBgFill="1">
        <p:nvSpPr>
          <p:cNvPr id="12" name="TextBox 11"/>
          <p:cNvSpPr txBox="1"/>
          <p:nvPr userDrawn="1"/>
        </p:nvSpPr>
        <p:spPr>
          <a:xfrm>
            <a:off x="0" y="6257836"/>
            <a:ext cx="3810000" cy="6001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/>
                </a:solidFill>
              </a:rPr>
              <a:t>MATLAB  An Introduction With Applications, 5</a:t>
            </a:r>
            <a:r>
              <a:rPr lang="en-US" sz="1100" baseline="30000" dirty="0">
                <a:solidFill>
                  <a:schemeClr val="tx1"/>
                </a:solidFill>
              </a:rPr>
              <a:t>th</a:t>
            </a:r>
            <a:r>
              <a:rPr lang="en-US" sz="1100" dirty="0">
                <a:solidFill>
                  <a:schemeClr val="tx1"/>
                </a:solidFill>
              </a:rPr>
              <a:t> Edition</a:t>
            </a:r>
          </a:p>
          <a:p>
            <a:pPr algn="l"/>
            <a:r>
              <a:rPr lang="en-US" sz="1100" dirty="0">
                <a:solidFill>
                  <a:schemeClr val="tx1"/>
                </a:solidFill>
              </a:rPr>
              <a:t>Dr.</a:t>
            </a:r>
            <a:r>
              <a:rPr lang="en-US" sz="1100" baseline="0" dirty="0">
                <a:solidFill>
                  <a:schemeClr val="tx1"/>
                </a:solidFill>
              </a:rPr>
              <a:t> Amos </a:t>
            </a:r>
            <a:r>
              <a:rPr lang="en-US" sz="1100" baseline="0" dirty="0" err="1">
                <a:solidFill>
                  <a:schemeClr val="tx1"/>
                </a:solidFill>
              </a:rPr>
              <a:t>Gilat</a:t>
            </a:r>
            <a:endParaRPr lang="en-US" sz="1100" baseline="0" dirty="0">
              <a:solidFill>
                <a:schemeClr val="tx1"/>
              </a:solidFill>
            </a:endParaRPr>
          </a:p>
          <a:p>
            <a:pPr algn="l"/>
            <a:r>
              <a:rPr lang="en-US" sz="1100" baseline="0" dirty="0">
                <a:solidFill>
                  <a:schemeClr val="tx1"/>
                </a:solidFill>
              </a:rPr>
              <a:t>The Ohio State University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6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FEB7-60F2-489F-AC09-0104689A0D81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EEEF-4833-4DB3-92F6-9CA2A1B11C3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0A4C-F35D-48AE-B056-1387275DE94F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7966-5D4C-43B1-8F2E-DE64C0CEBF5B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9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 useBgFill="1">
        <p:nvSpPr>
          <p:cNvPr id="7" name="TextBox 6"/>
          <p:cNvSpPr txBox="1"/>
          <p:nvPr userDrawn="1"/>
        </p:nvSpPr>
        <p:spPr>
          <a:xfrm>
            <a:off x="7219950" y="6257836"/>
            <a:ext cx="1905000" cy="6001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323232"/>
                </a:solidFill>
              </a:rPr>
              <a:t>Slide deck by</a:t>
            </a:r>
          </a:p>
          <a:p>
            <a:pPr algn="r"/>
            <a:r>
              <a:rPr lang="en-US" sz="1100" dirty="0">
                <a:solidFill>
                  <a:srgbClr val="323232"/>
                </a:solidFill>
              </a:rPr>
              <a:t>Dr. Greg Reese</a:t>
            </a:r>
          </a:p>
          <a:p>
            <a:pPr algn="r"/>
            <a:r>
              <a:rPr lang="en-US" sz="1100" dirty="0">
                <a:solidFill>
                  <a:srgbClr val="323232"/>
                </a:solidFill>
              </a:rPr>
              <a:t>Miami University</a:t>
            </a:r>
          </a:p>
        </p:txBody>
      </p:sp>
      <p:sp useBgFill="1">
        <p:nvSpPr>
          <p:cNvPr id="8" name="TextBox 7"/>
          <p:cNvSpPr txBox="1"/>
          <p:nvPr userDrawn="1"/>
        </p:nvSpPr>
        <p:spPr>
          <a:xfrm>
            <a:off x="0" y="6257836"/>
            <a:ext cx="3810000" cy="6001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323232"/>
                </a:solidFill>
              </a:rPr>
              <a:t>MATLAB  An Introduction With Applications, 5</a:t>
            </a:r>
            <a:r>
              <a:rPr lang="en-US" sz="1100" baseline="30000" dirty="0">
                <a:solidFill>
                  <a:srgbClr val="323232"/>
                </a:solidFill>
              </a:rPr>
              <a:t>th</a:t>
            </a:r>
            <a:r>
              <a:rPr lang="en-US" sz="1100" dirty="0">
                <a:solidFill>
                  <a:srgbClr val="323232"/>
                </a:solidFill>
              </a:rPr>
              <a:t> Edition</a:t>
            </a:r>
          </a:p>
          <a:p>
            <a:r>
              <a:rPr lang="en-US" sz="1100" dirty="0">
                <a:solidFill>
                  <a:srgbClr val="323232"/>
                </a:solidFill>
              </a:rPr>
              <a:t>Dr. Amos </a:t>
            </a:r>
            <a:r>
              <a:rPr lang="en-US" sz="1100" dirty="0" err="1">
                <a:solidFill>
                  <a:srgbClr val="323232"/>
                </a:solidFill>
              </a:rPr>
              <a:t>Gilat</a:t>
            </a:r>
            <a:endParaRPr lang="en-US" sz="1100" dirty="0">
              <a:solidFill>
                <a:srgbClr val="323232"/>
              </a:solidFill>
            </a:endParaRPr>
          </a:p>
          <a:p>
            <a:r>
              <a:rPr lang="en-US" sz="1100" dirty="0">
                <a:solidFill>
                  <a:srgbClr val="323232"/>
                </a:solidFill>
              </a:rPr>
              <a:t>The Ohio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60999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ilat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" y="76200"/>
            <a:ext cx="362279" cy="286232"/>
          </a:xfrm>
        </p:spPr>
        <p:txBody>
          <a:bodyPr wrap="none" lIns="0" rIns="0">
            <a:spAutoFit/>
          </a:bodyPr>
          <a:lstStyle>
            <a:lvl1pPr marL="3175" indent="0" algn="l"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dirty="0"/>
              <a:t>1.1.1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0100" y="914400"/>
            <a:ext cx="7543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9E0BD18-2448-4EF3-B0C3-52A5F1EA5CD7}" type="datetime1">
              <a:rPr lang="en-US" smtClean="0">
                <a:solidFill>
                  <a:srgbClr val="323232"/>
                </a:solidFill>
              </a:rPr>
              <a:pPr/>
              <a:t>11/19/2018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>
          <a:xfrm>
            <a:off x="8658347" y="6620256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3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58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CA5D-75DF-4471-89C2-CB0DEBDB379B}" type="datetime1">
              <a:rPr lang="en-US" smtClean="0">
                <a:solidFill>
                  <a:srgbClr val="323232"/>
                </a:solidFill>
              </a:rPr>
              <a:pPr/>
              <a:t>11/19/2018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1683-C35C-4ADB-A081-EF9D06F3B104}" type="datetime1">
              <a:rPr lang="en-US" smtClean="0">
                <a:solidFill>
                  <a:srgbClr val="323232"/>
                </a:solidFill>
              </a:rPr>
              <a:pPr/>
              <a:t>11/19/2018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8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8A80-4E74-4D26-A6E8-19CBF5F7B59A}" type="datetime1">
              <a:rPr lang="en-US" smtClean="0">
                <a:solidFill>
                  <a:srgbClr val="323232"/>
                </a:solidFill>
              </a:rPr>
              <a:pPr/>
              <a:t>11/19/2018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67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ilat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" y="76200"/>
            <a:ext cx="362279" cy="286232"/>
          </a:xfrm>
        </p:spPr>
        <p:txBody>
          <a:bodyPr wrap="none" lIns="0" rIns="0">
            <a:spAutoFit/>
          </a:bodyPr>
          <a:lstStyle>
            <a:lvl1pPr marL="3175" indent="0" algn="l"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dirty="0"/>
              <a:t>1.1.1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0100" y="914400"/>
            <a:ext cx="75438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9E0BD18-2448-4EF3-B0C3-52A5F1EA5CD7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>
          <a:xfrm>
            <a:off x="8663940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04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B910-24E1-4229-A919-96D90AC1D42D}" type="datetime1">
              <a:rPr lang="en-US" smtClean="0">
                <a:solidFill>
                  <a:srgbClr val="323232"/>
                </a:solidFill>
              </a:rPr>
              <a:pPr/>
              <a:t>11/19/2018</a:t>
            </a:fld>
            <a:endParaRPr lang="en-US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9C45-2BB5-48D5-8EB6-5071954E6733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B420-A470-4CF7-9D2F-0D5B6C66A911}" type="datetime1">
              <a:rPr lang="en-US" smtClean="0">
                <a:solidFill>
                  <a:srgbClr val="323232"/>
                </a:solidFill>
              </a:rPr>
              <a:pPr/>
              <a:t>11/19/2018</a:t>
            </a:fld>
            <a:endParaRPr lang="en-US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9C45-2BB5-48D5-8EB6-5071954E6733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2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9753-6741-4692-89CD-441956F6C5BA}" type="datetime1">
              <a:rPr lang="en-US" smtClean="0">
                <a:solidFill>
                  <a:srgbClr val="323232"/>
                </a:solidFill>
              </a:rPr>
              <a:pPr/>
              <a:t>11/19/2018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11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FEB7-60F2-489F-AC09-0104689A0D81}" type="datetime1">
              <a:rPr lang="en-US" smtClean="0">
                <a:solidFill>
                  <a:srgbClr val="323232"/>
                </a:solidFill>
              </a:rPr>
              <a:pPr/>
              <a:t>11/19/2018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9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EEEF-4833-4DB3-92F6-9CA2A1B11C3A}" type="datetime1">
              <a:rPr lang="en-US" smtClean="0">
                <a:solidFill>
                  <a:srgbClr val="323232"/>
                </a:solidFill>
              </a:rPr>
              <a:pPr/>
              <a:t>11/19/2018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0A4C-F35D-48AE-B056-1387275DE94F}" type="datetime1">
              <a:rPr lang="en-US" smtClean="0">
                <a:solidFill>
                  <a:srgbClr val="323232"/>
                </a:solidFill>
              </a:rPr>
              <a:pPr/>
              <a:t>11/19/2018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9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7966-5D4C-43B1-8F2E-DE64C0CEBF5B}" type="datetime1">
              <a:rPr lang="en-US" smtClean="0">
                <a:solidFill>
                  <a:srgbClr val="323232"/>
                </a:solidFill>
              </a:rPr>
              <a:pPr/>
              <a:t>11/19/2018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4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74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0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81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432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723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2376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2089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78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0524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10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885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ilat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" y="76200"/>
            <a:ext cx="362279" cy="286232"/>
          </a:xfrm>
        </p:spPr>
        <p:txBody>
          <a:bodyPr wrap="none" lIns="0" rIns="0">
            <a:spAutoFit/>
          </a:bodyPr>
          <a:lstStyle>
            <a:lvl1pPr marL="3175" indent="0" algn="l"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dirty="0"/>
              <a:t>1.1.1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0100" y="914400"/>
            <a:ext cx="75438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9E0BD18-2448-4EF3-B0C3-52A5F1EA5CD7}" type="datetime1">
              <a:rPr lang="en-US" smtClean="0">
                <a:solidFill>
                  <a:srgbClr val="323232"/>
                </a:solidFill>
              </a:rPr>
              <a:pPr/>
              <a:t>11/19/2018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>
          <a:xfrm>
            <a:off x="8663940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798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215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CA5D-75DF-4471-89C2-CB0DEBDB379B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7966-5D4C-43B1-8F2E-DE64C0CEBF5B}" type="datetime1">
              <a:rPr lang="en-US" smtClean="0">
                <a:solidFill>
                  <a:srgbClr val="323232"/>
                </a:solidFill>
              </a:rPr>
              <a:pPr/>
              <a:t>11/19/2018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9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1683-C35C-4ADB-A081-EF9D06F3B104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8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8A80-4E74-4D26-A6E8-19CBF5F7B59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8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B910-24E1-4229-A919-96D90AC1D42D}" type="datetime1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9C45-2BB5-48D5-8EB6-5071954E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B420-A470-4CF7-9D2F-0D5B6C66A911}" type="datetime1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9C45-2BB5-48D5-8EB6-5071954E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B5E-6A6A-4A51-8450-794EB2C0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0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6480048"/>
            <a:ext cx="9141620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D8E2C797-A28D-428F-AEFB-54599521C4BB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1559" y="6583680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1" r:id="rId2"/>
    <p:sldLayoutId id="2147483802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▪"/>
        <a:defRPr sz="3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100000"/>
        <a:buFont typeface="Arial" pitchFamily="34" charset="0"/>
        <a:buChar char="▪"/>
        <a:defRPr sz="2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6480048"/>
            <a:ext cx="9141620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D8E2C797-A28D-428F-AEFB-54599521C4BB}" type="datetime1">
              <a:rPr lang="en-US" smtClean="0">
                <a:solidFill>
                  <a:srgbClr val="323232"/>
                </a:solidFill>
              </a:rPr>
              <a:pPr/>
              <a:t>11/19/2018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1559" y="6583680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0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▪"/>
        <a:defRPr sz="3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100000"/>
        <a:buFont typeface="Arial" pitchFamily="34" charset="0"/>
        <a:buChar char="▪"/>
        <a:defRPr sz="2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6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and Using Matlab Arrays </a:t>
            </a:r>
          </a:p>
          <a:p>
            <a:r>
              <a:rPr lang="en-US" dirty="0"/>
              <a:t>Example using simple array of wildfire statistics</a:t>
            </a:r>
          </a:p>
          <a:p>
            <a:r>
              <a:rPr lang="en-US" dirty="0"/>
              <a:t>Download files from </a:t>
            </a:r>
            <a:r>
              <a:rPr lang="en-US" dirty="0" err="1"/>
              <a:t>github</a:t>
            </a:r>
            <a:r>
              <a:rPr lang="en-US" dirty="0"/>
              <a:t> and look at wildfires.csv in the data subdirectory</a:t>
            </a:r>
          </a:p>
        </p:txBody>
      </p:sp>
    </p:spTree>
    <p:extLst>
      <p:ext uri="{BB962C8B-B14F-4D97-AF65-F5344CB8AC3E}">
        <p14:creationId xmlns:p14="http://schemas.microsoft.com/office/powerpoint/2010/main" val="391473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2.5.2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981075" y="438150"/>
            <a:ext cx="7181850" cy="6163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MAT=[3 11 6 5; 4 7 10 2; 13 9 0 8]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MAT =  3    11     6     5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4     7    10     2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13     9     0     8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MAT(3,1)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13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MAT(3,1)=20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MAT = 3    11     6     5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4     7    10     2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20     9     0     8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MAT(2,4)-MAT(1,2)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-9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73883" y="705326"/>
            <a:ext cx="8493917" cy="4933474"/>
            <a:chOff x="573883" y="705326"/>
            <a:chExt cx="8493917" cy="4933474"/>
          </a:xfrm>
        </p:grpSpPr>
        <p:sp>
          <p:nvSpPr>
            <p:cNvPr id="4" name="TextBox 3"/>
            <p:cNvSpPr txBox="1"/>
            <p:nvPr/>
          </p:nvSpPr>
          <p:spPr>
            <a:xfrm>
              <a:off x="702206" y="1766668"/>
              <a:ext cx="1528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Element in row 3 and column 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81400" y="3703133"/>
              <a:ext cx="548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Assign new value to element in row 3 and column 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862668" y="4995332"/>
              <a:ext cx="609600" cy="609600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3883" y="4715470"/>
              <a:ext cx="12549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Only this element changed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71699" y="2311401"/>
              <a:ext cx="3924300" cy="304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1648895" y="1597462"/>
              <a:ext cx="1540907" cy="4953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21666" y="705326"/>
              <a:ext cx="1202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Column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2199" y="2271118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Row 3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24570" y="2491443"/>
            <a:ext cx="30903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60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250890" cy="286232"/>
          </a:xfrm>
        </p:spPr>
        <p:txBody>
          <a:bodyPr/>
          <a:lstStyle/>
          <a:p>
            <a:r>
              <a:rPr lang="en-US" dirty="0"/>
              <a:t>2.6 Using a Colon : in Addressing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66688" y="609600"/>
            <a:ext cx="8810625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The colon : lets you address a range of elements</a:t>
            </a:r>
          </a:p>
          <a:p>
            <a:r>
              <a:rPr lang="en-US" dirty="0">
                <a:cs typeface="Courier New" pitchFamily="49" charset="0"/>
              </a:rPr>
              <a:t>Vector (row or column)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va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(:)</a:t>
            </a:r>
            <a:r>
              <a:rPr lang="en-US" dirty="0">
                <a:cs typeface="Courier New" pitchFamily="49" charset="0"/>
              </a:rPr>
              <a:t> - all elements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va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m:n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- elements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through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dirty="0">
                <a:cs typeface="Courier New" pitchFamily="49" charset="0"/>
              </a:rPr>
              <a:t>Matrix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A(:,n)</a:t>
            </a:r>
            <a:r>
              <a:rPr lang="en-US" dirty="0">
                <a:cs typeface="Courier New" pitchFamily="49" charset="0"/>
              </a:rPr>
              <a:t> - all rows of column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A(m,:)</a:t>
            </a:r>
            <a:r>
              <a:rPr lang="en-US" dirty="0">
                <a:cs typeface="Courier New" pitchFamily="49" charset="0"/>
              </a:rPr>
              <a:t> - all columns of row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A(:,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m:n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cs typeface="Courier New" pitchFamily="49" charset="0"/>
              </a:rPr>
              <a:t>- all rows of columns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through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m:n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,:) </a:t>
            </a:r>
            <a:r>
              <a:rPr lang="en-US" dirty="0">
                <a:cs typeface="Courier New" pitchFamily="49" charset="0"/>
              </a:rPr>
              <a:t>- all columns of rows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through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m:n,p:q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cs typeface="Courier New" pitchFamily="49" charset="0"/>
              </a:rPr>
              <a:t>- columns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>
                <a:cs typeface="Courier New" pitchFamily="49" charset="0"/>
              </a:rPr>
              <a:t> through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>
                <a:cs typeface="Courier New" pitchFamily="49" charset="0"/>
              </a:rPr>
              <a:t> of rows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through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Note Matlab is row then column order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Which option in Python is that F order or C order?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2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A93701-E9CC-45C1-A780-F4190A69F5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1F8EB-BF35-4827-A78C-FC510D32B73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From </a:t>
            </a:r>
            <a:r>
              <a:rPr lang="en-US" dirty="0" err="1"/>
              <a:t>github</a:t>
            </a:r>
            <a:r>
              <a:rPr lang="en-US" dirty="0"/>
              <a:t>, download the  course repository</a:t>
            </a:r>
          </a:p>
          <a:p>
            <a:r>
              <a:rPr lang="en-US" dirty="0"/>
              <a:t> find the </a:t>
            </a:r>
            <a:r>
              <a:rPr lang="en-US" dirty="0" err="1"/>
              <a:t>matlab</a:t>
            </a:r>
            <a:r>
              <a:rPr lang="en-US" dirty="0"/>
              <a:t> directory</a:t>
            </a:r>
          </a:p>
          <a:p>
            <a:r>
              <a:rPr lang="en-US" dirty="0"/>
              <a:t>national wildfires.csv file</a:t>
            </a:r>
          </a:p>
          <a:p>
            <a:pPr lvl="1"/>
            <a:r>
              <a:rPr lang="en-US" dirty="0"/>
              <a:t>Look at it with a text editor</a:t>
            </a:r>
          </a:p>
          <a:p>
            <a:pPr lvl="1"/>
            <a:r>
              <a:rPr lang="en-US" dirty="0"/>
              <a:t> 3 columns: year, no. of fires, acres burned</a:t>
            </a:r>
          </a:p>
          <a:p>
            <a:r>
              <a:rPr lang="en-US" dirty="0"/>
              <a:t> We will do a bunch using the </a:t>
            </a:r>
            <a:r>
              <a:rPr lang="en-US" dirty="0" err="1"/>
              <a:t>matlab</a:t>
            </a:r>
            <a:r>
              <a:rPr lang="en-US" dirty="0"/>
              <a:t> code: </a:t>
            </a:r>
            <a:r>
              <a:rPr lang="en-US" dirty="0" err="1"/>
              <a:t>wildfires.m</a:t>
            </a:r>
            <a:endParaRPr lang="en-US" dirty="0"/>
          </a:p>
          <a:p>
            <a:pPr lvl="1"/>
            <a:r>
              <a:rPr lang="en-US" dirty="0"/>
              <a:t> open that in </a:t>
            </a:r>
            <a:r>
              <a:rPr lang="en-US" dirty="0" err="1"/>
              <a:t>matlab</a:t>
            </a:r>
            <a:r>
              <a:rPr lang="en-US" dirty="0"/>
              <a:t> or click on the code to start up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DD37C-B0BD-4F26-A33D-F932ED607DD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3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407984" cy="286232"/>
          </a:xfrm>
        </p:spPr>
        <p:txBody>
          <a:bodyPr/>
          <a:lstStyle/>
          <a:p>
            <a:r>
              <a:rPr lang="en-US" dirty="0"/>
              <a:t>2.9 Built-in Functions for Handling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74320" y="561975"/>
            <a:ext cx="8595360" cy="5734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MATLAB has many built-in functions for working with arrays. Some common ones are: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length(v)</a:t>
            </a:r>
            <a:r>
              <a:rPr lang="en-US" dirty="0"/>
              <a:t> - number of elements in a vector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size(A)</a:t>
            </a:r>
            <a:r>
              <a:rPr lang="en-US" dirty="0"/>
              <a:t> - number of rows and columns in a matrix or vector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reshape(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A,m,n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- changes number of rows and columns of a matrix or vector while keeping total number of elements the same. For example, changes 4x4 matrix to 2x8 matrix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5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cap="all" dirty="0"/>
              <a:t>2.1 </a:t>
            </a:r>
            <a:r>
              <a:rPr lang="en-US" dirty="0"/>
              <a:t>Creating a One-Dimensional Array (Vector)</a:t>
            </a:r>
            <a:endParaRPr lang="en-US" cap="al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685800" y="609600"/>
            <a:ext cx="75438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To create a vector with specified number of terms between first and last</a:t>
            </a:r>
          </a:p>
          <a:p>
            <a:pPr marL="0" indent="0" algn="ctr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( xi,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xf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, n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xi </a:t>
            </a:r>
            <a:r>
              <a:rPr lang="en-US" dirty="0">
                <a:cs typeface="Courier New" pitchFamily="49" charset="0"/>
              </a:rPr>
              <a:t>is first number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is last number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is number of terms (= 100 if omitted)</a:t>
            </a:r>
          </a:p>
          <a:p>
            <a:pPr marL="34290" indent="0">
              <a:buNone/>
            </a:pPr>
            <a:r>
              <a:rPr lang="en-US" dirty="0" err="1">
                <a:cs typeface="Courier New" pitchFamily="49" charset="0"/>
              </a:rPr>
              <a:t>y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1:no_times;</a:t>
            </a:r>
          </a:p>
          <a:p>
            <a:pPr marL="3429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yrb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no_times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:-1:1;</a:t>
            </a:r>
          </a:p>
          <a:p>
            <a:pPr marL="34290" indent="0">
              <a:buNone/>
            </a:pPr>
            <a:r>
              <a:rPr lang="en-US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numpy.linspace</a:t>
            </a:r>
            <a:r>
              <a:rPr lang="en-US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different?</a:t>
            </a:r>
            <a:endParaRPr lang="en-US" i="1" dirty="0">
              <a:solidFill>
                <a:srgbClr val="FF0000"/>
              </a:solidFill>
              <a:cs typeface="Courier New" pitchFamily="49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0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920432" cy="338554"/>
          </a:xfrm>
        </p:spPr>
        <p:txBody>
          <a:bodyPr/>
          <a:lstStyle/>
          <a:p>
            <a:r>
              <a:rPr lang="en-US" sz="1600" dirty="0"/>
              <a:t>2.2.1 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zeros</a:t>
            </a:r>
            <a:r>
              <a:rPr lang="en-US" sz="1600" dirty="0"/>
              <a:t>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ones</a:t>
            </a:r>
            <a:r>
              <a:rPr lang="en-US" sz="1600" dirty="0"/>
              <a:t> and,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eye</a:t>
            </a:r>
            <a:r>
              <a:rPr lang="en-US" sz="1600" dirty="0"/>
              <a:t> Comman</a:t>
            </a:r>
            <a:r>
              <a:rPr lang="en-US" dirty="0"/>
              <a:t>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66700" y="914400"/>
            <a:ext cx="8610600" cy="5029200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zeros(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- makes matrix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/>
              <a:t> rows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columns, all with zeros</a:t>
            </a:r>
          </a:p>
          <a:p>
            <a:pPr marL="457200" indent="-45720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ones(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- makes matrix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/>
              <a:t> rows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columns, all with ones</a:t>
            </a:r>
          </a:p>
          <a:p>
            <a:pPr marL="457200" indent="-45720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eye(n)</a:t>
            </a:r>
            <a:r>
              <a:rPr lang="en-US" dirty="0"/>
              <a:t> - makes square matrix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rows and columns. Main diagonal (upper left to lower right) has ones, all other elements are zero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(v)</a:t>
            </a:r>
            <a:r>
              <a:rPr lang="en-US" dirty="0"/>
              <a:t> - makes a square matrix of zeroes with vector in main diagonal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  <a:r>
              <a:rPr lang="en-US" dirty="0"/>
              <a:t> - creates vector equal to main diagonal of matrix</a:t>
            </a:r>
          </a:p>
          <a:p>
            <a:pPr marL="457200" indent="-457200">
              <a:buNone/>
            </a:pPr>
            <a:endParaRPr lang="en-US" sz="4000" dirty="0"/>
          </a:p>
          <a:p>
            <a:pPr marL="457200" indent="-457200">
              <a:buNone/>
            </a:pPr>
            <a:endParaRPr lang="en-US" sz="3600" dirty="0"/>
          </a:p>
          <a:p>
            <a:pPr marL="457200" indent="-457200">
              <a:buNone/>
            </a:pP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7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306722" cy="286682"/>
          </a:xfrm>
        </p:spPr>
        <p:txBody>
          <a:bodyPr/>
          <a:lstStyle/>
          <a:p>
            <a:r>
              <a:rPr lang="en-US" dirty="0"/>
              <a:t>3.1 Addition and Subtraction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quarter" idx="16"/>
          </p:nvPr>
        </p:nvSpPr>
        <p:spPr>
          <a:xfrm>
            <a:off x="723900" y="590550"/>
            <a:ext cx="7696200" cy="56769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/>
              <a:t>When adding/subtracting two arrays </a:t>
            </a:r>
            <a:r>
              <a:rPr lang="en-US" sz="3600" i="1" dirty="0"/>
              <a:t>A</a:t>
            </a:r>
            <a:r>
              <a:rPr lang="en-US" sz="3600" dirty="0"/>
              <a:t> and </a:t>
            </a:r>
            <a:r>
              <a:rPr lang="en-US" sz="3600" i="1" dirty="0"/>
              <a:t>B</a:t>
            </a:r>
            <a:r>
              <a:rPr lang="en-US" sz="3600" dirty="0"/>
              <a:t>, MATLAB adds/subtracts the corresponding elements, i.e., </a:t>
            </a:r>
          </a:p>
          <a:p>
            <a:r>
              <a:rPr lang="en-US" sz="3200" dirty="0"/>
              <a:t>It adds/subtracts the element in the first row and first column of </a:t>
            </a:r>
            <a:r>
              <a:rPr lang="en-US" sz="3200" i="1" dirty="0"/>
              <a:t>A</a:t>
            </a:r>
            <a:r>
              <a:rPr lang="en-US" sz="3200" dirty="0"/>
              <a:t> to the element in the first row and column of </a:t>
            </a:r>
            <a:r>
              <a:rPr lang="en-US" sz="3200" i="1" dirty="0"/>
              <a:t>B</a:t>
            </a:r>
            <a:endParaRPr lang="en-US" sz="3200" dirty="0"/>
          </a:p>
          <a:p>
            <a:r>
              <a:rPr lang="en-US" sz="3200" dirty="0"/>
              <a:t>It adds/subtracts the element in the first row and second column of </a:t>
            </a:r>
            <a:r>
              <a:rPr lang="en-US" sz="3200" i="1" dirty="0"/>
              <a:t>A</a:t>
            </a:r>
            <a:r>
              <a:rPr lang="en-US" sz="3200" dirty="0"/>
              <a:t> to the element in the first row and second column of </a:t>
            </a:r>
            <a:r>
              <a:rPr lang="en-US" sz="3200" i="1" dirty="0"/>
              <a:t>B</a:t>
            </a:r>
            <a:r>
              <a:rPr lang="en-US" sz="3200" dirty="0"/>
              <a:t>, etc. </a:t>
            </a:r>
          </a:p>
          <a:p>
            <a:pPr marL="0" indent="0">
              <a:buNone/>
            </a:pPr>
            <a:r>
              <a:rPr lang="en-US" sz="3600" dirty="0"/>
              <a:t>This is </a:t>
            </a:r>
            <a:r>
              <a:rPr lang="en-US" sz="3600" i="1" dirty="0" err="1"/>
              <a:t>elementwise</a:t>
            </a:r>
            <a:r>
              <a:rPr lang="en-US" sz="3600" i="1" dirty="0"/>
              <a:t> addition/subtraction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16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8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306722" cy="286682"/>
          </a:xfrm>
        </p:spPr>
        <p:txBody>
          <a:bodyPr/>
          <a:lstStyle/>
          <a:p>
            <a:r>
              <a:rPr lang="en-US" dirty="0"/>
              <a:t>3.1 Addition and Subtraction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quarter" idx="16"/>
          </p:nvPr>
        </p:nvSpPr>
        <p:spPr>
          <a:xfrm>
            <a:off x="647700" y="1104900"/>
            <a:ext cx="7848600" cy="4648200"/>
          </a:xfrm>
        </p:spPr>
        <p:txBody>
          <a:bodyPr/>
          <a:lstStyle/>
          <a:p>
            <a:r>
              <a:rPr lang="en-US" dirty="0"/>
              <a:t>Use + to add two arrays or to add a scalar to an array</a:t>
            </a:r>
          </a:p>
          <a:p>
            <a:r>
              <a:rPr lang="en-US" dirty="0"/>
              <a:t>Use – to  subtract one array from another or to subtract a scalar from an array</a:t>
            </a:r>
          </a:p>
          <a:p>
            <a:pPr lvl="1"/>
            <a:r>
              <a:rPr lang="en-US" dirty="0"/>
              <a:t>When using two arrays, they must both have the same dimensions (number of rows and number of columns)</a:t>
            </a:r>
          </a:p>
          <a:p>
            <a:pPr lvl="1"/>
            <a:r>
              <a:rPr lang="en-US" dirty="0"/>
              <a:t>Vectors must have the same dimensions (rows and columns), not just the same number of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17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77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478516" cy="286232"/>
          </a:xfrm>
        </p:spPr>
        <p:txBody>
          <a:bodyPr/>
          <a:lstStyle/>
          <a:p>
            <a:r>
              <a:rPr lang="en-US" dirty="0"/>
              <a:t>3.6 Built-in Functions for Analyzing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6"/>
          </p:nvPr>
        </p:nvSpPr>
        <p:spPr>
          <a:xfrm>
            <a:off x="828675" y="647700"/>
            <a:ext cx="7486650" cy="5562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MATLAB has lots of functions for operating on arrays. For a vector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mean(v)</a:t>
            </a:r>
            <a:r>
              <a:rPr lang="en-US" sz="3600" dirty="0"/>
              <a:t> – </a:t>
            </a:r>
            <a:r>
              <a:rPr lang="en-US" dirty="0"/>
              <a:t>mean (average)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max(v)</a:t>
            </a:r>
            <a:r>
              <a:rPr lang="en-US" dirty="0"/>
              <a:t> – maximum value, optionally with index of maximum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min(v)</a:t>
            </a:r>
            <a:r>
              <a:rPr lang="en-US" dirty="0"/>
              <a:t> – minimum value, optionally with index of minimum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sum(v)</a:t>
            </a:r>
            <a:r>
              <a:rPr lang="en-US" dirty="0"/>
              <a:t> – sum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median(v)</a:t>
            </a:r>
            <a:r>
              <a:rPr lang="en-US" dirty="0"/>
              <a:t> – median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(v)</a:t>
            </a:r>
            <a:r>
              <a:rPr lang="en-US" dirty="0"/>
              <a:t> – standard deviation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sort(v)</a:t>
            </a:r>
            <a:r>
              <a:rPr lang="en-US" dirty="0"/>
              <a:t> – elements sorted into ascending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18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07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928413" cy="286232"/>
          </a:xfrm>
        </p:spPr>
        <p:txBody>
          <a:bodyPr/>
          <a:lstStyle/>
          <a:p>
            <a:r>
              <a:rPr lang="en-US" dirty="0"/>
              <a:t>3.2 Array Multiplication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6"/>
          </p:nvPr>
        </p:nvSpPr>
        <p:spPr>
          <a:xfrm>
            <a:off x="752475" y="914400"/>
            <a:ext cx="763905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There are two ways of multiplying matrices – matrix multiplication and elementwise multiplication</a:t>
            </a:r>
          </a:p>
          <a:p>
            <a:pPr marL="0" indent="0">
              <a:buNone/>
            </a:pPr>
            <a:r>
              <a:rPr lang="en-US" sz="3600" dirty="0"/>
              <a:t>MATRIX MULTIPLICATION</a:t>
            </a:r>
          </a:p>
          <a:p>
            <a:r>
              <a:rPr lang="en-US" sz="3200" dirty="0"/>
              <a:t>Type used in linear algebra</a:t>
            </a:r>
          </a:p>
          <a:p>
            <a:r>
              <a:rPr lang="en-US" sz="3200" dirty="0"/>
              <a:t>MATLAB denotes this with asterisk (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200" dirty="0"/>
              <a:t>)</a:t>
            </a:r>
          </a:p>
          <a:p>
            <a:r>
              <a:rPr lang="en-US" sz="3200" dirty="0"/>
              <a:t>Number of columns in left matrix must be same as number of rows in right matrix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19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72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69375" cy="286232"/>
          </a:xfrm>
        </p:spPr>
        <p:txBody>
          <a:bodyPr/>
          <a:lstStyle/>
          <a:p>
            <a:r>
              <a:rPr lang="en-US" dirty="0"/>
              <a:t>2.10 Strings and Strings as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763905" y="1476375"/>
            <a:ext cx="7616190" cy="3905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 </a:t>
            </a:r>
            <a:r>
              <a:rPr lang="en-US" sz="3600" i="1" dirty="0"/>
              <a:t>string</a:t>
            </a:r>
            <a:r>
              <a:rPr lang="en-US" sz="3600" dirty="0"/>
              <a:t> is an array of characters</a:t>
            </a:r>
          </a:p>
          <a:p>
            <a:pPr marL="0" indent="0">
              <a:buNone/>
            </a:pPr>
            <a:r>
              <a:rPr lang="en-US" sz="3600" dirty="0"/>
              <a:t>Strings have many uses in MATLAB</a:t>
            </a:r>
          </a:p>
          <a:p>
            <a:r>
              <a:rPr lang="en-US" dirty="0"/>
              <a:t>Display text output</a:t>
            </a:r>
          </a:p>
          <a:p>
            <a:r>
              <a:rPr lang="en-US" dirty="0"/>
              <a:t>Specify formatting for plots</a:t>
            </a:r>
          </a:p>
          <a:p>
            <a:r>
              <a:rPr lang="en-US" dirty="0"/>
              <a:t>Input arguments for some functions</a:t>
            </a:r>
          </a:p>
          <a:p>
            <a:r>
              <a:rPr lang="en-US" dirty="0"/>
              <a:t>Text input from user or data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93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11667" cy="286232"/>
          </a:xfrm>
        </p:spPr>
        <p:txBody>
          <a:bodyPr/>
          <a:lstStyle/>
          <a:p>
            <a:r>
              <a:rPr lang="en-US" dirty="0"/>
              <a:t>3.4 Element-by-Element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6"/>
          </p:nvPr>
        </p:nvSpPr>
        <p:spPr>
          <a:xfrm>
            <a:off x="990600" y="914400"/>
            <a:ext cx="71628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Another way of saying </a:t>
            </a:r>
            <a:r>
              <a:rPr lang="en-US" sz="3600" i="1" dirty="0">
                <a:cs typeface="Courier New" pitchFamily="49" charset="0"/>
              </a:rPr>
              <a:t>elementwise</a:t>
            </a:r>
            <a:r>
              <a:rPr lang="en-US" sz="3600" dirty="0">
                <a:cs typeface="Courier New" pitchFamily="49" charset="0"/>
              </a:rPr>
              <a:t> operations is </a:t>
            </a:r>
            <a:r>
              <a:rPr lang="en-US" sz="3600" i="1" dirty="0">
                <a:cs typeface="Courier New" pitchFamily="49" charset="0"/>
              </a:rPr>
              <a:t>element-by-element </a:t>
            </a:r>
            <a:r>
              <a:rPr lang="en-US" sz="3600" dirty="0">
                <a:cs typeface="Courier New" pitchFamily="49" charset="0"/>
              </a:rPr>
              <a:t>operations</a:t>
            </a:r>
          </a:p>
          <a:p>
            <a:r>
              <a:rPr lang="en-US" dirty="0">
                <a:cs typeface="Courier New" pitchFamily="49" charset="0"/>
              </a:rPr>
              <a:t>Addition and subtraction of arrays is always elementwise</a:t>
            </a:r>
          </a:p>
          <a:p>
            <a:r>
              <a:rPr lang="en-US" dirty="0">
                <a:cs typeface="Courier New" pitchFamily="49" charset="0"/>
              </a:rPr>
              <a:t>Multiplication, division, exponentiation of arrays can be elementwise</a:t>
            </a:r>
          </a:p>
          <a:p>
            <a:r>
              <a:rPr lang="en-US" dirty="0">
                <a:cs typeface="Courier New" pitchFamily="49" charset="0"/>
              </a:rPr>
              <a:t>Both arrays must be same dimension</a:t>
            </a:r>
          </a:p>
          <a:p>
            <a:r>
              <a:rPr lang="en-US" b="1" i="1" dirty="0">
                <a:cs typeface="Courier New" pitchFamily="49" charset="0"/>
              </a:rPr>
              <a:t>Most codes you develop will use </a:t>
            </a:r>
            <a:r>
              <a:rPr lang="en-US" b="1" i="1" dirty="0" err="1">
                <a:cs typeface="Courier New" pitchFamily="49" charset="0"/>
              </a:rPr>
              <a:t>elementwise</a:t>
            </a:r>
            <a:r>
              <a:rPr lang="en-US" b="1" i="1" dirty="0">
                <a:cs typeface="Courier New" pitchFamily="49" charset="0"/>
              </a:rPr>
              <a:t> multiplication and division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20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60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34109" cy="286682"/>
          </a:xfrm>
        </p:spPr>
        <p:txBody>
          <a:bodyPr/>
          <a:lstStyle/>
          <a:p>
            <a:r>
              <a:rPr lang="en-US" dirty="0"/>
              <a:t>3.4 Element-by-Element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6"/>
          </p:nvPr>
        </p:nvSpPr>
        <p:spPr>
          <a:xfrm>
            <a:off x="990600" y="990600"/>
            <a:ext cx="7162800" cy="25146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Do elementwise multiplication, division, exponentiation by putting a period in front of the arithmetic operator</a:t>
            </a:r>
          </a:p>
          <a:p>
            <a:pPr marL="0" indent="0">
              <a:buNone/>
            </a:pPr>
            <a:endParaRPr lang="en-US" sz="3600" dirty="0"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90" y="3926716"/>
            <a:ext cx="7857420" cy="145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21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508E4-56D0-4056-B5EB-85346EBB5ACA}"/>
              </a:ext>
            </a:extLst>
          </p:cNvPr>
          <p:cNvSpPr txBox="1"/>
          <p:nvPr/>
        </p:nvSpPr>
        <p:spPr>
          <a:xfrm>
            <a:off x="819013" y="5636567"/>
            <a:ext cx="7130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Do you need to use the .* in Python or just * in </a:t>
            </a:r>
            <a:r>
              <a:rPr lang="en-US" sz="2400" i="1" dirty="0" err="1">
                <a:solidFill>
                  <a:srgbClr val="FF0000"/>
                </a:solidFill>
              </a:rPr>
              <a:t>numpy</a:t>
            </a:r>
            <a:r>
              <a:rPr lang="en-US" sz="2400" i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0635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0"/>
            <a:ext cx="2834109" cy="286682"/>
          </a:xfrm>
        </p:spPr>
        <p:txBody>
          <a:bodyPr/>
          <a:lstStyle/>
          <a:p>
            <a:r>
              <a:rPr lang="en-US" dirty="0"/>
              <a:t>3.4 Element-by-Element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6"/>
          </p:nvPr>
        </p:nvSpPr>
        <p:spPr>
          <a:xfrm>
            <a:off x="990600" y="990600"/>
            <a:ext cx="7162800" cy="2514600"/>
          </a:xfrm>
        </p:spPr>
        <p:txBody>
          <a:bodyPr/>
          <a:lstStyle/>
          <a:p>
            <a:pPr marL="0" indent="0">
              <a:buNone/>
            </a:pPr>
            <a:endParaRPr lang="en-US" sz="3600" dirty="0"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6132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22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33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34109" cy="286682"/>
          </a:xfrm>
        </p:spPr>
        <p:txBody>
          <a:bodyPr/>
          <a:lstStyle/>
          <a:p>
            <a:r>
              <a:rPr lang="en-US" dirty="0"/>
              <a:t>3.4 Element-by-Element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6"/>
          </p:nvPr>
        </p:nvSpPr>
        <p:spPr>
          <a:xfrm>
            <a:off x="381000" y="495300"/>
            <a:ext cx="8382000" cy="61249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/>
              <a:t>If matrices not same dimension in elementwise multiplication, MATLAB gives error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&gt;&gt; A = [ 1 2; 3 4];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&gt;&gt; B = [1 0]';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&gt;&gt; A .* B % Meant matrix multiplication!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??? Error using ==&gt; times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 dimensions must agree.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&gt;&gt; A * B % this works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1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23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12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34109" cy="286682"/>
          </a:xfrm>
        </p:spPr>
        <p:txBody>
          <a:bodyPr/>
          <a:lstStyle/>
          <a:p>
            <a:r>
              <a:rPr lang="en-US" dirty="0"/>
              <a:t>3.4 Element-by-Element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6"/>
          </p:nvPr>
        </p:nvSpPr>
        <p:spPr>
          <a:xfrm>
            <a:off x="1295400" y="1352550"/>
            <a:ext cx="7696200" cy="428625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Be careful – when multiplying square matrices</a:t>
            </a:r>
          </a:p>
          <a:p>
            <a:r>
              <a:rPr lang="en-US" sz="3200" dirty="0">
                <a:cs typeface="Courier New" pitchFamily="49" charset="0"/>
              </a:rPr>
              <a:t>Both types of multiplication always work</a:t>
            </a:r>
          </a:p>
          <a:p>
            <a:r>
              <a:rPr lang="en-US" sz="3200" dirty="0">
                <a:cs typeface="Courier New" pitchFamily="49" charset="0"/>
              </a:rPr>
              <a:t>If you specify the wrong operator, MATLAB will do the wrong computation and there will be no error!</a:t>
            </a:r>
          </a:p>
          <a:p>
            <a:pPr lvl="1"/>
            <a:r>
              <a:rPr lang="en-US" sz="2800" dirty="0">
                <a:cs typeface="Courier New" pitchFamily="49" charset="0"/>
              </a:rPr>
              <a:t>Difficult to find this kind of mistake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24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021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34109" cy="286682"/>
          </a:xfrm>
        </p:spPr>
        <p:txBody>
          <a:bodyPr/>
          <a:lstStyle/>
          <a:p>
            <a:r>
              <a:rPr lang="en-US" dirty="0"/>
              <a:t>3.4 Element-by-Element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6"/>
          </p:nvPr>
        </p:nvSpPr>
        <p:spPr>
          <a:xfrm>
            <a:off x="1295400" y="438150"/>
            <a:ext cx="5334000" cy="6182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EXAMPLE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&gt;&gt; A = [1 2; 3 4];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&gt;&gt; B = [0 1/2; 1 -1/2];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&gt;&gt; A .* B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ans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0  1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3 -2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&gt;&gt; A * B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2.0000  -0.5000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4.0000  -0.5000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25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105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34109" cy="286682"/>
          </a:xfrm>
        </p:spPr>
        <p:txBody>
          <a:bodyPr/>
          <a:lstStyle/>
          <a:p>
            <a:r>
              <a:rPr lang="en-US" dirty="0"/>
              <a:t>3.4 Element-by-Element Operations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800100" y="914400"/>
            <a:ext cx="7543800" cy="1752600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3600" dirty="0" err="1"/>
              <a:t>Elementwise</a:t>
            </a:r>
            <a:r>
              <a:rPr lang="en-US" sz="3600" dirty="0"/>
              <a:t> computations useful for calculating value of a function at many values of its argument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50" y="2895600"/>
            <a:ext cx="7108501" cy="2057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26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8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837589" cy="286232"/>
          </a:xfrm>
        </p:spPr>
        <p:txBody>
          <a:bodyPr/>
          <a:lstStyle/>
          <a:p>
            <a:r>
              <a:rPr lang="en-US" dirty="0"/>
              <a:t>3.5 Using Arrays in MATLAB Built-in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6"/>
          </p:nvPr>
        </p:nvSpPr>
        <p:spPr>
          <a:xfrm>
            <a:off x="247650" y="381000"/>
            <a:ext cx="8648700" cy="38100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Built-in MATLAB functions can accept arrays as inputs</a:t>
            </a:r>
          </a:p>
          <a:p>
            <a:r>
              <a:rPr lang="en-US" dirty="0"/>
              <a:t>When input is array, output is array of same size with each element being result of function applied to corresponding input element</a:t>
            </a:r>
          </a:p>
          <a:p>
            <a:pPr lvl="1"/>
            <a:r>
              <a:rPr lang="en-US" dirty="0"/>
              <a:t>Example: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is a 7-element row vector,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 is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67" y="4191000"/>
            <a:ext cx="721846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27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69375" cy="286682"/>
          </a:xfrm>
        </p:spPr>
        <p:txBody>
          <a:bodyPr/>
          <a:lstStyle/>
          <a:p>
            <a:r>
              <a:rPr lang="en-US" dirty="0"/>
              <a:t>2.10 Strings and Strings as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716280" y="711708"/>
            <a:ext cx="8351520" cy="5434584"/>
          </a:xfrm>
        </p:spPr>
        <p:txBody>
          <a:bodyPr>
            <a:normAutofit/>
          </a:bodyPr>
          <a:lstStyle/>
          <a:p>
            <a:r>
              <a:rPr lang="en-US" sz="3500" dirty="0"/>
              <a:t>Create a string by typing characters within single quotes (')</a:t>
            </a:r>
          </a:p>
          <a:p>
            <a:pPr lvl="1"/>
            <a:r>
              <a:rPr lang="en-US" sz="3000" dirty="0"/>
              <a:t>Many programming languages use the quotation mark (") for strings. Not MATLAB</a:t>
            </a:r>
          </a:p>
          <a:p>
            <a:r>
              <a:rPr lang="en-US" sz="3500" dirty="0"/>
              <a:t>Can have letters, digits, symbols, spaces</a:t>
            </a:r>
          </a:p>
          <a:p>
            <a:pPr lvl="1"/>
            <a:r>
              <a:rPr lang="en-US" sz="3000" dirty="0"/>
              <a:t>To type single quote in string, use two consecutive single quotes, e.g.,   make the string of English "Greg's car" by typing    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Greg''s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 car'</a:t>
            </a:r>
          </a:p>
          <a:p>
            <a:pPr lvl="1"/>
            <a:r>
              <a:rPr lang="en-US" sz="3000" dirty="0"/>
              <a:t>Examples: 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'ad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ef</a:t>
            </a:r>
            <a:r>
              <a:rPr lang="en-US" sz="3000" dirty="0"/>
              <a:t>',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'3%fr2'</a:t>
            </a:r>
            <a:r>
              <a:rPr lang="en-US" sz="3000" dirty="0"/>
              <a:t>,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'edcba:21!'</a:t>
            </a:r>
            <a:r>
              <a:rPr lang="en-US" sz="3000" dirty="0"/>
              <a:t>,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'MATLAB'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62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69375" cy="286682"/>
          </a:xfrm>
        </p:spPr>
        <p:txBody>
          <a:bodyPr/>
          <a:lstStyle/>
          <a:p>
            <a:r>
              <a:rPr lang="en-US" dirty="0"/>
              <a:t>2.10 Strings and Strings as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547688" y="647700"/>
            <a:ext cx="8048625" cy="55626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In a string variable</a:t>
            </a:r>
          </a:p>
          <a:p>
            <a:r>
              <a:rPr lang="en-US" sz="3600" dirty="0"/>
              <a:t>Numbers are stored as an array</a:t>
            </a:r>
          </a:p>
          <a:p>
            <a:r>
              <a:rPr lang="en-US" sz="3600" dirty="0"/>
              <a:t>A one-line string is a row vector</a:t>
            </a:r>
          </a:p>
          <a:p>
            <a:pPr lvl="1"/>
            <a:r>
              <a:rPr lang="en-US" dirty="0"/>
              <a:t>Number of elements in vector is number of characters in string</a:t>
            </a:r>
          </a:p>
          <a:p>
            <a:pPr marL="0" indent="-11938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&gt;&gt; name = 'Howard the Duck';</a:t>
            </a:r>
          </a:p>
          <a:p>
            <a:pPr marL="0" indent="-11938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&gt;&gt; size( name )</a:t>
            </a:r>
          </a:p>
          <a:p>
            <a:pPr marL="0" indent="-11938">
              <a:buNone/>
            </a:pP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-11938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	1 15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30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69375" cy="286682"/>
          </a:xfrm>
        </p:spPr>
        <p:txBody>
          <a:bodyPr/>
          <a:lstStyle/>
          <a:p>
            <a:r>
              <a:rPr lang="en-US" dirty="0"/>
              <a:t>2.10 Strings and Strings as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547688" y="647700"/>
            <a:ext cx="8048625" cy="5981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MATLAB stores strings with multiple lines as an array. This means each line must have the same number of columns (characters)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&gt;&gt; names = [ 'Greg'; 'John' ]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names =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Greg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John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&gt;&gt; size( names )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2 4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85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2.0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6"/>
          </p:nvPr>
        </p:nvSpPr>
        <p:spPr>
          <a:xfrm>
            <a:off x="1047750" y="1333500"/>
            <a:ext cx="7048500" cy="419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/>
              <a:t>An </a:t>
            </a:r>
            <a:r>
              <a:rPr lang="en-US" sz="3600" i="1" dirty="0"/>
              <a:t>array</a:t>
            </a:r>
            <a:r>
              <a:rPr lang="en-US" sz="3600" dirty="0"/>
              <a:t> is MATLAB's basic data structure</a:t>
            </a:r>
          </a:p>
          <a:p>
            <a:r>
              <a:rPr lang="en-US" dirty="0"/>
              <a:t>Can have any number of dimensions. Most common are</a:t>
            </a:r>
          </a:p>
          <a:p>
            <a:pPr lvl="1"/>
            <a:r>
              <a:rPr lang="en-US" i="1" dirty="0"/>
              <a:t>vector</a:t>
            </a:r>
            <a:r>
              <a:rPr lang="en-US" dirty="0"/>
              <a:t> - one dimension (a single row or column)</a:t>
            </a:r>
          </a:p>
          <a:p>
            <a:pPr lvl="1"/>
            <a:r>
              <a:rPr lang="en-US" i="1" dirty="0"/>
              <a:t>matrix</a:t>
            </a:r>
            <a:r>
              <a:rPr lang="en-US" dirty="0"/>
              <a:t> - two or more dimensions</a:t>
            </a:r>
          </a:p>
          <a:p>
            <a:r>
              <a:rPr lang="en-US" dirty="0"/>
              <a:t>Arrays can contain numbers or letters</a:t>
            </a:r>
          </a:p>
          <a:p>
            <a:r>
              <a:rPr lang="en-US" dirty="0"/>
              <a:t> </a:t>
            </a:r>
            <a:r>
              <a:rPr lang="en-US" i="1" dirty="0"/>
              <a:t>Number of columns must be the same in each row of matrix</a:t>
            </a:r>
          </a:p>
          <a:p>
            <a:endParaRPr lang="en-US" i="1" dirty="0"/>
          </a:p>
          <a:p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Overall, Matlab is very similar to </a:t>
            </a:r>
            <a:r>
              <a:rPr lang="en-US" i="1" dirty="0" err="1">
                <a:solidFill>
                  <a:srgbClr val="FF0000"/>
                </a:solidFill>
              </a:rPr>
              <a:t>Numpy</a:t>
            </a:r>
            <a:r>
              <a:rPr lang="en-US" i="1" dirty="0">
                <a:solidFill>
                  <a:srgbClr val="FF0000"/>
                </a:solidFill>
              </a:rPr>
              <a:t> in Python.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2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dirty="0"/>
              <a:t>Type this in the command window</a:t>
            </a:r>
          </a:p>
          <a:p>
            <a:pPr marL="34290" indent="0">
              <a:buNone/>
            </a:pPr>
            <a:endParaRPr lang="en-US" dirty="0"/>
          </a:p>
          <a:p>
            <a:pPr marL="34290" indent="0">
              <a:buNone/>
            </a:pPr>
            <a:r>
              <a:rPr lang="en-US" sz="4400" dirty="0"/>
              <a:t>aa = [1 2 3];</a:t>
            </a:r>
          </a:p>
          <a:p>
            <a:pPr marL="34290" indent="0">
              <a:buNone/>
            </a:pPr>
            <a:endParaRPr lang="en-US" sz="4400" dirty="0"/>
          </a:p>
          <a:p>
            <a:pPr marL="34290" indent="0">
              <a:buNone/>
            </a:pPr>
            <a:r>
              <a:rPr lang="en-US" sz="4400" dirty="0"/>
              <a:t>bb = [1 , 2,  3];</a:t>
            </a:r>
          </a:p>
          <a:p>
            <a:pPr marL="34290" indent="0">
              <a:buNone/>
            </a:pPr>
            <a:endParaRPr lang="en-US" sz="4400" dirty="0"/>
          </a:p>
          <a:p>
            <a:pPr marL="34290" indent="0">
              <a:buNone/>
            </a:pPr>
            <a:r>
              <a:rPr lang="en-US" sz="4400" dirty="0"/>
              <a:t>cc = [1 ; 2 ; 3];</a:t>
            </a:r>
          </a:p>
          <a:p>
            <a:endParaRPr lang="en-US" dirty="0"/>
          </a:p>
          <a:p>
            <a:pPr marL="3429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B93AC-8D22-479F-A41E-FDA5AC10D721}"/>
              </a:ext>
            </a:extLst>
          </p:cNvPr>
          <p:cNvSpPr txBox="1"/>
          <p:nvPr/>
        </p:nvSpPr>
        <p:spPr>
          <a:xfrm>
            <a:off x="990600" y="6019800"/>
            <a:ext cx="6657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In python, do square brackets mean a tuple or a list?</a:t>
            </a:r>
          </a:p>
        </p:txBody>
      </p:sp>
    </p:spTree>
    <p:extLst>
      <p:ext uri="{BB962C8B-B14F-4D97-AF65-F5344CB8AC3E}">
        <p14:creationId xmlns:p14="http://schemas.microsoft.com/office/powerpoint/2010/main" val="290763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06620" cy="286682"/>
          </a:xfrm>
        </p:spPr>
        <p:txBody>
          <a:bodyPr/>
          <a:lstStyle/>
          <a:p>
            <a:r>
              <a:rPr lang="en-US" dirty="0"/>
              <a:t>2.3 Notes About Variables in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800100" y="533400"/>
            <a:ext cx="7543800" cy="5791200"/>
          </a:xfrm>
        </p:spPr>
        <p:txBody>
          <a:bodyPr/>
          <a:lstStyle/>
          <a:p>
            <a:r>
              <a:rPr lang="en-US" dirty="0"/>
              <a:t>All variables are arrays</a:t>
            </a:r>
          </a:p>
          <a:p>
            <a:pPr lvl="1"/>
            <a:r>
              <a:rPr lang="en-US" i="1" dirty="0"/>
              <a:t>Scalar</a:t>
            </a:r>
            <a:r>
              <a:rPr lang="en-US" dirty="0"/>
              <a:t> - array with only one element</a:t>
            </a:r>
          </a:p>
          <a:p>
            <a:pPr lvl="1"/>
            <a:r>
              <a:rPr lang="en-US" i="1" dirty="0"/>
              <a:t>Vector</a:t>
            </a:r>
            <a:r>
              <a:rPr lang="en-US" dirty="0"/>
              <a:t> - array with only one row or column</a:t>
            </a:r>
          </a:p>
          <a:p>
            <a:pPr lvl="1"/>
            <a:r>
              <a:rPr lang="en-US" i="1" dirty="0"/>
              <a:t>Matrix</a:t>
            </a:r>
            <a:r>
              <a:rPr lang="en-US" dirty="0"/>
              <a:t> - array with multiple rows and columns</a:t>
            </a:r>
          </a:p>
          <a:p>
            <a:r>
              <a:rPr lang="en-US" dirty="0"/>
              <a:t>Assigning to variable specifies its dimension</a:t>
            </a:r>
          </a:p>
          <a:p>
            <a:pPr lvl="1"/>
            <a:r>
              <a:rPr lang="en-US" dirty="0"/>
              <a:t>Don't have to define variable size before assigning to it, as you do in many programming languages</a:t>
            </a:r>
          </a:p>
          <a:p>
            <a:r>
              <a:rPr lang="en-US" dirty="0"/>
              <a:t>Reassigning to variable changes its dimension to that of assignment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2.5.1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552450" y="590550"/>
            <a:ext cx="8039100" cy="5676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i="1" dirty="0"/>
              <a:t>Address</a:t>
            </a:r>
            <a:r>
              <a:rPr lang="en-US" sz="3600" dirty="0"/>
              <a:t> of element is its position in </a:t>
            </a:r>
            <a:br>
              <a:rPr lang="en-US" sz="3600" dirty="0"/>
            </a:br>
            <a:r>
              <a:rPr lang="en-US" sz="3600" dirty="0"/>
              <a:t>the vector </a:t>
            </a:r>
          </a:p>
          <a:p>
            <a:r>
              <a:rPr lang="en-US" dirty="0"/>
              <a:t>"address" often called </a:t>
            </a:r>
            <a:r>
              <a:rPr lang="en-US" i="1" dirty="0"/>
              <a:t>index </a:t>
            </a:r>
            <a:endParaRPr lang="en-US" dirty="0"/>
          </a:p>
          <a:p>
            <a:r>
              <a:rPr lang="en-US" dirty="0"/>
              <a:t>Addresses in Matlab always start at 1 </a:t>
            </a:r>
            <a:r>
              <a:rPr lang="en-US" dirty="0">
                <a:solidFill>
                  <a:srgbClr val="FF0000"/>
                </a:solidFill>
              </a:rPr>
              <a:t>(not 0 as in Python)</a:t>
            </a:r>
          </a:p>
          <a:p>
            <a:pPr lvl="1"/>
            <a:r>
              <a:rPr lang="en-US" dirty="0"/>
              <a:t>Address 1 of row vector is leftmost element</a:t>
            </a:r>
          </a:p>
          <a:p>
            <a:pPr lvl="1"/>
            <a:r>
              <a:rPr lang="en-US" dirty="0"/>
              <a:t>Address 1 of column vector is topmost element</a:t>
            </a:r>
          </a:p>
          <a:p>
            <a:r>
              <a:rPr lang="en-US" dirty="0"/>
              <a:t>To access element of a vector represented by a variable, follow variables name by address inside parentheses, e.g.,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v(2)=20 </a:t>
            </a:r>
            <a:r>
              <a:rPr lang="en-US" dirty="0"/>
              <a:t>sets second element of </a:t>
            </a:r>
            <a:br>
              <a:rPr lang="en-US" dirty="0"/>
            </a:br>
            <a:r>
              <a:rPr lang="en-US" dirty="0"/>
              <a:t>vector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9695"/>
      </p:ext>
    </p:extLst>
  </p:cSld>
  <p:clrMapOvr>
    <a:masterClrMapping/>
  </p:clrMapOvr>
</p:sld>
</file>

<file path=ppt/theme/theme1.xml><?xml version="1.0" encoding="utf-8"?>
<a:theme xmlns:a="http://schemas.openxmlformats.org/drawingml/2006/main" name="Gilat 5e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ilat 5e" id="{4ABC42F0-9945-48A1-8D00-BD160F4892F5}" vid="{C8CEF0AB-C212-4EC7-A62B-3AE1D39F8D21}"/>
    </a:ext>
  </a:extLst>
</a:theme>
</file>

<file path=ppt/theme/theme2.xml><?xml version="1.0" encoding="utf-8"?>
<a:theme xmlns:a="http://schemas.openxmlformats.org/drawingml/2006/main" name="1_Gilat 5e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ilat 5e" id="{4ABC42F0-9945-48A1-8D00-BD160F4892F5}" vid="{C8CEF0AB-C212-4EC7-A62B-3AE1D39F8D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Gilat 5e</Template>
  <TotalTime>7647</TotalTime>
  <Words>1603</Words>
  <Application>Microsoft Office PowerPoint</Application>
  <PresentationFormat>On-screen Show (4:3)</PresentationFormat>
  <Paragraphs>223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Book Antiqua</vt:lpstr>
      <vt:lpstr>Calibri</vt:lpstr>
      <vt:lpstr>Courier New</vt:lpstr>
      <vt:lpstr>Gilat 5e</vt:lpstr>
      <vt:lpstr>1_Gilat 5e</vt:lpstr>
      <vt:lpstr>Office Theme</vt:lpstr>
      <vt:lpstr>Today’s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Miami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Reese</dc:creator>
  <cp:lastModifiedBy>john horel</cp:lastModifiedBy>
  <cp:revision>200</cp:revision>
  <dcterms:created xsi:type="dcterms:W3CDTF">2011-12-20T18:44:04Z</dcterms:created>
  <dcterms:modified xsi:type="dcterms:W3CDTF">2018-11-20T20:09:05Z</dcterms:modified>
</cp:coreProperties>
</file>