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7" r:id="rId2"/>
    <p:sldMasterId id="2147483702" r:id="rId3"/>
    <p:sldMasterId id="2147483716" r:id="rId4"/>
  </p:sldMasterIdLst>
  <p:notesMasterIdLst>
    <p:notesMasterId r:id="rId98"/>
  </p:notesMasterIdLst>
  <p:sldIdLst>
    <p:sldId id="406" r:id="rId5"/>
    <p:sldId id="465" r:id="rId6"/>
    <p:sldId id="282" r:id="rId7"/>
    <p:sldId id="286" r:id="rId8"/>
    <p:sldId id="289" r:id="rId9"/>
    <p:sldId id="290" r:id="rId10"/>
    <p:sldId id="291" r:id="rId11"/>
    <p:sldId id="296" r:id="rId12"/>
    <p:sldId id="299" r:id="rId13"/>
    <p:sldId id="300" r:id="rId14"/>
    <p:sldId id="301" r:id="rId15"/>
    <p:sldId id="302" r:id="rId16"/>
    <p:sldId id="395" r:id="rId17"/>
    <p:sldId id="297" r:id="rId18"/>
    <p:sldId id="320" r:id="rId19"/>
    <p:sldId id="401" r:id="rId20"/>
    <p:sldId id="402" r:id="rId21"/>
    <p:sldId id="403" r:id="rId22"/>
    <p:sldId id="321" r:id="rId23"/>
    <p:sldId id="322" r:id="rId24"/>
    <p:sldId id="327" r:id="rId25"/>
    <p:sldId id="328" r:id="rId26"/>
    <p:sldId id="329" r:id="rId27"/>
    <p:sldId id="331" r:id="rId28"/>
    <p:sldId id="341" r:id="rId29"/>
    <p:sldId id="343" r:id="rId30"/>
    <p:sldId id="345" r:id="rId31"/>
    <p:sldId id="348" r:id="rId32"/>
    <p:sldId id="349" r:id="rId33"/>
    <p:sldId id="350" r:id="rId34"/>
    <p:sldId id="351" r:id="rId35"/>
    <p:sldId id="352" r:id="rId36"/>
    <p:sldId id="353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75" r:id="rId47"/>
    <p:sldId id="376" r:id="rId48"/>
    <p:sldId id="378" r:id="rId49"/>
    <p:sldId id="377" r:id="rId50"/>
    <p:sldId id="383" r:id="rId51"/>
    <p:sldId id="384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12" r:id="rId69"/>
    <p:sldId id="433" r:id="rId70"/>
    <p:sldId id="434" r:id="rId71"/>
    <p:sldId id="437" r:id="rId72"/>
    <p:sldId id="438" r:id="rId73"/>
    <p:sldId id="439" r:id="rId74"/>
    <p:sldId id="440" r:id="rId75"/>
    <p:sldId id="441" r:id="rId76"/>
    <p:sldId id="442" r:id="rId77"/>
    <p:sldId id="443" r:id="rId78"/>
    <p:sldId id="444" r:id="rId79"/>
    <p:sldId id="445" r:id="rId80"/>
    <p:sldId id="446" r:id="rId81"/>
    <p:sldId id="447" r:id="rId82"/>
    <p:sldId id="448" r:id="rId83"/>
    <p:sldId id="449" r:id="rId84"/>
    <p:sldId id="450" r:id="rId85"/>
    <p:sldId id="451" r:id="rId86"/>
    <p:sldId id="452" r:id="rId87"/>
    <p:sldId id="453" r:id="rId88"/>
    <p:sldId id="454" r:id="rId89"/>
    <p:sldId id="455" r:id="rId90"/>
    <p:sldId id="456" r:id="rId91"/>
    <p:sldId id="457" r:id="rId92"/>
    <p:sldId id="458" r:id="rId93"/>
    <p:sldId id="459" r:id="rId94"/>
    <p:sldId id="460" r:id="rId95"/>
    <p:sldId id="461" r:id="rId96"/>
    <p:sldId id="462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8" autoAdjust="0"/>
    <p:restoredTop sz="94698" autoAdjust="0"/>
  </p:normalViewPr>
  <p:slideViewPr>
    <p:cSldViewPr>
      <p:cViewPr varScale="1">
        <p:scale>
          <a:sx n="80" d="100"/>
          <a:sy n="80" d="100"/>
        </p:scale>
        <p:origin x="57" y="1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254E8-1327-4858-A378-F2249A53AB0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3833B-8699-4365-ACC4-3B67EACF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7F87-2C73-40B3-B7DC-43DA940D72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 useBgFill="1">
        <p:nvSpPr>
          <p:cNvPr id="8" name="TextBox 7"/>
          <p:cNvSpPr txBox="1"/>
          <p:nvPr userDrawn="1"/>
        </p:nvSpPr>
        <p:spPr>
          <a:xfrm>
            <a:off x="7219950" y="6257836"/>
            <a:ext cx="1905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Slide deck by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Dr.</a:t>
            </a:r>
            <a:r>
              <a:rPr lang="en-US" sz="1100" baseline="0" dirty="0">
                <a:solidFill>
                  <a:schemeClr val="tx1"/>
                </a:solidFill>
              </a:rPr>
              <a:t> Greg Reese</a:t>
            </a:r>
          </a:p>
          <a:p>
            <a:pPr algn="r"/>
            <a:r>
              <a:rPr lang="en-US" sz="1100" baseline="0" dirty="0">
                <a:solidFill>
                  <a:schemeClr val="tx1"/>
                </a:solidFill>
              </a:rPr>
              <a:t>Miami University</a:t>
            </a:r>
            <a:endParaRPr lang="en-US" sz="1100" dirty="0">
              <a:solidFill>
                <a:schemeClr val="tx1"/>
              </a:solidFill>
            </a:endParaRPr>
          </a:p>
        </p:txBody>
      </p:sp>
      <p:sp useBgFill="1">
        <p:nvSpPr>
          <p:cNvPr id="12" name="TextBox 11"/>
          <p:cNvSpPr txBox="1"/>
          <p:nvPr userDrawn="1"/>
        </p:nvSpPr>
        <p:spPr>
          <a:xfrm>
            <a:off x="0" y="6257836"/>
            <a:ext cx="3810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MATLAB  An Introduction With Applications, 5</a:t>
            </a:r>
            <a:r>
              <a:rPr lang="en-US" sz="1100" baseline="30000" dirty="0">
                <a:solidFill>
                  <a:schemeClr val="tx1"/>
                </a:solidFill>
              </a:rPr>
              <a:t>th</a:t>
            </a:r>
            <a:r>
              <a:rPr lang="en-US" sz="1100" dirty="0">
                <a:solidFill>
                  <a:schemeClr val="tx1"/>
                </a:solidFill>
              </a:rPr>
              <a:t> Edition</a:t>
            </a:r>
          </a:p>
          <a:p>
            <a:pPr algn="l"/>
            <a:r>
              <a:rPr lang="en-US" sz="1100" dirty="0">
                <a:solidFill>
                  <a:schemeClr val="tx1"/>
                </a:solidFill>
              </a:rPr>
              <a:t>Dr.</a:t>
            </a:r>
            <a:r>
              <a:rPr lang="en-US" sz="1100" baseline="0" dirty="0">
                <a:solidFill>
                  <a:schemeClr val="tx1"/>
                </a:solidFill>
              </a:rPr>
              <a:t> Amos </a:t>
            </a:r>
            <a:r>
              <a:rPr lang="en-US" sz="1100" baseline="0" dirty="0" err="1">
                <a:solidFill>
                  <a:schemeClr val="tx1"/>
                </a:solidFill>
              </a:rPr>
              <a:t>Gilat</a:t>
            </a:r>
            <a:endParaRPr lang="en-US" sz="1100" baseline="0" dirty="0">
              <a:solidFill>
                <a:schemeClr val="tx1"/>
              </a:solidFill>
            </a:endParaRPr>
          </a:p>
          <a:p>
            <a:pPr algn="l"/>
            <a:r>
              <a:rPr lang="en-US" sz="1100" baseline="0" dirty="0">
                <a:solidFill>
                  <a:schemeClr val="tx1"/>
                </a:solidFill>
              </a:rPr>
              <a:t>The Ohio State University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271C-ED17-4C42-9AE4-8C005583CF9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271C-ED17-4C42-9AE4-8C005583CF9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271C-ED17-4C42-9AE4-8C005583CF9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7966-5D4C-43B1-8F2E-DE64C0CEBF5B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2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2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0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91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5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49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4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ila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76200"/>
            <a:ext cx="362279" cy="286232"/>
          </a:xfrm>
        </p:spPr>
        <p:txBody>
          <a:bodyPr wrap="none" lIns="0" rIns="0">
            <a:spAutoFit/>
          </a:bodyPr>
          <a:lstStyle>
            <a:lvl1pPr marL="3175" indent="0" algn="l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/>
              <a:t>1.1.1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9E0BD18-2448-4EF3-B0C3-52A5F1EA5CD7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63940" y="6620256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9D150587-EBBE-4EA5-A216-72D3A82C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1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4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3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50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6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la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76200"/>
            <a:ext cx="362279" cy="286232"/>
          </a:xfrm>
        </p:spPr>
        <p:txBody>
          <a:bodyPr wrap="none" lIns="0" rIns="0">
            <a:spAutoFit/>
          </a:bodyPr>
          <a:lstStyle>
            <a:lvl1pPr marL="3175" indent="0" algn="l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/>
              <a:t>1.1.1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9E0BD18-2448-4EF3-B0C3-52A5F1EA5CD7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63940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43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845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7966-5D4C-43B1-8F2E-DE64C0CEBF5B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99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ila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76200"/>
            <a:ext cx="362279" cy="286232"/>
          </a:xfrm>
        </p:spPr>
        <p:txBody>
          <a:bodyPr wrap="none" lIns="0" rIns="0">
            <a:spAutoFit/>
          </a:bodyPr>
          <a:lstStyle>
            <a:lvl1pPr marL="3175" indent="0" algn="l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/>
              <a:t>1.1.1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58A6845-DFDC-4283-A3C6-9DBB373B6FA6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63940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69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 useBgFill="1">
        <p:nvSpPr>
          <p:cNvPr id="8" name="TextBox 7"/>
          <p:cNvSpPr txBox="1"/>
          <p:nvPr userDrawn="1"/>
        </p:nvSpPr>
        <p:spPr>
          <a:xfrm>
            <a:off x="7219950" y="6257836"/>
            <a:ext cx="1905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323232"/>
                </a:solidFill>
              </a:rPr>
              <a:t>Slide deck by</a:t>
            </a:r>
          </a:p>
          <a:p>
            <a:pPr algn="r"/>
            <a:r>
              <a:rPr lang="en-US" sz="1100" dirty="0">
                <a:solidFill>
                  <a:srgbClr val="323232"/>
                </a:solidFill>
              </a:rPr>
              <a:t>Dr. Greg Reese</a:t>
            </a:r>
          </a:p>
          <a:p>
            <a:pPr algn="r"/>
            <a:r>
              <a:rPr lang="en-US" sz="1100" dirty="0">
                <a:solidFill>
                  <a:srgbClr val="323232"/>
                </a:solidFill>
              </a:rPr>
              <a:t>Miami University</a:t>
            </a:r>
          </a:p>
        </p:txBody>
      </p:sp>
      <p:sp useBgFill="1">
        <p:nvSpPr>
          <p:cNvPr id="12" name="TextBox 11"/>
          <p:cNvSpPr txBox="1"/>
          <p:nvPr userDrawn="1"/>
        </p:nvSpPr>
        <p:spPr>
          <a:xfrm>
            <a:off x="0" y="6257836"/>
            <a:ext cx="3810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323232"/>
                </a:solidFill>
              </a:rPr>
              <a:t>MATLAB  An Introduction With Applications, 5</a:t>
            </a:r>
            <a:r>
              <a:rPr lang="en-US" sz="1100" baseline="30000" dirty="0">
                <a:solidFill>
                  <a:srgbClr val="323232"/>
                </a:solidFill>
              </a:rPr>
              <a:t>th</a:t>
            </a:r>
            <a:r>
              <a:rPr lang="en-US" sz="1100" dirty="0">
                <a:solidFill>
                  <a:srgbClr val="323232"/>
                </a:solidFill>
              </a:rPr>
              <a:t> Edition</a:t>
            </a:r>
          </a:p>
          <a:p>
            <a:r>
              <a:rPr lang="en-US" sz="1100" dirty="0">
                <a:solidFill>
                  <a:srgbClr val="323232"/>
                </a:solidFill>
              </a:rPr>
              <a:t>Dr. Amos </a:t>
            </a:r>
            <a:r>
              <a:rPr lang="en-US" sz="1100" dirty="0" err="1">
                <a:solidFill>
                  <a:srgbClr val="323232"/>
                </a:solidFill>
              </a:rPr>
              <a:t>Gilat</a:t>
            </a:r>
            <a:endParaRPr lang="en-US" sz="1100" dirty="0">
              <a:solidFill>
                <a:srgbClr val="323232"/>
              </a:solidFill>
            </a:endParaRPr>
          </a:p>
          <a:p>
            <a:r>
              <a:rPr lang="en-US" sz="1100" dirty="0">
                <a:solidFill>
                  <a:srgbClr val="323232"/>
                </a:solidFill>
              </a:rPr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997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77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BD7D-42A1-4E96-8CF2-BACA33F19B1C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E95A-6D2F-4B2C-A12A-EAC7E2F48D88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B209-F70F-4751-944B-3181606BCD43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0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2EA-5E2A-45E5-B58B-5A2A286AF27E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5F49-92DC-47D8-9834-7A62E8A9A0A3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587D-9F24-4BD7-BD6D-6C9B1EA8532E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7AB2-85D4-43E1-B62F-C6414B0957F7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D5A-2205-43B1-8D03-12E2E3D740E7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2FA-76BE-40A8-8F5F-8B99799A36E4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CA5D-75DF-4471-89C2-CB0DEBDB379B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135B-874E-4EE6-AEB2-17D5092CB56D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 useBgFill="1">
        <p:nvSpPr>
          <p:cNvPr id="8" name="TextBox 7"/>
          <p:cNvSpPr txBox="1"/>
          <p:nvPr userDrawn="1"/>
        </p:nvSpPr>
        <p:spPr>
          <a:xfrm>
            <a:off x="7219950" y="6257836"/>
            <a:ext cx="1905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323232"/>
                </a:solidFill>
              </a:rPr>
              <a:t>Slide deck by</a:t>
            </a:r>
          </a:p>
          <a:p>
            <a:pPr algn="r"/>
            <a:r>
              <a:rPr lang="en-US" sz="1100" dirty="0">
                <a:solidFill>
                  <a:srgbClr val="323232"/>
                </a:solidFill>
              </a:rPr>
              <a:t>Dr. Greg Reese</a:t>
            </a:r>
          </a:p>
          <a:p>
            <a:pPr algn="r"/>
            <a:r>
              <a:rPr lang="en-US" sz="1100" dirty="0">
                <a:solidFill>
                  <a:srgbClr val="323232"/>
                </a:solidFill>
              </a:rPr>
              <a:t>Miami University</a:t>
            </a:r>
          </a:p>
        </p:txBody>
      </p:sp>
      <p:sp useBgFill="1">
        <p:nvSpPr>
          <p:cNvPr id="12" name="TextBox 11"/>
          <p:cNvSpPr txBox="1"/>
          <p:nvPr userDrawn="1"/>
        </p:nvSpPr>
        <p:spPr>
          <a:xfrm>
            <a:off x="0" y="6257836"/>
            <a:ext cx="3810000" cy="6001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323232"/>
                </a:solidFill>
              </a:rPr>
              <a:t>MATLAB  An Introduction With Applications, 5</a:t>
            </a:r>
            <a:r>
              <a:rPr lang="en-US" sz="1100" baseline="30000" dirty="0">
                <a:solidFill>
                  <a:srgbClr val="323232"/>
                </a:solidFill>
              </a:rPr>
              <a:t>th</a:t>
            </a:r>
            <a:r>
              <a:rPr lang="en-US" sz="1100" dirty="0">
                <a:solidFill>
                  <a:srgbClr val="323232"/>
                </a:solidFill>
              </a:rPr>
              <a:t> Edition</a:t>
            </a:r>
          </a:p>
          <a:p>
            <a:r>
              <a:rPr lang="en-US" sz="1100" dirty="0">
                <a:solidFill>
                  <a:srgbClr val="323232"/>
                </a:solidFill>
              </a:rPr>
              <a:t>Dr. Amos </a:t>
            </a:r>
            <a:r>
              <a:rPr lang="en-US" sz="1100" dirty="0" err="1">
                <a:solidFill>
                  <a:srgbClr val="323232"/>
                </a:solidFill>
              </a:rPr>
              <a:t>Gilat</a:t>
            </a:r>
            <a:endParaRPr lang="en-US" sz="1100" dirty="0">
              <a:solidFill>
                <a:srgbClr val="323232"/>
              </a:solidFill>
            </a:endParaRPr>
          </a:p>
          <a:p>
            <a:r>
              <a:rPr lang="en-US" sz="1100" dirty="0">
                <a:solidFill>
                  <a:srgbClr val="323232"/>
                </a:solidFill>
              </a:rPr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3380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ila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76200"/>
            <a:ext cx="362279" cy="286232"/>
          </a:xfrm>
        </p:spPr>
        <p:txBody>
          <a:bodyPr wrap="none" lIns="0" rIns="0">
            <a:spAutoFit/>
          </a:bodyPr>
          <a:lstStyle>
            <a:lvl1pPr marL="3175" indent="0" algn="l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dirty="0"/>
              <a:t>1.1.1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7543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9E0BD18-2448-4EF3-B0C3-52A5F1EA5CD7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63940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585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39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CA5D-75DF-4471-89C2-CB0DEBDB379B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1683-C35C-4ADB-A081-EF9D06F3B104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A80-4E74-4D26-A6E8-19CBF5F7B59A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B910-24E1-4229-A919-96D90AC1D42D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9C45-2BB5-48D5-8EB6-5071954E6733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B420-A470-4CF7-9D2F-0D5B6C66A911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9C45-2BB5-48D5-8EB6-5071954E6733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B5E-6A6A-4A51-8450-794EB2C0A462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1683-C35C-4ADB-A081-EF9D06F3B104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FEB7-60F2-489F-AC09-0104689A0D81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9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EEEF-4833-4DB3-92F6-9CA2A1B11C3A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0A4C-F35D-48AE-B056-1387275DE94F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7966-5D4C-43B1-8F2E-DE64C0CEBF5B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271C-ED17-4C42-9AE4-8C005583CF9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271C-ED17-4C42-9AE4-8C005583CF9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271C-ED17-4C42-9AE4-8C005583CF9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271C-ED17-4C42-9AE4-8C005583CF9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8E2C797-A28D-428F-AEFB-54599521C4BB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559" y="6583680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EEB1-176A-431E-B30B-7F1165B11A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F7A6-D3E9-478A-BBD1-FF8049C4F2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79C97AE-862C-4554-A188-C6EA05E15A9D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559" y="6583680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8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8E2C797-A28D-428F-AEFB-54599521C4BB}" type="datetime1">
              <a:rPr lang="en-US" smtClean="0">
                <a:solidFill>
                  <a:srgbClr val="323232"/>
                </a:solidFill>
              </a:rPr>
              <a:pPr/>
              <a:t>11/20/2018</a:t>
            </a:fld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559" y="6583680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material on I/O and plotting</a:t>
            </a:r>
          </a:p>
          <a:p>
            <a:r>
              <a:rPr lang="en-US" dirty="0"/>
              <a:t>Program logic</a:t>
            </a:r>
          </a:p>
          <a:p>
            <a:endParaRPr lang="en-US" dirty="0"/>
          </a:p>
          <a:p>
            <a:r>
              <a:rPr lang="en-US" dirty="0"/>
              <a:t>Download the files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We will repeat the accessing and plotting the sounding data</a:t>
            </a:r>
          </a:p>
        </p:txBody>
      </p:sp>
    </p:spTree>
    <p:extLst>
      <p:ext uri="{BB962C8B-B14F-4D97-AF65-F5344CB8AC3E}">
        <p14:creationId xmlns:p14="http://schemas.microsoft.com/office/powerpoint/2010/main" val="124510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09601" y="942975"/>
            <a:ext cx="7924799" cy="497205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Some common permissions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800" dirty="0"/>
              <a:t> - open file for reading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800" dirty="0"/>
              <a:t> - open file for writing. If file exists,  content deleted. If file doesn't exist, new file created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 - same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800" dirty="0"/>
              <a:t> except if file exists the written data is appended to the end of the file</a:t>
            </a:r>
          </a:p>
          <a:p>
            <a:r>
              <a:rPr lang="en-US" sz="2800" dirty="0"/>
              <a:t>If no permission code specified,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800" dirty="0"/>
              <a:t> uses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</a:t>
            </a:r>
          </a:p>
          <a:p>
            <a:pPr marL="0" indent="0">
              <a:buNone/>
            </a:pPr>
            <a:r>
              <a:rPr lang="en-US" sz="3600" dirty="0"/>
              <a:t>See Help on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3600" dirty="0"/>
              <a:t> for all permission codes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1000" y="609600"/>
            <a:ext cx="83820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/>
              <a:t>Step b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r>
              <a:rPr lang="en-US" sz="3600" dirty="0">
                <a:cs typeface="Arial" pitchFamily="34" charset="0"/>
              </a:rPr>
              <a:t>Write to file with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3600" dirty="0">
                <a:cs typeface="Arial" pitchFamily="34" charset="0"/>
              </a:rPr>
              <a:t>. Use it exactly as before but insert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fid</a:t>
            </a:r>
            <a:r>
              <a:rPr lang="en-US" sz="3600" dirty="0">
                <a:cs typeface="Arial" pitchFamily="34" charset="0"/>
              </a:rPr>
              <a:t> before the format string, i.e.,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fid,'format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string',variables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The passed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fid</a:t>
            </a:r>
            <a:r>
              <a:rPr lang="en-US" sz="3600" dirty="0">
                <a:cs typeface="Courier New" pitchFamily="49" charset="0"/>
              </a:rPr>
              <a:t> is how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3600" dirty="0">
                <a:cs typeface="Courier New" pitchFamily="49" charset="0"/>
              </a:rPr>
              <a:t> knows to write to the file instead of display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1000" y="609600"/>
            <a:ext cx="8534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/>
              <a:t>Step c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r>
              <a:rPr lang="en-US" sz="3600" dirty="0"/>
              <a:t>When you're done writing to the file, close it with the command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(fid)</a:t>
            </a:r>
          </a:p>
          <a:p>
            <a:r>
              <a:rPr lang="en-US" sz="3600" dirty="0">
                <a:cs typeface="Courier New" pitchFamily="49" charset="0"/>
              </a:rPr>
              <a:t>Once you close it, you can't use that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fid</a:t>
            </a:r>
            <a:r>
              <a:rPr lang="en-US" sz="3600" dirty="0">
                <a:cs typeface="Courier New" pitchFamily="49" charset="0"/>
              </a:rPr>
              <a:t> anymore until you get a new one by calling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fopen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dirty="0">
                <a:cs typeface="Courier New" pitchFamily="49" charset="0"/>
              </a:rPr>
              <a:t>Be sure to close every file you open. 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10000"/>
          </a:bodyPr>
          <a:lstStyle/>
          <a:p>
            <a:pPr marL="34290" indent="0">
              <a:buNone/>
            </a:pPr>
            <a:r>
              <a:rPr lang="en-US" dirty="0" err="1"/>
              <a:t>output_file</a:t>
            </a:r>
            <a:r>
              <a:rPr lang="en-US" dirty="0"/>
              <a:t> = input('enter output file name: \</a:t>
            </a:r>
            <a:r>
              <a:rPr lang="en-US" dirty="0" err="1"/>
              <a:t>n','s</a:t>
            </a:r>
            <a:r>
              <a:rPr lang="en-US" dirty="0"/>
              <a:t>')</a:t>
            </a:r>
          </a:p>
          <a:p>
            <a:pPr marL="34290" indent="0">
              <a:buNone/>
            </a:pPr>
            <a:r>
              <a:rPr lang="en-US" dirty="0"/>
              <a:t>id = 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output_file,'w</a:t>
            </a:r>
            <a:r>
              <a:rPr lang="en-US" dirty="0"/>
              <a:t>');</a:t>
            </a:r>
          </a:p>
          <a:p>
            <a:pPr marL="34290" indent="0">
              <a:buNone/>
            </a:pPr>
            <a:r>
              <a:rPr lang="en-US" dirty="0"/>
              <a:t>%use the transpose of the winds array to plot out the rows, rather than all</a:t>
            </a:r>
          </a:p>
          <a:p>
            <a:pPr marL="34290" indent="0">
              <a:buNone/>
            </a:pPr>
            <a:r>
              <a:rPr lang="en-US" dirty="0"/>
              <a:t>%one variable then the other</a:t>
            </a:r>
          </a:p>
          <a:p>
            <a:pPr marL="34290" indent="0">
              <a:buNone/>
            </a:pPr>
            <a:r>
              <a:rPr lang="en-US" dirty="0" err="1"/>
              <a:t>fprintf</a:t>
            </a:r>
            <a:r>
              <a:rPr lang="en-US" dirty="0"/>
              <a:t>(id,'%.2f\t %.2f\</a:t>
            </a:r>
            <a:r>
              <a:rPr lang="en-US" dirty="0" err="1"/>
              <a:t>n',winds</a:t>
            </a:r>
            <a:r>
              <a:rPr lang="en-US" dirty="0"/>
              <a:t>');</a:t>
            </a:r>
          </a:p>
          <a:p>
            <a:pPr marL="34290" indent="0">
              <a:buNone/>
            </a:pPr>
            <a:r>
              <a:rPr lang="en-US" dirty="0" err="1"/>
              <a:t>fclose</a:t>
            </a:r>
            <a:r>
              <a:rPr lang="en-US" dirty="0"/>
              <a:t>(id);</a:t>
            </a:r>
          </a:p>
          <a:p>
            <a:endParaRPr lang="en-US" dirty="0"/>
          </a:p>
          <a:p>
            <a:r>
              <a:rPr lang="en-US" dirty="0"/>
              <a:t>Look at file you created using text editor</a:t>
            </a:r>
          </a:p>
        </p:txBody>
      </p:sp>
    </p:spTree>
    <p:extLst>
      <p:ext uri="{BB962C8B-B14F-4D97-AF65-F5344CB8AC3E}">
        <p14:creationId xmlns:p14="http://schemas.microsoft.com/office/powerpoint/2010/main" val="176688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5774" y="952500"/>
            <a:ext cx="8658225" cy="5667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 New" pitchFamily="49" charset="0"/>
                <a:cs typeface="Arial" pitchFamily="34" charset="0"/>
              </a:rPr>
              <a:t>fprintf</a:t>
            </a:r>
            <a:r>
              <a:rPr lang="en-US" sz="3600" dirty="0">
                <a:cs typeface="Arial" pitchFamily="34" charset="0"/>
              </a:rPr>
              <a:t> is </a:t>
            </a:r>
            <a:r>
              <a:rPr lang="en-US" sz="3600" i="1" dirty="0" err="1">
                <a:cs typeface="Arial" pitchFamily="34" charset="0"/>
              </a:rPr>
              <a:t>vectorized</a:t>
            </a:r>
            <a:r>
              <a:rPr lang="en-US" sz="3600" dirty="0">
                <a:cs typeface="Arial" pitchFamily="34" charset="0"/>
              </a:rPr>
              <a:t>, i.e., when vector or matrix in arguments, command repeats until all elements displayed</a:t>
            </a:r>
          </a:p>
          <a:p>
            <a:r>
              <a:rPr lang="en-US" dirty="0">
                <a:cs typeface="Arial" pitchFamily="34" charset="0"/>
              </a:rPr>
              <a:t>Displays matrix data column by column and row by row</a:t>
            </a:r>
          </a:p>
          <a:p>
            <a:endParaRPr lang="en-US" dirty="0">
              <a:cs typeface="Arial" pitchFamily="34" charset="0"/>
            </a:endParaRPr>
          </a:p>
          <a:p>
            <a:pPr marL="34290" indent="0">
              <a:buNone/>
            </a:pPr>
            <a:endParaRPr lang="en-US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308" t="21457" r="52963" b="34936"/>
          <a:stretch/>
        </p:blipFill>
        <p:spPr>
          <a:xfrm>
            <a:off x="3429000" y="3352800"/>
            <a:ext cx="2520143" cy="31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0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0832" cy="307777"/>
          </a:xfrm>
        </p:spPr>
        <p:txBody>
          <a:bodyPr/>
          <a:lstStyle/>
          <a:p>
            <a:r>
              <a:rPr lang="en-US" dirty="0"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00100" y="914400"/>
            <a:ext cx="1638300" cy="190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12" y="965200"/>
            <a:ext cx="7362376" cy="49276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2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28550" cy="286682"/>
          </a:xfrm>
        </p:spPr>
        <p:txBody>
          <a:bodyPr/>
          <a:lstStyle/>
          <a:p>
            <a:r>
              <a:rPr lang="en-US" dirty="0"/>
              <a:t>5.11 Multiple Figure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78473" y="1257300"/>
            <a:ext cx="8387055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On execution, any plotting command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Creates a Figure Window (if none exists)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Erases any plot in that window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Draws new plot</a:t>
            </a:r>
          </a:p>
          <a:p>
            <a:pPr marL="0" indent="0">
              <a:buNone/>
            </a:pPr>
            <a:r>
              <a:rPr lang="en-US" sz="3600" dirty="0"/>
              <a:t>Can be useful though to have plots in multiple windows.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sz="3600" dirty="0"/>
              <a:t> command lets you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16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9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28550" cy="286232"/>
          </a:xfrm>
        </p:spPr>
        <p:txBody>
          <a:bodyPr/>
          <a:lstStyle/>
          <a:p>
            <a:r>
              <a:rPr lang="en-US" dirty="0"/>
              <a:t>5.11 Multiple Figure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85800" y="1257300"/>
            <a:ext cx="7772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figure(n)</a:t>
            </a:r>
          </a:p>
          <a:p>
            <a:r>
              <a:rPr lang="en-US" dirty="0">
                <a:cs typeface="Courier New" pitchFamily="49" charset="0"/>
              </a:rPr>
              <a:t>If Figure Window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exists, makes it the active window</a:t>
            </a:r>
          </a:p>
          <a:p>
            <a:r>
              <a:rPr lang="en-US" dirty="0">
                <a:cs typeface="Courier New" pitchFamily="49" charset="0"/>
              </a:rPr>
              <a:t>If Figure Window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doesn't exist, creates it and makes it the active window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figure(n)</a:t>
            </a:r>
            <a:r>
              <a:rPr lang="en-US" dirty="0">
                <a:cs typeface="Courier New" pitchFamily="49" charset="0"/>
              </a:rPr>
              <a:t> useful in scripts, e.g., scripts in which data set 1 is displayed in Figure 1, data set 2 is displayed in Figure 2,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17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2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28550" cy="286682"/>
          </a:xfrm>
        </p:spPr>
        <p:txBody>
          <a:bodyPr/>
          <a:lstStyle/>
          <a:p>
            <a:r>
              <a:rPr lang="en-US" dirty="0"/>
              <a:t>5.11 Multiple Figure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047750" y="1504950"/>
            <a:ext cx="7048500" cy="38481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Use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3600" dirty="0">
                <a:cs typeface="Courier New" pitchFamily="49" charset="0"/>
              </a:rPr>
              <a:t> command to close figure windows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>
                <a:cs typeface="Courier New" pitchFamily="49" charset="0"/>
              </a:rPr>
              <a:t> closes active Figure Window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close(n)</a:t>
            </a:r>
            <a:r>
              <a:rPr lang="en-US" dirty="0">
                <a:cs typeface="Courier New" pitchFamily="49" charset="0"/>
              </a:rPr>
              <a:t> closes Figure Window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close all </a:t>
            </a:r>
            <a:r>
              <a:rPr lang="en-US" dirty="0">
                <a:cs typeface="Courier New" pitchFamily="49" charset="0"/>
              </a:rPr>
              <a:t>closes all open Figure Windows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323232"/>
                </a:solidFill>
              </a:rPr>
              <a:pPr/>
              <a:t>18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7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079031" cy="307777"/>
          </a:xfrm>
        </p:spPr>
        <p:txBody>
          <a:bodyPr/>
          <a:lstStyle/>
          <a:p>
            <a:r>
              <a:rPr lang="en-US" dirty="0"/>
              <a:t>5.1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09600" y="990600"/>
            <a:ext cx="8077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3600" dirty="0"/>
              <a:t> command used to make basic 2D plots. Simplest form is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plot(y)</a:t>
            </a:r>
          </a:p>
          <a:p>
            <a:r>
              <a:rPr lang="en-US" dirty="0">
                <a:cs typeface="Courier New" pitchFamily="49" charset="0"/>
              </a:rPr>
              <a:t>Plots vector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cs typeface="Courier New" pitchFamily="49" charset="0"/>
              </a:rPr>
              <a:t> on vertical axis, numbers 1 through N on horizontal axis (N = number of points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r>
              <a:rPr lang="en-US" dirty="0">
                <a:cs typeface="Courier New" pitchFamily="49" charset="0"/>
              </a:rPr>
              <a:t>If there's a Figure Window, draws in it. Otherwise, creates a new Figure Window and draws in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0"/>
            <a:ext cx="2003305" cy="307777"/>
          </a:xfrm>
        </p:spPr>
        <p:txBody>
          <a:bodyPr/>
          <a:lstStyle/>
          <a:p>
            <a:r>
              <a:rPr lang="en-US" dirty="0"/>
              <a:t>4.3.1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971550" y="228600"/>
            <a:ext cx="72009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3600" dirty="0"/>
              <a:t> (display) command displays variable values or text on screen</a:t>
            </a:r>
          </a:p>
          <a:p>
            <a:r>
              <a:rPr lang="en-US" dirty="0"/>
              <a:t>Displays each time on new line</a:t>
            </a:r>
          </a:p>
          <a:p>
            <a:r>
              <a:rPr lang="en-US" dirty="0"/>
              <a:t>Doesn't print variable name</a:t>
            </a:r>
          </a:p>
          <a:p>
            <a:pPr marL="0" indent="0">
              <a:buNone/>
            </a:pP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600" dirty="0"/>
              <a:t> or</a:t>
            </a:r>
          </a:p>
          <a:p>
            <a:pPr marL="0" indent="0">
              <a:buNone/>
            </a:pP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variable_name,'text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string')</a:t>
            </a: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>
                <a:solidFill>
                  <a:srgbClr val="323232"/>
                </a:solidFill>
              </a:rPr>
              <a:pPr/>
              <a:t>2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8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057400" cy="286232"/>
          </a:xfrm>
        </p:spPr>
        <p:txBody>
          <a:bodyPr/>
          <a:lstStyle/>
          <a:p>
            <a:r>
              <a:rPr lang="en-US" dirty="0"/>
              <a:t>5.1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333500" y="1371600"/>
            <a:ext cx="6477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plot(y) </a:t>
            </a:r>
            <a:r>
              <a:rPr lang="en-US" sz="3600" dirty="0">
                <a:cs typeface="Courier New" pitchFamily="49" charset="0"/>
              </a:rPr>
              <a:t>default values</a:t>
            </a:r>
          </a:p>
          <a:p>
            <a:r>
              <a:rPr lang="en-US" dirty="0">
                <a:cs typeface="Courier New" pitchFamily="49" charset="0"/>
              </a:rPr>
              <a:t>Both axes linear</a:t>
            </a:r>
          </a:p>
          <a:p>
            <a:pPr lvl="1"/>
            <a:r>
              <a:rPr lang="en-US" dirty="0">
                <a:cs typeface="Courier New" pitchFamily="49" charset="0"/>
              </a:rPr>
              <a:t>MATLAB chooses axis ranges so that end values are nice</a:t>
            </a:r>
          </a:p>
          <a:p>
            <a:r>
              <a:rPr lang="en-US" dirty="0">
                <a:cs typeface="Courier New" pitchFamily="49" charset="0"/>
              </a:rPr>
              <a:t>Points connected by straight lines</a:t>
            </a:r>
          </a:p>
          <a:p>
            <a:r>
              <a:rPr lang="en-US" dirty="0">
                <a:cs typeface="Courier New" pitchFamily="49" charset="0"/>
              </a:rPr>
              <a:t>No point markers</a:t>
            </a:r>
          </a:p>
          <a:p>
            <a:r>
              <a:rPr lang="en-US" dirty="0">
                <a:cs typeface="Courier New" pitchFamily="49" charset="0"/>
              </a:rPr>
              <a:t>Points and lines in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5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81200" cy="291618"/>
          </a:xfrm>
        </p:spPr>
        <p:txBody>
          <a:bodyPr/>
          <a:lstStyle/>
          <a:p>
            <a:r>
              <a:rPr lang="en-US" dirty="0"/>
              <a:t>5.1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038225" y="1257300"/>
            <a:ext cx="7067550" cy="6477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To use values other than defaults,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1" y="2286000"/>
            <a:ext cx="784587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1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057400" cy="291618"/>
          </a:xfrm>
        </p:spPr>
        <p:txBody>
          <a:bodyPr/>
          <a:lstStyle/>
          <a:p>
            <a:r>
              <a:rPr lang="en-US" dirty="0"/>
              <a:t>5.1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71500" y="304800"/>
            <a:ext cx="8001000" cy="6235700"/>
          </a:xfrm>
        </p:spPr>
        <p:txBody>
          <a:bodyPr/>
          <a:lstStyle/>
          <a:p>
            <a:pPr marL="0" indent="0">
              <a:buNone/>
            </a:pPr>
            <a:r>
              <a:rPr lang="en-US" sz="3600" i="1" dirty="0"/>
              <a:t>Line </a:t>
            </a:r>
            <a:r>
              <a:rPr lang="en-US" sz="3600" i="1" dirty="0" err="1"/>
              <a:t>specifiers</a:t>
            </a:r>
            <a:r>
              <a:rPr lang="en-US" sz="3600" dirty="0"/>
              <a:t> define style and color of lines, and marker types</a:t>
            </a:r>
          </a:p>
          <a:p>
            <a:pPr marL="0" indent="0">
              <a:buNone/>
            </a:pPr>
            <a:r>
              <a:rPr lang="en-US" b="1" dirty="0"/>
              <a:t>Line Styles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b="1" dirty="0"/>
              <a:t>Line Colors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90165"/>
            <a:ext cx="7521944" cy="154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598144" cy="224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2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81200" cy="291618"/>
          </a:xfrm>
        </p:spPr>
        <p:txBody>
          <a:bodyPr/>
          <a:lstStyle/>
          <a:p>
            <a:r>
              <a:rPr lang="en-US" dirty="0"/>
              <a:t>5.1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60186" y="762000"/>
            <a:ext cx="80010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Marker Types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6" y="1449950"/>
            <a:ext cx="8823629" cy="357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23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057400" cy="291618"/>
          </a:xfrm>
        </p:spPr>
        <p:txBody>
          <a:bodyPr/>
          <a:lstStyle/>
          <a:p>
            <a:r>
              <a:rPr lang="en-US" dirty="0"/>
              <a:t>5.1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38200" y="304800"/>
            <a:ext cx="77724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Property Name and Property Value</a:t>
            </a:r>
            <a:r>
              <a:rPr lang="en-US" sz="2400" b="1" dirty="0"/>
              <a:t>:</a:t>
            </a:r>
          </a:p>
          <a:p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2800" dirty="0"/>
              <a:t> command, type property name in quote marks, then comma, then value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61" y="1600201"/>
            <a:ext cx="589307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442400" cy="307777"/>
          </a:xfrm>
        </p:spPr>
        <p:txBody>
          <a:bodyPr/>
          <a:lstStyle/>
          <a:p>
            <a:r>
              <a:rPr lang="en-US" dirty="0"/>
              <a:t>5.3.1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14350" y="723900"/>
            <a:ext cx="81153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Plot two or more graphs on same plot as follows (example for three graphs) </a:t>
            </a:r>
          </a:p>
          <a:p>
            <a:pPr marL="0" indent="0" algn="ctr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x,y,u,v,t,h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600" dirty="0">
                <a:cs typeface="Courier New" pitchFamily="49" charset="0"/>
              </a:rPr>
              <a:t>Plots y vs. x, v vs. u, h vs. t</a:t>
            </a:r>
          </a:p>
          <a:p>
            <a:r>
              <a:rPr lang="en-US" sz="3600" dirty="0">
                <a:cs typeface="Courier New" pitchFamily="49" charset="0"/>
              </a:rPr>
              <a:t>Vectors of each pair must be same size</a:t>
            </a:r>
          </a:p>
          <a:p>
            <a:pPr lvl="1"/>
            <a:r>
              <a:rPr lang="en-US" dirty="0">
                <a:cs typeface="Courier New" pitchFamily="49" charset="0"/>
              </a:rPr>
              <a:t>Can be different than sizes in other pairs</a:t>
            </a:r>
          </a:p>
          <a:p>
            <a:r>
              <a:rPr lang="en-US" dirty="0"/>
              <a:t>Can use line </a:t>
            </a:r>
            <a:r>
              <a:rPr lang="en-US" dirty="0" err="1"/>
              <a:t>specifiers</a:t>
            </a:r>
            <a:r>
              <a:rPr lang="en-US" dirty="0"/>
              <a:t> by putting in triplets (x-data, y-data, </a:t>
            </a:r>
            <a:r>
              <a:rPr lang="en-US" dirty="0" err="1"/>
              <a:t>specifier</a:t>
            </a:r>
            <a:r>
              <a:rPr lang="en-US" dirty="0"/>
              <a:t>), e.g.,</a:t>
            </a:r>
          </a:p>
          <a:p>
            <a:pPr marL="0" indent="0" algn="ctr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,'-b',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,'--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r','t,h,'g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8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4105163" cy="307777"/>
          </a:xfrm>
        </p:spPr>
        <p:txBody>
          <a:bodyPr/>
          <a:lstStyle/>
          <a:p>
            <a:r>
              <a:rPr lang="en-US" dirty="0"/>
              <a:t>5.3.2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hold on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hold off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14350" y="457200"/>
            <a:ext cx="81153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Normally, each time you execute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3600" dirty="0"/>
              <a:t> it erases previous plot and draws new one. To change this behavior:</a:t>
            </a:r>
          </a:p>
          <a:p>
            <a:r>
              <a:rPr lang="en-US" dirty="0"/>
              <a:t>Draw the first graph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</a:p>
          <a:p>
            <a:r>
              <a:rPr lang="en-US" dirty="0"/>
              <a:t>Issue the command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hold on</a:t>
            </a:r>
          </a:p>
          <a:p>
            <a:r>
              <a:rPr lang="en-US" dirty="0"/>
              <a:t>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/>
              <a:t> for each of the remaining graphs</a:t>
            </a:r>
          </a:p>
          <a:p>
            <a:r>
              <a:rPr lang="en-US" dirty="0"/>
              <a:t>Issue the command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hold off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Graphs drawn after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hold on</a:t>
            </a:r>
            <a:r>
              <a:rPr lang="en-US" sz="3600" dirty="0">
                <a:cs typeface="Courier New" pitchFamily="49" charset="0"/>
              </a:rPr>
              <a:t> are added to plot. Graphs drawn after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hold off</a:t>
            </a:r>
            <a:r>
              <a:rPr lang="en-US" sz="3600" dirty="0">
                <a:cs typeface="Courier New" pitchFamily="49" charset="0"/>
              </a:rPr>
              <a:t> erase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84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535374" cy="307777"/>
          </a:xfrm>
        </p:spPr>
        <p:txBody>
          <a:bodyPr/>
          <a:lstStyle/>
          <a:p>
            <a:r>
              <a:rPr lang="en-US" dirty="0"/>
              <a:t>5.3.3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33400" y="1333500"/>
            <a:ext cx="80772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sz="3600" dirty="0"/>
              <a:t> command adds additional graphs to an existing plot</a:t>
            </a:r>
          </a:p>
          <a:p>
            <a:pPr marL="0" indent="0" algn="ctr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line(x,y,'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PropertyName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PropertyValue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buNone/>
            </a:pPr>
            <a:r>
              <a:rPr lang="en-US" sz="3600" dirty="0"/>
              <a:t>Example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line(x,y,'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','--','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color','r','marker','o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dirty="0"/>
              <a:t>adds graph drawn with dashed red line and circular markers to current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23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90550" y="876300"/>
            <a:ext cx="79629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3600" dirty="0"/>
              <a:t> makes basic plot. After issuing that command, can use</a:t>
            </a:r>
          </a:p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('some text') </a:t>
            </a:r>
            <a:r>
              <a:rPr lang="en-US" sz="3600" dirty="0"/>
              <a:t>writes label below horizontal axis</a:t>
            </a:r>
          </a:p>
          <a:p>
            <a:pPr lvl="1"/>
            <a:r>
              <a:rPr lang="en-US" sz="3200" dirty="0"/>
              <a:t>Example: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('Time (sec)')</a:t>
            </a:r>
          </a:p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('some text') </a:t>
            </a:r>
            <a:r>
              <a:rPr lang="en-US" sz="3600" dirty="0"/>
              <a:t>writes label to left of vertical axis</a:t>
            </a:r>
          </a:p>
          <a:p>
            <a:pPr lvl="1"/>
            <a:r>
              <a:rPr lang="en-US" sz="3200" dirty="0"/>
              <a:t>Example: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('Current (mA)')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1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8600" y="742950"/>
            <a:ext cx="8686800" cy="53721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title('Some text') </a:t>
            </a:r>
            <a:r>
              <a:rPr lang="en-US" dirty="0">
                <a:cs typeface="Courier New" pitchFamily="49" charset="0"/>
              </a:rPr>
              <a:t>writes title above plot</a:t>
            </a:r>
          </a:p>
          <a:p>
            <a:pPr lvl="1"/>
            <a:r>
              <a:rPr lang="en-US" dirty="0">
                <a:cs typeface="Courier New" pitchFamily="49" charset="0"/>
              </a:rPr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title('Diode Current')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x,y,'Some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text')</a:t>
            </a:r>
            <a:r>
              <a:rPr lang="en-US" dirty="0">
                <a:cs typeface="Courier New" pitchFamily="49" charset="0"/>
              </a:rPr>
              <a:t> places text in figure with first character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>
                <a:cs typeface="Courier New" pitchFamily="49" charset="0"/>
              </a:rPr>
              <a:t>Example: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text(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x,y,'Peak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3.5 sec after first')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('Some text') </a:t>
            </a:r>
            <a:r>
              <a:rPr lang="en-US" dirty="0">
                <a:cs typeface="Courier New" pitchFamily="49" charset="0"/>
              </a:rPr>
              <a:t>– figure window opens, user clicks on graph where she wants text to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3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5775" y="876300"/>
            <a:ext cx="817245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fprintf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Means </a:t>
            </a:r>
            <a:r>
              <a:rPr lang="en-US" u="sng" dirty="0">
                <a:cs typeface="Courier New" pitchFamily="49" charset="0"/>
              </a:rPr>
              <a:t>f</a:t>
            </a:r>
            <a:r>
              <a:rPr lang="en-US" dirty="0">
                <a:cs typeface="Courier New" pitchFamily="49" charset="0"/>
              </a:rPr>
              <a:t>ile </a:t>
            </a:r>
            <a:r>
              <a:rPr lang="en-US" u="sng" dirty="0">
                <a:cs typeface="Courier New" pitchFamily="49" charset="0"/>
              </a:rPr>
              <a:t>print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u="sng" dirty="0">
                <a:cs typeface="Courier New" pitchFamily="49" charset="0"/>
              </a:rPr>
              <a:t>f</a:t>
            </a:r>
            <a:r>
              <a:rPr lang="en-US" dirty="0">
                <a:cs typeface="Courier New" pitchFamily="49" charset="0"/>
              </a:rPr>
              <a:t>ormatted</a:t>
            </a:r>
          </a:p>
          <a:p>
            <a:pPr lvl="1"/>
            <a:r>
              <a:rPr lang="en-US" i="1" dirty="0">
                <a:cs typeface="Courier New" pitchFamily="49" charset="0"/>
              </a:rPr>
              <a:t>formatted text</a:t>
            </a:r>
            <a:r>
              <a:rPr lang="en-US" dirty="0">
                <a:cs typeface="Courier New" pitchFamily="49" charset="0"/>
              </a:rPr>
              <a:t> is text that can be read by people</a:t>
            </a:r>
          </a:p>
          <a:p>
            <a:pPr lvl="1"/>
            <a:r>
              <a:rPr lang="en-US" i="1" dirty="0">
                <a:cs typeface="Courier New" pitchFamily="49" charset="0"/>
              </a:rPr>
              <a:t>unformatted text</a:t>
            </a:r>
            <a:r>
              <a:rPr lang="en-US" dirty="0">
                <a:cs typeface="Courier New" pitchFamily="49" charset="0"/>
              </a:rPr>
              <a:t> looks random to people but computers can read it</a:t>
            </a:r>
          </a:p>
          <a:p>
            <a:r>
              <a:rPr lang="en-US" dirty="0">
                <a:cs typeface="Courier New" pitchFamily="49" charset="0"/>
              </a:rPr>
              <a:t>Can write to screen or to a file</a:t>
            </a:r>
          </a:p>
          <a:p>
            <a:r>
              <a:rPr lang="en-US" dirty="0">
                <a:cs typeface="Courier New" pitchFamily="49" charset="0"/>
              </a:rPr>
              <a:t>Can mix numbers and text in output</a:t>
            </a:r>
          </a:p>
          <a:p>
            <a:r>
              <a:rPr lang="en-US" dirty="0">
                <a:cs typeface="Courier New" pitchFamily="49" charset="0"/>
              </a:rPr>
              <a:t>Have full control of output display</a:t>
            </a:r>
          </a:p>
          <a:p>
            <a:r>
              <a:rPr lang="en-US" dirty="0">
                <a:cs typeface="Courier New" pitchFamily="49" charset="0"/>
              </a:rPr>
              <a:t>Complicated to use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90500" y="1004887"/>
            <a:ext cx="8763000" cy="48482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legend('text1','text2',...,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dirty="0">
                <a:cs typeface="Courier New" pitchFamily="49" charset="0"/>
              </a:rPr>
              <a:t>writes legend</a:t>
            </a:r>
          </a:p>
          <a:p>
            <a:r>
              <a:rPr lang="en-US" dirty="0">
                <a:cs typeface="Courier New" pitchFamily="49" charset="0"/>
              </a:rPr>
              <a:t>For each graph (data set) displays short line in same style as graph line and adds specified text</a:t>
            </a:r>
          </a:p>
          <a:p>
            <a:pPr lvl="1"/>
            <a:r>
              <a:rPr lang="en-US" dirty="0">
                <a:cs typeface="Courier New" pitchFamily="49" charset="0"/>
              </a:rPr>
              <a:t>First string goes with first graph plotted, second string goes with second graph plotted, etc.</a:t>
            </a:r>
          </a:p>
          <a:p>
            <a:r>
              <a:rPr lang="en-US" dirty="0">
                <a:cs typeface="Courier New" pitchFamily="49" charset="0"/>
              </a:rPr>
              <a:t>Most useful for plots having at least two graphs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cs typeface="Courier New" pitchFamily="49" charset="0"/>
              </a:rPr>
              <a:t> values in book are obsolete as of MATLAB 7.0 (R14).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help legend </a:t>
            </a:r>
            <a:r>
              <a:rPr lang="en-US" dirty="0">
                <a:cs typeface="Courier New" pitchFamily="49" charset="0"/>
              </a:rPr>
              <a:t>or see documentation for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7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47650" y="750094"/>
            <a:ext cx="8648700" cy="5357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cs typeface="Courier New" pitchFamily="49" charset="0"/>
              </a:rPr>
              <a:t>Formatting the text within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title, text </a:t>
            </a:r>
            <a:r>
              <a:rPr lang="en-US" sz="2400" b="1" dirty="0">
                <a:cs typeface="Courier New" pitchFamily="49" charset="0"/>
              </a:rPr>
              <a:t>and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legend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b="1" dirty="0">
                <a:cs typeface="Courier New" pitchFamily="49" charset="0"/>
              </a:rPr>
              <a:t>commands: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Can format text displayed by above commands</a:t>
            </a:r>
          </a:p>
          <a:p>
            <a:r>
              <a:rPr lang="en-US" dirty="0">
                <a:cs typeface="Courier New" pitchFamily="49" charset="0"/>
              </a:rPr>
              <a:t>Can set font, size, character color, background color, sub/superscript, style (bold, italic, etc.)</a:t>
            </a:r>
          </a:p>
          <a:p>
            <a:r>
              <a:rPr lang="en-US" dirty="0">
                <a:cs typeface="Courier New" pitchFamily="49" charset="0"/>
              </a:rPr>
              <a:t>Can display Greek letters</a:t>
            </a:r>
          </a:p>
          <a:p>
            <a:r>
              <a:rPr lang="en-US" dirty="0">
                <a:cs typeface="Courier New" pitchFamily="49" charset="0"/>
              </a:rPr>
              <a:t>Can format using modifiers within text string or by adding property names and values to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14325" y="1512094"/>
            <a:ext cx="8515350" cy="3833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>
                <a:cs typeface="Courier New" pitchFamily="49" charset="0"/>
              </a:rPr>
              <a:t>Text modifiers </a:t>
            </a:r>
            <a:r>
              <a:rPr lang="en-US" sz="3600" dirty="0">
                <a:cs typeface="Courier New" pitchFamily="49" charset="0"/>
              </a:rPr>
              <a:t>are placed inside text string and affect appearance of text</a:t>
            </a:r>
          </a:p>
          <a:p>
            <a:r>
              <a:rPr lang="en-US" sz="3600" dirty="0">
                <a:cs typeface="Courier New" pitchFamily="49" charset="0"/>
              </a:rPr>
              <a:t>All text following modifier gets modified</a:t>
            </a:r>
          </a:p>
          <a:p>
            <a:r>
              <a:rPr lang="en-US" sz="3600" dirty="0">
                <a:cs typeface="Courier New" pitchFamily="49" charset="0"/>
              </a:rPr>
              <a:t>To only modify some text put open brace ({), modifier, text-to-be-modified, close brace (})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1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76225" y="814388"/>
            <a:ext cx="8591550" cy="451961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Example titles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title('\it What You Should Never See') 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makes </a:t>
            </a:r>
          </a:p>
          <a:p>
            <a:pPr marL="0" indent="0" algn="ctr">
              <a:buNone/>
            </a:pPr>
            <a:r>
              <a:rPr lang="en-US" i="1" dirty="0">
                <a:cs typeface="Courier New" pitchFamily="49" charset="0"/>
              </a:rPr>
              <a:t>What You Should Never See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title('What You Should{\it Never} See')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makes </a:t>
            </a:r>
            <a:endParaRPr lang="en-US" sz="4800" dirty="0"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3600" dirty="0">
                <a:cs typeface="Courier New" pitchFamily="49" charset="0"/>
              </a:rPr>
              <a:t>What You Should </a:t>
            </a:r>
            <a:r>
              <a:rPr lang="en-US" sz="3600" i="1" dirty="0">
                <a:cs typeface="Courier New" pitchFamily="49" charset="0"/>
              </a:rPr>
              <a:t>Never </a:t>
            </a:r>
            <a:r>
              <a:rPr lang="en-US" sz="3600" dirty="0">
                <a:cs typeface="Courier New" pitchFamily="49" charset="0"/>
              </a:rPr>
              <a:t>See</a:t>
            </a:r>
          </a:p>
          <a:p>
            <a:pPr marL="0" indent="0" algn="ctr">
              <a:buNone/>
            </a:pPr>
            <a:endParaRPr lang="en-US" sz="3600" i="1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9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04813" y="1359694"/>
            <a:ext cx="8334375" cy="413861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Some common modifiers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\bf </a:t>
            </a:r>
            <a:r>
              <a:rPr lang="en-US" sz="3600" dirty="0">
                <a:cs typeface="Courier New" pitchFamily="49" charset="0"/>
              </a:rPr>
              <a:t>– </a:t>
            </a:r>
            <a:r>
              <a:rPr lang="en-US" sz="3600" b="1" dirty="0">
                <a:cs typeface="Courier New" pitchFamily="49" charset="0"/>
              </a:rPr>
              <a:t>bold face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\it </a:t>
            </a:r>
            <a:r>
              <a:rPr lang="en-US" sz="3600" dirty="0">
                <a:cs typeface="Courier New" pitchFamily="49" charset="0"/>
              </a:rPr>
              <a:t>– </a:t>
            </a:r>
            <a:r>
              <a:rPr lang="en-US" sz="3600" i="1" dirty="0">
                <a:cs typeface="Courier New" pitchFamily="49" charset="0"/>
              </a:rPr>
              <a:t>italic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600" dirty="0">
                <a:cs typeface="Courier New" pitchFamily="49" charset="0"/>
              </a:rPr>
              <a:t> – normal font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fontname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fontname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3600" dirty="0">
                <a:cs typeface="Courier New" pitchFamily="49" charset="0"/>
              </a:rPr>
              <a:t>– font name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3600" dirty="0">
                <a:cs typeface="Courier New" pitchFamily="49" charset="0"/>
              </a:rPr>
              <a:t>–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66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45307" y="1022747"/>
            <a:ext cx="8053387" cy="48125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cs typeface="Courier New" pitchFamily="49" charset="0"/>
              </a:rPr>
              <a:t>Subscript and superscript</a:t>
            </a:r>
            <a:r>
              <a:rPr lang="en-US" sz="2400" b="1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To make single character</a:t>
            </a:r>
          </a:p>
          <a:p>
            <a:r>
              <a:rPr lang="en-US" dirty="0">
                <a:cs typeface="Courier New" pitchFamily="49" charset="0"/>
              </a:rPr>
              <a:t>Subscript – precede it by underscore (_)</a:t>
            </a:r>
          </a:p>
          <a:p>
            <a:r>
              <a:rPr lang="en-US" dirty="0">
                <a:cs typeface="Courier New" pitchFamily="49" charset="0"/>
              </a:rPr>
              <a:t>Superscript – precede it by caret(^)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For multiple characters, same as above but enclose characters in (curly) braces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('H_2O (l)') </a:t>
            </a:r>
            <a:r>
              <a:rPr lang="en-US" sz="2800" dirty="0">
                <a:cs typeface="Courier New" pitchFamily="49" charset="0"/>
              </a:rPr>
              <a:t>makes H</a:t>
            </a:r>
            <a:r>
              <a:rPr lang="en-US" sz="2800" baseline="-25000" dirty="0">
                <a:cs typeface="Courier New" pitchFamily="49" charset="0"/>
              </a:rPr>
              <a:t>2</a:t>
            </a:r>
            <a:r>
              <a:rPr lang="en-US" sz="2800" dirty="0">
                <a:cs typeface="Courier New" pitchFamily="49" charset="0"/>
              </a:rPr>
              <a:t>O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('e^{-k*sin(x)}')</a:t>
            </a:r>
            <a:r>
              <a:rPr lang="en-US" sz="2800" dirty="0">
                <a:cs typeface="Courier New" pitchFamily="49" charset="0"/>
              </a:rPr>
              <a:t>  makes  e</a:t>
            </a:r>
            <a:r>
              <a:rPr lang="en-US" sz="2800" baseline="30000" dirty="0">
                <a:cs typeface="Courier New" pitchFamily="49" charset="0"/>
              </a:rPr>
              <a:t>-k*sin(x)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60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333500" y="1232744"/>
            <a:ext cx="6477000" cy="439251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cs typeface="Courier New" pitchFamily="49" charset="0"/>
              </a:rPr>
              <a:t>Greek characters</a:t>
            </a:r>
            <a:r>
              <a:rPr lang="en-US" sz="2400" b="1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To make a Greek letter, follow backslash with letter name </a:t>
            </a:r>
            <a:br>
              <a:rPr lang="en-US" sz="3600" dirty="0">
                <a:cs typeface="Courier New" pitchFamily="49" charset="0"/>
              </a:rPr>
            </a:br>
            <a:r>
              <a:rPr lang="en-US" sz="3600" dirty="0">
                <a:cs typeface="Courier New" pitchFamily="49" charset="0"/>
              </a:rPr>
              <a:t>(in English!)</a:t>
            </a:r>
          </a:p>
          <a:p>
            <a:r>
              <a:rPr lang="en-US" dirty="0">
                <a:cs typeface="Courier New" pitchFamily="49" charset="0"/>
              </a:rPr>
              <a:t>Name in lowercase makes lowercase Greek letter</a:t>
            </a:r>
          </a:p>
          <a:p>
            <a:r>
              <a:rPr lang="en-US" dirty="0">
                <a:cs typeface="Courier New" pitchFamily="49" charset="0"/>
              </a:rPr>
              <a:t>Name with capitalized first letter makes uppercase Greek letter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2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8600" y="838200"/>
            <a:ext cx="8686800" cy="3581400"/>
          </a:xfrm>
        </p:spPr>
        <p:txBody>
          <a:bodyPr/>
          <a:lstStyle/>
          <a:p>
            <a:pPr marL="0" indent="-11938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('Standard deviation (\sigma) of resistance in M\Omega')</a:t>
            </a:r>
          </a:p>
          <a:p>
            <a:pPr marL="0" indent="-11938">
              <a:buNone/>
            </a:pPr>
            <a:r>
              <a:rPr lang="en-US" sz="3600" dirty="0">
                <a:cs typeface="Courier New" pitchFamily="49" charset="0"/>
              </a:rPr>
              <a:t>makes</a:t>
            </a:r>
          </a:p>
          <a:p>
            <a:pPr marL="0" indent="-11938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of resistance in M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11938">
              <a:buNone/>
            </a:pPr>
            <a:r>
              <a:rPr lang="en-US" sz="3600" dirty="0">
                <a:cs typeface="Courier New" pitchFamily="49" charset="0"/>
              </a:rPr>
              <a:t>Some Greek characters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52" y="3505200"/>
            <a:ext cx="633449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86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8600" y="770139"/>
            <a:ext cx="8686800" cy="5317723"/>
          </a:xfrm>
        </p:spPr>
        <p:txBody>
          <a:bodyPr>
            <a:normAutofit fontScale="92500"/>
          </a:bodyPr>
          <a:lstStyle/>
          <a:p>
            <a:pPr marL="0" indent="-11938">
              <a:buNone/>
            </a:pPr>
            <a:r>
              <a:rPr lang="en-US" dirty="0">
                <a:cs typeface="Courier New" pitchFamily="49" charset="0"/>
              </a:rPr>
              <a:t>For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title, text, </a:t>
            </a:r>
            <a:r>
              <a:rPr lang="en-US" dirty="0">
                <a:cs typeface="Courier New" pitchFamily="49" charset="0"/>
              </a:rPr>
              <a:t>can also change display of entire text string by using property name – property value pairs, e.g.,</a:t>
            </a:r>
          </a:p>
          <a:p>
            <a:pPr marL="0" indent="-11938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text(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x,y,'Some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text',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PropertyName,PropertyValue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59562" indent="-571500"/>
            <a:r>
              <a:rPr lang="en-US" dirty="0" err="1">
                <a:latin typeface="Courier New" pitchFamily="49" charset="0"/>
                <a:cs typeface="Courier New" pitchFamily="49" charset="0"/>
              </a:rPr>
              <a:t>PropertyName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text string</a:t>
            </a:r>
          </a:p>
          <a:p>
            <a:pPr marL="559562" indent="-571500"/>
            <a:r>
              <a:rPr lang="en-US" dirty="0" err="1">
                <a:latin typeface="Courier New" pitchFamily="49" charset="0"/>
                <a:cs typeface="Courier New" pitchFamily="49" charset="0"/>
              </a:rPr>
              <a:t>PropertyValue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number if value is number or text string if value is letter or word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text(x,y,'Depth','Rotation',45)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dirty="0">
                <a:cs typeface="Courier New" pitchFamily="49" charset="0"/>
              </a:rPr>
              <a:t>makes</a:t>
            </a:r>
          </a:p>
        </p:txBody>
      </p:sp>
      <p:sp>
        <p:nvSpPr>
          <p:cNvPr id="4" name="TextBox 3"/>
          <p:cNvSpPr txBox="1"/>
          <p:nvPr/>
        </p:nvSpPr>
        <p:spPr>
          <a:xfrm rot="18994563">
            <a:off x="3985260" y="5774466"/>
            <a:ext cx="117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78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04800" y="228600"/>
            <a:ext cx="8534400" cy="906261"/>
          </a:xfrm>
        </p:spPr>
        <p:txBody>
          <a:bodyPr>
            <a:normAutofit fontScale="92500"/>
          </a:bodyPr>
          <a:lstStyle/>
          <a:p>
            <a:pPr marL="0" indent="-11938">
              <a:buNone/>
            </a:pPr>
            <a:r>
              <a:rPr lang="en-US" sz="3600" dirty="0">
                <a:cs typeface="Courier New" pitchFamily="49" charset="0"/>
              </a:rPr>
              <a:t>Some property-name property-value pairs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802340"/>
            <a:ext cx="5591175" cy="561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0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5775" y="952500"/>
            <a:ext cx="817245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sz="3600" dirty="0">
                <a:cs typeface="Courier New" pitchFamily="49" charset="0"/>
              </a:rPr>
              <a:t>is an </a:t>
            </a:r>
            <a:r>
              <a:rPr lang="en-US" sz="3600" i="1" dirty="0">
                <a:cs typeface="Courier New" pitchFamily="49" charset="0"/>
              </a:rPr>
              <a:t>escape character</a:t>
            </a:r>
            <a:r>
              <a:rPr lang="en-US" sz="3600" dirty="0">
                <a:cs typeface="Courier New" pitchFamily="49" charset="0"/>
              </a:rPr>
              <a:t>, a special combination of two characters that makes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3600" dirty="0">
                <a:cs typeface="Courier New" pitchFamily="49" charset="0"/>
              </a:rPr>
              <a:t> do something instead of print the two characters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sz="3600" dirty="0">
                <a:cs typeface="Courier New" pitchFamily="49" charset="0"/>
              </a:rPr>
              <a:t>– makes following text come out at start of next line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\t – </a:t>
            </a:r>
            <a:r>
              <a:rPr lang="en-US" sz="3600" dirty="0">
                <a:cs typeface="Courier New" pitchFamily="49" charset="0"/>
              </a:rPr>
              <a:t>horizontal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7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238250" y="1828800"/>
            <a:ext cx="6667500" cy="3200400"/>
          </a:xfrm>
        </p:spPr>
        <p:txBody>
          <a:bodyPr/>
          <a:lstStyle/>
          <a:p>
            <a:pPr marL="0" indent="-11938">
              <a:buNone/>
            </a:pPr>
            <a:r>
              <a:rPr lang="en-US" sz="2400" b="1" u="sng" dirty="0">
                <a:cs typeface="Courier New" pitchFamily="49" charset="0"/>
              </a:rPr>
              <a:t>The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sz="2400" b="1" u="sng" dirty="0">
                <a:cs typeface="Courier New" pitchFamily="49" charset="0"/>
              </a:rPr>
              <a:t> command</a:t>
            </a:r>
            <a:r>
              <a:rPr lang="en-US" sz="2400" b="1" dirty="0">
                <a:cs typeface="Courier New" pitchFamily="49" charset="0"/>
              </a:rPr>
              <a:t>:</a:t>
            </a:r>
          </a:p>
          <a:p>
            <a:pPr marL="0" indent="-11938">
              <a:buNone/>
            </a:pPr>
            <a:r>
              <a:rPr lang="en-US" sz="3600" dirty="0">
                <a:cs typeface="Courier New" pitchFamily="49" charset="0"/>
              </a:rPr>
              <a:t>MATLAB makes axes limits in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3600" dirty="0">
                <a:cs typeface="Courier New" pitchFamily="49" charset="0"/>
              </a:rPr>
              <a:t> command so that all data appears and limits are nice numbers. Can change that with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sz="3600" dirty="0">
                <a:cs typeface="Courier New" pitchFamily="49" charset="0"/>
              </a:rPr>
              <a:t>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87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143000" y="590550"/>
            <a:ext cx="6858000" cy="5676900"/>
          </a:xfrm>
        </p:spPr>
        <p:txBody>
          <a:bodyPr/>
          <a:lstStyle/>
          <a:p>
            <a:pPr marL="0" indent="-11938">
              <a:buNone/>
            </a:pPr>
            <a:r>
              <a:rPr lang="en-US" sz="3600" dirty="0">
                <a:cs typeface="Courier New" pitchFamily="49" charset="0"/>
              </a:rPr>
              <a:t>Common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axis</a:t>
            </a:r>
            <a:r>
              <a:rPr lang="en-US" sz="3600" dirty="0">
                <a:cs typeface="Courier New" pitchFamily="49" charset="0"/>
              </a:rPr>
              <a:t> variations are:</a:t>
            </a:r>
          </a:p>
          <a:p>
            <a:pPr marL="0" indent="-11938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axis([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964692" lvl="1" indent="-571500"/>
            <a:r>
              <a:rPr lang="en-US" dirty="0">
                <a:cs typeface="Courier New" pitchFamily="49" charset="0"/>
              </a:rPr>
              <a:t>Sets limits of both axes</a:t>
            </a:r>
          </a:p>
          <a:p>
            <a:pPr marL="0" indent="-11938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axis equal</a:t>
            </a:r>
          </a:p>
          <a:p>
            <a:pPr marL="964692" lvl="1" indent="-571500"/>
            <a:r>
              <a:rPr lang="en-US" dirty="0">
                <a:cs typeface="Courier New" pitchFamily="49" charset="0"/>
              </a:rPr>
              <a:t>Sets same scale for both axes</a:t>
            </a:r>
          </a:p>
          <a:p>
            <a:pPr marL="0" indent="-11938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axis square</a:t>
            </a:r>
          </a:p>
          <a:p>
            <a:pPr marL="964692" lvl="1" indent="-571500"/>
            <a:r>
              <a:rPr lang="en-US" dirty="0">
                <a:cs typeface="Courier New" pitchFamily="49" charset="0"/>
              </a:rPr>
              <a:t>Sets axis region to be square</a:t>
            </a:r>
          </a:p>
          <a:p>
            <a:pPr marL="0" indent="-11938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axis tight</a:t>
            </a:r>
          </a:p>
          <a:p>
            <a:pPr marL="964692" lvl="1" indent="-571500"/>
            <a:r>
              <a:rPr lang="en-US" dirty="0">
                <a:cs typeface="Courier New" pitchFamily="49" charset="0"/>
              </a:rPr>
              <a:t>Sets axes limits to range of data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(not usually nice numbers!)</a:t>
            </a:r>
          </a:p>
          <a:p>
            <a:pPr marL="964692" lvl="1" indent="-571500"/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25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154390" cy="307777"/>
          </a:xfrm>
        </p:spPr>
        <p:txBody>
          <a:bodyPr/>
          <a:lstStyle/>
          <a:p>
            <a:r>
              <a:rPr lang="en-US" dirty="0"/>
              <a:t>5.4.1 Formatting a Plot Using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333500" y="1619250"/>
            <a:ext cx="6477000" cy="3619500"/>
          </a:xfrm>
        </p:spPr>
        <p:txBody>
          <a:bodyPr/>
          <a:lstStyle/>
          <a:p>
            <a:pPr marL="0" indent="-11938">
              <a:buNone/>
            </a:pPr>
            <a:r>
              <a:rPr lang="en-US" sz="2400" b="1" u="sng" dirty="0">
                <a:cs typeface="Courier New" pitchFamily="49" charset="0"/>
              </a:rPr>
              <a:t>The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grid</a:t>
            </a:r>
            <a:r>
              <a:rPr lang="en-US" sz="2400" b="1" u="sng" dirty="0">
                <a:cs typeface="Courier New" pitchFamily="49" charset="0"/>
              </a:rPr>
              <a:t> command</a:t>
            </a:r>
            <a:r>
              <a:rPr lang="en-US" sz="2400" b="1" dirty="0">
                <a:cs typeface="Courier New" pitchFamily="49" charset="0"/>
              </a:rPr>
              <a:t>:</a:t>
            </a:r>
          </a:p>
          <a:p>
            <a:pPr marL="0" indent="-11938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grid on</a:t>
            </a:r>
          </a:p>
          <a:p>
            <a:pPr marL="964692" lvl="1" indent="-571500"/>
            <a:r>
              <a:rPr lang="en-US" sz="3200" dirty="0">
                <a:cs typeface="Courier New" pitchFamily="49" charset="0"/>
              </a:rPr>
              <a:t>Adds grid lines to plot</a:t>
            </a:r>
          </a:p>
          <a:p>
            <a:pPr marL="0" indent="-11938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grid off</a:t>
            </a:r>
          </a:p>
          <a:p>
            <a:pPr marL="964692" lvl="1" indent="-571500"/>
            <a:r>
              <a:rPr lang="en-US" sz="3200" dirty="0">
                <a:cs typeface="Courier New" pitchFamily="49" charset="0"/>
              </a:rPr>
              <a:t>Removes grid lines from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62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200650" cy="286232"/>
          </a:xfrm>
        </p:spPr>
        <p:txBody>
          <a:bodyPr/>
          <a:lstStyle/>
          <a:p>
            <a:r>
              <a:rPr lang="en-US" dirty="0"/>
              <a:t>5.8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52450" y="762000"/>
            <a:ext cx="80391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i="1" dirty="0"/>
              <a:t>histogram</a:t>
            </a:r>
            <a:r>
              <a:rPr lang="en-US" sz="3600" dirty="0"/>
              <a:t> is a plot of the distribution of data. Entire range of data broken into consecutive </a:t>
            </a:r>
            <a:r>
              <a:rPr lang="en-US" sz="3600" dirty="0" err="1"/>
              <a:t>subranges</a:t>
            </a:r>
            <a:r>
              <a:rPr lang="en-US" sz="3600" dirty="0"/>
              <a:t> or </a:t>
            </a:r>
            <a:r>
              <a:rPr lang="en-US" sz="3600" i="1" dirty="0"/>
              <a:t>bins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sz="3600" dirty="0"/>
              <a:t>In histogram plot</a:t>
            </a:r>
          </a:p>
          <a:p>
            <a:r>
              <a:rPr lang="en-US" sz="3600" dirty="0"/>
              <a:t>Each bin represented by vertical bar</a:t>
            </a:r>
          </a:p>
          <a:p>
            <a:r>
              <a:rPr lang="en-US" dirty="0"/>
              <a:t>Left and right of vertical bar show range of data in bin</a:t>
            </a:r>
          </a:p>
          <a:p>
            <a:r>
              <a:rPr lang="en-US" dirty="0"/>
              <a:t>Height of vertical bar is number of data points in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5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200650" cy="286232"/>
          </a:xfrm>
        </p:spPr>
        <p:txBody>
          <a:bodyPr/>
          <a:lstStyle/>
          <a:p>
            <a:r>
              <a:rPr lang="en-US" dirty="0"/>
              <a:t>5.8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52450" y="457200"/>
            <a:ext cx="80391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MATLAB command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3600" dirty="0"/>
              <a:t> makes histogram. Simplest form is  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is vector of data points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dirty="0"/>
              <a:t> divides range </a:t>
            </a:r>
            <a:br>
              <a:rPr lang="en-US" dirty="0"/>
            </a:br>
            <a:r>
              <a:rPr lang="en-US" dirty="0"/>
              <a:t>into ten equal bins, </a:t>
            </a:r>
            <a:br>
              <a:rPr lang="en-US" dirty="0"/>
            </a:br>
            <a:r>
              <a:rPr lang="en-US" dirty="0"/>
              <a:t>then plots result</a:t>
            </a:r>
          </a:p>
          <a:p>
            <a:pPr marL="34290" indent="0">
              <a:buNone/>
            </a:pPr>
            <a:r>
              <a:rPr lang="en-US" dirty="0"/>
              <a:t>figure(14)</a:t>
            </a:r>
          </a:p>
          <a:p>
            <a:pPr marL="34290" indent="0">
              <a:buNone/>
            </a:pPr>
            <a:r>
              <a:rPr lang="en-US" dirty="0" err="1"/>
              <a:t>hist</a:t>
            </a:r>
            <a:r>
              <a:rPr lang="en-US" dirty="0"/>
              <a:t>(gust);</a:t>
            </a:r>
          </a:p>
          <a:p>
            <a:pPr marL="34290" indent="0">
              <a:buNone/>
            </a:pPr>
            <a:r>
              <a:rPr lang="en-US" dirty="0"/>
              <a:t>[N,XO] = </a:t>
            </a:r>
            <a:r>
              <a:rPr lang="en-US" dirty="0" err="1"/>
              <a:t>hist</a:t>
            </a:r>
            <a:r>
              <a:rPr lang="en-US" dirty="0"/>
              <a:t>(gust);</a:t>
            </a:r>
          </a:p>
          <a:p>
            <a:pPr marL="34290" indent="0">
              <a:buNone/>
            </a:pPr>
            <a:r>
              <a:rPr lang="en-US" dirty="0"/>
              <a:t>See next slide for the</a:t>
            </a:r>
          </a:p>
          <a:p>
            <a:pPr marL="34290" indent="0">
              <a:buNone/>
            </a:pPr>
            <a:r>
              <a:rPr lang="en-US" dirty="0"/>
              <a:t>Meaning of N, 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90800"/>
            <a:ext cx="4343400" cy="32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46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200650" cy="286232"/>
          </a:xfrm>
        </p:spPr>
        <p:txBody>
          <a:bodyPr/>
          <a:lstStyle/>
          <a:p>
            <a:r>
              <a:rPr lang="en-US" dirty="0"/>
              <a:t>5.8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3390" y="685800"/>
            <a:ext cx="8210550" cy="434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Can get histogram heights and center of bins if desired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n=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(y) n=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y,nbins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n=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Output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a vector</a:t>
            </a:r>
          </a:p>
          <a:p>
            <a:pPr lvl="1"/>
            <a:r>
              <a:rPr lang="en-US" dirty="0"/>
              <a:t>Size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number of bins</a:t>
            </a:r>
          </a:p>
          <a:p>
            <a:pPr lvl="1"/>
            <a:r>
              <a:rPr lang="en-US" dirty="0"/>
              <a:t>Value of element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number of data points in corresponding bin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[n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(y) 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/>
              <a:t> same as before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 is center </a:t>
            </a:r>
            <a:r>
              <a:rPr lang="en-US" dirty="0"/>
              <a:t>of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bin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30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200650" cy="286232"/>
          </a:xfrm>
        </p:spPr>
        <p:txBody>
          <a:bodyPr/>
          <a:lstStyle/>
          <a:p>
            <a:r>
              <a:rPr lang="en-US" dirty="0"/>
              <a:t>5.8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52450" y="800100"/>
            <a:ext cx="80391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Additional forms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y,nbins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cs typeface="Courier New" pitchFamily="49" charset="0"/>
              </a:rPr>
              <a:t>MATLAB divides range into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nbins</a:t>
            </a:r>
            <a:r>
              <a:rPr lang="en-US" dirty="0">
                <a:cs typeface="Courier New" pitchFamily="49" charset="0"/>
              </a:rPr>
              <a:t> (scalar) bins of equal size</a:t>
            </a:r>
          </a:p>
          <a:p>
            <a:pPr marL="0" indent="0">
              <a:buNone/>
            </a:pP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(vector) specifies midpoint of each bin</a:t>
            </a:r>
          </a:p>
          <a:p>
            <a:pPr lvl="1"/>
            <a:r>
              <a:rPr lang="en-US" dirty="0"/>
              <a:t>Spacing between consecutive elements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can be different</a:t>
            </a:r>
          </a:p>
          <a:p>
            <a:pPr lvl="1"/>
            <a:r>
              <a:rPr lang="en-US" dirty="0"/>
              <a:t>Bin edges are midpoints of consecutive bins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61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627596" cy="286232"/>
          </a:xfrm>
        </p:spPr>
        <p:txBody>
          <a:bodyPr/>
          <a:lstStyle/>
          <a:p>
            <a:r>
              <a:rPr lang="en-US" dirty="0"/>
              <a:t>5.10 Putting Multiple Plots on the Same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8600" y="914400"/>
            <a:ext cx="65913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/>
              <a:t>divides Figure Window into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600" dirty="0"/>
              <a:t> rows and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600" dirty="0"/>
              <a:t> columns of subplots</a:t>
            </a:r>
          </a:p>
          <a:p>
            <a:r>
              <a:rPr lang="en-US" dirty="0"/>
              <a:t>Subplots numbered from left to right and top to bottom, with upper left being subplot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 and lower right subplot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m*n</a:t>
            </a:r>
            <a:r>
              <a:rPr lang="en-US" dirty="0"/>
              <a:t>.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 in subplot command refers to this numbering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29400" y="990599"/>
            <a:ext cx="2362200" cy="3505201"/>
            <a:chOff x="6781800" y="990599"/>
            <a:chExt cx="2209800" cy="351413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990599"/>
              <a:ext cx="2209800" cy="2545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781800" y="3581400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Subplot numbers for 3x2 set of subplots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0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576300" cy="286682"/>
          </a:xfrm>
        </p:spPr>
        <p:txBody>
          <a:bodyPr/>
          <a:lstStyle/>
          <a:p>
            <a:r>
              <a:rPr lang="en-US" dirty="0"/>
              <a:t>5.10 Putting Multiple Plots on the Same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42900" y="6096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m- # rows, n- # columns, p-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cs typeface="Courier New" pitchFamily="49" charset="0"/>
              </a:rPr>
              <a:t>If subplots don't exist,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subplot</a:t>
            </a:r>
            <a:r>
              <a:rPr lang="en-US" dirty="0">
                <a:cs typeface="Courier New" pitchFamily="49" charset="0"/>
              </a:rPr>
              <a:t> creates them and makes subplot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cs typeface="Courier New" pitchFamily="49" charset="0"/>
              </a:rPr>
              <a:t> the current subplot</a:t>
            </a:r>
          </a:p>
          <a:p>
            <a:r>
              <a:rPr lang="en-US" dirty="0">
                <a:cs typeface="Courier New" pitchFamily="49" charset="0"/>
              </a:rPr>
              <a:t>If subplots exist,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subplot</a:t>
            </a:r>
            <a:r>
              <a:rPr lang="en-US" dirty="0">
                <a:cs typeface="Courier New" pitchFamily="49" charset="0"/>
              </a:rPr>
              <a:t> makes subplot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cs typeface="Courier New" pitchFamily="49" charset="0"/>
              </a:rPr>
              <a:t> the current one</a:t>
            </a:r>
          </a:p>
          <a:p>
            <a:r>
              <a:rPr lang="en-US" dirty="0">
                <a:cs typeface="Courier New" pitchFamily="49" charset="0"/>
              </a:rPr>
              <a:t>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subplot</a:t>
            </a:r>
            <a:r>
              <a:rPr lang="en-US" dirty="0">
                <a:cs typeface="Courier New" pitchFamily="49" charset="0"/>
              </a:rPr>
              <a:t> defines current subplot, next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>
                <a:cs typeface="Courier New" pitchFamily="49" charset="0"/>
              </a:rPr>
              <a:t> and formatting commands draw in current subplot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6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 of programming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Logic- use the correct reasoning to solve problems</a:t>
            </a:r>
          </a:p>
          <a:p>
            <a:r>
              <a:rPr lang="en-US" dirty="0"/>
              <a:t>Flow charts- describing what you want to do</a:t>
            </a:r>
          </a:p>
          <a:p>
            <a:pPr lvl="1"/>
            <a:r>
              <a:rPr lang="en-US" dirty="0"/>
              <a:t>What do you do first, next, last</a:t>
            </a:r>
          </a:p>
          <a:p>
            <a:r>
              <a:rPr lang="en-US" dirty="0"/>
              <a:t>Are there possible choices depending on the situation that require decisions?</a:t>
            </a:r>
          </a:p>
          <a:p>
            <a:pPr lvl="2"/>
            <a:r>
              <a:rPr lang="en-US" dirty="0"/>
              <a:t>Are they relational (&gt;,=,&lt;) or logical (and/or)?</a:t>
            </a:r>
          </a:p>
          <a:p>
            <a:pPr lvl="2"/>
            <a:r>
              <a:rPr lang="en-US" dirty="0"/>
              <a:t>Do you need to evaluate the decision many times?</a:t>
            </a:r>
          </a:p>
        </p:txBody>
      </p:sp>
    </p:spTree>
    <p:extLst>
      <p:ext uri="{BB962C8B-B14F-4D97-AF65-F5344CB8AC3E}">
        <p14:creationId xmlns:p14="http://schemas.microsoft.com/office/powerpoint/2010/main" val="37749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914400"/>
            <a:ext cx="8505826" cy="4724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Arial" pitchFamily="34" charset="0"/>
              </a:rPr>
              <a:t>&gt;&gt; </a:t>
            </a:r>
            <a:r>
              <a:rPr lang="en-US" sz="2000" dirty="0" err="1">
                <a:latin typeface="Courier New" pitchFamily="49" charset="0"/>
                <a:cs typeface="Arial" pitchFamily="34" charset="0"/>
              </a:rPr>
              <a:t>fprintf</a:t>
            </a:r>
            <a:r>
              <a:rPr lang="en-US" sz="2000" dirty="0">
                <a:latin typeface="Courier New" pitchFamily="49" charset="0"/>
                <a:cs typeface="Arial" pitchFamily="34" charset="0"/>
              </a:rPr>
              <a:t>( 'Joe is %d weighs %f kilos', age, weight )</a:t>
            </a:r>
            <a:r>
              <a:rPr lang="en-US" sz="2800" dirty="0"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en-US" sz="3600" dirty="0">
              <a:latin typeface="Courier New" pitchFamily="49" charset="0"/>
              <a:cs typeface="Arial" pitchFamily="34" charset="0"/>
            </a:endParaRPr>
          </a:p>
          <a:p>
            <a:pPr marL="0" indent="0">
              <a:buNone/>
              <a:defRPr/>
            </a:pPr>
            <a:r>
              <a:rPr lang="en-US" sz="3600" dirty="0">
                <a:cs typeface="Arial" pitchFamily="34" charset="0"/>
              </a:rPr>
              <a:t>Arguments</a:t>
            </a:r>
          </a:p>
          <a:p>
            <a:pPr marL="228600" indent="-228600">
              <a:defRPr/>
            </a:pPr>
            <a:r>
              <a:rPr lang="en-US" sz="3600" dirty="0">
                <a:cs typeface="Arial" pitchFamily="34" charset="0"/>
              </a:rPr>
              <a:t>Number of arguments and conversion </a:t>
            </a:r>
            <a:r>
              <a:rPr lang="en-US" sz="3600" dirty="0" err="1">
                <a:cs typeface="Arial" pitchFamily="34" charset="0"/>
              </a:rPr>
              <a:t>specifiers</a:t>
            </a:r>
            <a:r>
              <a:rPr lang="en-US" sz="3600" dirty="0">
                <a:cs typeface="Arial" pitchFamily="34" charset="0"/>
              </a:rPr>
              <a:t> must be the same</a:t>
            </a:r>
          </a:p>
          <a:p>
            <a:pPr marL="228600" indent="-228600">
              <a:defRPr/>
            </a:pPr>
            <a:r>
              <a:rPr lang="en-US" sz="3600" dirty="0">
                <a:cs typeface="Arial" pitchFamily="34" charset="0"/>
              </a:rPr>
              <a:t>Leftmost conversion </a:t>
            </a:r>
            <a:r>
              <a:rPr lang="en-US" sz="3600" dirty="0" err="1">
                <a:cs typeface="Arial" pitchFamily="34" charset="0"/>
              </a:rPr>
              <a:t>specifier</a:t>
            </a:r>
            <a:r>
              <a:rPr lang="en-US" sz="3600" dirty="0">
                <a:cs typeface="Arial" pitchFamily="34" charset="0"/>
              </a:rPr>
              <a:t> formats leftmost argument, 2</a:t>
            </a:r>
            <a:r>
              <a:rPr lang="en-US" sz="3600" baseline="30000" dirty="0">
                <a:cs typeface="Arial" pitchFamily="34" charset="0"/>
              </a:rPr>
              <a:t>nd</a:t>
            </a:r>
            <a:r>
              <a:rPr lang="en-US" sz="3600" dirty="0">
                <a:cs typeface="Arial" pitchFamily="34" charset="0"/>
              </a:rPr>
              <a:t> to left </a:t>
            </a:r>
            <a:r>
              <a:rPr lang="en-US" sz="3600" dirty="0" err="1">
                <a:cs typeface="Arial" pitchFamily="34" charset="0"/>
              </a:rPr>
              <a:t>specifier</a:t>
            </a:r>
            <a:r>
              <a:rPr lang="en-US" sz="3600" dirty="0">
                <a:cs typeface="Arial" pitchFamily="34" charset="0"/>
              </a:rPr>
              <a:t> formats 2</a:t>
            </a:r>
            <a:r>
              <a:rPr lang="en-US" sz="3600" baseline="30000" dirty="0">
                <a:cs typeface="Arial" pitchFamily="34" charset="0"/>
              </a:rPr>
              <a:t>nd</a:t>
            </a:r>
            <a:r>
              <a:rPr lang="en-US" sz="3600" dirty="0">
                <a:cs typeface="Arial" pitchFamily="34" charset="0"/>
              </a:rPr>
              <a:t> to left argument, etc.</a:t>
            </a:r>
          </a:p>
        </p:txBody>
      </p:sp>
      <p:sp>
        <p:nvSpPr>
          <p:cNvPr id="12" name="Arc 12"/>
          <p:cNvSpPr>
            <a:spLocks/>
          </p:cNvSpPr>
          <p:nvPr/>
        </p:nvSpPr>
        <p:spPr bwMode="auto">
          <a:xfrm flipV="1">
            <a:off x="3733800" y="1143000"/>
            <a:ext cx="3200400" cy="307777"/>
          </a:xfrm>
          <a:custGeom>
            <a:avLst/>
            <a:gdLst>
              <a:gd name="T0" fmla="*/ 0 w 38201"/>
              <a:gd name="T1" fmla="*/ 2147483647 h 21600"/>
              <a:gd name="T2" fmla="*/ 2147483647 w 38201"/>
              <a:gd name="T3" fmla="*/ 2147483647 h 21600"/>
              <a:gd name="T4" fmla="*/ 2147483647 w 38201"/>
              <a:gd name="T5" fmla="*/ 2147483647 h 21600"/>
              <a:gd name="T6" fmla="*/ 0 60000 65536"/>
              <a:gd name="T7" fmla="*/ 0 60000 65536"/>
              <a:gd name="T8" fmla="*/ 0 60000 65536"/>
              <a:gd name="T9" fmla="*/ 0 w 38201"/>
              <a:gd name="T10" fmla="*/ 0 h 21600"/>
              <a:gd name="T11" fmla="*/ 38201 w 3820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201" h="21600" fill="none" extrusionOk="0">
                <a:moveTo>
                  <a:pt x="0" y="11263"/>
                </a:moveTo>
                <a:cubicBezTo>
                  <a:pt x="3784" y="4320"/>
                  <a:pt x="11059" y="-1"/>
                  <a:pt x="18966" y="0"/>
                </a:cubicBezTo>
                <a:cubicBezTo>
                  <a:pt x="27080" y="0"/>
                  <a:pt x="34509" y="4547"/>
                  <a:pt x="38201" y="11772"/>
                </a:cubicBezTo>
              </a:path>
              <a:path w="38201" h="21600" stroke="0" extrusionOk="0">
                <a:moveTo>
                  <a:pt x="0" y="11263"/>
                </a:moveTo>
                <a:cubicBezTo>
                  <a:pt x="3784" y="4320"/>
                  <a:pt x="11059" y="-1"/>
                  <a:pt x="18966" y="0"/>
                </a:cubicBezTo>
                <a:cubicBezTo>
                  <a:pt x="27080" y="0"/>
                  <a:pt x="34509" y="4547"/>
                  <a:pt x="38201" y="11772"/>
                </a:cubicBezTo>
                <a:lnTo>
                  <a:pt x="18966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" name="Arc 13"/>
          <p:cNvSpPr>
            <a:spLocks/>
          </p:cNvSpPr>
          <p:nvPr/>
        </p:nvSpPr>
        <p:spPr bwMode="auto">
          <a:xfrm>
            <a:off x="5257800" y="533400"/>
            <a:ext cx="2895600" cy="876300"/>
          </a:xfrm>
          <a:custGeom>
            <a:avLst/>
            <a:gdLst>
              <a:gd name="T0" fmla="*/ 0 w 38201"/>
              <a:gd name="T1" fmla="*/ 2147483647 h 21600"/>
              <a:gd name="T2" fmla="*/ 2147483647 w 38201"/>
              <a:gd name="T3" fmla="*/ 2147483647 h 21600"/>
              <a:gd name="T4" fmla="*/ 2147483647 w 38201"/>
              <a:gd name="T5" fmla="*/ 2147483647 h 21600"/>
              <a:gd name="T6" fmla="*/ 0 60000 65536"/>
              <a:gd name="T7" fmla="*/ 0 60000 65536"/>
              <a:gd name="T8" fmla="*/ 0 60000 65536"/>
              <a:gd name="T9" fmla="*/ 0 w 38201"/>
              <a:gd name="T10" fmla="*/ 0 h 21600"/>
              <a:gd name="T11" fmla="*/ 38201 w 3820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201" h="21600" fill="none" extrusionOk="0">
                <a:moveTo>
                  <a:pt x="0" y="11263"/>
                </a:moveTo>
                <a:cubicBezTo>
                  <a:pt x="3784" y="4320"/>
                  <a:pt x="11059" y="-1"/>
                  <a:pt x="18966" y="0"/>
                </a:cubicBezTo>
                <a:cubicBezTo>
                  <a:pt x="27080" y="0"/>
                  <a:pt x="34509" y="4547"/>
                  <a:pt x="38201" y="11772"/>
                </a:cubicBezTo>
              </a:path>
              <a:path w="38201" h="21600" stroke="0" extrusionOk="0">
                <a:moveTo>
                  <a:pt x="0" y="11263"/>
                </a:moveTo>
                <a:cubicBezTo>
                  <a:pt x="3784" y="4320"/>
                  <a:pt x="11059" y="-1"/>
                  <a:pt x="18966" y="0"/>
                </a:cubicBezTo>
                <a:cubicBezTo>
                  <a:pt x="27080" y="0"/>
                  <a:pt x="34509" y="4547"/>
                  <a:pt x="38201" y="11772"/>
                </a:cubicBezTo>
                <a:lnTo>
                  <a:pt x="18966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8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268506" cy="307777"/>
          </a:xfrm>
        </p:spPr>
        <p:txBody>
          <a:bodyPr/>
          <a:lstStyle/>
          <a:p>
            <a:r>
              <a:rPr lang="en-US" dirty="0"/>
              <a:t>6.2.1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if-end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447799" y="581025"/>
            <a:ext cx="7543801" cy="569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A </a:t>
            </a:r>
            <a:r>
              <a:rPr lang="en-US" sz="3600" i="1" dirty="0">
                <a:cs typeface="Courier New" pitchFamily="49" charset="0"/>
              </a:rPr>
              <a:t>flowchart</a:t>
            </a:r>
            <a:r>
              <a:rPr lang="en-US" sz="3600" dirty="0">
                <a:cs typeface="Courier New" pitchFamily="49" charset="0"/>
              </a:rPr>
              <a:t> is a diagram that shows the code flow. It is particularly useful for showing how conditional statements work. Some common flowchart symbols are</a:t>
            </a:r>
          </a:p>
          <a:p>
            <a:r>
              <a:rPr lang="en-US" sz="3600" dirty="0">
                <a:cs typeface="Courier New" pitchFamily="49" charset="0"/>
              </a:rPr>
              <a:t>represents a sequence of commands</a:t>
            </a:r>
          </a:p>
          <a:p>
            <a:r>
              <a:rPr lang="en-US" sz="3600" dirty="0">
                <a:cs typeface="Courier New" pitchFamily="49" charset="0"/>
              </a:rPr>
              <a:t>represents an if-statement</a:t>
            </a:r>
          </a:p>
          <a:p>
            <a:r>
              <a:rPr lang="en-US" sz="3600" dirty="0">
                <a:cs typeface="Courier New" pitchFamily="49" charset="0"/>
              </a:rPr>
              <a:t>shows the direction of code execution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" y="3429000"/>
            <a:ext cx="914400" cy="1905000"/>
            <a:chOff x="381000" y="3429000"/>
            <a:chExt cx="914400" cy="1905000"/>
          </a:xfrm>
        </p:grpSpPr>
        <p:sp>
          <p:nvSpPr>
            <p:cNvPr id="4" name="Flowchart: Process 3"/>
            <p:cNvSpPr/>
            <p:nvPr/>
          </p:nvSpPr>
          <p:spPr>
            <a:xfrm>
              <a:off x="457200" y="3429000"/>
              <a:ext cx="762000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381000" y="4343400"/>
              <a:ext cx="909851" cy="6096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28851" y="5334000"/>
              <a:ext cx="766549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50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05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933450" y="381000"/>
            <a:ext cx="7524750" cy="6057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u="sng" dirty="0"/>
              <a:t>Relational operators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2200" dirty="0"/>
              <a:t>Can't put space between operators that have two characters</a:t>
            </a:r>
          </a:p>
          <a:p>
            <a:r>
              <a:rPr lang="en-US" sz="2200" dirty="0"/>
              <a:t>"Not equal to" is "~=", not "!=" as in C or C++</a:t>
            </a:r>
          </a:p>
          <a:p>
            <a:r>
              <a:rPr lang="en-US" sz="2200" dirty="0"/>
              <a:t>"Equal to" comparison is </a:t>
            </a:r>
            <a:r>
              <a:rPr lang="en-US" sz="2200" u="sng" dirty="0"/>
              <a:t>two</a:t>
            </a:r>
            <a:r>
              <a:rPr lang="en-US" sz="2200" dirty="0"/>
              <a:t> equal signs (==), not one.</a:t>
            </a:r>
          </a:p>
          <a:p>
            <a:pPr lvl="1"/>
            <a:r>
              <a:rPr lang="en-US" sz="2200" dirty="0"/>
              <a:t>Remember, "=" means "assign to" or "put into“</a:t>
            </a:r>
          </a:p>
          <a:p>
            <a:r>
              <a:rPr lang="en-US" sz="2200" dirty="0"/>
              <a:t>Result of comparing with a relational operator is always "true" or "false"</a:t>
            </a:r>
          </a:p>
          <a:p>
            <a:pPr lvl="1"/>
            <a:r>
              <a:rPr lang="en-US" sz="2200" dirty="0"/>
              <a:t>If "true", MATLAB gives the comparison a value of one (1)</a:t>
            </a:r>
          </a:p>
          <a:p>
            <a:pPr lvl="1"/>
            <a:r>
              <a:rPr lang="en-US" sz="2200" dirty="0"/>
              <a:t>If "false", MATLAB gives the comparison a value of zero (0)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62882"/>
            <a:ext cx="4366651" cy="2349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51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35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914400" y="762000"/>
            <a:ext cx="7200900" cy="3695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When comparing array to scalar</a:t>
            </a:r>
          </a:p>
          <a:p>
            <a:r>
              <a:rPr lang="en-US" sz="3600" dirty="0"/>
              <a:t>MATLAB compares scalar to every member of array</a:t>
            </a:r>
          </a:p>
          <a:p>
            <a:r>
              <a:rPr lang="en-US" sz="3600" dirty="0"/>
              <a:t>Result is an array that has same dimensions as original but only contains 1's and 0's</a:t>
            </a:r>
          </a:p>
          <a:p>
            <a:pPr marL="0" indent="0">
              <a:buNone/>
            </a:pPr>
            <a:r>
              <a:rPr lang="en-US" dirty="0"/>
              <a:t>When comparing arrays</a:t>
            </a:r>
          </a:p>
          <a:p>
            <a:r>
              <a:rPr lang="en-US" dirty="0"/>
              <a:t>They must be the same dimensions</a:t>
            </a:r>
          </a:p>
          <a:p>
            <a:r>
              <a:rPr lang="en-US" dirty="0"/>
              <a:t>MATLAB does an </a:t>
            </a:r>
            <a:r>
              <a:rPr lang="en-US" dirty="0" err="1"/>
              <a:t>elementwise</a:t>
            </a:r>
            <a:r>
              <a:rPr lang="en-US" dirty="0"/>
              <a:t> comparison</a:t>
            </a:r>
          </a:p>
          <a:p>
            <a:r>
              <a:rPr lang="en-US" dirty="0"/>
              <a:t>Result is an array that has same dimensions as other two but only contains 1's and 0's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52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2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00100" y="666750"/>
            <a:ext cx="7543800" cy="55245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i="1" dirty="0"/>
              <a:t>logical vector</a:t>
            </a:r>
            <a:r>
              <a:rPr lang="en-US" sz="3600" dirty="0"/>
              <a:t> or </a:t>
            </a:r>
            <a:r>
              <a:rPr lang="en-US" sz="3600" i="1" dirty="0"/>
              <a:t>logical array </a:t>
            </a:r>
            <a:r>
              <a:rPr lang="en-US" sz="3600" dirty="0"/>
              <a:t>is a vector/array that has only logical </a:t>
            </a:r>
            <a:br>
              <a:rPr lang="en-US" sz="3600" dirty="0"/>
            </a:br>
            <a:r>
              <a:rPr lang="en-US" sz="3600" dirty="0"/>
              <a:t>1's and 0's</a:t>
            </a:r>
          </a:p>
          <a:p>
            <a:r>
              <a:rPr lang="en-US" dirty="0"/>
              <a:t>1's and 0's from mathematical operations don't count</a:t>
            </a:r>
          </a:p>
          <a:p>
            <a:r>
              <a:rPr lang="en-US" dirty="0"/>
              <a:t>1's and 0's from relational comparisons do work</a:t>
            </a:r>
          </a:p>
          <a:p>
            <a:r>
              <a:rPr lang="en-US" dirty="0"/>
              <a:t>First time a logical vector/array used in arithmetic, MATLAB changes it to a numerical vector/array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53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05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52450" y="490538"/>
            <a:ext cx="8039100" cy="587692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Can use logical vector to get actual values that satisfy relation, not just whether or not relation satisfied. Doing this is called </a:t>
            </a:r>
            <a:r>
              <a:rPr lang="en-US" sz="3600" i="1" dirty="0"/>
              <a:t>logical indexing</a:t>
            </a:r>
            <a:r>
              <a:rPr lang="en-US" sz="3600" dirty="0"/>
              <a:t> or </a:t>
            </a:r>
            <a:r>
              <a:rPr lang="en-US" sz="3600" i="1" dirty="0"/>
              <a:t>logical subscripting</a:t>
            </a:r>
            <a:endParaRPr lang="en-US" sz="3600" dirty="0"/>
          </a:p>
          <a:p>
            <a:r>
              <a:rPr lang="en-US" dirty="0"/>
              <a:t>Do this by using logical vector as index in vector of values. Result is values that satisfy relation, i.e., values for which relationship are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54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35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14350" y="752475"/>
            <a:ext cx="8115300" cy="5353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cs typeface="Courier New" pitchFamily="49" charset="0"/>
              </a:rPr>
              <a:t>Logical operators</a:t>
            </a:r>
            <a:r>
              <a:rPr lang="en-US" sz="2400" b="1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Boolean logic is a system for combining expressions that are either true of false.  </a:t>
            </a:r>
          </a:p>
          <a:p>
            <a:r>
              <a:rPr lang="en-US" sz="3600" dirty="0">
                <a:cs typeface="Courier New" pitchFamily="49" charset="0"/>
              </a:rPr>
              <a:t>MATLAB has operators and commands to do many Boolean operations</a:t>
            </a:r>
          </a:p>
          <a:p>
            <a:r>
              <a:rPr lang="en-US" sz="3600" dirty="0">
                <a:cs typeface="Courier New" pitchFamily="49" charset="0"/>
              </a:rPr>
              <a:t>Boolean operations in combination with relational commands let you perform certain types of computations clearly and efficiently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55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84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42900" y="723900"/>
            <a:ext cx="8458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A </a:t>
            </a:r>
            <a:r>
              <a:rPr lang="en-US" sz="3600" i="1" dirty="0">
                <a:cs typeface="Courier New" pitchFamily="49" charset="0"/>
              </a:rPr>
              <a:t>truth table </a:t>
            </a:r>
            <a:r>
              <a:rPr lang="en-US" sz="3600" dirty="0">
                <a:cs typeface="Courier New" pitchFamily="49" charset="0"/>
              </a:rPr>
              <a:t>defines the laws of Boolean logic. It gives the output of a logical operation for every possible combination of inputs. The truth table relevant to MATLAB is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5" y="3733800"/>
            <a:ext cx="818707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56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30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009650" y="895350"/>
            <a:ext cx="7124700" cy="50673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In words, the truth table says</a:t>
            </a:r>
          </a:p>
          <a:p>
            <a:r>
              <a:rPr lang="en-US" dirty="0">
                <a:cs typeface="Courier New" pitchFamily="49" charset="0"/>
              </a:rPr>
              <a:t>AND is true if both inputs are true, otherwise it is false </a:t>
            </a:r>
          </a:p>
          <a:p>
            <a:r>
              <a:rPr lang="en-US" dirty="0">
                <a:cs typeface="Courier New" pitchFamily="49" charset="0"/>
              </a:rPr>
              <a:t>OR is true if at least one input is true, otherwise it is false </a:t>
            </a:r>
          </a:p>
          <a:p>
            <a:r>
              <a:rPr lang="en-US" dirty="0">
                <a:cs typeface="Courier New" pitchFamily="49" charset="0"/>
              </a:rPr>
              <a:t>XOR (exclusive OR) is true if exactly one input is true, otherwise it is false </a:t>
            </a:r>
          </a:p>
          <a:p>
            <a:r>
              <a:rPr lang="en-US" dirty="0">
                <a:cs typeface="Courier New" pitchFamily="49" charset="0"/>
              </a:rPr>
              <a:t>NOT is true if the input is false, otherwise it is false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57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15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38150" y="657225"/>
            <a:ext cx="8267700" cy="554355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An arithmetic operator, e.g., + or -, is a symbol that causes MATLAB to perform an arithmetical operation using the numbers or expressions on either side of the symbol </a:t>
            </a:r>
          </a:p>
          <a:p>
            <a:pPr marL="0" indent="0">
              <a:buNone/>
            </a:pPr>
            <a:endParaRPr lang="en-US" sz="3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Similarly, a </a:t>
            </a:r>
            <a:r>
              <a:rPr lang="en-US" sz="3600" i="1" dirty="0">
                <a:cs typeface="Courier New" pitchFamily="49" charset="0"/>
              </a:rPr>
              <a:t>logical operator</a:t>
            </a:r>
            <a:r>
              <a:rPr lang="en-US" sz="3600" dirty="0">
                <a:cs typeface="Courier New" pitchFamily="49" charset="0"/>
              </a:rPr>
              <a:t> is a character that makes MATLAB perform a logical operation on one or two numbers  or expressions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58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32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0" y="828675"/>
            <a:ext cx="9144000" cy="520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MATLAB has three logical operators: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3600" dirty="0">
                <a:cs typeface="Courier New" pitchFamily="49" charset="0"/>
              </a:rPr>
              <a:t>,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3600" dirty="0">
                <a:cs typeface="Courier New" pitchFamily="49" charset="0"/>
              </a:rPr>
              <a:t>,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~</a:t>
            </a:r>
            <a:endParaRPr lang="en-US" sz="3600" dirty="0"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US" dirty="0">
                <a:cs typeface="Courier New" pitchFamily="49" charset="0"/>
              </a:rPr>
              <a:t> does the logical AND operation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a|b</a:t>
            </a:r>
            <a:r>
              <a:rPr lang="en-US" dirty="0">
                <a:cs typeface="Courier New" pitchFamily="49" charset="0"/>
              </a:rPr>
              <a:t> does the logical OR operation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~a </a:t>
            </a:r>
            <a:r>
              <a:rPr lang="en-US" dirty="0">
                <a:cs typeface="Courier New" pitchFamily="49" charset="0"/>
              </a:rPr>
              <a:t>does the logical NOT operation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dirty="0">
                <a:cs typeface="Courier New" pitchFamily="49" charset="0"/>
              </a:rPr>
              <a:t>Arguments to all logical operators are numbers</a:t>
            </a:r>
          </a:p>
          <a:p>
            <a:pPr lvl="1"/>
            <a:r>
              <a:rPr lang="en-US" dirty="0">
                <a:cs typeface="Courier New" pitchFamily="49" charset="0"/>
              </a:rPr>
              <a:t>Zero is "false"</a:t>
            </a:r>
          </a:p>
          <a:p>
            <a:pPr lvl="1"/>
            <a:r>
              <a:rPr lang="en-US" dirty="0">
                <a:cs typeface="Courier New" pitchFamily="49" charset="0"/>
              </a:rPr>
              <a:t>Any non-zero number is "true"</a:t>
            </a:r>
          </a:p>
          <a:p>
            <a:r>
              <a:rPr lang="en-US" dirty="0">
                <a:cs typeface="Courier New" pitchFamily="49" charset="0"/>
              </a:rPr>
              <a:t>Result (output) of logical operator is a logical one (true) or zero (false)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59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9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5775" y="1238250"/>
            <a:ext cx="8172450" cy="4381500"/>
          </a:xfrm>
        </p:spPr>
        <p:txBody>
          <a:bodyPr/>
          <a:lstStyle/>
          <a:p>
            <a:pPr marL="228600" indent="-228600">
              <a:buNone/>
            </a:pPr>
            <a:r>
              <a:rPr lang="en-US" sz="2400" dirty="0">
                <a:latin typeface="Courier New" pitchFamily="49" charset="0"/>
                <a:cs typeface="Arial" pitchFamily="34" charset="0"/>
              </a:rPr>
              <a:t>&gt;&gt; </a:t>
            </a:r>
            <a:r>
              <a:rPr lang="en-US" sz="2400" dirty="0" err="1">
                <a:latin typeface="Courier New" pitchFamily="49" charset="0"/>
                <a:cs typeface="Arial" pitchFamily="34" charset="0"/>
              </a:rPr>
              <a:t>fprintf</a:t>
            </a:r>
            <a:r>
              <a:rPr lang="en-US" sz="2400" dirty="0">
                <a:latin typeface="Courier New" pitchFamily="49" charset="0"/>
                <a:cs typeface="Arial" pitchFamily="34" charset="0"/>
              </a:rPr>
              <a:t>( 'Joe weighs %f kilos', n1 )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 </a:t>
            </a:r>
          </a:p>
          <a:p>
            <a:pPr marL="228600" indent="-228600">
              <a:buNone/>
            </a:pPr>
            <a:r>
              <a:rPr lang="en-US" sz="3600" dirty="0">
                <a:cs typeface="Arial" pitchFamily="34" charset="0"/>
              </a:rPr>
              <a:t>Common conversion </a:t>
            </a:r>
            <a:r>
              <a:rPr lang="en-US" sz="3600" dirty="0" err="1">
                <a:cs typeface="Arial" pitchFamily="34" charset="0"/>
              </a:rPr>
              <a:t>specifiers</a:t>
            </a:r>
            <a:endParaRPr lang="en-US" sz="3600" dirty="0">
              <a:cs typeface="Arial" pitchFamily="34" charset="0"/>
            </a:endParaRPr>
          </a:p>
          <a:p>
            <a:pPr marL="628650" lvl="1" indent="-228600"/>
            <a:r>
              <a:rPr lang="en-US" sz="3200" dirty="0">
                <a:cs typeface="Arial" pitchFamily="34" charset="0"/>
              </a:rPr>
              <a:t>%f   fixed point (decimal always between 1's   and 0.1's place, </a:t>
            </a:r>
            <a:br>
              <a:rPr lang="en-US" sz="3200" dirty="0">
                <a:cs typeface="Arial" pitchFamily="34" charset="0"/>
              </a:rPr>
            </a:br>
            <a:r>
              <a:rPr lang="en-US" sz="3200" dirty="0">
                <a:cs typeface="Arial" pitchFamily="34" charset="0"/>
              </a:rPr>
              <a:t>e.g., 3.14, 56.8</a:t>
            </a:r>
          </a:p>
          <a:p>
            <a:pPr marL="628650" lvl="1" indent="-228600"/>
            <a:r>
              <a:rPr lang="en-US" sz="3200" dirty="0">
                <a:cs typeface="Arial" pitchFamily="34" charset="0"/>
              </a:rPr>
              <a:t>%e  scientific notation, </a:t>
            </a:r>
            <a:r>
              <a:rPr lang="en-US" sz="3200" dirty="0" err="1">
                <a:cs typeface="Arial" pitchFamily="34" charset="0"/>
              </a:rPr>
              <a:t>e.g</a:t>
            </a:r>
            <a:r>
              <a:rPr lang="en-US" sz="3200" dirty="0">
                <a:cs typeface="Arial" pitchFamily="34" charset="0"/>
              </a:rPr>
              <a:t>, 2.99e+008</a:t>
            </a:r>
          </a:p>
          <a:p>
            <a:pPr marL="628650" lvl="1" indent="-228600"/>
            <a:r>
              <a:rPr lang="en-US" sz="3200" dirty="0">
                <a:cs typeface="Arial" pitchFamily="34" charset="0"/>
              </a:rPr>
              <a:t>%d  integers (no decimal point shown)</a:t>
            </a:r>
          </a:p>
          <a:p>
            <a:pPr marL="628650" lvl="1" indent="-228600"/>
            <a:r>
              <a:rPr lang="en-US" sz="3200" dirty="0">
                <a:cs typeface="Arial" pitchFamily="34" charset="0"/>
              </a:rPr>
              <a:t>%s  string of characters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20907" y="762000"/>
            <a:ext cx="4583113" cy="611188"/>
            <a:chOff x="480" y="2016"/>
            <a:chExt cx="2887" cy="385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80" y="2016"/>
              <a:ext cx="26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latin typeface="Arial" pitchFamily="34" charset="0"/>
                </a:rPr>
                <a:t>Conversion specifier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666" y="2232"/>
              <a:ext cx="550" cy="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/>
            </p:cNvSpPr>
            <p:nvPr/>
          </p:nvSpPr>
          <p:spPr bwMode="auto">
            <a:xfrm rot="5400000" flipV="1">
              <a:off x="3240" y="2273"/>
              <a:ext cx="48" cy="207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1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95300" y="1028700"/>
            <a:ext cx="81534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When operating with array and scalar</a:t>
            </a:r>
          </a:p>
          <a:p>
            <a:r>
              <a:rPr lang="en-US" sz="3600" dirty="0"/>
              <a:t>MATLAB does element-wise operation on each array element with scalar</a:t>
            </a:r>
          </a:p>
          <a:p>
            <a:r>
              <a:rPr lang="en-US" sz="3600" dirty="0"/>
              <a:t>Result is an array that has same dimensions as original but only contains 1's and 0's</a:t>
            </a:r>
          </a:p>
          <a:p>
            <a:pPr marL="0" indent="0">
              <a:buNone/>
            </a:pPr>
            <a:r>
              <a:rPr lang="en-US" sz="3600" dirty="0"/>
              <a:t>When using logical operator on arrays</a:t>
            </a:r>
          </a:p>
          <a:p>
            <a:r>
              <a:rPr lang="en-US" dirty="0"/>
              <a:t>They must be the same dimensions</a:t>
            </a:r>
          </a:p>
          <a:p>
            <a:r>
              <a:rPr lang="en-US" dirty="0"/>
              <a:t>MATLAB does an element-wise evaluation of operator</a:t>
            </a:r>
          </a:p>
          <a:p>
            <a:r>
              <a:rPr lang="en-US" dirty="0"/>
              <a:t>Result is an array that has same dimensions as other two but only contains 1's and 0's</a:t>
            </a:r>
          </a:p>
          <a:p>
            <a:pPr marL="0" indent="0">
              <a:buNone/>
            </a:pPr>
            <a:r>
              <a:rPr lang="en-US" sz="3600" dirty="0"/>
              <a:t>(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3600" dirty="0"/>
              <a:t> only operates on one array so the first point is irrelevant)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60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5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37285" y="762000"/>
            <a:ext cx="746943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Can combine arithmetic, relational operators, and logical operators. Order of precedence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61</a:t>
            </a:fld>
            <a:endParaRPr lang="en-US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87" y="2667000"/>
            <a:ext cx="685462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5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66725" y="914400"/>
            <a:ext cx="821055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Built-in logical functions</a:t>
            </a:r>
            <a:r>
              <a:rPr lang="en-US" sz="2400" b="1" dirty="0"/>
              <a:t>:</a:t>
            </a:r>
          </a:p>
          <a:p>
            <a:pPr marL="0" indent="0">
              <a:buFontTx/>
              <a:buNone/>
            </a:pPr>
            <a:r>
              <a:rPr lang="en-US" sz="3600" dirty="0"/>
              <a:t>MATLAB has some built-in functions or commands for doing logical operations and related calculations. Three are equivalent to the logical operators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and(A,B)</a:t>
            </a:r>
            <a:r>
              <a:rPr lang="en-US" sz="3600" dirty="0"/>
              <a:t> – same as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A&amp;B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or(A,B)</a:t>
            </a:r>
            <a:r>
              <a:rPr lang="en-US" sz="3600" dirty="0"/>
              <a:t> – same as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A|B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not(A)</a:t>
            </a:r>
            <a:r>
              <a:rPr lang="en-US" sz="3600" dirty="0"/>
              <a:t> – same as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~A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62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42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96627" cy="286682"/>
          </a:xfrm>
        </p:spPr>
        <p:txBody>
          <a:bodyPr/>
          <a:lstStyle/>
          <a:p>
            <a:r>
              <a:rPr lang="en-US" dirty="0"/>
              <a:t>6.1 Relational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1001" y="533400"/>
            <a:ext cx="3276599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MATLAB also has other Boolean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63</a:t>
            </a:fld>
            <a:endParaRPr lang="en-US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85" y="134282"/>
            <a:ext cx="4669640" cy="61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00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5840" y="1066800"/>
            <a:ext cx="7132320" cy="4127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= find(X) returns a vector containing the linear indices of each nonzero element in array X</a:t>
            </a:r>
          </a:p>
          <a:p>
            <a:r>
              <a:rPr lang="en-US" dirty="0"/>
              <a:t>Very helpful for handling logical checks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in Python, is ‘where’ the functional equivalent of find?</a:t>
            </a:r>
          </a:p>
          <a:p>
            <a:pPr marL="3429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523240"/>
          </a:xfrm>
        </p:spPr>
        <p:txBody>
          <a:bodyPr/>
          <a:lstStyle/>
          <a:p>
            <a:r>
              <a:rPr lang="en-US" dirty="0"/>
              <a:t>find- powerful tool</a:t>
            </a:r>
          </a:p>
        </p:txBody>
      </p:sp>
    </p:spTree>
    <p:extLst>
      <p:ext uri="{BB962C8B-B14F-4D97-AF65-F5344CB8AC3E}">
        <p14:creationId xmlns:p14="http://schemas.microsoft.com/office/powerpoint/2010/main" val="13958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370840"/>
          </a:xfrm>
        </p:spPr>
        <p:txBody>
          <a:bodyPr>
            <a:normAutofit fontScale="90000"/>
          </a:bodyPr>
          <a:lstStyle/>
          <a:p>
            <a:r>
              <a:rPr lang="en-US" dirty="0"/>
              <a:t>Cell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60156"/>
            <a:ext cx="7132320" cy="41276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arrays are a fixed size m x n of one type (string, float, etc.)</a:t>
            </a:r>
          </a:p>
          <a:p>
            <a:r>
              <a:rPr lang="en-US" dirty="0"/>
              <a:t>How to handle mixture of arrays with different sizes and types: cell array</a:t>
            </a:r>
          </a:p>
          <a:p>
            <a:r>
              <a:rPr lang="en-US" dirty="0"/>
              <a:t>Access the content of cell arrays using the cell index be accessed with { } brackets, e.g., C{1,2}</a:t>
            </a:r>
          </a:p>
          <a:p>
            <a:r>
              <a:rPr lang="en-US" dirty="0"/>
              <a:t>Access an element within the array embedded with a cell array by C{1,2}(10,1)</a:t>
            </a:r>
          </a:p>
          <a:p>
            <a:r>
              <a:rPr lang="en-US" dirty="0"/>
              <a:t>Convert one cell array e.g., C{1,2} to matrix by using cell2mat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323232"/>
                </a:solidFill>
              </a:rPr>
              <a:pPr/>
              <a:t>65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0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arrays are a fixed size m x n of one type (string, float, etc.)</a:t>
            </a:r>
          </a:p>
          <a:p>
            <a:r>
              <a:rPr lang="en-US" dirty="0"/>
              <a:t>How to handle mixture of arrays with different sizes and types: cell array</a:t>
            </a:r>
          </a:p>
          <a:p>
            <a:r>
              <a:rPr lang="en-US" dirty="0"/>
              <a:t>Access the content of cell arrays using the cell index be accessed with { } brackets, e.g., C{1,2}</a:t>
            </a:r>
          </a:p>
          <a:p>
            <a:r>
              <a:rPr lang="en-US" dirty="0"/>
              <a:t>Access an element within the array embedded with a cell array by C{1,2}(10,1)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323232"/>
                </a:solidFill>
              </a:rPr>
              <a:pPr/>
              <a:t>66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DateNumber</a:t>
            </a:r>
            <a:r>
              <a:rPr lang="en-US" dirty="0"/>
              <a:t> = </a:t>
            </a:r>
            <a:r>
              <a:rPr lang="en-US" dirty="0" err="1"/>
              <a:t>datenum</a:t>
            </a:r>
            <a:r>
              <a:rPr lang="en-US" dirty="0"/>
              <a:t>(t) converts the </a:t>
            </a:r>
            <a:r>
              <a:rPr lang="en-US" dirty="0" err="1"/>
              <a:t>datetime</a:t>
            </a:r>
            <a:r>
              <a:rPr lang="en-US" dirty="0"/>
              <a:t> values in </a:t>
            </a:r>
            <a:r>
              <a:rPr lang="en-US" dirty="0" err="1"/>
              <a:t>datetime</a:t>
            </a:r>
            <a:r>
              <a:rPr lang="en-US" dirty="0"/>
              <a:t> array t to serial date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Critical to handle time properly</a:t>
            </a:r>
          </a:p>
          <a:p>
            <a:pPr marL="34290" indent="0">
              <a:buNone/>
            </a:pPr>
            <a:endParaRPr lang="en-US" sz="2600" dirty="0"/>
          </a:p>
          <a:p>
            <a:r>
              <a:rPr lang="en-US" sz="2800" dirty="0"/>
              <a:t>%convert time to numerical time</a:t>
            </a:r>
          </a:p>
          <a:p>
            <a:r>
              <a:rPr lang="en-US" sz="2800" dirty="0"/>
              <a:t>time = </a:t>
            </a:r>
            <a:r>
              <a:rPr lang="en-US" sz="2800" dirty="0" err="1"/>
              <a:t>datenum</a:t>
            </a:r>
            <a:r>
              <a:rPr lang="en-US" sz="2800" dirty="0"/>
              <a:t>(M{1,2},'mm/</a:t>
            </a:r>
            <a:r>
              <a:rPr lang="en-US" sz="2800" dirty="0" err="1"/>
              <a:t>dd</a:t>
            </a:r>
            <a:r>
              <a:rPr lang="en-US" sz="2800" dirty="0"/>
              <a:t>/</a:t>
            </a:r>
            <a:r>
              <a:rPr lang="en-US" sz="2800" dirty="0" err="1"/>
              <a:t>yyyy</a:t>
            </a:r>
            <a:r>
              <a:rPr lang="en-US" sz="2800" dirty="0"/>
              <a:t> HH:MM');</a:t>
            </a:r>
          </a:p>
          <a:p>
            <a:r>
              <a:rPr lang="en-US" sz="2800" dirty="0"/>
              <a:t>%convert numerical time to vector</a:t>
            </a:r>
          </a:p>
          <a:p>
            <a:r>
              <a:rPr lang="en-US" sz="2800" dirty="0" err="1"/>
              <a:t>time_vec</a:t>
            </a:r>
            <a:r>
              <a:rPr lang="en-US" sz="2800" dirty="0"/>
              <a:t> = </a:t>
            </a:r>
            <a:r>
              <a:rPr lang="en-US" sz="2800" dirty="0" err="1"/>
              <a:t>datevec</a:t>
            </a:r>
            <a:r>
              <a:rPr lang="en-US" sz="2800" dirty="0"/>
              <a:t>(time);</a:t>
            </a:r>
          </a:p>
          <a:p>
            <a:endParaRPr lang="en-US" sz="2800" dirty="0"/>
          </a:p>
          <a:p>
            <a:pPr marL="34290" indent="0">
              <a:buNone/>
            </a:pPr>
            <a:endParaRPr lang="en-US" sz="2800" dirty="0"/>
          </a:p>
          <a:p>
            <a:pPr marL="3429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323232"/>
                </a:solidFill>
              </a:rPr>
              <a:pPr/>
              <a:t>67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1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138406" cy="286232"/>
          </a:xfrm>
        </p:spPr>
        <p:txBody>
          <a:bodyPr/>
          <a:lstStyle/>
          <a:p>
            <a:r>
              <a:rPr lang="en-US" dirty="0"/>
              <a:t>6.2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00100" y="571500"/>
            <a:ext cx="75438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i="1" dirty="0"/>
              <a:t>conditional statement</a:t>
            </a:r>
            <a:r>
              <a:rPr lang="en-US" sz="3600" dirty="0"/>
              <a:t> is a command that allows MATLAB to decide whether or not to execute some code that follows the statement</a:t>
            </a:r>
          </a:p>
          <a:p>
            <a:r>
              <a:rPr lang="en-US" dirty="0"/>
              <a:t>Conditional statements almost always part of scripts or functions</a:t>
            </a:r>
          </a:p>
          <a:p>
            <a:r>
              <a:rPr lang="en-US" dirty="0"/>
              <a:t>They have three general forms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if-end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if-else-end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-else-end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68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770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268506" cy="307777"/>
          </a:xfrm>
        </p:spPr>
        <p:txBody>
          <a:bodyPr/>
          <a:lstStyle/>
          <a:p>
            <a:r>
              <a:rPr lang="en-US" dirty="0"/>
              <a:t>6.2.1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if-end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09600" y="4038600"/>
            <a:ext cx="7924800" cy="2563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If the conditional expression is true, MATLAB runs the lines of code that are between the line with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600" dirty="0">
                <a:cs typeface="Courier New" pitchFamily="49" charset="0"/>
              </a:rPr>
              <a:t>and the line with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3600" dirty="0">
                <a:cs typeface="Courier New" pitchFamily="49" charset="0"/>
              </a:rPr>
              <a:t>. Then it continues with the code after the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3600" dirty="0">
                <a:cs typeface="Courier New" pitchFamily="49" charset="0"/>
              </a:rPr>
              <a:t>-line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69</a:t>
            </a:fld>
            <a:endParaRPr lang="en-US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12" y="304800"/>
            <a:ext cx="69561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70785" y="952500"/>
            <a:ext cx="8172450" cy="5753100"/>
          </a:xfrm>
        </p:spPr>
        <p:txBody>
          <a:bodyPr/>
          <a:lstStyle/>
          <a:p>
            <a:pPr marL="228600" indent="-228600">
              <a:buNone/>
            </a:pPr>
            <a:r>
              <a:rPr lang="en-US" sz="2400" dirty="0">
                <a:latin typeface="Courier New" pitchFamily="49" charset="0"/>
                <a:cs typeface="Arial" pitchFamily="34" charset="0"/>
              </a:rPr>
              <a:t>&gt;&gt; </a:t>
            </a:r>
            <a:r>
              <a:rPr lang="en-US" sz="2400" dirty="0" err="1">
                <a:latin typeface="Courier New" pitchFamily="49" charset="0"/>
                <a:cs typeface="Arial" pitchFamily="34" charset="0"/>
              </a:rPr>
              <a:t>fprintf</a:t>
            </a:r>
            <a:r>
              <a:rPr lang="en-US" sz="2400" dirty="0">
                <a:latin typeface="Courier New" pitchFamily="49" charset="0"/>
                <a:cs typeface="Arial" pitchFamily="34" charset="0"/>
              </a:rPr>
              <a:t>( 'Joe weighs %6.2f kilos', n1 )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cs typeface="Arial" pitchFamily="34" charset="0"/>
              </a:rPr>
              <a:t>To control display in fixed or scientific, use   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%w.pf </a:t>
            </a:r>
            <a:r>
              <a:rPr lang="en-US" sz="3600" dirty="0">
                <a:cs typeface="Arial" pitchFamily="34" charset="0"/>
              </a:rPr>
              <a:t>or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%w.pe</a:t>
            </a:r>
          </a:p>
          <a:p>
            <a:pPr marL="228600" indent="-228600"/>
            <a:r>
              <a:rPr lang="en-US" dirty="0">
                <a:cs typeface="Arial" pitchFamily="34" charset="0"/>
              </a:rPr>
              <a:t>w = width: the minimum number of characters to be displayed</a:t>
            </a:r>
          </a:p>
          <a:p>
            <a:pPr marL="228600" indent="-228600"/>
            <a:r>
              <a:rPr lang="en-US" dirty="0">
                <a:cs typeface="Arial" pitchFamily="34" charset="0"/>
              </a:rPr>
              <a:t>p = “precision”: the number of digits to the right of the decimal point</a:t>
            </a:r>
          </a:p>
          <a:p>
            <a:pPr marL="914400" indent="0">
              <a:buNone/>
            </a:pPr>
            <a:r>
              <a:rPr lang="en-US" sz="3600" dirty="0">
                <a:cs typeface="Arial" pitchFamily="34" charset="0"/>
              </a:rPr>
              <a:t>If you omit "w", MATLAB will display correct precision and just the right length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503420"/>
            <a:ext cx="4953000" cy="609600"/>
            <a:chOff x="480" y="2016"/>
            <a:chExt cx="3120" cy="384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480" y="2016"/>
              <a:ext cx="26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latin typeface="Arial" pitchFamily="34" charset="0"/>
                </a:rPr>
                <a:t>Conversion specifier</a:t>
              </a: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592" y="2208"/>
              <a:ext cx="72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" name="AutoShape 11"/>
            <p:cNvSpPr>
              <a:spLocks/>
            </p:cNvSpPr>
            <p:nvPr/>
          </p:nvSpPr>
          <p:spPr bwMode="auto">
            <a:xfrm rot="5400000" flipV="1">
              <a:off x="3292" y="2092"/>
              <a:ext cx="88" cy="52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44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268506" cy="307777"/>
          </a:xfrm>
        </p:spPr>
        <p:txBody>
          <a:bodyPr/>
          <a:lstStyle/>
          <a:p>
            <a:r>
              <a:rPr lang="en-US" dirty="0"/>
              <a:t>6.2.1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if-end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04800" y="4028585"/>
            <a:ext cx="8496300" cy="2677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If the conditional expression is false, MATLAB skips the lines of code that are between the line with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600" dirty="0">
                <a:cs typeface="Courier New" pitchFamily="49" charset="0"/>
              </a:rPr>
              <a:t>and the line with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3600" dirty="0">
                <a:cs typeface="Courier New" pitchFamily="49" charset="0"/>
              </a:rPr>
              <a:t>. Then it continues with the code after the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3600" dirty="0">
                <a:cs typeface="Courier New" pitchFamily="49" charset="0"/>
              </a:rPr>
              <a:t>-line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70</a:t>
            </a:fld>
            <a:endParaRPr lang="en-US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12" y="304800"/>
            <a:ext cx="69561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375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268506" cy="307777"/>
          </a:xfrm>
        </p:spPr>
        <p:txBody>
          <a:bodyPr/>
          <a:lstStyle/>
          <a:p>
            <a:r>
              <a:rPr lang="en-US" dirty="0"/>
              <a:t>6.2.1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if-end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04825" y="4038600"/>
            <a:ext cx="8134350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The conditional expression is true if it evaluates to a logical 1 or to a non-zero number. The conditional expression is false if it evaluates to a logical 0 or to a numerical zero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71</a:t>
            </a:fld>
            <a:endParaRPr lang="en-US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12" y="304800"/>
            <a:ext cx="69561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676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835969" cy="307777"/>
          </a:xfrm>
        </p:spPr>
        <p:txBody>
          <a:bodyPr/>
          <a:lstStyle/>
          <a:p>
            <a:r>
              <a:rPr lang="en-US" dirty="0"/>
              <a:t>6.2.2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if-else-end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200150" y="4724400"/>
            <a:ext cx="674370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cs typeface="Courier New" pitchFamily="49" charset="0"/>
              </a:rPr>
              <a:t>Fig. 6-2 shows the code and the flowchart for the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if-else-end</a:t>
            </a:r>
            <a:r>
              <a:rPr lang="en-US" sz="3600" dirty="0">
                <a:cs typeface="Courier New" pitchFamily="49" charset="0"/>
              </a:rPr>
              <a:t> structure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9109"/>
            <a:ext cx="6705600" cy="42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72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50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582969" cy="307777"/>
          </a:xfrm>
        </p:spPr>
        <p:txBody>
          <a:bodyPr/>
          <a:lstStyle/>
          <a:p>
            <a:r>
              <a:rPr lang="en-US" dirty="0"/>
              <a:t>6.2.3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-else-end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71500" y="5410200"/>
            <a:ext cx="80010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Fig. 6-3 shows the code and the flowchart for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-else-end</a:t>
            </a:r>
            <a:r>
              <a:rPr lang="en-US" dirty="0">
                <a:cs typeface="Courier New" pitchFamily="49" charset="0"/>
              </a:rPr>
              <a:t>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399"/>
            <a:ext cx="6400800" cy="468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73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147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643352" cy="286232"/>
          </a:xfrm>
        </p:spPr>
        <p:txBody>
          <a:bodyPr/>
          <a:lstStyle/>
          <a:p>
            <a:r>
              <a:rPr lang="en-US" dirty="0"/>
              <a:t>6.3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00100" y="762000"/>
            <a:ext cx="75438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-else-end</a:t>
            </a:r>
            <a:r>
              <a:rPr lang="en-US" sz="3600" dirty="0"/>
              <a:t> structure gets hard to read if more than a few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3600" dirty="0"/>
              <a:t> statements. A clearer alternative is the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600" dirty="0"/>
              <a:t> structure</a:t>
            </a:r>
          </a:p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600" dirty="0"/>
              <a:t> slightly different because choose code to execute based on value of scalar or string, not just true/false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74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234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656479" cy="307777"/>
          </a:xfrm>
        </p:spPr>
        <p:txBody>
          <a:bodyPr/>
          <a:lstStyle/>
          <a:p>
            <a:r>
              <a:rPr lang="en-US" dirty="0"/>
              <a:t>6.4.1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85800" y="762000"/>
            <a:ext cx="7429500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A </a:t>
            </a:r>
            <a:r>
              <a:rPr lang="en-US" sz="3800" dirty="0">
                <a:cs typeface="Courier New" pitchFamily="49" charset="0"/>
              </a:rPr>
              <a:t>for-loop </a:t>
            </a:r>
            <a:r>
              <a:rPr lang="en-US" sz="3800" dirty="0"/>
              <a:t>executes set of commands a specified number of times. The set of commands is called the </a:t>
            </a:r>
            <a:r>
              <a:rPr lang="en-US" sz="3800" i="1" dirty="0"/>
              <a:t>body</a:t>
            </a:r>
            <a:r>
              <a:rPr lang="en-US" sz="3800" dirty="0"/>
              <a:t> of the loop</a:t>
            </a:r>
          </a:p>
          <a:p>
            <a:pPr marL="0" indent="0">
              <a:buNone/>
            </a:pPr>
            <a:r>
              <a:rPr lang="en-US" sz="3800" dirty="0"/>
              <a:t>MATLAB has two ways to control number of times loop executes commands</a:t>
            </a:r>
          </a:p>
          <a:p>
            <a:r>
              <a:rPr lang="en-US" sz="3800" dirty="0"/>
              <a:t>Method 1 – loop executes commands a specified number of times</a:t>
            </a:r>
          </a:p>
          <a:p>
            <a:r>
              <a:rPr lang="en-US" sz="3800" dirty="0"/>
              <a:t>Method 2 – loop executes commands as long as a specified expression is true</a:t>
            </a:r>
          </a:p>
          <a:p>
            <a:endParaRPr lang="en-US" sz="3800" dirty="0"/>
          </a:p>
          <a:p>
            <a:pPr marL="0" indent="0">
              <a:buNone/>
            </a:pPr>
            <a:r>
              <a:rPr lang="en-US" sz="3800" dirty="0"/>
              <a:t>Can often evaluate using either a for-loop or </a:t>
            </a:r>
            <a:r>
              <a:rPr lang="en-US" sz="3800" dirty="0" err="1"/>
              <a:t>elementwise</a:t>
            </a:r>
            <a:r>
              <a:rPr lang="en-US" sz="3800" dirty="0"/>
              <a:t> operations. </a:t>
            </a:r>
          </a:p>
          <a:p>
            <a:pPr marL="0" indent="0">
              <a:buNone/>
            </a:pPr>
            <a:r>
              <a:rPr lang="en-US" sz="3800" dirty="0" err="1"/>
              <a:t>Elementwise</a:t>
            </a:r>
            <a:r>
              <a:rPr lang="en-US" sz="3800" dirty="0"/>
              <a:t> operations are:</a:t>
            </a:r>
          </a:p>
          <a:p>
            <a:r>
              <a:rPr lang="en-US" sz="3800" dirty="0"/>
              <a:t>faster</a:t>
            </a:r>
          </a:p>
          <a:p>
            <a:r>
              <a:rPr lang="en-US" sz="3800" dirty="0"/>
              <a:t>easier to read</a:t>
            </a:r>
          </a:p>
          <a:p>
            <a:r>
              <a:rPr lang="en-US" sz="4000" dirty="0"/>
              <a:t>ADVICE – try to use </a:t>
            </a:r>
            <a:r>
              <a:rPr lang="en-US" sz="4000" dirty="0" err="1"/>
              <a:t>elementwise</a:t>
            </a:r>
            <a:r>
              <a:rPr lang="en-US" sz="4000" dirty="0"/>
              <a:t> operations; use for-loops when </a:t>
            </a:r>
            <a:r>
              <a:rPr lang="en-US" sz="4000" dirty="0" err="1"/>
              <a:t>elementwise</a:t>
            </a:r>
            <a:r>
              <a:rPr lang="en-US" sz="4000" dirty="0"/>
              <a:t> operations become too abstract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75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329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656479" cy="307777"/>
          </a:xfrm>
        </p:spPr>
        <p:txBody>
          <a:bodyPr/>
          <a:lstStyle/>
          <a:p>
            <a:r>
              <a:rPr lang="en-US" dirty="0"/>
              <a:t>6.4.1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914400" y="3886200"/>
            <a:ext cx="7315200" cy="259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loop index variable can have any variable name (usually </a:t>
            </a:r>
            <a:r>
              <a:rPr lang="en-US" dirty="0" err="1"/>
              <a:t>i</a:t>
            </a:r>
            <a:r>
              <a:rPr lang="en-US" dirty="0"/>
              <a:t>, j, k, m, and n are used) 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and j should not be used when working with complex numbers. (ii and </a:t>
            </a:r>
            <a:r>
              <a:rPr lang="en-US" dirty="0" err="1"/>
              <a:t>jj</a:t>
            </a:r>
            <a:r>
              <a:rPr lang="en-US" dirty="0"/>
              <a:t> are good alternative names)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3767" y="533400"/>
            <a:ext cx="8276466" cy="3148013"/>
            <a:chOff x="433767" y="533400"/>
            <a:chExt cx="8276466" cy="314801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67" y="533400"/>
              <a:ext cx="8276466" cy="3148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762000" y="2107406"/>
              <a:ext cx="1981200" cy="711994"/>
              <a:chOff x="762000" y="2107406"/>
              <a:chExt cx="1981200" cy="71199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62000" y="227873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323232"/>
                    </a:solidFill>
                  </a:rPr>
                  <a:t>Body of loop</a:t>
                </a:r>
              </a:p>
            </p:txBody>
          </p:sp>
          <p:sp>
            <p:nvSpPr>
              <p:cNvPr id="5" name="Left Brace 4"/>
              <p:cNvSpPr/>
              <p:nvPr/>
            </p:nvSpPr>
            <p:spPr>
              <a:xfrm>
                <a:off x="2362200" y="2107406"/>
                <a:ext cx="381000" cy="711994"/>
              </a:xfrm>
              <a:prstGeom prst="leftBrac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3232"/>
                  </a:solidFill>
                </a:endParaRPr>
              </a:p>
            </p:txBody>
          </p: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76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52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656479" cy="307777"/>
          </a:xfrm>
        </p:spPr>
        <p:txBody>
          <a:bodyPr/>
          <a:lstStyle/>
          <a:p>
            <a:r>
              <a:rPr lang="en-US" dirty="0"/>
              <a:t>6.4.1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8601" y="762000"/>
            <a:ext cx="7772400" cy="5943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Loop sets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executes </a:t>
            </a:r>
            <a:br>
              <a:rPr lang="en-US" dirty="0"/>
            </a:br>
            <a:r>
              <a:rPr lang="en-US" dirty="0"/>
              <a:t>commands between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and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commands, </a:t>
            </a:r>
            <a:br>
              <a:rPr lang="en-US" dirty="0"/>
            </a:br>
            <a:r>
              <a:rPr lang="en-US" dirty="0"/>
              <a:t>i.e., executes body of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 sets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f+s</a:t>
            </a:r>
            <a:r>
              <a:rPr lang="en-US" dirty="0"/>
              <a:t>, executes body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repeats itself until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 &gt;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 then continues with commands that follow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command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are usually integers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usually omitted. If so, loop uses </a:t>
            </a:r>
            <a:br>
              <a:rPr lang="en-US" dirty="0"/>
            </a:br>
            <a:r>
              <a:rPr lang="en-US" dirty="0"/>
              <a:t>increment of 1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48200" y="152400"/>
            <a:ext cx="4343400" cy="1652043"/>
            <a:chOff x="433767" y="533400"/>
            <a:chExt cx="8276466" cy="314801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67" y="533400"/>
              <a:ext cx="8276466" cy="3148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433767" y="2107406"/>
              <a:ext cx="2309433" cy="711994"/>
              <a:chOff x="433767" y="2107406"/>
              <a:chExt cx="2309433" cy="7119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33767" y="2212913"/>
                <a:ext cx="1928434" cy="49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323232"/>
                    </a:solidFill>
                  </a:rPr>
                  <a:t>Body of loop</a:t>
                </a:r>
              </a:p>
            </p:txBody>
          </p:sp>
          <p:sp>
            <p:nvSpPr>
              <p:cNvPr id="13" name="Left Brace 12"/>
              <p:cNvSpPr/>
              <p:nvPr/>
            </p:nvSpPr>
            <p:spPr>
              <a:xfrm>
                <a:off x="2362200" y="2107406"/>
                <a:ext cx="381000" cy="711994"/>
              </a:xfrm>
              <a:prstGeom prst="leftBrac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3232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77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164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656479" cy="307777"/>
          </a:xfrm>
        </p:spPr>
        <p:txBody>
          <a:bodyPr/>
          <a:lstStyle/>
          <a:p>
            <a:r>
              <a:rPr lang="en-US" dirty="0"/>
              <a:t>6.4.1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2590800"/>
            <a:ext cx="8229601" cy="3352800"/>
          </a:xfrm>
        </p:spPr>
        <p:txBody>
          <a:bodyPr/>
          <a:lstStyle/>
          <a:p>
            <a:r>
              <a:rPr lang="en-US" dirty="0"/>
              <a:t>Increment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can be negative 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 = 25:–5:10</a:t>
            </a:r>
            <a:r>
              <a:rPr lang="en-US" dirty="0"/>
              <a:t> produces four passes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 = 25, 20, 15, 10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 = t</a:t>
            </a:r>
            <a:r>
              <a:rPr lang="en-US" dirty="0"/>
              <a:t>, loop executes once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 &gt; 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&gt; 0</a:t>
            </a:r>
            <a:r>
              <a:rPr lang="en-US" dirty="0"/>
              <a:t>, or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 &lt; t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&lt; 0,</a:t>
            </a:r>
            <a:r>
              <a:rPr lang="en-US" dirty="0"/>
              <a:t> loop not executed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83784" y="440827"/>
            <a:ext cx="4976433" cy="1892822"/>
            <a:chOff x="433767" y="533400"/>
            <a:chExt cx="8276466" cy="314801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67" y="533400"/>
              <a:ext cx="8276466" cy="3148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643349" y="2107406"/>
              <a:ext cx="2099851" cy="711994"/>
              <a:chOff x="643349" y="2107406"/>
              <a:chExt cx="2099851" cy="7119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43349" y="2235284"/>
                <a:ext cx="1718851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323232"/>
                    </a:solidFill>
                  </a:rPr>
                  <a:t>Body of loop</a:t>
                </a:r>
              </a:p>
            </p:txBody>
          </p:sp>
          <p:sp>
            <p:nvSpPr>
              <p:cNvPr id="13" name="Left Brace 12"/>
              <p:cNvSpPr/>
              <p:nvPr/>
            </p:nvSpPr>
            <p:spPr>
              <a:xfrm>
                <a:off x="2362200" y="2107406"/>
                <a:ext cx="381000" cy="711994"/>
              </a:xfrm>
              <a:prstGeom prst="leftBrac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3232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78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666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656479" cy="307777"/>
          </a:xfrm>
        </p:spPr>
        <p:txBody>
          <a:bodyPr/>
          <a:lstStyle/>
          <a:p>
            <a:r>
              <a:rPr lang="en-US" dirty="0"/>
              <a:t>6.4.1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2590800"/>
            <a:ext cx="8229601" cy="3886200"/>
          </a:xfrm>
        </p:spPr>
        <p:txBody>
          <a:bodyPr/>
          <a:lstStyle/>
          <a:p>
            <a:r>
              <a:rPr lang="en-US" dirty="0"/>
              <a:t>If values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are such that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cannot be equal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, then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positive, last pass is one where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has largest value smaller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example,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 = 8:10:50</a:t>
            </a:r>
            <a:r>
              <a:rPr lang="en-US" dirty="0"/>
              <a:t> produces five passes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 = 8, 18, 28, 38, 48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/>
              <a:t>is negative, last pass is one where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has smallest value larger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83784" y="440827"/>
            <a:ext cx="4976433" cy="1892822"/>
            <a:chOff x="433767" y="533400"/>
            <a:chExt cx="8276466" cy="314801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67" y="533400"/>
              <a:ext cx="8276466" cy="3148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643349" y="2107406"/>
              <a:ext cx="2099851" cy="711994"/>
              <a:chOff x="643349" y="2107406"/>
              <a:chExt cx="2099851" cy="7119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43349" y="2235284"/>
                <a:ext cx="1718851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323232"/>
                    </a:solidFill>
                  </a:rPr>
                  <a:t>Body of loop</a:t>
                </a:r>
              </a:p>
            </p:txBody>
          </p:sp>
          <p:sp>
            <p:nvSpPr>
              <p:cNvPr id="13" name="Left Brace 12"/>
              <p:cNvSpPr/>
              <p:nvPr/>
            </p:nvSpPr>
            <p:spPr>
              <a:xfrm>
                <a:off x="2362200" y="2107406"/>
                <a:ext cx="381000" cy="711994"/>
              </a:xfrm>
              <a:prstGeom prst="leftBrac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3232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79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3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14300" y="1466850"/>
            <a:ext cx="8915400" cy="3924300"/>
          </a:xfrm>
        </p:spPr>
        <p:txBody>
          <a:bodyPr>
            <a:normAutofit lnSpcReduction="10000"/>
          </a:bodyPr>
          <a:lstStyle/>
          <a:p>
            <a:pPr marL="533400" indent="-533400">
              <a:buNone/>
            </a:pPr>
            <a:r>
              <a:rPr lang="en-US" sz="3600" dirty="0"/>
              <a:t>Example</a:t>
            </a:r>
            <a:endParaRPr lang="en-US" sz="2800" dirty="0"/>
          </a:p>
          <a:p>
            <a:pPr marL="533400" indent="-533400">
              <a:buNone/>
            </a:pPr>
            <a:r>
              <a:rPr lang="en-US" sz="2800" dirty="0">
                <a:latin typeface="Courier New" pitchFamily="49" charset="0"/>
              </a:rPr>
              <a:t>&gt;&gt; weight = 178.3;</a:t>
            </a:r>
          </a:p>
          <a:p>
            <a:pPr marL="533400" indent="-533400">
              <a:buNone/>
            </a:pPr>
            <a:r>
              <a:rPr lang="en-US" sz="2800" dirty="0">
                <a:latin typeface="Courier New" pitchFamily="49" charset="0"/>
              </a:rPr>
              <a:t>&gt;&gt; age = 17;</a:t>
            </a:r>
          </a:p>
          <a:p>
            <a:pPr marL="533400" indent="-533400">
              <a:buNone/>
            </a:pPr>
            <a:r>
              <a:rPr lang="en-US" sz="2800" dirty="0">
                <a:latin typeface="Courier New" pitchFamily="49" charset="0"/>
              </a:rPr>
              <a:t>&gt;&gt; </a:t>
            </a:r>
            <a:r>
              <a:rPr lang="en-US" sz="2800" dirty="0" err="1">
                <a:latin typeface="Courier New" pitchFamily="49" charset="0"/>
              </a:rPr>
              <a:t>fprintf</a:t>
            </a:r>
            <a:r>
              <a:rPr lang="en-US" sz="2800" dirty="0">
                <a:latin typeface="Courier New" pitchFamily="49" charset="0"/>
              </a:rPr>
              <a:t>( ['Tim weighs %.1f </a:t>
            </a:r>
            <a:r>
              <a:rPr lang="en-US" sz="2800" dirty="0" err="1">
                <a:latin typeface="Courier New" pitchFamily="49" charset="0"/>
              </a:rPr>
              <a:t>lbs</a:t>
            </a:r>
            <a:r>
              <a:rPr lang="en-US" sz="2800" dirty="0">
                <a:latin typeface="Courier New" pitchFamily="49" charset="0"/>
              </a:rPr>
              <a:t>'...</a:t>
            </a:r>
          </a:p>
          <a:p>
            <a:pPr marL="533400" indent="-533400">
              <a:buNone/>
            </a:pPr>
            <a:r>
              <a:rPr lang="en-US" sz="2800" dirty="0">
                <a:latin typeface="Courier New" pitchFamily="49" charset="0"/>
              </a:rPr>
              <a:t>' and is %d years old'], weight, age )</a:t>
            </a:r>
          </a:p>
          <a:p>
            <a:pPr marL="533400" indent="-533400">
              <a:buNone/>
            </a:pPr>
            <a:endParaRPr lang="en-US" sz="2800" dirty="0">
              <a:latin typeface="Courier New" pitchFamily="49" charset="0"/>
            </a:endParaRPr>
          </a:p>
          <a:p>
            <a:pPr marL="533400" indent="-533400">
              <a:buNone/>
            </a:pPr>
            <a:r>
              <a:rPr lang="en-US" sz="2800" dirty="0">
                <a:latin typeface="Courier New" pitchFamily="49" charset="0"/>
              </a:rPr>
              <a:t> Tim weighs 178.3 </a:t>
            </a:r>
            <a:r>
              <a:rPr lang="en-US" sz="2800" dirty="0" err="1">
                <a:latin typeface="Courier New" pitchFamily="49" charset="0"/>
              </a:rPr>
              <a:t>lbs</a:t>
            </a:r>
            <a:r>
              <a:rPr lang="en-US" sz="2800" dirty="0">
                <a:latin typeface="Courier New" pitchFamily="49" charset="0"/>
              </a:rPr>
              <a:t> and is 17 years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4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656479" cy="307777"/>
          </a:xfrm>
        </p:spPr>
        <p:txBody>
          <a:bodyPr/>
          <a:lstStyle/>
          <a:p>
            <a:r>
              <a:rPr lang="en-US" dirty="0"/>
              <a:t>6.4.1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2590800"/>
            <a:ext cx="8305800" cy="3810000"/>
          </a:xfrm>
        </p:spPr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command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can also be assigned specific value (typed in as a vector)</a:t>
            </a:r>
          </a:p>
          <a:p>
            <a:pPr lvl="1"/>
            <a:r>
              <a:rPr lang="en-US" dirty="0"/>
              <a:t>For 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k = [7 9 –1 3 3 5]</a:t>
            </a:r>
          </a:p>
          <a:p>
            <a:r>
              <a:rPr lang="en-US" dirty="0"/>
              <a:t>In general, loop body should not change 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command in a program </a:t>
            </a:r>
            <a:r>
              <a:rPr lang="en-US" u="sng" dirty="0"/>
              <a:t>must</a:t>
            </a:r>
            <a:r>
              <a:rPr lang="en-US" b="1" dirty="0"/>
              <a:t> </a:t>
            </a:r>
            <a:r>
              <a:rPr lang="en-US" dirty="0"/>
              <a:t>have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command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83784" y="440827"/>
            <a:ext cx="4976433" cy="1892822"/>
            <a:chOff x="433767" y="533400"/>
            <a:chExt cx="8276466" cy="314801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67" y="533400"/>
              <a:ext cx="8276466" cy="3148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643349" y="2107406"/>
              <a:ext cx="2099851" cy="711994"/>
              <a:chOff x="643349" y="2107406"/>
              <a:chExt cx="2099851" cy="7119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43349" y="2235284"/>
                <a:ext cx="1718851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323232"/>
                    </a:solidFill>
                  </a:rPr>
                  <a:t>Body of loop</a:t>
                </a:r>
              </a:p>
            </p:txBody>
          </p:sp>
          <p:sp>
            <p:nvSpPr>
              <p:cNvPr id="13" name="Left Brace 12"/>
              <p:cNvSpPr/>
              <p:nvPr/>
            </p:nvSpPr>
            <p:spPr>
              <a:xfrm>
                <a:off x="2362200" y="2107406"/>
                <a:ext cx="381000" cy="711994"/>
              </a:xfrm>
              <a:prstGeom prst="leftBrac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3232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80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8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656479" cy="307777"/>
          </a:xfrm>
        </p:spPr>
        <p:txBody>
          <a:bodyPr/>
          <a:lstStyle/>
          <a:p>
            <a:r>
              <a:rPr lang="en-US" dirty="0"/>
              <a:t>6.4.1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23901" y="2590800"/>
            <a:ext cx="7696199" cy="3581400"/>
          </a:xfrm>
        </p:spPr>
        <p:txBody>
          <a:bodyPr/>
          <a:lstStyle/>
          <a:p>
            <a:r>
              <a:rPr lang="en-US" dirty="0"/>
              <a:t>Value of loop index variable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) not displayed automatically </a:t>
            </a:r>
          </a:p>
          <a:p>
            <a:pPr lvl="1"/>
            <a:r>
              <a:rPr lang="en-US" dirty="0"/>
              <a:t>Can display value in each pass (sometimes useful for debugging) by typing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as one of commands in loop</a:t>
            </a:r>
          </a:p>
          <a:p>
            <a:r>
              <a:rPr lang="en-US" dirty="0"/>
              <a:t>When loop ends, loop index variable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) has value last assigned to it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83784" y="440827"/>
            <a:ext cx="4976433" cy="1892822"/>
            <a:chOff x="433767" y="533400"/>
            <a:chExt cx="8276466" cy="314801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67" y="533400"/>
              <a:ext cx="8276466" cy="3148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643349" y="2107406"/>
              <a:ext cx="2099851" cy="711994"/>
              <a:chOff x="643349" y="2107406"/>
              <a:chExt cx="2099851" cy="7119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43349" y="2222342"/>
                <a:ext cx="1718851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323232"/>
                    </a:solidFill>
                  </a:rPr>
                  <a:t>Body of loop</a:t>
                </a:r>
              </a:p>
            </p:txBody>
          </p:sp>
          <p:sp>
            <p:nvSpPr>
              <p:cNvPr id="13" name="Left Brace 12"/>
              <p:cNvSpPr/>
              <p:nvPr/>
            </p:nvSpPr>
            <p:spPr>
              <a:xfrm>
                <a:off x="2362200" y="2107406"/>
                <a:ext cx="381000" cy="711994"/>
              </a:xfrm>
              <a:prstGeom prst="leftBrac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3232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81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734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01739" cy="307777"/>
          </a:xfrm>
        </p:spPr>
        <p:txBody>
          <a:bodyPr/>
          <a:lstStyle/>
          <a:p>
            <a:r>
              <a:rPr lang="en-US" dirty="0"/>
              <a:t>6.4.2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52450" y="857250"/>
            <a:ext cx="8039100" cy="51435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sz="3600" dirty="0"/>
              <a:t> loop used when</a:t>
            </a:r>
          </a:p>
          <a:p>
            <a:r>
              <a:rPr lang="en-US" dirty="0"/>
              <a:t>You don't know number of loop iterations</a:t>
            </a:r>
          </a:p>
          <a:p>
            <a:r>
              <a:rPr lang="en-US" dirty="0"/>
              <a:t>You do have a condition that you can test and stop looping when it is false. For example,</a:t>
            </a:r>
          </a:p>
          <a:p>
            <a:pPr lvl="1"/>
            <a:r>
              <a:rPr lang="en-US" dirty="0"/>
              <a:t>Keep reading data from a file until you reach the end of the file</a:t>
            </a:r>
          </a:p>
          <a:p>
            <a:pPr lvl="1"/>
            <a:r>
              <a:rPr lang="en-US" dirty="0"/>
              <a:t>Keep adding terms to a sum until the difference of the last two terms is less than a certain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82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69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01739" cy="307777"/>
          </a:xfrm>
        </p:spPr>
        <p:txBody>
          <a:bodyPr/>
          <a:lstStyle/>
          <a:p>
            <a:r>
              <a:rPr lang="en-US" dirty="0"/>
              <a:t>6.4.2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1000" y="914400"/>
            <a:ext cx="7543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Loop </a:t>
            </a:r>
            <a:br>
              <a:rPr lang="en-US" sz="3600" dirty="0"/>
            </a:br>
            <a:r>
              <a:rPr lang="en-US" sz="3600" dirty="0"/>
              <a:t>evaluates</a:t>
            </a:r>
            <a:br>
              <a:rPr lang="en-US" sz="3600" dirty="0"/>
            </a:br>
            <a:r>
              <a:rPr lang="en-US" sz="3600" dirty="0"/>
              <a:t>conditional-expression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If conditional-expression is true, executes code in body, then goes back to Step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If conditional-expression is false, skips code in body and goes to code after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3600" dirty="0"/>
              <a:t>-statement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4617"/>
            <a:ext cx="5943600" cy="170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83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0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01739" cy="307777"/>
          </a:xfrm>
        </p:spPr>
        <p:txBody>
          <a:bodyPr/>
          <a:lstStyle/>
          <a:p>
            <a:r>
              <a:rPr lang="en-US" dirty="0"/>
              <a:t>6.4.2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66750" y="1638300"/>
            <a:ext cx="78105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The conditional expression of a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sz="3600" dirty="0"/>
              <a:t> loop</a:t>
            </a:r>
          </a:p>
          <a:p>
            <a:r>
              <a:rPr lang="en-US" dirty="0"/>
              <a:t>Has a variable in it</a:t>
            </a:r>
          </a:p>
          <a:p>
            <a:pPr lvl="1"/>
            <a:r>
              <a:rPr lang="en-US" dirty="0"/>
              <a:t>Body of loop must change value of variable</a:t>
            </a:r>
          </a:p>
          <a:p>
            <a:pPr lvl="1"/>
            <a:r>
              <a:rPr lang="en-US" dirty="0"/>
              <a:t>There must be some value of the variable that makes the conditional expression be false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84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438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01739" cy="307777"/>
          </a:xfrm>
        </p:spPr>
        <p:txBody>
          <a:bodyPr/>
          <a:lstStyle/>
          <a:p>
            <a:r>
              <a:rPr lang="en-US" dirty="0"/>
              <a:t>6.4.2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47700" y="876300"/>
            <a:ext cx="7848600" cy="5105400"/>
          </a:xfrm>
        </p:spPr>
        <p:txBody>
          <a:bodyPr>
            <a:normAutofit fontScale="92500" lnSpcReduction="20000"/>
          </a:bodyPr>
          <a:lstStyle/>
          <a:p>
            <a:pPr marL="571500" indent="-571500"/>
            <a:r>
              <a:rPr lang="en-US" sz="3600" dirty="0"/>
              <a:t>If the conditional expression never becomes false, the loop will keep executing... Forever as an </a:t>
            </a:r>
            <a:r>
              <a:rPr lang="en-US" sz="3600" i="1" dirty="0"/>
              <a:t>infinite loop. </a:t>
            </a:r>
            <a:r>
              <a:rPr lang="en-US" sz="3600" dirty="0"/>
              <a:t>Your program will just keep running, and if there is no output from the loop (as if often the case), it will look like MATLAB has stopped responding</a:t>
            </a:r>
          </a:p>
          <a:p>
            <a:pPr marL="571500" indent="-571500"/>
            <a:r>
              <a:rPr lang="en-US" sz="3600" dirty="0"/>
              <a:t>If your program gets caught in an indefinite loop,</a:t>
            </a:r>
          </a:p>
          <a:p>
            <a:pPr lvl="1"/>
            <a:r>
              <a:rPr lang="en-US" dirty="0"/>
              <a:t>Put the cursor in the Command Window</a:t>
            </a:r>
          </a:p>
          <a:p>
            <a:pPr lvl="1"/>
            <a:r>
              <a:rPr lang="en-US" dirty="0"/>
              <a:t>Press CTRL+C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85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443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01739" cy="307777"/>
          </a:xfrm>
        </p:spPr>
        <p:txBody>
          <a:bodyPr/>
          <a:lstStyle/>
          <a:p>
            <a:r>
              <a:rPr lang="en-US" dirty="0"/>
              <a:t>6.4.2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8600" y="1219200"/>
            <a:ext cx="86868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Common causes of infinite loops:</a:t>
            </a:r>
          </a:p>
          <a:p>
            <a:r>
              <a:rPr lang="en-US" dirty="0"/>
              <a:t>No variable in conditional expression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distance1 = 1;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distance2 = 10;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distance3 = 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while distance1 &lt; distance2</a:t>
            </a:r>
          </a:p>
          <a:p>
            <a:pPr marL="457200" indent="-45720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('Distance = %d\n',distance3);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3886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distance1 and distance2 never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86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349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01739" cy="307777"/>
          </a:xfrm>
        </p:spPr>
        <p:txBody>
          <a:bodyPr/>
          <a:lstStyle/>
          <a:p>
            <a:r>
              <a:rPr lang="en-US" dirty="0"/>
              <a:t>6.4.2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1000" y="952500"/>
            <a:ext cx="8382000" cy="4762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Common causes of infinite loops:</a:t>
            </a:r>
          </a:p>
          <a:p>
            <a:r>
              <a:rPr lang="en-US" dirty="0"/>
              <a:t>Variable in conditional expression never changes 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minDistance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distanceIncrement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distance = 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while distance &lt;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minDistance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distance=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distance+distanceIncrement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181600" y="3048000"/>
            <a:ext cx="2819400" cy="369332"/>
            <a:chOff x="4648200" y="2895600"/>
            <a:chExt cx="281940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181600" y="2895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Typo – should be 10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648200" y="3080266"/>
              <a:ext cx="533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87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319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1901739" cy="307777"/>
          </a:xfrm>
        </p:spPr>
        <p:txBody>
          <a:bodyPr/>
          <a:lstStyle/>
          <a:p>
            <a:r>
              <a:rPr lang="en-US" dirty="0"/>
              <a:t>6.4.2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while-end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71500" y="762000"/>
            <a:ext cx="8001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Common causes of infinite loops:</a:t>
            </a:r>
          </a:p>
          <a:p>
            <a:r>
              <a:rPr lang="en-US" dirty="0"/>
              <a:t>Wrong variable in conditional expression changed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minDistance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delta = 10;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distance = 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while distance &lt;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minDistance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minDistance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minDistance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+ delta;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86912" y="5101828"/>
            <a:ext cx="2870888" cy="765572"/>
            <a:chOff x="1981200" y="4800600"/>
            <a:chExt cx="2870888" cy="765572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5196840"/>
              <a:ext cx="2870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Typo – should be distance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133600" y="4876800"/>
              <a:ext cx="1283044" cy="3200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</p:cNvCxnSpPr>
            <p:nvPr/>
          </p:nvCxnSpPr>
          <p:spPr>
            <a:xfrm flipV="1">
              <a:off x="3416644" y="4800600"/>
              <a:ext cx="1231556" cy="3962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88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981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4289636" cy="286232"/>
          </a:xfrm>
        </p:spPr>
        <p:txBody>
          <a:bodyPr/>
          <a:lstStyle/>
          <a:p>
            <a:r>
              <a:rPr lang="en-US" dirty="0"/>
              <a:t>6.5 Nested Loops and Nested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00100" y="723900"/>
            <a:ext cx="7543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If a loop or conditional statement is placed inside another loop or conditional statement, the former are said to be </a:t>
            </a:r>
            <a:r>
              <a:rPr lang="en-US" sz="3600" i="1" dirty="0"/>
              <a:t>nested</a:t>
            </a:r>
            <a:r>
              <a:rPr lang="en-US" sz="3600" dirty="0"/>
              <a:t> in the latter.</a:t>
            </a:r>
          </a:p>
          <a:p>
            <a:r>
              <a:rPr lang="en-US" dirty="0"/>
              <a:t>Most common to hear of a </a:t>
            </a:r>
            <a:r>
              <a:rPr lang="en-US" i="1" dirty="0"/>
              <a:t>nested loop</a:t>
            </a:r>
            <a:r>
              <a:rPr lang="en-US" dirty="0"/>
              <a:t>, i.e., a loop within a loop</a:t>
            </a:r>
          </a:p>
          <a:p>
            <a:pPr lvl="1"/>
            <a:r>
              <a:rPr lang="en-US" dirty="0"/>
              <a:t>Often occur when working with two-dimensional problems</a:t>
            </a:r>
          </a:p>
          <a:p>
            <a:r>
              <a:rPr lang="en-US" dirty="0"/>
              <a:t>Each loop and conditional statement </a:t>
            </a:r>
            <a:r>
              <a:rPr lang="en-US" u="sng" dirty="0"/>
              <a:t>must</a:t>
            </a:r>
            <a:r>
              <a:rPr lang="en-US" dirty="0"/>
              <a:t> have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89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2355966" cy="307777"/>
          </a:xfrm>
        </p:spPr>
        <p:txBody>
          <a:bodyPr/>
          <a:lstStyle/>
          <a:p>
            <a:r>
              <a:rPr lang="en-US" dirty="0"/>
              <a:t>4.3.2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1951" y="988219"/>
            <a:ext cx="8420099" cy="4881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cs typeface="Arial" pitchFamily="34" charset="0"/>
              </a:rPr>
              <a:t>Using the </a:t>
            </a:r>
            <a:r>
              <a:rPr lang="en-US" sz="2400" u="sng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400" b="1" u="sng" dirty="0">
                <a:cs typeface="Arial" pitchFamily="34" charset="0"/>
              </a:rPr>
              <a:t> command to save output to a file</a:t>
            </a:r>
            <a:r>
              <a:rPr lang="en-US" sz="2400" b="1" dirty="0">
                <a:cs typeface="Arial" pitchFamily="34" charset="0"/>
              </a:rPr>
              <a:t>:</a:t>
            </a:r>
            <a:endParaRPr lang="en-US" sz="24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>
                <a:cs typeface="Arial" pitchFamily="34" charset="0"/>
              </a:rPr>
              <a:t>Takes three steps to write to a file</a:t>
            </a:r>
          </a:p>
          <a:p>
            <a:pPr marL="0" indent="0">
              <a:buNone/>
            </a:pPr>
            <a:r>
              <a:rPr lang="en-US" sz="3600" b="1" u="sng" dirty="0">
                <a:cs typeface="Arial" pitchFamily="34" charset="0"/>
              </a:rPr>
              <a:t>Step a</a:t>
            </a:r>
            <a:r>
              <a:rPr lang="en-US" sz="3600" b="1" dirty="0">
                <a:cs typeface="Arial" pitchFamily="34" charset="0"/>
              </a:rPr>
              <a:t>: </a:t>
            </a:r>
            <a:r>
              <a:rPr lang="en-US" sz="3600" dirty="0">
                <a:cs typeface="Arial" pitchFamily="34" charset="0"/>
              </a:rPr>
              <a:t>– open file</a:t>
            </a:r>
          </a:p>
          <a:p>
            <a:pPr marL="0" indent="0" algn="ctr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fid=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file_name','permission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fid</a:t>
            </a:r>
            <a:r>
              <a:rPr lang="en-US" sz="3600" dirty="0">
                <a:cs typeface="Arial" pitchFamily="34" charset="0"/>
              </a:rPr>
              <a:t> – </a:t>
            </a:r>
            <a:r>
              <a:rPr lang="en-US" sz="3600" i="1" dirty="0">
                <a:cs typeface="Arial" pitchFamily="34" charset="0"/>
              </a:rPr>
              <a:t>file identifier</a:t>
            </a:r>
            <a:r>
              <a:rPr lang="en-US" sz="3600" dirty="0">
                <a:cs typeface="Arial" pitchFamily="34" charset="0"/>
              </a:rPr>
              <a:t>, lets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3600" dirty="0">
                <a:cs typeface="Arial" pitchFamily="34" charset="0"/>
              </a:rPr>
              <a:t> know what file to write its output in</a:t>
            </a:r>
          </a:p>
          <a:p>
            <a:pPr marL="0" indent="0"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permission</a:t>
            </a:r>
            <a:r>
              <a:rPr lang="en-US" sz="3600" dirty="0">
                <a:cs typeface="Arial" pitchFamily="34" charset="0"/>
              </a:rPr>
              <a:t> – tells how file will be used, e.g., for reading, writing, both,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150587-EBBE-4EA5-A216-72D3A82C5A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76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669787" cy="307777"/>
          </a:xfrm>
        </p:spPr>
        <p:txBody>
          <a:bodyPr/>
          <a:lstStyle/>
          <a:p>
            <a:r>
              <a:rPr lang="en-US" dirty="0"/>
              <a:t>6.6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590550" y="876300"/>
            <a:ext cx="79629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The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400" b="1" u="sng" dirty="0"/>
              <a:t> command</a:t>
            </a:r>
            <a:r>
              <a:rPr lang="en-US" sz="2400" b="1" dirty="0"/>
              <a:t>:</a:t>
            </a:r>
          </a:p>
          <a:p>
            <a:r>
              <a:rPr lang="en-US" dirty="0"/>
              <a:t>When inside a loop (for and while),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terminates execution of loop</a:t>
            </a:r>
          </a:p>
          <a:p>
            <a:pPr lvl="1"/>
            <a:r>
              <a:rPr lang="en-US" dirty="0"/>
              <a:t>MATLAB jumps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/>
              <a:t>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command of loop, then continues with next command (does not go back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command of that loop).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ends whole loop, not just last pass</a:t>
            </a:r>
          </a:p>
          <a:p>
            <a:pPr marL="228600" indent="-228600">
              <a:buNone/>
            </a:pPr>
            <a:r>
              <a:rPr lang="en-US" b="1" dirty="0"/>
              <a:t>• </a:t>
            </a: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inside nested loop, only nested loop terminated (not any outer loops)</a:t>
            </a:r>
          </a:p>
          <a:p>
            <a:pPr lvl="1"/>
            <a:r>
              <a:rPr lang="en-US" sz="3200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/>
              <a:t> command in script or function file but not in a loop terminates execution of file</a:t>
            </a:r>
          </a:p>
          <a:p>
            <a:pPr lvl="1"/>
            <a:r>
              <a:rPr lang="en-US" sz="3200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/>
              <a:t> command usually used within a conditional statement. </a:t>
            </a:r>
          </a:p>
          <a:p>
            <a:pPr lvl="2"/>
            <a:r>
              <a:rPr lang="en-US" dirty="0"/>
              <a:t>In loops provides way to end looping if some condition is met</a:t>
            </a:r>
            <a:endParaRPr lang="en-US" sz="3600" dirty="0"/>
          </a:p>
          <a:p>
            <a:pPr marL="228600" indent="-22860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90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368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372718" cy="291618"/>
          </a:xfrm>
        </p:spPr>
        <p:txBody>
          <a:bodyPr/>
          <a:lstStyle/>
          <a:p>
            <a:r>
              <a:rPr lang="en-US" dirty="0"/>
              <a:t>6.6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76250" y="1066800"/>
            <a:ext cx="81915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400" b="1" dirty="0"/>
              <a:t> command: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inside a loop (for- and while-) to stop current iteration and start next iteration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usually part of a conditional statement. When MATLAB reaches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it does not execute remaining commands in loop but skips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command of loop and then starts a new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91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502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" y="76200"/>
            <a:ext cx="3372718" cy="291618"/>
          </a:xfrm>
        </p:spPr>
        <p:txBody>
          <a:bodyPr/>
          <a:lstStyle/>
          <a:p>
            <a:r>
              <a:rPr lang="en-US" dirty="0"/>
              <a:t>6.6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152400" y="1066800"/>
            <a:ext cx="81915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EXAMPLE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for ii=1:100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if rem( ii, 8 ) == 0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count = 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('ii=%d\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n',ii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continue;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% code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% more code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336799"/>
            <a:ext cx="2743200" cy="1729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eight iteration reset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>
                <a:solidFill>
                  <a:srgbClr val="FF0000"/>
                </a:solidFill>
              </a:rPr>
              <a:t> to zero, print the iteration number, and skip the remaining computations in the loop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562600" y="2362200"/>
            <a:ext cx="533400" cy="1676400"/>
          </a:xfrm>
          <a:prstGeom prst="rightBrac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96AEB7-8085-4BD1-9545-56EA7543AA47}" type="slidenum">
              <a:rPr lang="en-US" smtClean="0">
                <a:solidFill>
                  <a:srgbClr val="323232"/>
                </a:solidFill>
              </a:rPr>
              <a:pPr/>
              <a:t>92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41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4470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3844" y="1143000"/>
            <a:ext cx="7132320" cy="5334000"/>
          </a:xfrm>
        </p:spPr>
        <p:txBody>
          <a:bodyPr>
            <a:normAutofit/>
          </a:bodyPr>
          <a:lstStyle/>
          <a:p>
            <a:r>
              <a:rPr lang="en-US" dirty="0"/>
              <a:t>There are many ways to muck up “</a:t>
            </a:r>
            <a:r>
              <a:rPr lang="en-US" dirty="0" err="1"/>
              <a:t>for,while</a:t>
            </a:r>
            <a:r>
              <a:rPr lang="en-US" dirty="0"/>
              <a:t>” loops and if-else logic.</a:t>
            </a:r>
          </a:p>
          <a:p>
            <a:r>
              <a:rPr lang="en-US" dirty="0"/>
              <a:t>Try to use elementwise calculations whenever possible</a:t>
            </a:r>
          </a:p>
          <a:p>
            <a:r>
              <a:rPr lang="en-US" dirty="0"/>
              <a:t>Check that you are getting the correct answers</a:t>
            </a:r>
          </a:p>
          <a:p>
            <a:pPr marL="3429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ilat 5e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ilat 5e" id="{4ABC42F0-9945-48A1-8D00-BD160F4892F5}" vid="{C8CEF0AB-C212-4EC7-A62B-3AE1D39F8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ilat 5e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lat 5e" id="{4ABC42F0-9945-48A1-8D00-BD160F4892F5}" vid="{C8CEF0AB-C212-4EC7-A62B-3AE1D39F8D21}"/>
    </a:ext>
  </a:extLst>
</a:theme>
</file>

<file path=ppt/theme/theme4.xml><?xml version="1.0" encoding="utf-8"?>
<a:theme xmlns:a="http://schemas.openxmlformats.org/drawingml/2006/main" name="2_Gilat 5e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lat 5e" id="{4ABC42F0-9945-48A1-8D00-BD160F4892F5}" vid="{C8CEF0AB-C212-4EC7-A62B-3AE1D39F8D2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Gilat 5e</Template>
  <TotalTime>4468</TotalTime>
  <Words>4842</Words>
  <Application>Microsoft Office PowerPoint</Application>
  <PresentationFormat>On-screen Show (4:3)</PresentationFormat>
  <Paragraphs>640</Paragraphs>
  <Slides>93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Book Antiqua</vt:lpstr>
      <vt:lpstr>Calibri</vt:lpstr>
      <vt:lpstr>Courier New</vt:lpstr>
      <vt:lpstr>Gilat 5e</vt:lpstr>
      <vt:lpstr>Office Theme</vt:lpstr>
      <vt:lpstr>1_Gilat 5e</vt:lpstr>
      <vt:lpstr>2_Gilat 5e</vt:lpstr>
      <vt:lpstr>Today’s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logic of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find- powerful tool</vt:lpstr>
      <vt:lpstr>Cell array</vt:lpstr>
      <vt:lpstr>Cell array</vt:lpstr>
      <vt:lpstr>DateNumber = datenum(t) converts the datetime values in datetime array t to serial date numbers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Greg</dc:creator>
  <cp:lastModifiedBy>john horel</cp:lastModifiedBy>
  <cp:revision>139</cp:revision>
  <dcterms:created xsi:type="dcterms:W3CDTF">2012-02-11T17:32:41Z</dcterms:created>
  <dcterms:modified xsi:type="dcterms:W3CDTF">2018-11-20T20:37:21Z</dcterms:modified>
</cp:coreProperties>
</file>