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537" r:id="rId2"/>
    <p:sldId id="545" r:id="rId3"/>
    <p:sldId id="546" r:id="rId4"/>
    <p:sldId id="547" r:id="rId5"/>
    <p:sldId id="483" r:id="rId6"/>
    <p:sldId id="484" r:id="rId7"/>
    <p:sldId id="440" r:id="rId8"/>
    <p:sldId id="544" r:id="rId9"/>
    <p:sldId id="441" r:id="rId10"/>
    <p:sldId id="442" r:id="rId11"/>
    <p:sldId id="443" r:id="rId12"/>
    <p:sldId id="444" r:id="rId13"/>
    <p:sldId id="478" r:id="rId14"/>
    <p:sldId id="480" r:id="rId15"/>
    <p:sldId id="482" r:id="rId16"/>
    <p:sldId id="539" r:id="rId17"/>
    <p:sldId id="540" r:id="rId18"/>
    <p:sldId id="541" r:id="rId19"/>
    <p:sldId id="485" r:id="rId20"/>
    <p:sldId id="486" r:id="rId21"/>
    <p:sldId id="487" r:id="rId22"/>
    <p:sldId id="488" r:id="rId23"/>
    <p:sldId id="489" r:id="rId24"/>
    <p:sldId id="490" r:id="rId25"/>
    <p:sldId id="538" r:id="rId26"/>
    <p:sldId id="548" r:id="rId27"/>
    <p:sldId id="550" r:id="rId28"/>
    <p:sldId id="551" r:id="rId29"/>
    <p:sldId id="552" r:id="rId30"/>
    <p:sldId id="549" r:id="rId31"/>
    <p:sldId id="554" r:id="rId32"/>
    <p:sldId id="553" r:id="rId33"/>
    <p:sldId id="492" r:id="rId34"/>
    <p:sldId id="493" r:id="rId35"/>
    <p:sldId id="494" r:id="rId36"/>
    <p:sldId id="495" r:id="rId37"/>
    <p:sldId id="496" r:id="rId38"/>
    <p:sldId id="497" r:id="rId39"/>
    <p:sldId id="498" r:id="rId40"/>
    <p:sldId id="499" r:id="rId41"/>
    <p:sldId id="500" r:id="rId42"/>
    <p:sldId id="501" r:id="rId43"/>
    <p:sldId id="502" r:id="rId44"/>
    <p:sldId id="503" r:id="rId45"/>
    <p:sldId id="504" r:id="rId46"/>
    <p:sldId id="505" r:id="rId47"/>
    <p:sldId id="506" r:id="rId48"/>
    <p:sldId id="507" r:id="rId49"/>
    <p:sldId id="508" r:id="rId50"/>
    <p:sldId id="509" r:id="rId51"/>
    <p:sldId id="510" r:id="rId52"/>
    <p:sldId id="511" r:id="rId53"/>
    <p:sldId id="512" r:id="rId54"/>
    <p:sldId id="513" r:id="rId55"/>
    <p:sldId id="514" r:id="rId56"/>
    <p:sldId id="515" r:id="rId57"/>
    <p:sldId id="516" r:id="rId58"/>
    <p:sldId id="517" r:id="rId59"/>
    <p:sldId id="518" r:id="rId60"/>
    <p:sldId id="519" r:id="rId61"/>
    <p:sldId id="520" r:id="rId62"/>
    <p:sldId id="521" r:id="rId63"/>
    <p:sldId id="522" r:id="rId64"/>
    <p:sldId id="523" r:id="rId65"/>
    <p:sldId id="524" r:id="rId66"/>
    <p:sldId id="525" r:id="rId67"/>
    <p:sldId id="526" r:id="rId68"/>
    <p:sldId id="527" r:id="rId69"/>
    <p:sldId id="528" r:id="rId70"/>
    <p:sldId id="529" r:id="rId71"/>
    <p:sldId id="530" r:id="rId72"/>
    <p:sldId id="531" r:id="rId73"/>
    <p:sldId id="532" r:id="rId74"/>
    <p:sldId id="533" r:id="rId75"/>
    <p:sldId id="534" r:id="rId76"/>
    <p:sldId id="535" r:id="rId7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930" y="30"/>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857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horel" userId="dbce9a27b0320e5e" providerId="LiveId" clId="{CF231425-1392-4AF4-9B0B-F44DCDDEA266}"/>
    <pc:docChg chg="custSel addSld delSld modSld sldOrd">
      <pc:chgData name="john horel" userId="dbce9a27b0320e5e" providerId="LiveId" clId="{CF231425-1392-4AF4-9B0B-F44DCDDEA266}" dt="2019-01-13T22:15:53.174" v="1283" actId="2696"/>
      <pc:docMkLst>
        <pc:docMk/>
      </pc:docMkLst>
      <pc:sldChg chg="modSp add">
        <pc:chgData name="john horel" userId="dbce9a27b0320e5e" providerId="LiveId" clId="{CF231425-1392-4AF4-9B0B-F44DCDDEA266}" dt="2019-01-13T15:34:40.701" v="134" actId="20577"/>
        <pc:sldMkLst>
          <pc:docMk/>
          <pc:sldMk cId="3967121946" sldId="440"/>
        </pc:sldMkLst>
        <pc:spChg chg="mod">
          <ac:chgData name="john horel" userId="dbce9a27b0320e5e" providerId="LiveId" clId="{CF231425-1392-4AF4-9B0B-F44DCDDEA266}" dt="2019-01-13T15:34:40.701" v="134" actId="20577"/>
          <ac:spMkLst>
            <pc:docMk/>
            <pc:sldMk cId="3967121946" sldId="440"/>
            <ac:spMk id="3" creationId="{00000000-0000-0000-0000-000000000000}"/>
          </ac:spMkLst>
        </pc:spChg>
      </pc:sldChg>
      <pc:sldChg chg="add">
        <pc:chgData name="john horel" userId="dbce9a27b0320e5e" providerId="LiveId" clId="{CF231425-1392-4AF4-9B0B-F44DCDDEA266}" dt="2019-01-13T15:33:17.319" v="105"/>
        <pc:sldMkLst>
          <pc:docMk/>
          <pc:sldMk cId="447904582" sldId="441"/>
        </pc:sldMkLst>
      </pc:sldChg>
      <pc:sldChg chg="add">
        <pc:chgData name="john horel" userId="dbce9a27b0320e5e" providerId="LiveId" clId="{CF231425-1392-4AF4-9B0B-F44DCDDEA266}" dt="2019-01-13T15:33:17.319" v="105"/>
        <pc:sldMkLst>
          <pc:docMk/>
          <pc:sldMk cId="2680587903" sldId="442"/>
        </pc:sldMkLst>
      </pc:sldChg>
      <pc:sldChg chg="add">
        <pc:chgData name="john horel" userId="dbce9a27b0320e5e" providerId="LiveId" clId="{CF231425-1392-4AF4-9B0B-F44DCDDEA266}" dt="2019-01-13T15:33:17.319" v="105"/>
        <pc:sldMkLst>
          <pc:docMk/>
          <pc:sldMk cId="699256491" sldId="443"/>
        </pc:sldMkLst>
      </pc:sldChg>
      <pc:sldChg chg="add">
        <pc:chgData name="john horel" userId="dbce9a27b0320e5e" providerId="LiveId" clId="{CF231425-1392-4AF4-9B0B-F44DCDDEA266}" dt="2019-01-13T15:33:17.319" v="105"/>
        <pc:sldMkLst>
          <pc:docMk/>
          <pc:sldMk cId="972566271" sldId="444"/>
        </pc:sldMkLst>
      </pc:sldChg>
      <pc:sldChg chg="del">
        <pc:chgData name="john horel" userId="dbce9a27b0320e5e" providerId="LiveId" clId="{CF231425-1392-4AF4-9B0B-F44DCDDEA266}" dt="2019-01-13T15:29:52.653" v="51" actId="2696"/>
        <pc:sldMkLst>
          <pc:docMk/>
          <pc:sldMk cId="2941933282" sldId="470"/>
        </pc:sldMkLst>
      </pc:sldChg>
      <pc:sldChg chg="add">
        <pc:chgData name="john horel" userId="dbce9a27b0320e5e" providerId="LiveId" clId="{CF231425-1392-4AF4-9B0B-F44DCDDEA266}" dt="2019-01-13T15:33:17.319" v="105"/>
        <pc:sldMkLst>
          <pc:docMk/>
          <pc:sldMk cId="3852037541" sldId="478"/>
        </pc:sldMkLst>
      </pc:sldChg>
      <pc:sldChg chg="add">
        <pc:chgData name="john horel" userId="dbce9a27b0320e5e" providerId="LiveId" clId="{CF231425-1392-4AF4-9B0B-F44DCDDEA266}" dt="2019-01-13T15:33:17.319" v="105"/>
        <pc:sldMkLst>
          <pc:docMk/>
          <pc:sldMk cId="2282557891" sldId="480"/>
        </pc:sldMkLst>
      </pc:sldChg>
      <pc:sldChg chg="del">
        <pc:chgData name="john horel" userId="dbce9a27b0320e5e" providerId="LiveId" clId="{CF231425-1392-4AF4-9B0B-F44DCDDEA266}" dt="2019-01-13T15:30:00.018" v="58" actId="2696"/>
        <pc:sldMkLst>
          <pc:docMk/>
          <pc:sldMk cId="2353096607" sldId="480"/>
        </pc:sldMkLst>
      </pc:sldChg>
      <pc:sldChg chg="del">
        <pc:chgData name="john horel" userId="dbce9a27b0320e5e" providerId="LiveId" clId="{CF231425-1392-4AF4-9B0B-F44DCDDEA266}" dt="2019-01-13T15:30:00.780" v="59" actId="2696"/>
        <pc:sldMkLst>
          <pc:docMk/>
          <pc:sldMk cId="1246595698" sldId="481"/>
        </pc:sldMkLst>
      </pc:sldChg>
      <pc:sldChg chg="modSp add">
        <pc:chgData name="john horel" userId="dbce9a27b0320e5e" providerId="LiveId" clId="{CF231425-1392-4AF4-9B0B-F44DCDDEA266}" dt="2019-01-13T15:34:32.043" v="108" actId="27636"/>
        <pc:sldMkLst>
          <pc:docMk/>
          <pc:sldMk cId="3695602615" sldId="482"/>
        </pc:sldMkLst>
        <pc:spChg chg="mod">
          <ac:chgData name="john horel" userId="dbce9a27b0320e5e" providerId="LiveId" clId="{CF231425-1392-4AF4-9B0B-F44DCDDEA266}" dt="2019-01-13T15:34:32.043" v="108" actId="27636"/>
          <ac:spMkLst>
            <pc:docMk/>
            <pc:sldMk cId="3695602615" sldId="482"/>
            <ac:spMk id="3" creationId="{00000000-0000-0000-0000-000000000000}"/>
          </ac:spMkLst>
        </pc:spChg>
      </pc:sldChg>
      <pc:sldChg chg="del">
        <pc:chgData name="john horel" userId="dbce9a27b0320e5e" providerId="LiveId" clId="{CF231425-1392-4AF4-9B0B-F44DCDDEA266}" dt="2019-01-13T15:30:01.462" v="60" actId="2696"/>
        <pc:sldMkLst>
          <pc:docMk/>
          <pc:sldMk cId="3824803100" sldId="482"/>
        </pc:sldMkLst>
      </pc:sldChg>
      <pc:sldChg chg="modSp">
        <pc:chgData name="john horel" userId="dbce9a27b0320e5e" providerId="LiveId" clId="{CF231425-1392-4AF4-9B0B-F44DCDDEA266}" dt="2019-01-13T15:30:33.724" v="62" actId="20577"/>
        <pc:sldMkLst>
          <pc:docMk/>
          <pc:sldMk cId="2048265115" sldId="485"/>
        </pc:sldMkLst>
        <pc:spChg chg="mod">
          <ac:chgData name="john horel" userId="dbce9a27b0320e5e" providerId="LiveId" clId="{CF231425-1392-4AF4-9B0B-F44DCDDEA266}" dt="2019-01-13T15:30:33.724" v="62" actId="20577"/>
          <ac:spMkLst>
            <pc:docMk/>
            <pc:sldMk cId="2048265115" sldId="485"/>
            <ac:spMk id="3" creationId="{00000000-0000-0000-0000-000000000000}"/>
          </ac:spMkLst>
        </pc:spChg>
      </pc:sldChg>
      <pc:sldChg chg="ord">
        <pc:chgData name="john horel" userId="dbce9a27b0320e5e" providerId="LiveId" clId="{CF231425-1392-4AF4-9B0B-F44DCDDEA266}" dt="2019-01-13T15:31:24.329" v="65"/>
        <pc:sldMkLst>
          <pc:docMk/>
          <pc:sldMk cId="1739768803" sldId="488"/>
        </pc:sldMkLst>
      </pc:sldChg>
      <pc:sldChg chg="ord">
        <pc:chgData name="john horel" userId="dbce9a27b0320e5e" providerId="LiveId" clId="{CF231425-1392-4AF4-9B0B-F44DCDDEA266}" dt="2019-01-13T15:31:15.569" v="64"/>
        <pc:sldMkLst>
          <pc:docMk/>
          <pc:sldMk cId="1372923269" sldId="489"/>
        </pc:sldMkLst>
      </pc:sldChg>
      <pc:sldChg chg="ord">
        <pc:chgData name="john horel" userId="dbce9a27b0320e5e" providerId="LiveId" clId="{CF231425-1392-4AF4-9B0B-F44DCDDEA266}" dt="2019-01-13T15:31:28.394" v="67"/>
        <pc:sldMkLst>
          <pc:docMk/>
          <pc:sldMk cId="2205690053" sldId="490"/>
        </pc:sldMkLst>
      </pc:sldChg>
      <pc:sldChg chg="del ord">
        <pc:chgData name="john horel" userId="dbce9a27b0320e5e" providerId="LiveId" clId="{CF231425-1392-4AF4-9B0B-F44DCDDEA266}" dt="2019-01-13T22:08:38.297" v="1073" actId="2696"/>
        <pc:sldMkLst>
          <pc:docMk/>
          <pc:sldMk cId="3602288515" sldId="491"/>
        </pc:sldMkLst>
      </pc:sldChg>
      <pc:sldChg chg="del">
        <pc:chgData name="john horel" userId="dbce9a27b0320e5e" providerId="LiveId" clId="{CF231425-1392-4AF4-9B0B-F44DCDDEA266}" dt="2019-01-13T22:15:53.174" v="1283" actId="2696"/>
        <pc:sldMkLst>
          <pc:docMk/>
          <pc:sldMk cId="3578551417" sldId="536"/>
        </pc:sldMkLst>
      </pc:sldChg>
      <pc:sldChg chg="modSp add">
        <pc:chgData name="john horel" userId="dbce9a27b0320e5e" providerId="LiveId" clId="{CF231425-1392-4AF4-9B0B-F44DCDDEA266}" dt="2019-01-13T15:29:55.807" v="57" actId="20577"/>
        <pc:sldMkLst>
          <pc:docMk/>
          <pc:sldMk cId="1803139090" sldId="537"/>
        </pc:sldMkLst>
        <pc:spChg chg="mod">
          <ac:chgData name="john horel" userId="dbce9a27b0320e5e" providerId="LiveId" clId="{CF231425-1392-4AF4-9B0B-F44DCDDEA266}" dt="2019-01-13T15:29:55.807" v="57" actId="20577"/>
          <ac:spMkLst>
            <pc:docMk/>
            <pc:sldMk cId="1803139090" sldId="537"/>
            <ac:spMk id="3" creationId="{846F3CEE-D238-4C23-B14E-A67D5B1775FB}"/>
          </ac:spMkLst>
        </pc:spChg>
      </pc:sldChg>
      <pc:sldChg chg="modSp add">
        <pc:chgData name="john horel" userId="dbce9a27b0320e5e" providerId="LiveId" clId="{CF231425-1392-4AF4-9B0B-F44DCDDEA266}" dt="2019-01-13T15:49:42.477" v="874" actId="20577"/>
        <pc:sldMkLst>
          <pc:docMk/>
          <pc:sldMk cId="2023571815" sldId="538"/>
        </pc:sldMkLst>
        <pc:spChg chg="mod">
          <ac:chgData name="john horel" userId="dbce9a27b0320e5e" providerId="LiveId" clId="{CF231425-1392-4AF4-9B0B-F44DCDDEA266}" dt="2019-01-13T15:31:38.249" v="104" actId="20577"/>
          <ac:spMkLst>
            <pc:docMk/>
            <pc:sldMk cId="2023571815" sldId="538"/>
            <ac:spMk id="2" creationId="{86C0CEDC-8A94-4C32-8300-B5842E676CE8}"/>
          </ac:spMkLst>
        </pc:spChg>
        <pc:spChg chg="mod">
          <ac:chgData name="john horel" userId="dbce9a27b0320e5e" providerId="LiveId" clId="{CF231425-1392-4AF4-9B0B-F44DCDDEA266}" dt="2019-01-13T15:49:42.477" v="874" actId="20577"/>
          <ac:spMkLst>
            <pc:docMk/>
            <pc:sldMk cId="2023571815" sldId="538"/>
            <ac:spMk id="3" creationId="{0FF97D45-82A0-4D33-8E5F-8E7D1ECC2440}"/>
          </ac:spMkLst>
        </pc:spChg>
      </pc:sldChg>
      <pc:sldChg chg="add">
        <pc:chgData name="john horel" userId="dbce9a27b0320e5e" providerId="LiveId" clId="{CF231425-1392-4AF4-9B0B-F44DCDDEA266}" dt="2019-01-13T15:33:17.319" v="105"/>
        <pc:sldMkLst>
          <pc:docMk/>
          <pc:sldMk cId="2352972864" sldId="539"/>
        </pc:sldMkLst>
      </pc:sldChg>
      <pc:sldChg chg="add">
        <pc:chgData name="john horel" userId="dbce9a27b0320e5e" providerId="LiveId" clId="{CF231425-1392-4AF4-9B0B-F44DCDDEA266}" dt="2019-01-13T15:33:17.319" v="105"/>
        <pc:sldMkLst>
          <pc:docMk/>
          <pc:sldMk cId="2457556839" sldId="540"/>
        </pc:sldMkLst>
      </pc:sldChg>
      <pc:sldChg chg="add">
        <pc:chgData name="john horel" userId="dbce9a27b0320e5e" providerId="LiveId" clId="{CF231425-1392-4AF4-9B0B-F44DCDDEA266}" dt="2019-01-13T15:33:17.319" v="105"/>
        <pc:sldMkLst>
          <pc:docMk/>
          <pc:sldMk cId="1430962451" sldId="541"/>
        </pc:sldMkLst>
      </pc:sldChg>
      <pc:sldChg chg="addSp delSp modSp add del ord">
        <pc:chgData name="john horel" userId="dbce9a27b0320e5e" providerId="LiveId" clId="{CF231425-1392-4AF4-9B0B-F44DCDDEA266}" dt="2019-01-13T22:01:06.777" v="1071" actId="2696"/>
        <pc:sldMkLst>
          <pc:docMk/>
          <pc:sldMk cId="3865977396" sldId="542"/>
        </pc:sldMkLst>
        <pc:spChg chg="del">
          <ac:chgData name="john horel" userId="dbce9a27b0320e5e" providerId="LiveId" clId="{CF231425-1392-4AF4-9B0B-F44DCDDEA266}" dt="2019-01-13T15:35:10.427" v="136"/>
          <ac:spMkLst>
            <pc:docMk/>
            <pc:sldMk cId="3865977396" sldId="542"/>
            <ac:spMk id="2" creationId="{63250A57-718C-43C3-8CE0-2A99E2BBD375}"/>
          </ac:spMkLst>
        </pc:spChg>
        <pc:spChg chg="del">
          <ac:chgData name="john horel" userId="dbce9a27b0320e5e" providerId="LiveId" clId="{CF231425-1392-4AF4-9B0B-F44DCDDEA266}" dt="2019-01-13T15:35:10.427" v="136"/>
          <ac:spMkLst>
            <pc:docMk/>
            <pc:sldMk cId="3865977396" sldId="542"/>
            <ac:spMk id="3" creationId="{B2F21F4D-CB53-44E8-96B5-9C97DEEBD733}"/>
          </ac:spMkLst>
        </pc:spChg>
        <pc:spChg chg="add mod">
          <ac:chgData name="john horel" userId="dbce9a27b0320e5e" providerId="LiveId" clId="{CF231425-1392-4AF4-9B0B-F44DCDDEA266}" dt="2019-01-13T15:35:20.578" v="164" actId="20577"/>
          <ac:spMkLst>
            <pc:docMk/>
            <pc:sldMk cId="3865977396" sldId="542"/>
            <ac:spMk id="4" creationId="{89E1C0EE-5378-4FE0-AFBA-80CE0DED1E7E}"/>
          </ac:spMkLst>
        </pc:spChg>
        <pc:spChg chg="add mod">
          <ac:chgData name="john horel" userId="dbce9a27b0320e5e" providerId="LiveId" clId="{CF231425-1392-4AF4-9B0B-F44DCDDEA266}" dt="2019-01-13T21:57:29.544" v="1070" actId="20577"/>
          <ac:spMkLst>
            <pc:docMk/>
            <pc:sldMk cId="3865977396" sldId="542"/>
            <ac:spMk id="5" creationId="{8199DCB6-EDC8-4EB3-B479-65A2A33CEBE8}"/>
          </ac:spMkLst>
        </pc:spChg>
      </pc:sldChg>
      <pc:sldChg chg="add del">
        <pc:chgData name="john horel" userId="dbce9a27b0320e5e" providerId="LiveId" clId="{CF231425-1392-4AF4-9B0B-F44DCDDEA266}" dt="2019-01-13T22:01:07.810" v="1072" actId="2696"/>
        <pc:sldMkLst>
          <pc:docMk/>
          <pc:sldMk cId="1620774673" sldId="543"/>
        </pc:sldMkLst>
      </pc:sldChg>
      <pc:sldChg chg="add">
        <pc:chgData name="john horel" userId="dbce9a27b0320e5e" providerId="LiveId" clId="{CF231425-1392-4AF4-9B0B-F44DCDDEA266}" dt="2019-01-13T21:55:49.975" v="876"/>
        <pc:sldMkLst>
          <pc:docMk/>
          <pc:sldMk cId="2593692466" sldId="544"/>
        </pc:sldMkLst>
      </pc:sldChg>
      <pc:sldChg chg="modSp add">
        <pc:chgData name="john horel" userId="dbce9a27b0320e5e" providerId="LiveId" clId="{CF231425-1392-4AF4-9B0B-F44DCDDEA266}" dt="2019-01-13T22:09:38.639" v="1111" actId="255"/>
        <pc:sldMkLst>
          <pc:docMk/>
          <pc:sldMk cId="2564941424" sldId="548"/>
        </pc:sldMkLst>
        <pc:spChg chg="mod">
          <ac:chgData name="john horel" userId="dbce9a27b0320e5e" providerId="LiveId" clId="{CF231425-1392-4AF4-9B0B-F44DCDDEA266}" dt="2019-01-13T22:09:16.858" v="1108" actId="20577"/>
          <ac:spMkLst>
            <pc:docMk/>
            <pc:sldMk cId="2564941424" sldId="548"/>
            <ac:spMk id="2" creationId="{5B69D083-8785-49CC-BC88-8481B2E3219D}"/>
          </ac:spMkLst>
        </pc:spChg>
        <pc:spChg chg="mod">
          <ac:chgData name="john horel" userId="dbce9a27b0320e5e" providerId="LiveId" clId="{CF231425-1392-4AF4-9B0B-F44DCDDEA266}" dt="2019-01-13T22:09:38.639" v="1111" actId="255"/>
          <ac:spMkLst>
            <pc:docMk/>
            <pc:sldMk cId="2564941424" sldId="548"/>
            <ac:spMk id="3" creationId="{DBFDDD7C-FD2B-4674-A590-97D966AC0B03}"/>
          </ac:spMkLst>
        </pc:spChg>
      </pc:sldChg>
      <pc:sldChg chg="modSp add">
        <pc:chgData name="john horel" userId="dbce9a27b0320e5e" providerId="LiveId" clId="{CF231425-1392-4AF4-9B0B-F44DCDDEA266}" dt="2019-01-13T22:14:32.605" v="1207" actId="20577"/>
        <pc:sldMkLst>
          <pc:docMk/>
          <pc:sldMk cId="4278187056" sldId="549"/>
        </pc:sldMkLst>
        <pc:spChg chg="mod">
          <ac:chgData name="john horel" userId="dbce9a27b0320e5e" providerId="LiveId" clId="{CF231425-1392-4AF4-9B0B-F44DCDDEA266}" dt="2019-01-13T22:14:32.605" v="1207" actId="20577"/>
          <ac:spMkLst>
            <pc:docMk/>
            <pc:sldMk cId="4278187056" sldId="549"/>
            <ac:spMk id="2" creationId="{B49A38C8-C190-4F92-8D08-C97BF0062FF2}"/>
          </ac:spMkLst>
        </pc:spChg>
        <pc:spChg chg="mod">
          <ac:chgData name="john horel" userId="dbce9a27b0320e5e" providerId="LiveId" clId="{CF231425-1392-4AF4-9B0B-F44DCDDEA266}" dt="2019-01-13T22:14:07.479" v="1206" actId="20577"/>
          <ac:spMkLst>
            <pc:docMk/>
            <pc:sldMk cId="4278187056" sldId="549"/>
            <ac:spMk id="3" creationId="{B57E12A9-7735-4FA2-93AD-72F9C88D9678}"/>
          </ac:spMkLst>
        </pc:spChg>
      </pc:sldChg>
      <pc:sldChg chg="modSp add">
        <pc:chgData name="john horel" userId="dbce9a27b0320e5e" providerId="LiveId" clId="{CF231425-1392-4AF4-9B0B-F44DCDDEA266}" dt="2019-01-13T22:10:38.466" v="1120" actId="255"/>
        <pc:sldMkLst>
          <pc:docMk/>
          <pc:sldMk cId="2415974281" sldId="550"/>
        </pc:sldMkLst>
        <pc:spChg chg="mod">
          <ac:chgData name="john horel" userId="dbce9a27b0320e5e" providerId="LiveId" clId="{CF231425-1392-4AF4-9B0B-F44DCDDEA266}" dt="2019-01-13T22:10:38.466" v="1120" actId="255"/>
          <ac:spMkLst>
            <pc:docMk/>
            <pc:sldMk cId="2415974281" sldId="550"/>
            <ac:spMk id="3" creationId="{DBFDDD7C-FD2B-4674-A590-97D966AC0B03}"/>
          </ac:spMkLst>
        </pc:spChg>
      </pc:sldChg>
      <pc:sldChg chg="modSp add">
        <pc:chgData name="john horel" userId="dbce9a27b0320e5e" providerId="LiveId" clId="{CF231425-1392-4AF4-9B0B-F44DCDDEA266}" dt="2019-01-13T22:11:12.190" v="1123" actId="255"/>
        <pc:sldMkLst>
          <pc:docMk/>
          <pc:sldMk cId="2008070491" sldId="551"/>
        </pc:sldMkLst>
        <pc:spChg chg="mod">
          <ac:chgData name="john horel" userId="dbce9a27b0320e5e" providerId="LiveId" clId="{CF231425-1392-4AF4-9B0B-F44DCDDEA266}" dt="2019-01-13T22:11:12.190" v="1123" actId="255"/>
          <ac:spMkLst>
            <pc:docMk/>
            <pc:sldMk cId="2008070491" sldId="551"/>
            <ac:spMk id="3" creationId="{DBFDDD7C-FD2B-4674-A590-97D966AC0B03}"/>
          </ac:spMkLst>
        </pc:spChg>
      </pc:sldChg>
      <pc:sldChg chg="modSp add">
        <pc:chgData name="john horel" userId="dbce9a27b0320e5e" providerId="LiveId" clId="{CF231425-1392-4AF4-9B0B-F44DCDDEA266}" dt="2019-01-13T22:11:40.917" v="1126" actId="255"/>
        <pc:sldMkLst>
          <pc:docMk/>
          <pc:sldMk cId="1781624027" sldId="552"/>
        </pc:sldMkLst>
        <pc:spChg chg="mod">
          <ac:chgData name="john horel" userId="dbce9a27b0320e5e" providerId="LiveId" clId="{CF231425-1392-4AF4-9B0B-F44DCDDEA266}" dt="2019-01-13T22:11:40.917" v="1126" actId="255"/>
          <ac:spMkLst>
            <pc:docMk/>
            <pc:sldMk cId="1781624027" sldId="552"/>
            <ac:spMk id="3" creationId="{DBFDDD7C-FD2B-4674-A590-97D966AC0B03}"/>
          </ac:spMkLst>
        </pc:spChg>
      </pc:sldChg>
      <pc:sldChg chg="modSp add">
        <pc:chgData name="john horel" userId="dbce9a27b0320e5e" providerId="LiveId" clId="{CF231425-1392-4AF4-9B0B-F44DCDDEA266}" dt="2019-01-13T22:14:47.983" v="1241" actId="20577"/>
        <pc:sldMkLst>
          <pc:docMk/>
          <pc:sldMk cId="3937041585" sldId="553"/>
        </pc:sldMkLst>
        <pc:spChg chg="mod">
          <ac:chgData name="john horel" userId="dbce9a27b0320e5e" providerId="LiveId" clId="{CF231425-1392-4AF4-9B0B-F44DCDDEA266}" dt="2019-01-13T22:14:47.983" v="1241" actId="20577"/>
          <ac:spMkLst>
            <pc:docMk/>
            <pc:sldMk cId="3937041585" sldId="553"/>
            <ac:spMk id="2" creationId="{917AD441-FB2A-4167-A563-B007F17B6F10}"/>
          </ac:spMkLst>
        </pc:spChg>
      </pc:sldChg>
      <pc:sldChg chg="modSp add">
        <pc:chgData name="john horel" userId="dbce9a27b0320e5e" providerId="LiveId" clId="{CF231425-1392-4AF4-9B0B-F44DCDDEA266}" dt="2019-01-13T22:15:46.308" v="1282" actId="20577"/>
        <pc:sldMkLst>
          <pc:docMk/>
          <pc:sldMk cId="1410654243" sldId="554"/>
        </pc:sldMkLst>
        <pc:spChg chg="mod">
          <ac:chgData name="john horel" userId="dbce9a27b0320e5e" providerId="LiveId" clId="{CF231425-1392-4AF4-9B0B-F44DCDDEA266}" dt="2019-01-13T22:15:46.308" v="1282" actId="20577"/>
          <ac:spMkLst>
            <pc:docMk/>
            <pc:sldMk cId="1410654243" sldId="554"/>
            <ac:spMk id="3" creationId="{846F3CEE-D238-4C23-B14E-A67D5B1775F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itchFamily="34" charset="0"/>
              </a:defRPr>
            </a:lvl1pPr>
          </a:lstStyle>
          <a:p>
            <a:pPr>
              <a:defRPr/>
            </a:pPr>
            <a:fld id="{A26309F1-1A91-478A-B57B-661F8970E171}" type="datetimeFigureOut">
              <a:rPr lang="en-US"/>
              <a:pPr>
                <a:defRPr/>
              </a:pPr>
              <a:t>1/13/2019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72B268E-3822-44CF-AC34-B95F230D7385}" type="slidenum">
              <a:rPr lang="en-US" altLang="en-US"/>
              <a:pPr>
                <a:defRPr/>
              </a:pPr>
              <a:t>‹#›</a:t>
            </a:fld>
            <a:endParaRPr lang="en-US" altLang="en-US"/>
          </a:p>
        </p:txBody>
      </p:sp>
    </p:spTree>
    <p:extLst>
      <p:ext uri="{BB962C8B-B14F-4D97-AF65-F5344CB8AC3E}">
        <p14:creationId xmlns:p14="http://schemas.microsoft.com/office/powerpoint/2010/main" val="3419287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48EC8C-20B1-4209-AF35-A9F6BF5CF91F}"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3641622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515F93-E58A-4C3E-A42A-945CCF3A7057}" type="slidenum">
              <a:rPr lang="en-US" smtClean="0"/>
              <a:t>40</a:t>
            </a:fld>
            <a:endParaRPr lang="en-US"/>
          </a:p>
        </p:txBody>
      </p:sp>
    </p:spTree>
    <p:extLst>
      <p:ext uri="{BB962C8B-B14F-4D97-AF65-F5344CB8AC3E}">
        <p14:creationId xmlns:p14="http://schemas.microsoft.com/office/powerpoint/2010/main" val="2842893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965A07C-EB4F-4636-9680-EE7452171C0E}" type="slidenum">
              <a:rPr lang="en-US" altLang="en-US"/>
              <a:pPr>
                <a:defRPr/>
              </a:pPr>
              <a:t>‹#›</a:t>
            </a:fld>
            <a:endParaRPr lang="en-US" altLang="en-US"/>
          </a:p>
        </p:txBody>
      </p:sp>
    </p:spTree>
    <p:extLst>
      <p:ext uri="{BB962C8B-B14F-4D97-AF65-F5344CB8AC3E}">
        <p14:creationId xmlns:p14="http://schemas.microsoft.com/office/powerpoint/2010/main" val="1149013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C319DC9-B974-42B1-9929-1DE3E500B4C2}" type="slidenum">
              <a:rPr lang="en-US" altLang="en-US"/>
              <a:pPr>
                <a:defRPr/>
              </a:pPr>
              <a:t>‹#›</a:t>
            </a:fld>
            <a:endParaRPr lang="en-US" altLang="en-US"/>
          </a:p>
        </p:txBody>
      </p:sp>
    </p:spTree>
    <p:extLst>
      <p:ext uri="{BB962C8B-B14F-4D97-AF65-F5344CB8AC3E}">
        <p14:creationId xmlns:p14="http://schemas.microsoft.com/office/powerpoint/2010/main" val="4017656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6B2DD31-0E38-4C50-A943-BBB37D5D6746}" type="slidenum">
              <a:rPr lang="en-US" altLang="en-US"/>
              <a:pPr>
                <a:defRPr/>
              </a:pPr>
              <a:t>‹#›</a:t>
            </a:fld>
            <a:endParaRPr lang="en-US" altLang="en-US"/>
          </a:p>
        </p:txBody>
      </p:sp>
    </p:spTree>
    <p:extLst>
      <p:ext uri="{BB962C8B-B14F-4D97-AF65-F5344CB8AC3E}">
        <p14:creationId xmlns:p14="http://schemas.microsoft.com/office/powerpoint/2010/main" val="3630041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gilat_content">
    <p:spTree>
      <p:nvGrpSpPr>
        <p:cNvPr id="1" name=""/>
        <p:cNvGrpSpPr/>
        <p:nvPr/>
      </p:nvGrpSpPr>
      <p:grpSpPr>
        <a:xfrm>
          <a:off x="0" y="0"/>
          <a:ext cx="0" cy="0"/>
          <a:chOff x="0" y="0"/>
          <a:chExt cx="0" cy="0"/>
        </a:xfrm>
      </p:grpSpPr>
      <p:sp>
        <p:nvSpPr>
          <p:cNvPr id="10" name="Text Placeholder 9"/>
          <p:cNvSpPr>
            <a:spLocks noGrp="1"/>
          </p:cNvSpPr>
          <p:nvPr>
            <p:ph type="body" sz="quarter" idx="13" hasCustomPrompt="1"/>
          </p:nvPr>
        </p:nvSpPr>
        <p:spPr>
          <a:xfrm>
            <a:off x="76200" y="76200"/>
            <a:ext cx="362279" cy="286232"/>
          </a:xfrm>
        </p:spPr>
        <p:txBody>
          <a:bodyPr wrap="none" lIns="0" rIns="0">
            <a:spAutoFit/>
          </a:bodyPr>
          <a:lstStyle>
            <a:lvl1pPr marL="3175" indent="0" algn="l">
              <a:buFont typeface="Arial" pitchFamily="34" charset="0"/>
              <a:buNone/>
              <a:defRPr sz="1400"/>
            </a:lvl1pPr>
          </a:lstStyle>
          <a:p>
            <a:pPr lvl="0"/>
            <a:r>
              <a:rPr lang="en-US" dirty="0"/>
              <a:t>1.1.1</a:t>
            </a:r>
          </a:p>
        </p:txBody>
      </p:sp>
      <p:sp>
        <p:nvSpPr>
          <p:cNvPr id="6" name="Content Placeholder 5"/>
          <p:cNvSpPr>
            <a:spLocks noGrp="1"/>
          </p:cNvSpPr>
          <p:nvPr>
            <p:ph sz="quarter" idx="16"/>
          </p:nvPr>
        </p:nvSpPr>
        <p:spPr>
          <a:xfrm>
            <a:off x="800100" y="914400"/>
            <a:ext cx="7543800" cy="5029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17"/>
          </p:nvPr>
        </p:nvSpPr>
        <p:spPr/>
        <p:txBody>
          <a:bodyPr/>
          <a:lstStyle/>
          <a:p>
            <a:fld id="{C9E0BD18-2448-4EF3-B0C3-52A5F1EA5CD7}" type="datetime1">
              <a:rPr lang="en-US" smtClean="0">
                <a:solidFill>
                  <a:srgbClr val="323232"/>
                </a:solidFill>
              </a:rPr>
              <a:pPr/>
              <a:t>1/13/2019</a:t>
            </a:fld>
            <a:endParaRPr lang="en-US" dirty="0">
              <a:solidFill>
                <a:srgbClr val="323232"/>
              </a:solidFill>
            </a:endParaRPr>
          </a:p>
        </p:txBody>
      </p:sp>
      <p:sp>
        <p:nvSpPr>
          <p:cNvPr id="3" name="Footer Placeholder 2"/>
          <p:cNvSpPr>
            <a:spLocks noGrp="1"/>
          </p:cNvSpPr>
          <p:nvPr>
            <p:ph type="ftr" sz="quarter" idx="18"/>
          </p:nvPr>
        </p:nvSpPr>
        <p:spPr/>
        <p:txBody>
          <a:bodyPr/>
          <a:lstStyle/>
          <a:p>
            <a:endParaRPr lang="en-US" dirty="0">
              <a:solidFill>
                <a:srgbClr val="323232"/>
              </a:solidFill>
            </a:endParaRPr>
          </a:p>
        </p:txBody>
      </p:sp>
      <p:sp>
        <p:nvSpPr>
          <p:cNvPr id="4" name="Slide Number Placeholder 3"/>
          <p:cNvSpPr>
            <a:spLocks noGrp="1"/>
          </p:cNvSpPr>
          <p:nvPr>
            <p:ph type="sldNum" sz="quarter" idx="19"/>
          </p:nvPr>
        </p:nvSpPr>
        <p:spPr>
          <a:xfrm>
            <a:off x="8663940" y="6601968"/>
            <a:ext cx="480060" cy="237744"/>
          </a:xfrm>
        </p:spPr>
        <p:txBody>
          <a:bodyPr/>
          <a:lstStyle>
            <a:lvl1pPr>
              <a:defRPr sz="1000"/>
            </a:lvl1pPr>
          </a:lstStyle>
          <a:p>
            <a:fld id="{D57F1E4F-1CFF-5643-939E-217C01CDF565}" type="slidenum">
              <a:rPr lang="en-US" smtClean="0">
                <a:solidFill>
                  <a:srgbClr val="323232"/>
                </a:solidFill>
              </a:rPr>
              <a:pPr/>
              <a:t>‹#›</a:t>
            </a:fld>
            <a:endParaRPr lang="en-US" dirty="0">
              <a:solidFill>
                <a:srgbClr val="323232"/>
              </a:solidFill>
            </a:endParaRPr>
          </a:p>
        </p:txBody>
      </p:sp>
    </p:spTree>
    <p:extLst>
      <p:ext uri="{BB962C8B-B14F-4D97-AF65-F5344CB8AC3E}">
        <p14:creationId xmlns:p14="http://schemas.microsoft.com/office/powerpoint/2010/main" val="3352336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F430D76-7F8B-4BCC-9E12-2EFF1FB682ED}" type="slidenum">
              <a:rPr lang="en-US" altLang="en-US"/>
              <a:pPr>
                <a:defRPr/>
              </a:pPr>
              <a:t>‹#›</a:t>
            </a:fld>
            <a:endParaRPr lang="en-US" altLang="en-US"/>
          </a:p>
        </p:txBody>
      </p:sp>
    </p:spTree>
    <p:extLst>
      <p:ext uri="{BB962C8B-B14F-4D97-AF65-F5344CB8AC3E}">
        <p14:creationId xmlns:p14="http://schemas.microsoft.com/office/powerpoint/2010/main" val="3372704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0D0B782-4C80-4B1B-B3C8-681F3497E4AF}" type="slidenum">
              <a:rPr lang="en-US" altLang="en-US"/>
              <a:pPr>
                <a:defRPr/>
              </a:pPr>
              <a:t>‹#›</a:t>
            </a:fld>
            <a:endParaRPr lang="en-US" altLang="en-US"/>
          </a:p>
        </p:txBody>
      </p:sp>
    </p:spTree>
    <p:extLst>
      <p:ext uri="{BB962C8B-B14F-4D97-AF65-F5344CB8AC3E}">
        <p14:creationId xmlns:p14="http://schemas.microsoft.com/office/powerpoint/2010/main" val="3543379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6A55A07-403E-4978-9A32-6552B05B5892}" type="slidenum">
              <a:rPr lang="en-US" altLang="en-US"/>
              <a:pPr>
                <a:defRPr/>
              </a:pPr>
              <a:t>‹#›</a:t>
            </a:fld>
            <a:endParaRPr lang="en-US" altLang="en-US"/>
          </a:p>
        </p:txBody>
      </p:sp>
    </p:spTree>
    <p:extLst>
      <p:ext uri="{BB962C8B-B14F-4D97-AF65-F5344CB8AC3E}">
        <p14:creationId xmlns:p14="http://schemas.microsoft.com/office/powerpoint/2010/main" val="1011169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EDB9114-0D17-4A1F-84BC-F727FF8F0329}" type="slidenum">
              <a:rPr lang="en-US" altLang="en-US"/>
              <a:pPr>
                <a:defRPr/>
              </a:pPr>
              <a:t>‹#›</a:t>
            </a:fld>
            <a:endParaRPr lang="en-US" altLang="en-US"/>
          </a:p>
        </p:txBody>
      </p:sp>
    </p:spTree>
    <p:extLst>
      <p:ext uri="{BB962C8B-B14F-4D97-AF65-F5344CB8AC3E}">
        <p14:creationId xmlns:p14="http://schemas.microsoft.com/office/powerpoint/2010/main" val="1542657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B349316-3F45-4DC2-B619-F7C4826A09B4}" type="slidenum">
              <a:rPr lang="en-US" altLang="en-US"/>
              <a:pPr>
                <a:defRPr/>
              </a:pPr>
              <a:t>‹#›</a:t>
            </a:fld>
            <a:endParaRPr lang="en-US" altLang="en-US"/>
          </a:p>
        </p:txBody>
      </p:sp>
    </p:spTree>
    <p:extLst>
      <p:ext uri="{BB962C8B-B14F-4D97-AF65-F5344CB8AC3E}">
        <p14:creationId xmlns:p14="http://schemas.microsoft.com/office/powerpoint/2010/main" val="3897015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1733176-4E3C-427F-A725-90D8E1868C76}" type="slidenum">
              <a:rPr lang="en-US" altLang="en-US"/>
              <a:pPr>
                <a:defRPr/>
              </a:pPr>
              <a:t>‹#›</a:t>
            </a:fld>
            <a:endParaRPr lang="en-US" altLang="en-US"/>
          </a:p>
        </p:txBody>
      </p:sp>
    </p:spTree>
    <p:extLst>
      <p:ext uri="{BB962C8B-B14F-4D97-AF65-F5344CB8AC3E}">
        <p14:creationId xmlns:p14="http://schemas.microsoft.com/office/powerpoint/2010/main" val="2999751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F46B821-E8EF-435E-86AA-2E44A98825BB}" type="slidenum">
              <a:rPr lang="en-US" altLang="en-US"/>
              <a:pPr>
                <a:defRPr/>
              </a:pPr>
              <a:t>‹#›</a:t>
            </a:fld>
            <a:endParaRPr lang="en-US" altLang="en-US"/>
          </a:p>
        </p:txBody>
      </p:sp>
    </p:spTree>
    <p:extLst>
      <p:ext uri="{BB962C8B-B14F-4D97-AF65-F5344CB8AC3E}">
        <p14:creationId xmlns:p14="http://schemas.microsoft.com/office/powerpoint/2010/main" val="1573954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FD3DEDF-7B99-49FD-A3B9-2347AD942914}" type="slidenum">
              <a:rPr lang="en-US" altLang="en-US"/>
              <a:pPr>
                <a:defRPr/>
              </a:pPr>
              <a:t>‹#›</a:t>
            </a:fld>
            <a:endParaRPr lang="en-US" altLang="en-US"/>
          </a:p>
        </p:txBody>
      </p:sp>
    </p:spTree>
    <p:extLst>
      <p:ext uri="{BB962C8B-B14F-4D97-AF65-F5344CB8AC3E}">
        <p14:creationId xmlns:p14="http://schemas.microsoft.com/office/powerpoint/2010/main" val="254415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C54C9325-5390-45A8-B761-A8D2FDE92A0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5337" r:id="rId1"/>
    <p:sldLayoutId id="2147485338" r:id="rId2"/>
    <p:sldLayoutId id="2147485339" r:id="rId3"/>
    <p:sldLayoutId id="2147485340" r:id="rId4"/>
    <p:sldLayoutId id="2147485341" r:id="rId5"/>
    <p:sldLayoutId id="2147485342" r:id="rId6"/>
    <p:sldLayoutId id="2147485343" r:id="rId7"/>
    <p:sldLayoutId id="2147485344" r:id="rId8"/>
    <p:sldLayoutId id="2147485345" r:id="rId9"/>
    <p:sldLayoutId id="2147485346" r:id="rId10"/>
    <p:sldLayoutId id="2147485347" r:id="rId11"/>
    <p:sldLayoutId id="2147485348"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johnhorel/atmos_5040_2019/tree/master/chapter%202"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5.xml"/><Relationship Id="rId5" Type="http://schemas.openxmlformats.org/officeDocument/2006/relationships/hyperlink" Target="https://github.com/johnhorel/atmos_5040_2019" TargetMode="Externa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johnhorel/ATMOS_5040_2019"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89BE-1015-42E7-850F-2535761773B3}"/>
              </a:ext>
            </a:extLst>
          </p:cNvPr>
          <p:cNvSpPr>
            <a:spLocks noGrp="1"/>
          </p:cNvSpPr>
          <p:nvPr>
            <p:ph type="title"/>
          </p:nvPr>
        </p:nvSpPr>
        <p:spPr/>
        <p:txBody>
          <a:bodyPr/>
          <a:lstStyle/>
          <a:p>
            <a:r>
              <a:rPr lang="en-US" dirty="0"/>
              <a:t>What you will be doing</a:t>
            </a:r>
          </a:p>
        </p:txBody>
      </p:sp>
      <p:sp>
        <p:nvSpPr>
          <p:cNvPr id="3" name="Content Placeholder 2">
            <a:extLst>
              <a:ext uri="{FF2B5EF4-FFF2-40B4-BE49-F238E27FC236}">
                <a16:creationId xmlns:a16="http://schemas.microsoft.com/office/drawing/2014/main" id="{846F3CEE-D238-4C23-B14E-A67D5B1775FB}"/>
              </a:ext>
            </a:extLst>
          </p:cNvPr>
          <p:cNvSpPr>
            <a:spLocks noGrp="1"/>
          </p:cNvSpPr>
          <p:nvPr>
            <p:ph idx="1"/>
          </p:nvPr>
        </p:nvSpPr>
        <p:spPr/>
        <p:txBody>
          <a:bodyPr/>
          <a:lstStyle/>
          <a:p>
            <a:r>
              <a:rPr lang="en-US" dirty="0"/>
              <a:t>No class Monday</a:t>
            </a:r>
          </a:p>
          <a:p>
            <a:r>
              <a:rPr lang="en-US" dirty="0"/>
              <a:t>Next class Wed in MLIB 1110</a:t>
            </a:r>
          </a:p>
          <a:p>
            <a:r>
              <a:rPr lang="en-US" dirty="0"/>
              <a:t>Read chapters 2 &amp; 3.1-3.3 in text</a:t>
            </a:r>
          </a:p>
          <a:p>
            <a:r>
              <a:rPr lang="en-US" dirty="0"/>
              <a:t>Read chapter 2 Notes</a:t>
            </a:r>
          </a:p>
          <a:p>
            <a:r>
              <a:rPr lang="en-US" dirty="0"/>
              <a:t>In class Assignment 3 today</a:t>
            </a:r>
          </a:p>
          <a:p>
            <a:r>
              <a:rPr lang="en-US" dirty="0"/>
              <a:t>Complete Assignment 4 as really basic introduction to Matlab</a:t>
            </a:r>
          </a:p>
          <a:p>
            <a:pPr lvl="1"/>
            <a:r>
              <a:rPr lang="en-US" dirty="0"/>
              <a:t>Due 23rd</a:t>
            </a:r>
          </a:p>
        </p:txBody>
      </p:sp>
    </p:spTree>
    <p:extLst>
      <p:ext uri="{BB962C8B-B14F-4D97-AF65-F5344CB8AC3E}">
        <p14:creationId xmlns:p14="http://schemas.microsoft.com/office/powerpoint/2010/main" val="1803139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1.1 Starting MATLAB, MATLAB Windows</a:t>
            </a:r>
          </a:p>
        </p:txBody>
      </p:sp>
      <p:graphicFrame>
        <p:nvGraphicFramePr>
          <p:cNvPr id="6" name="Content Placeholder 5"/>
          <p:cNvGraphicFramePr>
            <a:graphicFrameLocks noGrp="1"/>
          </p:cNvGraphicFramePr>
          <p:nvPr>
            <p:ph sz="quarter" idx="16"/>
            <p:extLst/>
          </p:nvPr>
        </p:nvGraphicFramePr>
        <p:xfrm>
          <a:off x="800100" y="914400"/>
          <a:ext cx="7543800" cy="4312920"/>
        </p:xfrm>
        <a:graphic>
          <a:graphicData uri="http://schemas.openxmlformats.org/drawingml/2006/table">
            <a:tbl>
              <a:tblPr firstRow="1" bandRow="1">
                <a:tableStyleId>{5C22544A-7EE6-4342-B048-85BDC9FD1C3A}</a:tableStyleId>
              </a:tblPr>
              <a:tblGrid>
                <a:gridCol w="3771900">
                  <a:extLst>
                    <a:ext uri="{9D8B030D-6E8A-4147-A177-3AD203B41FA5}">
                      <a16:colId xmlns:a16="http://schemas.microsoft.com/office/drawing/2014/main" val="20000"/>
                    </a:ext>
                  </a:extLst>
                </a:gridCol>
                <a:gridCol w="3771900">
                  <a:extLst>
                    <a:ext uri="{9D8B030D-6E8A-4147-A177-3AD203B41FA5}">
                      <a16:colId xmlns:a16="http://schemas.microsoft.com/office/drawing/2014/main" val="20001"/>
                    </a:ext>
                  </a:extLst>
                </a:gridCol>
              </a:tblGrid>
              <a:tr h="370840">
                <a:tc>
                  <a:txBody>
                    <a:bodyPr/>
                    <a:lstStyle/>
                    <a:p>
                      <a:r>
                        <a:rPr lang="en-US" sz="1800" dirty="0"/>
                        <a:t>Window</a:t>
                      </a:r>
                    </a:p>
                  </a:txBody>
                  <a:tcPr/>
                </a:tc>
                <a:tc>
                  <a:txBody>
                    <a:bodyPr/>
                    <a:lstStyle/>
                    <a:p>
                      <a:r>
                        <a:rPr lang="en-US" sz="1800" dirty="0"/>
                        <a:t>Purpose</a:t>
                      </a:r>
                    </a:p>
                  </a:txBody>
                  <a:tcPr/>
                </a:tc>
                <a:extLst>
                  <a:ext uri="{0D108BD9-81ED-4DB2-BD59-A6C34878D82A}">
                    <a16:rowId xmlns:a16="http://schemas.microsoft.com/office/drawing/2014/main" val="10000"/>
                  </a:ext>
                </a:extLst>
              </a:tr>
              <a:tr h="370840">
                <a:tc>
                  <a:txBody>
                    <a:bodyPr/>
                    <a:lstStyle/>
                    <a:p>
                      <a:r>
                        <a:rPr lang="en-US" sz="1800" dirty="0"/>
                        <a:t>Command Window</a:t>
                      </a:r>
                    </a:p>
                  </a:txBody>
                  <a:tcPr/>
                </a:tc>
                <a:tc>
                  <a:txBody>
                    <a:bodyPr/>
                    <a:lstStyle/>
                    <a:p>
                      <a:r>
                        <a:rPr lang="en-US" sz="1800" dirty="0"/>
                        <a:t>Main window, enters variables, runs programs.</a:t>
                      </a:r>
                    </a:p>
                  </a:txBody>
                  <a:tcPr/>
                </a:tc>
                <a:extLst>
                  <a:ext uri="{0D108BD9-81ED-4DB2-BD59-A6C34878D82A}">
                    <a16:rowId xmlns:a16="http://schemas.microsoft.com/office/drawing/2014/main" val="10001"/>
                  </a:ext>
                </a:extLst>
              </a:tr>
              <a:tr h="370840">
                <a:tc>
                  <a:txBody>
                    <a:bodyPr/>
                    <a:lstStyle/>
                    <a:p>
                      <a:r>
                        <a:rPr lang="en-US" sz="1800" dirty="0"/>
                        <a:t>Figure Window</a:t>
                      </a:r>
                    </a:p>
                  </a:txBody>
                  <a:tcPr/>
                </a:tc>
                <a:tc>
                  <a:txBody>
                    <a:bodyPr/>
                    <a:lstStyle/>
                    <a:p>
                      <a:r>
                        <a:rPr lang="en-US" sz="1800" dirty="0"/>
                        <a:t>Contains output from graphic commands.</a:t>
                      </a:r>
                    </a:p>
                  </a:txBody>
                  <a:tcPr/>
                </a:tc>
                <a:extLst>
                  <a:ext uri="{0D108BD9-81ED-4DB2-BD59-A6C34878D82A}">
                    <a16:rowId xmlns:a16="http://schemas.microsoft.com/office/drawing/2014/main" val="10002"/>
                  </a:ext>
                </a:extLst>
              </a:tr>
              <a:tr h="370840">
                <a:tc>
                  <a:txBody>
                    <a:bodyPr/>
                    <a:lstStyle/>
                    <a:p>
                      <a:r>
                        <a:rPr lang="en-US" sz="1800" dirty="0"/>
                        <a:t>Editor Window</a:t>
                      </a:r>
                    </a:p>
                  </a:txBody>
                  <a:tcPr/>
                </a:tc>
                <a:tc>
                  <a:txBody>
                    <a:bodyPr/>
                    <a:lstStyle/>
                    <a:p>
                      <a:r>
                        <a:rPr lang="en-US" sz="1800" dirty="0"/>
                        <a:t>Creates and debugs script and function files.</a:t>
                      </a:r>
                    </a:p>
                  </a:txBody>
                  <a:tcPr/>
                </a:tc>
                <a:extLst>
                  <a:ext uri="{0D108BD9-81ED-4DB2-BD59-A6C34878D82A}">
                    <a16:rowId xmlns:a16="http://schemas.microsoft.com/office/drawing/2014/main" val="10003"/>
                  </a:ext>
                </a:extLst>
              </a:tr>
              <a:tr h="370840">
                <a:tc>
                  <a:txBody>
                    <a:bodyPr/>
                    <a:lstStyle/>
                    <a:p>
                      <a:r>
                        <a:rPr lang="en-US" sz="1800" dirty="0"/>
                        <a:t>Help Window</a:t>
                      </a:r>
                    </a:p>
                  </a:txBody>
                  <a:tcPr/>
                </a:tc>
                <a:tc>
                  <a:txBody>
                    <a:bodyPr/>
                    <a:lstStyle/>
                    <a:p>
                      <a:r>
                        <a:rPr lang="en-US" sz="1800" dirty="0"/>
                        <a:t>Provides help information.</a:t>
                      </a:r>
                    </a:p>
                  </a:txBody>
                  <a:tcPr/>
                </a:tc>
                <a:extLst>
                  <a:ext uri="{0D108BD9-81ED-4DB2-BD59-A6C34878D82A}">
                    <a16:rowId xmlns:a16="http://schemas.microsoft.com/office/drawing/2014/main" val="10004"/>
                  </a:ext>
                </a:extLst>
              </a:tr>
              <a:tr h="370840">
                <a:tc>
                  <a:txBody>
                    <a:bodyPr/>
                    <a:lstStyle/>
                    <a:p>
                      <a:r>
                        <a:rPr lang="en-US" sz="1800" dirty="0"/>
                        <a:t>Command History Window</a:t>
                      </a:r>
                    </a:p>
                  </a:txBody>
                  <a:tcPr/>
                </a:tc>
                <a:tc>
                  <a:txBody>
                    <a:bodyPr/>
                    <a:lstStyle/>
                    <a:p>
                      <a:r>
                        <a:rPr lang="en-US" sz="1800" dirty="0"/>
                        <a:t>Logs commands entered in the Command Window.</a:t>
                      </a:r>
                    </a:p>
                  </a:txBody>
                  <a:tcPr/>
                </a:tc>
                <a:extLst>
                  <a:ext uri="{0D108BD9-81ED-4DB2-BD59-A6C34878D82A}">
                    <a16:rowId xmlns:a16="http://schemas.microsoft.com/office/drawing/2014/main" val="10005"/>
                  </a:ext>
                </a:extLst>
              </a:tr>
              <a:tr h="370840">
                <a:tc>
                  <a:txBody>
                    <a:bodyPr/>
                    <a:lstStyle/>
                    <a:p>
                      <a:r>
                        <a:rPr lang="en-US" sz="1800" dirty="0"/>
                        <a:t>Workspace Window</a:t>
                      </a:r>
                    </a:p>
                  </a:txBody>
                  <a:tcPr/>
                </a:tc>
                <a:tc>
                  <a:txBody>
                    <a:bodyPr/>
                    <a:lstStyle/>
                    <a:p>
                      <a:r>
                        <a:rPr lang="en-US" sz="1800" dirty="0"/>
                        <a:t>Provides information about the variables that are stored.</a:t>
                      </a:r>
                    </a:p>
                  </a:txBody>
                  <a:tcPr/>
                </a:tc>
                <a:extLst>
                  <a:ext uri="{0D108BD9-81ED-4DB2-BD59-A6C34878D82A}">
                    <a16:rowId xmlns:a16="http://schemas.microsoft.com/office/drawing/2014/main" val="10006"/>
                  </a:ext>
                </a:extLst>
              </a:tr>
              <a:tr h="370840">
                <a:tc>
                  <a:txBody>
                    <a:bodyPr/>
                    <a:lstStyle/>
                    <a:p>
                      <a:r>
                        <a:rPr lang="en-US" sz="1800" dirty="0"/>
                        <a:t>Current Folder Window</a:t>
                      </a:r>
                    </a:p>
                  </a:txBody>
                  <a:tcPr/>
                </a:tc>
                <a:tc>
                  <a:txBody>
                    <a:bodyPr/>
                    <a:lstStyle/>
                    <a:p>
                      <a:r>
                        <a:rPr lang="en-US" sz="1800" dirty="0"/>
                        <a:t>Shows the files in the current folder.</a:t>
                      </a:r>
                    </a:p>
                  </a:txBody>
                  <a:tcPr/>
                </a:tc>
                <a:extLst>
                  <a:ext uri="{0D108BD9-81ED-4DB2-BD59-A6C34878D82A}">
                    <a16:rowId xmlns:a16="http://schemas.microsoft.com/office/drawing/2014/main" val="10007"/>
                  </a:ext>
                </a:extLst>
              </a:tr>
            </a:tbl>
          </a:graphicData>
        </a:graphic>
      </p:graphicFrame>
      <p:sp>
        <p:nvSpPr>
          <p:cNvPr id="8" name="Slide Number Placeholder 7"/>
          <p:cNvSpPr>
            <a:spLocks noGrp="1"/>
          </p:cNvSpPr>
          <p:nvPr>
            <p:ph type="sldNum" sz="quarter" idx="19"/>
          </p:nvPr>
        </p:nvSpPr>
        <p:spPr/>
        <p:txBody>
          <a:bodyPr/>
          <a:lstStyle/>
          <a:p>
            <a:fld id="{D57F1E4F-1CFF-5643-939E-217C01CDF565}" type="slidenum">
              <a:rPr lang="en-US" smtClean="0">
                <a:solidFill>
                  <a:srgbClr val="323232"/>
                </a:solidFill>
              </a:rPr>
              <a:pPr/>
              <a:t>10</a:t>
            </a:fld>
            <a:endParaRPr lang="en-US" dirty="0">
              <a:solidFill>
                <a:srgbClr val="323232"/>
              </a:solidFill>
            </a:endParaRPr>
          </a:p>
        </p:txBody>
      </p:sp>
    </p:spTree>
    <p:extLst>
      <p:ext uri="{BB962C8B-B14F-4D97-AF65-F5344CB8AC3E}">
        <p14:creationId xmlns:p14="http://schemas.microsoft.com/office/powerpoint/2010/main" val="2680587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6200" y="76200"/>
            <a:ext cx="3100208" cy="286682"/>
          </a:xfrm>
        </p:spPr>
        <p:txBody>
          <a:bodyPr/>
          <a:lstStyle/>
          <a:p>
            <a:r>
              <a:rPr lang="en-US" dirty="0"/>
              <a:t>1.2 Working in the Command Window</a:t>
            </a:r>
          </a:p>
        </p:txBody>
      </p:sp>
      <p:sp>
        <p:nvSpPr>
          <p:cNvPr id="3" name="Text Placeholder 2"/>
          <p:cNvSpPr>
            <a:spLocks noGrp="1"/>
          </p:cNvSpPr>
          <p:nvPr>
            <p:ph sz="quarter" idx="16"/>
          </p:nvPr>
        </p:nvSpPr>
        <p:spPr>
          <a:xfrm>
            <a:off x="989828" y="1552575"/>
            <a:ext cx="7164344" cy="3752850"/>
          </a:xfrm>
        </p:spPr>
        <p:txBody>
          <a:bodyPr>
            <a:normAutofit fontScale="92500" lnSpcReduction="20000"/>
          </a:bodyPr>
          <a:lstStyle/>
          <a:p>
            <a:pPr marL="0">
              <a:buNone/>
            </a:pPr>
            <a:r>
              <a:rPr lang="en-US" sz="3600" dirty="0"/>
              <a:t>Command Window is MATLAB’s main window. Use it to:</a:t>
            </a:r>
          </a:p>
          <a:p>
            <a:pPr marL="514350" indent="-514350"/>
            <a:r>
              <a:rPr lang="en-US" dirty="0"/>
              <a:t>Execute commands</a:t>
            </a:r>
          </a:p>
          <a:p>
            <a:pPr marL="514350" indent="-514350"/>
            <a:r>
              <a:rPr lang="en-US" dirty="0"/>
              <a:t>Open other windows</a:t>
            </a:r>
          </a:p>
          <a:p>
            <a:pPr marL="514350" indent="-514350"/>
            <a:r>
              <a:rPr lang="en-US" dirty="0"/>
              <a:t>Run programs that you’ve written</a:t>
            </a:r>
          </a:p>
          <a:p>
            <a:pPr marL="514350" indent="-514350"/>
            <a:r>
              <a:rPr lang="en-US" dirty="0"/>
              <a:t>Manage the MATLAB software</a:t>
            </a:r>
          </a:p>
          <a:p>
            <a:pPr marL="754380" lvl="1" indent="-514350"/>
            <a:r>
              <a:rPr lang="en-US" dirty="0" err="1"/>
              <a:t>ver</a:t>
            </a:r>
            <a:r>
              <a:rPr lang="en-US" dirty="0"/>
              <a:t>- version. What version of </a:t>
            </a:r>
            <a:r>
              <a:rPr lang="en-US" dirty="0" err="1"/>
              <a:t>Matlab</a:t>
            </a:r>
            <a:r>
              <a:rPr lang="en-US" dirty="0"/>
              <a:t> is installed and toolboxes available</a:t>
            </a:r>
          </a:p>
          <a:p>
            <a:pPr marL="514350" indent="-514350"/>
            <a:endParaRPr lang="en-US" dirty="0"/>
          </a:p>
        </p:txBody>
      </p:sp>
      <p:sp>
        <p:nvSpPr>
          <p:cNvPr id="5" name="Slide Number Placeholder 4"/>
          <p:cNvSpPr>
            <a:spLocks noGrp="1"/>
          </p:cNvSpPr>
          <p:nvPr>
            <p:ph type="sldNum" sz="quarter" idx="19"/>
          </p:nvPr>
        </p:nvSpPr>
        <p:spPr/>
        <p:txBody>
          <a:bodyPr/>
          <a:lstStyle/>
          <a:p>
            <a:fld id="{D57F1E4F-1CFF-5643-939E-217C01CDF565}" type="slidenum">
              <a:rPr lang="en-US" smtClean="0">
                <a:solidFill>
                  <a:srgbClr val="323232"/>
                </a:solidFill>
              </a:rPr>
              <a:pPr/>
              <a:t>11</a:t>
            </a:fld>
            <a:endParaRPr lang="en-US" dirty="0">
              <a:solidFill>
                <a:srgbClr val="323232"/>
              </a:solidFill>
            </a:endParaRPr>
          </a:p>
        </p:txBody>
      </p:sp>
    </p:spTree>
    <p:extLst>
      <p:ext uri="{BB962C8B-B14F-4D97-AF65-F5344CB8AC3E}">
        <p14:creationId xmlns:p14="http://schemas.microsoft.com/office/powerpoint/2010/main" val="699256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6200" y="76200"/>
            <a:ext cx="3100208" cy="286682"/>
          </a:xfrm>
        </p:spPr>
        <p:txBody>
          <a:bodyPr/>
          <a:lstStyle/>
          <a:p>
            <a:r>
              <a:rPr lang="en-US" dirty="0"/>
              <a:t>1.2 Working in the Command Window</a:t>
            </a:r>
          </a:p>
        </p:txBody>
      </p:sp>
      <p:sp>
        <p:nvSpPr>
          <p:cNvPr id="3" name="Text Placeholder 2"/>
          <p:cNvSpPr>
            <a:spLocks noGrp="1"/>
          </p:cNvSpPr>
          <p:nvPr>
            <p:ph sz="quarter" idx="16"/>
          </p:nvPr>
        </p:nvSpPr>
        <p:spPr>
          <a:xfrm>
            <a:off x="76200" y="3581400"/>
            <a:ext cx="8915400" cy="3048000"/>
          </a:xfrm>
        </p:spPr>
        <p:txBody>
          <a:bodyPr>
            <a:noAutofit/>
          </a:bodyPr>
          <a:lstStyle/>
          <a:p>
            <a:pPr marL="0">
              <a:buNone/>
            </a:pPr>
            <a:r>
              <a:rPr lang="en-US" sz="3600" dirty="0"/>
              <a:t>Basic procedure</a:t>
            </a:r>
          </a:p>
          <a:p>
            <a:pPr marL="754380" lvl="1" indent="-514350">
              <a:buFont typeface="+mj-lt"/>
              <a:buAutoNum type="arabicPeriod"/>
            </a:pPr>
            <a:r>
              <a:rPr lang="en-US" dirty="0"/>
              <a:t>At prompt (&gt;&gt;), type in MATLAB command</a:t>
            </a:r>
          </a:p>
          <a:p>
            <a:pPr marL="754380" lvl="1" indent="-514350">
              <a:buFont typeface="+mj-lt"/>
              <a:buAutoNum type="arabicPeriod"/>
            </a:pPr>
            <a:r>
              <a:rPr lang="en-US" dirty="0"/>
              <a:t>Press ENTER key</a:t>
            </a:r>
          </a:p>
          <a:p>
            <a:pPr marL="754380" lvl="1" indent="-514350">
              <a:buFont typeface="+mj-lt"/>
              <a:buAutoNum type="arabicPeriod"/>
            </a:pPr>
            <a:r>
              <a:rPr lang="en-US" dirty="0"/>
              <a:t>MATLAB displays result in Command Window, followed by a prompt</a:t>
            </a:r>
          </a:p>
          <a:p>
            <a:pPr marL="754380" lvl="1" indent="-514350">
              <a:buFont typeface="+mj-lt"/>
              <a:buAutoNum type="arabicPeriod"/>
            </a:pPr>
            <a:r>
              <a:rPr lang="en-US" dirty="0"/>
              <a:t>Repeat from step 1</a:t>
            </a:r>
          </a:p>
        </p:txBody>
      </p:sp>
      <p:sp>
        <p:nvSpPr>
          <p:cNvPr id="5" name="Slide Number Placeholder 4"/>
          <p:cNvSpPr>
            <a:spLocks noGrp="1"/>
          </p:cNvSpPr>
          <p:nvPr>
            <p:ph type="sldNum" sz="quarter" idx="19"/>
          </p:nvPr>
        </p:nvSpPr>
        <p:spPr/>
        <p:txBody>
          <a:bodyPr/>
          <a:lstStyle/>
          <a:p>
            <a:fld id="{D57F1E4F-1CFF-5643-939E-217C01CDF565}" type="slidenum">
              <a:rPr lang="en-US" smtClean="0">
                <a:solidFill>
                  <a:srgbClr val="323232"/>
                </a:solidFill>
              </a:rPr>
              <a:pPr/>
              <a:t>12</a:t>
            </a:fld>
            <a:endParaRPr lang="en-US" dirty="0">
              <a:solidFill>
                <a:srgbClr val="323232"/>
              </a:solidFill>
            </a:endParaRPr>
          </a:p>
        </p:txBody>
      </p:sp>
      <p:pic>
        <p:nvPicPr>
          <p:cNvPr id="7" name="Picture 6"/>
          <p:cNvPicPr>
            <a:picLocks noChangeAspect="1"/>
          </p:cNvPicPr>
          <p:nvPr/>
        </p:nvPicPr>
        <p:blipFill>
          <a:blip r:embed="rId2"/>
          <a:stretch>
            <a:fillRect/>
          </a:stretch>
        </p:blipFill>
        <p:spPr>
          <a:xfrm>
            <a:off x="3581400" y="533400"/>
            <a:ext cx="5486400" cy="3076694"/>
          </a:xfrm>
          <a:prstGeom prst="rect">
            <a:avLst/>
          </a:prstGeom>
        </p:spPr>
      </p:pic>
    </p:spTree>
    <p:extLst>
      <p:ext uri="{BB962C8B-B14F-4D97-AF65-F5344CB8AC3E}">
        <p14:creationId xmlns:p14="http://schemas.microsoft.com/office/powerpoint/2010/main" val="972566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52400" y="76200"/>
            <a:ext cx="3404778" cy="286232"/>
          </a:xfrm>
        </p:spPr>
        <p:txBody>
          <a:bodyPr/>
          <a:lstStyle/>
          <a:p>
            <a:r>
              <a:rPr lang="en-US" dirty="0"/>
              <a:t>1.1 Starting MATLAB, MATLAB Windows</a:t>
            </a:r>
          </a:p>
        </p:txBody>
      </p:sp>
      <p:sp>
        <p:nvSpPr>
          <p:cNvPr id="10" name="Text Placeholder 9"/>
          <p:cNvSpPr>
            <a:spLocks noGrp="1"/>
          </p:cNvSpPr>
          <p:nvPr>
            <p:ph sz="quarter" idx="16"/>
          </p:nvPr>
        </p:nvSpPr>
        <p:spPr>
          <a:xfrm>
            <a:off x="1126552" y="4668798"/>
            <a:ext cx="6890897" cy="1655802"/>
          </a:xfrm>
        </p:spPr>
        <p:txBody>
          <a:bodyPr>
            <a:noAutofit/>
          </a:bodyPr>
          <a:lstStyle/>
          <a:p>
            <a:pPr marL="0" indent="0">
              <a:buNone/>
            </a:pPr>
            <a:r>
              <a:rPr lang="en-US" sz="3600" dirty="0"/>
              <a:t>Use Editor Window to write and debug MATLAB scripts. Open with </a:t>
            </a:r>
            <a:r>
              <a:rPr lang="en-US" sz="3600" dirty="0">
                <a:latin typeface="Courier New" pitchFamily="49" charset="0"/>
                <a:cs typeface="Courier New" pitchFamily="49" charset="0"/>
              </a:rPr>
              <a:t>edit</a:t>
            </a:r>
            <a:r>
              <a:rPr lang="en-US" sz="3600" dirty="0"/>
              <a:t> command</a:t>
            </a:r>
          </a:p>
        </p:txBody>
      </p:sp>
      <p:sp>
        <p:nvSpPr>
          <p:cNvPr id="14" name="Slide Number Placeholder 13"/>
          <p:cNvSpPr>
            <a:spLocks noGrp="1"/>
          </p:cNvSpPr>
          <p:nvPr>
            <p:ph type="sldNum" sz="quarter" idx="19"/>
          </p:nvPr>
        </p:nvSpPr>
        <p:spPr/>
        <p:txBody>
          <a:bodyPr/>
          <a:lstStyle/>
          <a:p>
            <a:fld id="{D57F1E4F-1CFF-5643-939E-217C01CDF565}" type="slidenum">
              <a:rPr lang="en-US" smtClean="0">
                <a:solidFill>
                  <a:srgbClr val="323232"/>
                </a:solidFill>
              </a:rPr>
              <a:pPr/>
              <a:t>13</a:t>
            </a:fld>
            <a:endParaRPr lang="en-US" dirty="0">
              <a:solidFill>
                <a:srgbClr val="323232"/>
              </a:solidFill>
            </a:endParaRPr>
          </a:p>
        </p:txBody>
      </p:sp>
      <p:pic>
        <p:nvPicPr>
          <p:cNvPr id="3" name="Picture 2"/>
          <p:cNvPicPr>
            <a:picLocks noChangeAspect="1"/>
          </p:cNvPicPr>
          <p:nvPr/>
        </p:nvPicPr>
        <p:blipFill>
          <a:blip r:embed="rId2"/>
          <a:stretch>
            <a:fillRect/>
          </a:stretch>
        </p:blipFill>
        <p:spPr>
          <a:xfrm>
            <a:off x="1043137" y="660400"/>
            <a:ext cx="7057726" cy="3530600"/>
          </a:xfrm>
          <a:prstGeom prst="rect">
            <a:avLst/>
          </a:prstGeom>
        </p:spPr>
      </p:pic>
    </p:spTree>
    <p:extLst>
      <p:ext uri="{BB962C8B-B14F-4D97-AF65-F5344CB8AC3E}">
        <p14:creationId xmlns:p14="http://schemas.microsoft.com/office/powerpoint/2010/main" val="3852037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6200" y="76200"/>
            <a:ext cx="2346796" cy="286232"/>
          </a:xfrm>
        </p:spPr>
        <p:txBody>
          <a:bodyPr/>
          <a:lstStyle/>
          <a:p>
            <a:r>
              <a:rPr lang="en-US" dirty="0"/>
              <a:t>1.8.1 Notes About Script Files</a:t>
            </a:r>
          </a:p>
        </p:txBody>
      </p:sp>
      <p:sp>
        <p:nvSpPr>
          <p:cNvPr id="3" name="Content Placeholder 2"/>
          <p:cNvSpPr>
            <a:spLocks noGrp="1"/>
          </p:cNvSpPr>
          <p:nvPr>
            <p:ph sz="quarter" idx="16"/>
          </p:nvPr>
        </p:nvSpPr>
        <p:spPr>
          <a:xfrm>
            <a:off x="685800" y="723900"/>
            <a:ext cx="7772400" cy="5905500"/>
          </a:xfrm>
        </p:spPr>
        <p:txBody>
          <a:bodyPr/>
          <a:lstStyle/>
          <a:p>
            <a:pPr marL="0" indent="0">
              <a:buNone/>
            </a:pPr>
            <a:r>
              <a:rPr lang="en-US" sz="3600" dirty="0"/>
              <a:t>A </a:t>
            </a:r>
            <a:r>
              <a:rPr lang="en-US" sz="3600" i="1" dirty="0"/>
              <a:t>script file/program/m file </a:t>
            </a:r>
            <a:r>
              <a:rPr lang="en-US" sz="3600" dirty="0"/>
              <a:t>is a sequence of MATLAB commands</a:t>
            </a:r>
          </a:p>
          <a:p>
            <a:pPr marL="457200" indent="-457200"/>
            <a:r>
              <a:rPr lang="en-US" dirty="0"/>
              <a:t>When a program runs (is executed), MATLAB performs the commands in the order they are written, just as if they were typed in the Command Window</a:t>
            </a:r>
          </a:p>
          <a:p>
            <a:pPr marL="457200" indent="-457200"/>
            <a:r>
              <a:rPr lang="en-US" dirty="0"/>
              <a:t>When a script file has a command that generates an output (e.g. assignment of a value to a variable without semicolon at the end), the file displays the output in the Command Window</a:t>
            </a:r>
          </a:p>
        </p:txBody>
      </p:sp>
      <p:sp>
        <p:nvSpPr>
          <p:cNvPr id="4" name="Slide Number Placeholder 3"/>
          <p:cNvSpPr>
            <a:spLocks noGrp="1"/>
          </p:cNvSpPr>
          <p:nvPr>
            <p:ph type="sldNum" sz="quarter" idx="19"/>
          </p:nvPr>
        </p:nvSpPr>
        <p:spPr/>
        <p:txBody>
          <a:bodyPr/>
          <a:lstStyle/>
          <a:p>
            <a:fld id="{D57F1E4F-1CFF-5643-939E-217C01CDF565}" type="slidenum">
              <a:rPr lang="en-US" smtClean="0">
                <a:solidFill>
                  <a:srgbClr val="323232"/>
                </a:solidFill>
              </a:rPr>
              <a:pPr/>
              <a:t>14</a:t>
            </a:fld>
            <a:endParaRPr lang="en-US" dirty="0">
              <a:solidFill>
                <a:srgbClr val="323232"/>
              </a:solidFill>
            </a:endParaRPr>
          </a:p>
        </p:txBody>
      </p:sp>
    </p:spTree>
    <p:extLst>
      <p:ext uri="{BB962C8B-B14F-4D97-AF65-F5344CB8AC3E}">
        <p14:creationId xmlns:p14="http://schemas.microsoft.com/office/powerpoint/2010/main" val="2282557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6200" y="76200"/>
            <a:ext cx="3012043" cy="286232"/>
          </a:xfrm>
        </p:spPr>
        <p:txBody>
          <a:bodyPr/>
          <a:lstStyle/>
          <a:p>
            <a:r>
              <a:rPr lang="en-US" dirty="0"/>
              <a:t>1.8.2 Creating and Saving a Script File</a:t>
            </a:r>
          </a:p>
        </p:txBody>
      </p:sp>
      <p:sp>
        <p:nvSpPr>
          <p:cNvPr id="3" name="Content Placeholder 2"/>
          <p:cNvSpPr>
            <a:spLocks noGrp="1"/>
          </p:cNvSpPr>
          <p:nvPr>
            <p:ph sz="quarter" idx="16"/>
          </p:nvPr>
        </p:nvSpPr>
        <p:spPr>
          <a:xfrm>
            <a:off x="457200" y="685800"/>
            <a:ext cx="8229600" cy="4343400"/>
          </a:xfrm>
        </p:spPr>
        <p:txBody>
          <a:bodyPr>
            <a:normAutofit lnSpcReduction="10000"/>
          </a:bodyPr>
          <a:lstStyle/>
          <a:p>
            <a:pPr marL="0" indent="0">
              <a:buNone/>
            </a:pPr>
            <a:r>
              <a:rPr lang="en-US" sz="3600" dirty="0"/>
              <a:t>Use the Editor Window to work with script files</a:t>
            </a:r>
          </a:p>
          <a:p>
            <a:pPr marL="0" indent="0">
              <a:buNone/>
            </a:pPr>
            <a:r>
              <a:rPr lang="en-US" sz="3600" dirty="0"/>
              <a:t>Can open window and create file two ways</a:t>
            </a:r>
          </a:p>
          <a:p>
            <a:pPr marL="907542" lvl="1" indent="-514350">
              <a:buFont typeface="+mj-lt"/>
              <a:buAutoNum type="arabicPeriod"/>
            </a:pPr>
            <a:r>
              <a:rPr lang="en-US" sz="3200" dirty="0"/>
              <a:t>Click on New Script icon</a:t>
            </a:r>
          </a:p>
          <a:p>
            <a:pPr marL="907542" lvl="1" indent="-514350">
              <a:buFont typeface="+mj-lt"/>
              <a:buAutoNum type="arabicPeriod"/>
            </a:pPr>
            <a:r>
              <a:rPr lang="en-US" sz="3200" dirty="0"/>
              <a:t>Click on New icon, select Script</a:t>
            </a:r>
          </a:p>
          <a:p>
            <a:pPr marL="907542" lvl="1" indent="-514350">
              <a:buFont typeface="+mj-lt"/>
              <a:buAutoNum type="arabicPeriod"/>
            </a:pPr>
            <a:r>
              <a:rPr lang="en-US" sz="3200" dirty="0"/>
              <a:t>In the Command Window, type </a:t>
            </a:r>
            <a:r>
              <a:rPr lang="en-US" sz="3200" dirty="0">
                <a:latin typeface="Courier New" pitchFamily="49" charset="0"/>
                <a:cs typeface="Courier New" pitchFamily="49" charset="0"/>
              </a:rPr>
              <a:t>edit</a:t>
            </a:r>
            <a:r>
              <a:rPr lang="en-US" sz="3200" dirty="0"/>
              <a:t> and then press ENTER</a:t>
            </a:r>
          </a:p>
        </p:txBody>
      </p:sp>
      <p:sp>
        <p:nvSpPr>
          <p:cNvPr id="4" name="Slide Number Placeholder 3"/>
          <p:cNvSpPr>
            <a:spLocks noGrp="1"/>
          </p:cNvSpPr>
          <p:nvPr>
            <p:ph type="sldNum" sz="quarter" idx="19"/>
          </p:nvPr>
        </p:nvSpPr>
        <p:spPr/>
        <p:txBody>
          <a:bodyPr/>
          <a:lstStyle/>
          <a:p>
            <a:fld id="{D57F1E4F-1CFF-5643-939E-217C01CDF565}" type="slidenum">
              <a:rPr lang="en-US" smtClean="0">
                <a:solidFill>
                  <a:srgbClr val="323232"/>
                </a:solidFill>
              </a:rPr>
              <a:pPr/>
              <a:t>15</a:t>
            </a:fld>
            <a:endParaRPr lang="en-US" dirty="0">
              <a:solidFill>
                <a:srgbClr val="323232"/>
              </a:solidFill>
            </a:endParaRPr>
          </a:p>
        </p:txBody>
      </p:sp>
      <p:pic>
        <p:nvPicPr>
          <p:cNvPr id="5" name="Picture 4"/>
          <p:cNvPicPr>
            <a:picLocks noChangeAspect="1"/>
          </p:cNvPicPr>
          <p:nvPr/>
        </p:nvPicPr>
        <p:blipFill>
          <a:blip r:embed="rId2"/>
          <a:stretch>
            <a:fillRect/>
          </a:stretch>
        </p:blipFill>
        <p:spPr>
          <a:xfrm>
            <a:off x="2057400" y="5076825"/>
            <a:ext cx="4362450" cy="1476375"/>
          </a:xfrm>
          <a:prstGeom prst="rect">
            <a:avLst/>
          </a:prstGeom>
        </p:spPr>
      </p:pic>
      <p:cxnSp>
        <p:nvCxnSpPr>
          <p:cNvPr id="7" name="Curved Connector 6"/>
          <p:cNvCxnSpPr/>
          <p:nvPr/>
        </p:nvCxnSpPr>
        <p:spPr>
          <a:xfrm rot="16200000" flipH="1">
            <a:off x="884962" y="4358898"/>
            <a:ext cx="2344876" cy="323852"/>
          </a:xfrm>
          <a:prstGeom prst="curvedConnector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2819400" y="3886200"/>
            <a:ext cx="1447800" cy="1676400"/>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5602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6200" y="76200"/>
            <a:ext cx="3012043" cy="286232"/>
          </a:xfrm>
        </p:spPr>
        <p:txBody>
          <a:bodyPr/>
          <a:lstStyle/>
          <a:p>
            <a:r>
              <a:rPr lang="en-US" dirty="0"/>
              <a:t>1.8.2 Creating and Saving a Script File</a:t>
            </a:r>
          </a:p>
        </p:txBody>
      </p:sp>
      <p:sp>
        <p:nvSpPr>
          <p:cNvPr id="3" name="Content Placeholder 2"/>
          <p:cNvSpPr>
            <a:spLocks noGrp="1"/>
          </p:cNvSpPr>
          <p:nvPr>
            <p:ph sz="quarter" idx="16"/>
          </p:nvPr>
        </p:nvSpPr>
        <p:spPr>
          <a:xfrm>
            <a:off x="506730" y="698538"/>
            <a:ext cx="8130540" cy="2044662"/>
          </a:xfrm>
        </p:spPr>
        <p:txBody>
          <a:bodyPr wrap="square">
            <a:spAutoFit/>
          </a:bodyPr>
          <a:lstStyle/>
          <a:p>
            <a:pPr marL="34290" indent="0">
              <a:buNone/>
            </a:pPr>
            <a:r>
              <a:rPr lang="en-US" sz="3600" dirty="0"/>
              <a:t>Editor has tool strip on top with three tabs – EDITOR, PUBLISH, VIEW</a:t>
            </a:r>
            <a:endParaRPr lang="en-US" dirty="0"/>
          </a:p>
          <a:p>
            <a:r>
              <a:rPr lang="en-US" dirty="0"/>
              <a:t>MATLAB used most often with EDITOR tab selected</a:t>
            </a:r>
          </a:p>
        </p:txBody>
      </p:sp>
      <p:sp>
        <p:nvSpPr>
          <p:cNvPr id="6" name="Slide Number Placeholder 5"/>
          <p:cNvSpPr>
            <a:spLocks noGrp="1"/>
          </p:cNvSpPr>
          <p:nvPr>
            <p:ph type="sldNum" sz="quarter" idx="19"/>
          </p:nvPr>
        </p:nvSpPr>
        <p:spPr/>
        <p:txBody>
          <a:bodyPr/>
          <a:lstStyle/>
          <a:p>
            <a:fld id="{D57F1E4F-1CFF-5643-939E-217C01CDF565}" type="slidenum">
              <a:rPr lang="en-US" smtClean="0">
                <a:solidFill>
                  <a:srgbClr val="323232"/>
                </a:solidFill>
              </a:rPr>
              <a:pPr/>
              <a:t>16</a:t>
            </a:fld>
            <a:endParaRPr lang="en-US" dirty="0">
              <a:solidFill>
                <a:srgbClr val="323232"/>
              </a:solidFill>
            </a:endParaRPr>
          </a:p>
        </p:txBody>
      </p:sp>
      <p:pic>
        <p:nvPicPr>
          <p:cNvPr id="8" name="Picture 7"/>
          <p:cNvPicPr>
            <a:picLocks noChangeAspect="1"/>
          </p:cNvPicPr>
          <p:nvPr/>
        </p:nvPicPr>
        <p:blipFill>
          <a:blip r:embed="rId2"/>
          <a:stretch>
            <a:fillRect/>
          </a:stretch>
        </p:blipFill>
        <p:spPr>
          <a:xfrm>
            <a:off x="1638149" y="3124200"/>
            <a:ext cx="5867702" cy="3124200"/>
          </a:xfrm>
          <a:prstGeom prst="rect">
            <a:avLst/>
          </a:prstGeom>
        </p:spPr>
      </p:pic>
    </p:spTree>
    <p:extLst>
      <p:ext uri="{BB962C8B-B14F-4D97-AF65-F5344CB8AC3E}">
        <p14:creationId xmlns:p14="http://schemas.microsoft.com/office/powerpoint/2010/main" val="2352972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6200" y="76200"/>
            <a:ext cx="1594988" cy="286232"/>
          </a:xfrm>
        </p:spPr>
        <p:txBody>
          <a:bodyPr/>
          <a:lstStyle/>
          <a:p>
            <a:r>
              <a:rPr lang="en-US" dirty="0"/>
              <a:t>1.8.4 Current Folder</a:t>
            </a:r>
          </a:p>
        </p:txBody>
      </p:sp>
      <p:sp>
        <p:nvSpPr>
          <p:cNvPr id="3" name="Content Placeholder 2"/>
          <p:cNvSpPr>
            <a:spLocks noGrp="1"/>
          </p:cNvSpPr>
          <p:nvPr>
            <p:ph sz="quarter" idx="16"/>
          </p:nvPr>
        </p:nvSpPr>
        <p:spPr>
          <a:xfrm>
            <a:off x="722217" y="3128666"/>
            <a:ext cx="8153400" cy="3272134"/>
          </a:xfrm>
        </p:spPr>
        <p:txBody>
          <a:bodyPr>
            <a:normAutofit lnSpcReduction="10000"/>
          </a:bodyPr>
          <a:lstStyle/>
          <a:p>
            <a:pPr marL="0" indent="0">
              <a:buNone/>
            </a:pPr>
            <a:r>
              <a:rPr lang="en-US" sz="3600" dirty="0"/>
              <a:t>The </a:t>
            </a:r>
            <a:r>
              <a:rPr lang="en-US" sz="3600" i="1" dirty="0"/>
              <a:t>current folder</a:t>
            </a:r>
            <a:r>
              <a:rPr lang="en-US" sz="3600" dirty="0"/>
              <a:t> is the folder that MATLAB checks first when looking for your script file</a:t>
            </a:r>
          </a:p>
          <a:p>
            <a:r>
              <a:rPr lang="en-US" dirty="0"/>
              <a:t>Can see current folder in desktop toolbar</a:t>
            </a:r>
          </a:p>
          <a:p>
            <a:r>
              <a:rPr lang="en-US" dirty="0"/>
              <a:t>Can also display current folder by issuing MATLAB command </a:t>
            </a:r>
            <a:r>
              <a:rPr lang="en-US" dirty="0" err="1">
                <a:latin typeface="Courier New" pitchFamily="49" charset="0"/>
                <a:cs typeface="Courier New" pitchFamily="49" charset="0"/>
              </a:rPr>
              <a:t>pwd</a:t>
            </a:r>
            <a:endParaRPr lang="en-US" dirty="0">
              <a:latin typeface="Courier New" pitchFamily="49" charset="0"/>
              <a:cs typeface="Courier New" pitchFamily="49" charset="0"/>
            </a:endParaRPr>
          </a:p>
        </p:txBody>
      </p:sp>
      <p:sp>
        <p:nvSpPr>
          <p:cNvPr id="4" name="Slide Number Placeholder 3"/>
          <p:cNvSpPr>
            <a:spLocks noGrp="1"/>
          </p:cNvSpPr>
          <p:nvPr>
            <p:ph type="sldNum" sz="quarter" idx="19"/>
          </p:nvPr>
        </p:nvSpPr>
        <p:spPr/>
        <p:txBody>
          <a:bodyPr/>
          <a:lstStyle/>
          <a:p>
            <a:fld id="{D57F1E4F-1CFF-5643-939E-217C01CDF565}" type="slidenum">
              <a:rPr lang="en-US" smtClean="0">
                <a:solidFill>
                  <a:srgbClr val="323232"/>
                </a:solidFill>
              </a:rPr>
              <a:pPr/>
              <a:t>17</a:t>
            </a:fld>
            <a:endParaRPr lang="en-US" dirty="0">
              <a:solidFill>
                <a:srgbClr val="323232"/>
              </a:solidFill>
            </a:endParaRPr>
          </a:p>
        </p:txBody>
      </p:sp>
      <p:pic>
        <p:nvPicPr>
          <p:cNvPr id="5" name="Picture 4"/>
          <p:cNvPicPr>
            <a:picLocks noChangeAspect="1"/>
          </p:cNvPicPr>
          <p:nvPr/>
        </p:nvPicPr>
        <p:blipFill>
          <a:blip r:embed="rId2"/>
          <a:stretch>
            <a:fillRect/>
          </a:stretch>
        </p:blipFill>
        <p:spPr>
          <a:xfrm>
            <a:off x="1868666" y="76200"/>
            <a:ext cx="7006951" cy="2997200"/>
          </a:xfrm>
          <a:prstGeom prst="rect">
            <a:avLst/>
          </a:prstGeom>
        </p:spPr>
      </p:pic>
    </p:spTree>
    <p:extLst>
      <p:ext uri="{BB962C8B-B14F-4D97-AF65-F5344CB8AC3E}">
        <p14:creationId xmlns:p14="http://schemas.microsoft.com/office/powerpoint/2010/main" val="2457556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6200" y="76200"/>
            <a:ext cx="1594988" cy="286232"/>
          </a:xfrm>
        </p:spPr>
        <p:txBody>
          <a:bodyPr/>
          <a:lstStyle/>
          <a:p>
            <a:r>
              <a:rPr lang="en-US" dirty="0"/>
              <a:t>1.8.4 Current Folder</a:t>
            </a:r>
          </a:p>
        </p:txBody>
      </p:sp>
      <p:sp>
        <p:nvSpPr>
          <p:cNvPr id="3" name="Content Placeholder 2"/>
          <p:cNvSpPr>
            <a:spLocks noGrp="1"/>
          </p:cNvSpPr>
          <p:nvPr>
            <p:ph sz="quarter" idx="16"/>
          </p:nvPr>
        </p:nvSpPr>
        <p:spPr>
          <a:xfrm>
            <a:off x="723900" y="3886200"/>
            <a:ext cx="7696200" cy="2667000"/>
          </a:xfrm>
        </p:spPr>
        <p:txBody>
          <a:bodyPr>
            <a:normAutofit lnSpcReduction="10000"/>
          </a:bodyPr>
          <a:lstStyle/>
          <a:p>
            <a:pPr marL="0" indent="0">
              <a:buNone/>
            </a:pPr>
            <a:r>
              <a:rPr lang="en-US" sz="3600" dirty="0"/>
              <a:t>Can change current folder in Current Folder Window</a:t>
            </a:r>
          </a:p>
          <a:p>
            <a:r>
              <a:rPr lang="en-US" dirty="0"/>
              <a:t>To show Current Folder Window, click on Layout icon in desktop, then select</a:t>
            </a:r>
            <a:br>
              <a:rPr lang="en-US" dirty="0"/>
            </a:br>
            <a:r>
              <a:rPr lang="en-US" dirty="0"/>
              <a:t>Current Folder</a:t>
            </a:r>
          </a:p>
        </p:txBody>
      </p:sp>
      <p:sp>
        <p:nvSpPr>
          <p:cNvPr id="4" name="Slide Number Placeholder 3"/>
          <p:cNvSpPr>
            <a:spLocks noGrp="1"/>
          </p:cNvSpPr>
          <p:nvPr>
            <p:ph type="sldNum" sz="quarter" idx="19"/>
          </p:nvPr>
        </p:nvSpPr>
        <p:spPr/>
        <p:txBody>
          <a:bodyPr/>
          <a:lstStyle/>
          <a:p>
            <a:fld id="{D57F1E4F-1CFF-5643-939E-217C01CDF565}" type="slidenum">
              <a:rPr lang="en-US" smtClean="0">
                <a:solidFill>
                  <a:srgbClr val="323232"/>
                </a:solidFill>
              </a:rPr>
              <a:pPr/>
              <a:t>18</a:t>
            </a:fld>
            <a:endParaRPr lang="en-US" dirty="0">
              <a:solidFill>
                <a:srgbClr val="323232"/>
              </a:solidFill>
            </a:endParaRPr>
          </a:p>
        </p:txBody>
      </p:sp>
      <p:pic>
        <p:nvPicPr>
          <p:cNvPr id="5" name="Picture 4"/>
          <p:cNvPicPr>
            <a:picLocks noChangeAspect="1"/>
          </p:cNvPicPr>
          <p:nvPr/>
        </p:nvPicPr>
        <p:blipFill>
          <a:blip r:embed="rId2"/>
          <a:stretch>
            <a:fillRect/>
          </a:stretch>
        </p:blipFill>
        <p:spPr>
          <a:xfrm>
            <a:off x="1814346" y="152400"/>
            <a:ext cx="7057726" cy="3606800"/>
          </a:xfrm>
          <a:prstGeom prst="rect">
            <a:avLst/>
          </a:prstGeom>
        </p:spPr>
      </p:pic>
    </p:spTree>
    <p:extLst>
      <p:ext uri="{BB962C8B-B14F-4D97-AF65-F5344CB8AC3E}">
        <p14:creationId xmlns:p14="http://schemas.microsoft.com/office/powerpoint/2010/main" val="1430962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z="2800"/>
              <a:t>Matlab File Names and Headers</a:t>
            </a:r>
          </a:p>
        </p:txBody>
      </p:sp>
      <p:sp>
        <p:nvSpPr>
          <p:cNvPr id="3" name="Content Placeholder 2"/>
          <p:cNvSpPr>
            <a:spLocks noGrp="1"/>
          </p:cNvSpPr>
          <p:nvPr>
            <p:ph idx="1"/>
          </p:nvPr>
        </p:nvSpPr>
        <p:spPr>
          <a:xfrm>
            <a:off x="457200" y="1295400"/>
            <a:ext cx="8229600" cy="4525963"/>
          </a:xfrm>
        </p:spPr>
        <p:txBody>
          <a:bodyPr>
            <a:normAutofit lnSpcReduction="10000"/>
          </a:bodyPr>
          <a:lstStyle/>
          <a:p>
            <a:pPr>
              <a:defRPr/>
            </a:pPr>
            <a:r>
              <a:rPr lang="en-US" sz="1800" dirty="0"/>
              <a:t>Every </a:t>
            </a:r>
            <a:r>
              <a:rPr lang="en-US" sz="1800" dirty="0" err="1"/>
              <a:t>matlab</a:t>
            </a:r>
            <a:r>
              <a:rPr lang="en-US" sz="1800" dirty="0"/>
              <a:t> file you create or edit should contain your name, the date it was created or last edited and a brief description of what the file solves. </a:t>
            </a:r>
          </a:p>
          <a:p>
            <a:pPr lvl="1">
              <a:defRPr/>
            </a:pPr>
            <a:r>
              <a:rPr lang="en-US" sz="1800" dirty="0"/>
              <a:t>Remember that many assignments require several files. This guideline applies to all of them.</a:t>
            </a:r>
          </a:p>
          <a:p>
            <a:pPr>
              <a:defRPr/>
            </a:pPr>
            <a:r>
              <a:rPr lang="en-US" sz="1800" dirty="0"/>
              <a:t>Your output in the Command Window should contain your name, the date, course,  assignment number, what it does, and what other routines and data files are required. This rule and the previous rule can be accomplished with a single set of commands.</a:t>
            </a:r>
          </a:p>
          <a:p>
            <a:pPr lvl="1">
              <a:defRPr/>
            </a:pPr>
            <a:r>
              <a:rPr lang="en-US" sz="1800" dirty="0" err="1"/>
              <a:t>disp</a:t>
            </a:r>
            <a:r>
              <a:rPr lang="en-US" sz="1800" dirty="0"/>
              <a:t>(' ')</a:t>
            </a:r>
          </a:p>
          <a:p>
            <a:pPr lvl="1">
              <a:defRPr/>
            </a:pPr>
            <a:r>
              <a:rPr lang="en-US" sz="1800" dirty="0" err="1"/>
              <a:t>disp</a:t>
            </a:r>
            <a:r>
              <a:rPr lang="en-US" sz="1800" dirty="0"/>
              <a:t>(' ')</a:t>
            </a:r>
          </a:p>
          <a:p>
            <a:pPr lvl="1">
              <a:defRPr/>
            </a:pPr>
            <a:r>
              <a:rPr lang="en-US" sz="1800" dirty="0" err="1"/>
              <a:t>disp</a:t>
            </a:r>
            <a:r>
              <a:rPr lang="en-US" sz="1800" dirty="0"/>
              <a:t>(' John </a:t>
            </a:r>
            <a:r>
              <a:rPr lang="en-US" sz="1800" dirty="0" err="1"/>
              <a:t>Horel</a:t>
            </a:r>
            <a:r>
              <a:rPr lang="en-US" sz="1800" dirty="0"/>
              <a:t>')</a:t>
            </a:r>
          </a:p>
          <a:p>
            <a:pPr lvl="1">
              <a:defRPr/>
            </a:pPr>
            <a:r>
              <a:rPr lang="en-US" sz="1800" dirty="0" err="1"/>
              <a:t>disp</a:t>
            </a:r>
            <a:r>
              <a:rPr lang="en-US" sz="1800" dirty="0"/>
              <a:t>(' ATMOS 5040/ Spring 2019')</a:t>
            </a:r>
          </a:p>
          <a:p>
            <a:pPr lvl="1">
              <a:defRPr/>
            </a:pPr>
            <a:r>
              <a:rPr lang="en-US" sz="1800" dirty="0" err="1"/>
              <a:t>disp</a:t>
            </a:r>
            <a:r>
              <a:rPr lang="en-US" sz="1800" dirty="0"/>
              <a:t>(' Chapter 2')</a:t>
            </a:r>
          </a:p>
          <a:p>
            <a:pPr lvl="1">
              <a:defRPr/>
            </a:pPr>
            <a:r>
              <a:rPr lang="en-US" sz="1800" dirty="0" err="1"/>
              <a:t>disp</a:t>
            </a:r>
            <a:r>
              <a:rPr lang="en-US" sz="1800" dirty="0"/>
              <a:t>(' Reproducing code in notes')</a:t>
            </a:r>
          </a:p>
          <a:p>
            <a:pPr lvl="1">
              <a:defRPr/>
            </a:pPr>
            <a:r>
              <a:rPr lang="en-US" sz="1800" dirty="0" err="1"/>
              <a:t>Disp</a:t>
            </a:r>
            <a:r>
              <a:rPr lang="en-US" sz="1800" dirty="0"/>
              <a:t>(‘Requires XXX data file’)</a:t>
            </a:r>
          </a:p>
          <a:p>
            <a:pPr marL="457200" lvl="1" indent="0">
              <a:buNone/>
              <a:defRPr/>
            </a:pPr>
            <a:endParaRPr lang="en-US" sz="1800" dirty="0"/>
          </a:p>
        </p:txBody>
      </p:sp>
    </p:spTree>
    <p:extLst>
      <p:ext uri="{BB962C8B-B14F-4D97-AF65-F5344CB8AC3E}">
        <p14:creationId xmlns:p14="http://schemas.microsoft.com/office/powerpoint/2010/main" val="2048265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468EC-3B1D-4776-A662-DE041C7A71A3}"/>
              </a:ext>
            </a:extLst>
          </p:cNvPr>
          <p:cNvSpPr>
            <a:spLocks noGrp="1"/>
          </p:cNvSpPr>
          <p:nvPr>
            <p:ph type="title"/>
          </p:nvPr>
        </p:nvSpPr>
        <p:spPr/>
        <p:txBody>
          <a:bodyPr/>
          <a:lstStyle/>
          <a:p>
            <a:r>
              <a:rPr lang="en-US" dirty="0"/>
              <a:t>Programming Languages</a:t>
            </a:r>
          </a:p>
        </p:txBody>
      </p:sp>
      <p:sp>
        <p:nvSpPr>
          <p:cNvPr id="3" name="Content Placeholder 2">
            <a:extLst>
              <a:ext uri="{FF2B5EF4-FFF2-40B4-BE49-F238E27FC236}">
                <a16:creationId xmlns:a16="http://schemas.microsoft.com/office/drawing/2014/main" id="{60794D50-054A-4851-9ADF-C45FA27DD513}"/>
              </a:ext>
            </a:extLst>
          </p:cNvPr>
          <p:cNvSpPr>
            <a:spLocks noGrp="1"/>
          </p:cNvSpPr>
          <p:nvPr>
            <p:ph idx="1"/>
          </p:nvPr>
        </p:nvSpPr>
        <p:spPr>
          <a:xfrm>
            <a:off x="430876" y="1219200"/>
            <a:ext cx="8229600" cy="4525963"/>
          </a:xfrm>
        </p:spPr>
        <p:txBody>
          <a:bodyPr/>
          <a:lstStyle/>
          <a:p>
            <a:r>
              <a:rPr lang="en-US" dirty="0"/>
              <a:t>Programs written in a specific language are just variations on ways to pass instructions to a computer </a:t>
            </a:r>
          </a:p>
          <a:p>
            <a:r>
              <a:rPr lang="en-US" dirty="0"/>
              <a:t>Each language has its own syntax (form) and semantics (meaning)</a:t>
            </a:r>
          </a:p>
          <a:p>
            <a:pPr lvl="1"/>
            <a:r>
              <a:rPr lang="en-US" b="1" dirty="0"/>
              <a:t>Syntax</a:t>
            </a:r>
            <a:r>
              <a:rPr lang="en-US" dirty="0"/>
              <a:t>: Sequences of text including words, numbers, and punctuation using rules like written languages (grammar)</a:t>
            </a:r>
          </a:p>
          <a:p>
            <a:pPr lvl="1"/>
            <a:r>
              <a:rPr lang="en-US" b="1" dirty="0"/>
              <a:t>Semantics</a:t>
            </a:r>
            <a:r>
              <a:rPr lang="en-US" dirty="0"/>
              <a:t>: The meaning given to the syntax - a sequence of words that makes sense to a computer</a:t>
            </a:r>
          </a:p>
          <a:p>
            <a:endParaRPr lang="en-US" dirty="0"/>
          </a:p>
        </p:txBody>
      </p:sp>
    </p:spTree>
    <p:extLst>
      <p:ext uri="{BB962C8B-B14F-4D97-AF65-F5344CB8AC3E}">
        <p14:creationId xmlns:p14="http://schemas.microsoft.com/office/powerpoint/2010/main" val="3792405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74638"/>
            <a:ext cx="8229600" cy="411162"/>
          </a:xfrm>
        </p:spPr>
        <p:txBody>
          <a:bodyPr>
            <a:normAutofit fontScale="90000"/>
          </a:bodyPr>
          <a:lstStyle/>
          <a:p>
            <a:r>
              <a:rPr lang="en-US" altLang="en-US"/>
              <a:t>Comments</a:t>
            </a:r>
          </a:p>
        </p:txBody>
      </p:sp>
      <p:sp>
        <p:nvSpPr>
          <p:cNvPr id="10243" name="Content Placeholder 2"/>
          <p:cNvSpPr>
            <a:spLocks noGrp="1"/>
          </p:cNvSpPr>
          <p:nvPr>
            <p:ph idx="1"/>
          </p:nvPr>
        </p:nvSpPr>
        <p:spPr>
          <a:xfrm>
            <a:off x="457200" y="1066800"/>
            <a:ext cx="8229600" cy="4525963"/>
          </a:xfrm>
        </p:spPr>
        <p:txBody>
          <a:bodyPr>
            <a:normAutofit fontScale="92500" lnSpcReduction="10000"/>
          </a:bodyPr>
          <a:lstStyle/>
          <a:p>
            <a:r>
              <a:rPr lang="en-US" altLang="en-US"/>
              <a:t>Each program should include sufficient comments that the major steps can be followed by a user with a knowledge level equal to your own. </a:t>
            </a:r>
          </a:p>
          <a:p>
            <a:r>
              <a:rPr lang="en-US" altLang="en-US"/>
              <a:t>This doesn’t mean each line of code must be commented necessarily. Blocks of code that perform some operation can be commented together. </a:t>
            </a:r>
          </a:p>
          <a:p>
            <a:r>
              <a:rPr lang="en-US" altLang="en-US"/>
              <a:t>Include info on units on numerical values in the code</a:t>
            </a:r>
          </a:p>
          <a:p>
            <a:endParaRPr lang="en-US" altLang="en-US"/>
          </a:p>
        </p:txBody>
      </p:sp>
    </p:spTree>
    <p:extLst>
      <p:ext uri="{BB962C8B-B14F-4D97-AF65-F5344CB8AC3E}">
        <p14:creationId xmlns:p14="http://schemas.microsoft.com/office/powerpoint/2010/main" val="3188166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a:t>Graphs</a:t>
            </a:r>
          </a:p>
        </p:txBody>
      </p:sp>
      <p:sp>
        <p:nvSpPr>
          <p:cNvPr id="14339" name="Content Placeholder 2"/>
          <p:cNvSpPr>
            <a:spLocks noGrp="1"/>
          </p:cNvSpPr>
          <p:nvPr>
            <p:ph idx="1"/>
          </p:nvPr>
        </p:nvSpPr>
        <p:spPr/>
        <p:txBody>
          <a:bodyPr/>
          <a:lstStyle/>
          <a:p>
            <a:r>
              <a:rPr lang="en-US" altLang="en-US" dirty="0"/>
              <a:t>Basic guidelines of proper graphing (labels, symbol types, titles, legend, etc.) should be followed</a:t>
            </a:r>
          </a:p>
          <a:p>
            <a:r>
              <a:rPr lang="en-US" altLang="en-US" dirty="0"/>
              <a:t>Save in a common format (</a:t>
            </a:r>
            <a:r>
              <a:rPr lang="en-US" altLang="en-US" dirty="0" err="1"/>
              <a:t>png</a:t>
            </a:r>
            <a:r>
              <a:rPr lang="en-US" altLang="en-US" dirty="0"/>
              <a:t>)</a:t>
            </a:r>
          </a:p>
          <a:p>
            <a:r>
              <a:rPr lang="en-US" altLang="en-US" dirty="0"/>
              <a:t>Include your name and date in the title of every figure to be turned in</a:t>
            </a:r>
          </a:p>
        </p:txBody>
      </p:sp>
    </p:spTree>
    <p:extLst>
      <p:ext uri="{BB962C8B-B14F-4D97-AF65-F5344CB8AC3E}">
        <p14:creationId xmlns:p14="http://schemas.microsoft.com/office/powerpoint/2010/main" val="1744705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74638"/>
            <a:ext cx="8229600" cy="258762"/>
          </a:xfrm>
        </p:spPr>
        <p:txBody>
          <a:bodyPr>
            <a:normAutofit fontScale="90000"/>
          </a:bodyPr>
          <a:lstStyle/>
          <a:p>
            <a:r>
              <a:rPr lang="en-US" altLang="en-US" dirty="0"/>
              <a:t>Features for Plotting</a:t>
            </a:r>
          </a:p>
        </p:txBody>
      </p:sp>
      <p:sp>
        <p:nvSpPr>
          <p:cNvPr id="8195" name="Content Placeholder 2"/>
          <p:cNvSpPr>
            <a:spLocks noGrp="1"/>
          </p:cNvSpPr>
          <p:nvPr>
            <p:ph sz="half" idx="1"/>
          </p:nvPr>
        </p:nvSpPr>
        <p:spPr>
          <a:xfrm>
            <a:off x="457200" y="1371600"/>
            <a:ext cx="4038600" cy="4525963"/>
          </a:xfrm>
        </p:spPr>
        <p:txBody>
          <a:bodyPr>
            <a:normAutofit lnSpcReduction="10000"/>
          </a:bodyPr>
          <a:lstStyle/>
          <a:p>
            <a:r>
              <a:rPr lang="en-US" altLang="en-US" sz="1800"/>
              <a:t>figure</a:t>
            </a:r>
          </a:p>
          <a:p>
            <a:r>
              <a:rPr lang="en-US" altLang="en-US" sz="1800"/>
              <a:t>plot - Linear plot.</a:t>
            </a:r>
          </a:p>
          <a:p>
            <a:r>
              <a:rPr lang="en-US" altLang="en-US" sz="1800"/>
              <a:t>subplot</a:t>
            </a:r>
          </a:p>
          <a:p>
            <a:r>
              <a:rPr lang="en-US" altLang="en-US" sz="1800"/>
              <a:t>loglog - Log-log scale plot.</a:t>
            </a:r>
          </a:p>
          <a:p>
            <a:r>
              <a:rPr lang="en-US" altLang="en-US" sz="1800"/>
              <a:t>semilogx - Semi-log scale plot.</a:t>
            </a:r>
          </a:p>
          <a:p>
            <a:r>
              <a:rPr lang="en-US" altLang="en-US" sz="1800"/>
              <a:t>semilogy - Semi-log scale plot.</a:t>
            </a:r>
          </a:p>
          <a:p>
            <a:r>
              <a:rPr lang="en-US" altLang="en-US" sz="1800"/>
              <a:t>axis - Control axis scaling and appearance.</a:t>
            </a:r>
          </a:p>
          <a:p>
            <a:r>
              <a:rPr lang="en-US" altLang="en-US" sz="1800"/>
              <a:t>hold - Hold current graph.</a:t>
            </a:r>
          </a:p>
          <a:p>
            <a:r>
              <a:rPr lang="en-US" altLang="en-US" sz="1800"/>
              <a:t>title - Graph title.</a:t>
            </a:r>
          </a:p>
          <a:p>
            <a:r>
              <a:rPr lang="en-US" altLang="en-US" sz="1800"/>
              <a:t>xlabel - X-axis label.</a:t>
            </a:r>
          </a:p>
          <a:p>
            <a:r>
              <a:rPr lang="en-US" altLang="en-US" sz="1800"/>
              <a:t>ylabel - Y-axis label.</a:t>
            </a:r>
          </a:p>
          <a:p>
            <a:r>
              <a:rPr lang="en-US" altLang="en-US" sz="1800"/>
              <a:t>get - Gets plot properties.</a:t>
            </a:r>
          </a:p>
          <a:p>
            <a:r>
              <a:rPr lang="en-US" altLang="en-US" sz="1800"/>
              <a:t>set - Sets plot properties.</a:t>
            </a:r>
          </a:p>
          <a:p>
            <a:r>
              <a:rPr lang="en-US" altLang="en-US" sz="1800"/>
              <a:t>grid</a:t>
            </a:r>
          </a:p>
          <a:p>
            <a:endParaRPr lang="en-US" altLang="en-US" sz="2000"/>
          </a:p>
        </p:txBody>
      </p:sp>
      <p:sp>
        <p:nvSpPr>
          <p:cNvPr id="4" name="Content Placeholder 3"/>
          <p:cNvSpPr>
            <a:spLocks noGrp="1"/>
          </p:cNvSpPr>
          <p:nvPr>
            <p:ph sz="half" idx="2"/>
          </p:nvPr>
        </p:nvSpPr>
        <p:spPr/>
        <p:txBody>
          <a:bodyPr>
            <a:normAutofit lnSpcReduction="10000"/>
          </a:bodyPr>
          <a:lstStyle/>
          <a:p>
            <a:pPr>
              <a:defRPr/>
            </a:pPr>
            <a:r>
              <a:rPr lang="en-US" sz="1600" dirty="0"/>
              <a:t>Color Line Type Marker Type</a:t>
            </a:r>
          </a:p>
          <a:p>
            <a:pPr>
              <a:defRPr/>
            </a:pPr>
            <a:r>
              <a:rPr lang="en-US" sz="1600" dirty="0"/>
              <a:t>y - yellow - - solid . - point</a:t>
            </a:r>
          </a:p>
          <a:p>
            <a:pPr>
              <a:defRPr/>
            </a:pPr>
            <a:r>
              <a:rPr lang="en-US" sz="1600" dirty="0"/>
              <a:t>m - magenta : - dotted o - circle</a:t>
            </a:r>
          </a:p>
          <a:p>
            <a:pPr>
              <a:defRPr/>
            </a:pPr>
            <a:r>
              <a:rPr lang="en-US" sz="1600" dirty="0"/>
              <a:t>c - cyan -. - </a:t>
            </a:r>
            <a:r>
              <a:rPr lang="en-US" sz="1600" dirty="0" err="1"/>
              <a:t>dashdot</a:t>
            </a:r>
            <a:r>
              <a:rPr lang="en-US" sz="1600" dirty="0"/>
              <a:t> x - x-mark</a:t>
            </a:r>
          </a:p>
          <a:p>
            <a:pPr>
              <a:defRPr/>
            </a:pPr>
            <a:r>
              <a:rPr lang="en-US" sz="1600" dirty="0"/>
              <a:t>r - red -- - dashed + - plus</a:t>
            </a:r>
          </a:p>
          <a:p>
            <a:pPr>
              <a:defRPr/>
            </a:pPr>
            <a:r>
              <a:rPr lang="en-US" sz="1600" dirty="0"/>
              <a:t>g - green * - star</a:t>
            </a:r>
          </a:p>
          <a:p>
            <a:pPr>
              <a:defRPr/>
            </a:pPr>
            <a:r>
              <a:rPr lang="en-US" sz="1600" dirty="0"/>
              <a:t>b - blue s - square</a:t>
            </a:r>
          </a:p>
          <a:p>
            <a:pPr>
              <a:defRPr/>
            </a:pPr>
            <a:r>
              <a:rPr lang="en-US" sz="1600" dirty="0"/>
              <a:t>w - white d - diamond</a:t>
            </a:r>
          </a:p>
          <a:p>
            <a:pPr>
              <a:defRPr/>
            </a:pPr>
            <a:r>
              <a:rPr lang="en-US" sz="1600" dirty="0"/>
              <a:t>k - black v - triangle (down)</a:t>
            </a:r>
          </a:p>
          <a:p>
            <a:pPr>
              <a:defRPr/>
            </a:pPr>
            <a:r>
              <a:rPr lang="en-US" sz="1600" dirty="0"/>
              <a:t>^ - triangle (up)</a:t>
            </a:r>
          </a:p>
          <a:p>
            <a:pPr>
              <a:defRPr/>
            </a:pPr>
            <a:r>
              <a:rPr lang="en-US" sz="1600" dirty="0"/>
              <a:t>&lt; - triangle (left)</a:t>
            </a:r>
          </a:p>
          <a:p>
            <a:pPr>
              <a:defRPr/>
            </a:pPr>
            <a:r>
              <a:rPr lang="en-US" sz="1600" dirty="0"/>
              <a:t>&gt; - triangle (right</a:t>
            </a:r>
          </a:p>
          <a:p>
            <a:pPr>
              <a:defRPr/>
            </a:pPr>
            <a:r>
              <a:rPr lang="en-US" sz="1600" dirty="0"/>
              <a:t>p - pentagram</a:t>
            </a:r>
          </a:p>
          <a:p>
            <a:pPr>
              <a:defRPr/>
            </a:pPr>
            <a:r>
              <a:rPr lang="en-US" sz="1600" dirty="0"/>
              <a:t>h - hexagram</a:t>
            </a:r>
          </a:p>
          <a:p>
            <a:pPr marL="0" indent="0">
              <a:buFontTx/>
              <a:buNone/>
              <a:defRPr/>
            </a:pPr>
            <a:endParaRPr lang="en-US" dirty="0"/>
          </a:p>
        </p:txBody>
      </p:sp>
    </p:spTree>
    <p:extLst>
      <p:ext uri="{BB962C8B-B14F-4D97-AF65-F5344CB8AC3E}">
        <p14:creationId xmlns:p14="http://schemas.microsoft.com/office/powerpoint/2010/main" val="1739768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274638"/>
            <a:ext cx="8229600" cy="411162"/>
          </a:xfrm>
        </p:spPr>
        <p:txBody>
          <a:bodyPr>
            <a:normAutofit fontScale="90000"/>
          </a:bodyPr>
          <a:lstStyle/>
          <a:p>
            <a:r>
              <a:rPr lang="en-US" altLang="en-US"/>
              <a:t>Output</a:t>
            </a:r>
          </a:p>
        </p:txBody>
      </p:sp>
      <p:sp>
        <p:nvSpPr>
          <p:cNvPr id="3" name="Content Placeholder 2"/>
          <p:cNvSpPr>
            <a:spLocks noGrp="1"/>
          </p:cNvSpPr>
          <p:nvPr>
            <p:ph idx="1"/>
          </p:nvPr>
        </p:nvSpPr>
        <p:spPr/>
        <p:txBody>
          <a:bodyPr/>
          <a:lstStyle/>
          <a:p>
            <a:pPr>
              <a:defRPr/>
            </a:pPr>
            <a:r>
              <a:rPr lang="en-US" dirty="0"/>
              <a:t> Output should be formatted as to be easily readable. </a:t>
            </a:r>
          </a:p>
          <a:p>
            <a:pPr>
              <a:defRPr/>
            </a:pPr>
            <a:r>
              <a:rPr lang="en-US" dirty="0"/>
              <a:t>Use tabular data when appropriate.</a:t>
            </a:r>
          </a:p>
          <a:p>
            <a:pPr>
              <a:defRPr/>
            </a:pPr>
            <a:r>
              <a:rPr lang="en-US" dirty="0"/>
              <a:t>Include units and report values to the proper number of significant figures.</a:t>
            </a:r>
          </a:p>
          <a:p>
            <a:pPr marL="0" indent="0">
              <a:buFontTx/>
              <a:buNone/>
              <a:defRPr/>
            </a:pPr>
            <a:endParaRPr lang="en-US" dirty="0"/>
          </a:p>
        </p:txBody>
      </p:sp>
    </p:spTree>
    <p:extLst>
      <p:ext uri="{BB962C8B-B14F-4D97-AF65-F5344CB8AC3E}">
        <p14:creationId xmlns:p14="http://schemas.microsoft.com/office/powerpoint/2010/main" val="1372923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6200" y="76200"/>
            <a:ext cx="2205732" cy="286232"/>
          </a:xfrm>
        </p:spPr>
        <p:txBody>
          <a:bodyPr/>
          <a:lstStyle/>
          <a:p>
            <a:r>
              <a:rPr lang="en-US" dirty="0"/>
              <a:t>Section 1.4 Display Formats</a:t>
            </a:r>
          </a:p>
        </p:txBody>
      </p:sp>
      <p:sp>
        <p:nvSpPr>
          <p:cNvPr id="3" name="Content Placeholder 2"/>
          <p:cNvSpPr>
            <a:spLocks noGrp="1"/>
          </p:cNvSpPr>
          <p:nvPr>
            <p:ph sz="quarter" idx="16"/>
          </p:nvPr>
        </p:nvSpPr>
        <p:spPr>
          <a:xfrm>
            <a:off x="457200" y="533400"/>
            <a:ext cx="8229600" cy="5791200"/>
          </a:xfrm>
        </p:spPr>
        <p:txBody>
          <a:bodyPr>
            <a:normAutofit lnSpcReduction="10000"/>
          </a:bodyPr>
          <a:lstStyle/>
          <a:p>
            <a:pPr marL="0" indent="0">
              <a:buNone/>
            </a:pPr>
            <a:r>
              <a:rPr lang="en-US" sz="3600" dirty="0"/>
              <a:t>Can control display of numbers with </a:t>
            </a:r>
            <a:r>
              <a:rPr lang="en-US" sz="3600" dirty="0">
                <a:latin typeface="Courier New" pitchFamily="49" charset="0"/>
                <a:cs typeface="Courier New" pitchFamily="49" charset="0"/>
              </a:rPr>
              <a:t>format</a:t>
            </a:r>
            <a:r>
              <a:rPr lang="en-US" sz="3600" dirty="0"/>
              <a:t> command</a:t>
            </a:r>
          </a:p>
          <a:p>
            <a:r>
              <a:rPr lang="en-US" dirty="0"/>
              <a:t>Once enter command, format stays the same until another </a:t>
            </a:r>
            <a:r>
              <a:rPr lang="en-US" dirty="0">
                <a:latin typeface="Courier New" pitchFamily="49" charset="0"/>
                <a:cs typeface="Courier New" pitchFamily="49" charset="0"/>
              </a:rPr>
              <a:t>format</a:t>
            </a:r>
            <a:r>
              <a:rPr lang="en-US" dirty="0"/>
              <a:t> command</a:t>
            </a:r>
          </a:p>
          <a:p>
            <a:r>
              <a:rPr lang="en-US" dirty="0"/>
              <a:t>Default format is fixed point with four digits to right of decimal point</a:t>
            </a:r>
          </a:p>
          <a:p>
            <a:pPr lvl="1"/>
            <a:r>
              <a:rPr lang="en-US" i="1" dirty="0"/>
              <a:t>fixed-point</a:t>
            </a:r>
            <a:r>
              <a:rPr lang="en-US" dirty="0"/>
              <a:t> means decimal point always between one’s-digit and one-tenth’s digit</a:t>
            </a:r>
          </a:p>
          <a:p>
            <a:r>
              <a:rPr lang="en-US" dirty="0"/>
              <a:t>Format only affects display of numbers. MATLAB always computes and saves numbers in full precision</a:t>
            </a:r>
          </a:p>
        </p:txBody>
      </p:sp>
      <p:sp>
        <p:nvSpPr>
          <p:cNvPr id="4" name="Slide Number Placeholder 3"/>
          <p:cNvSpPr>
            <a:spLocks noGrp="1"/>
          </p:cNvSpPr>
          <p:nvPr>
            <p:ph type="sldNum" sz="quarter" idx="19"/>
          </p:nvPr>
        </p:nvSpPr>
        <p:spPr/>
        <p:txBody>
          <a:bodyPr/>
          <a:lstStyle/>
          <a:p>
            <a:fld id="{D57F1E4F-1CFF-5643-939E-217C01CDF565}" type="slidenum">
              <a:rPr lang="en-US" smtClean="0">
                <a:solidFill>
                  <a:srgbClr val="323232"/>
                </a:solidFill>
              </a:rPr>
              <a:pPr/>
              <a:t>24</a:t>
            </a:fld>
            <a:endParaRPr lang="en-US" dirty="0">
              <a:solidFill>
                <a:srgbClr val="323232"/>
              </a:solidFill>
            </a:endParaRPr>
          </a:p>
        </p:txBody>
      </p:sp>
    </p:spTree>
    <p:extLst>
      <p:ext uri="{BB962C8B-B14F-4D97-AF65-F5344CB8AC3E}">
        <p14:creationId xmlns:p14="http://schemas.microsoft.com/office/powerpoint/2010/main" val="2205690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CEDC-8A94-4C32-8300-B5842E676CE8}"/>
              </a:ext>
            </a:extLst>
          </p:cNvPr>
          <p:cNvSpPr>
            <a:spLocks noGrp="1"/>
          </p:cNvSpPr>
          <p:nvPr>
            <p:ph type="title"/>
          </p:nvPr>
        </p:nvSpPr>
        <p:spPr/>
        <p:txBody>
          <a:bodyPr/>
          <a:lstStyle/>
          <a:p>
            <a:r>
              <a:rPr lang="en-US" dirty="0"/>
              <a:t>Saving as pdf and uploading to Canvas</a:t>
            </a:r>
          </a:p>
        </p:txBody>
      </p:sp>
      <p:sp>
        <p:nvSpPr>
          <p:cNvPr id="3" name="Content Placeholder 2">
            <a:extLst>
              <a:ext uri="{FF2B5EF4-FFF2-40B4-BE49-F238E27FC236}">
                <a16:creationId xmlns:a16="http://schemas.microsoft.com/office/drawing/2014/main" id="{0FF97D45-82A0-4D33-8E5F-8E7D1ECC2440}"/>
              </a:ext>
            </a:extLst>
          </p:cNvPr>
          <p:cNvSpPr>
            <a:spLocks noGrp="1"/>
          </p:cNvSpPr>
          <p:nvPr>
            <p:ph idx="1"/>
          </p:nvPr>
        </p:nvSpPr>
        <p:spPr/>
        <p:txBody>
          <a:bodyPr/>
          <a:lstStyle/>
          <a:p>
            <a:r>
              <a:rPr lang="en-US" dirty="0"/>
              <a:t>Click on the “Publish” tab</a:t>
            </a:r>
          </a:p>
          <a:p>
            <a:pPr lvl="1"/>
            <a:r>
              <a:rPr lang="en-US" dirty="0"/>
              <a:t>Choose  “Edit Publishing Options”</a:t>
            </a:r>
          </a:p>
          <a:p>
            <a:pPr lvl="2"/>
            <a:r>
              <a:rPr lang="en-US" dirty="0"/>
              <a:t>Change the “Output File Format” to pdf</a:t>
            </a:r>
          </a:p>
          <a:p>
            <a:r>
              <a:rPr lang="en-US" dirty="0"/>
              <a:t>Run the program again</a:t>
            </a:r>
          </a:p>
          <a:p>
            <a:pPr lvl="1"/>
            <a:r>
              <a:rPr lang="en-US" dirty="0"/>
              <a:t>Verify that the pdf output contains the code and figure with your name on it</a:t>
            </a:r>
          </a:p>
          <a:p>
            <a:endParaRPr lang="en-US" dirty="0"/>
          </a:p>
        </p:txBody>
      </p:sp>
    </p:spTree>
    <p:extLst>
      <p:ext uri="{BB962C8B-B14F-4D97-AF65-F5344CB8AC3E}">
        <p14:creationId xmlns:p14="http://schemas.microsoft.com/office/powerpoint/2010/main" val="2023571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9D083-8785-49CC-BC88-8481B2E3219D}"/>
              </a:ext>
            </a:extLst>
          </p:cNvPr>
          <p:cNvSpPr>
            <a:spLocks noGrp="1"/>
          </p:cNvSpPr>
          <p:nvPr>
            <p:ph type="title"/>
          </p:nvPr>
        </p:nvSpPr>
        <p:spPr/>
        <p:txBody>
          <a:bodyPr/>
          <a:lstStyle/>
          <a:p>
            <a:r>
              <a:rPr lang="en-US" dirty="0"/>
              <a:t>January 16 In-class assignment</a:t>
            </a:r>
          </a:p>
        </p:txBody>
      </p:sp>
      <p:sp>
        <p:nvSpPr>
          <p:cNvPr id="3" name="Content Placeholder 2">
            <a:extLst>
              <a:ext uri="{FF2B5EF4-FFF2-40B4-BE49-F238E27FC236}">
                <a16:creationId xmlns:a16="http://schemas.microsoft.com/office/drawing/2014/main" id="{DBFDDD7C-FD2B-4674-A590-97D966AC0B03}"/>
              </a:ext>
            </a:extLst>
          </p:cNvPr>
          <p:cNvSpPr>
            <a:spLocks noGrp="1"/>
          </p:cNvSpPr>
          <p:nvPr>
            <p:ph idx="1"/>
          </p:nvPr>
        </p:nvSpPr>
        <p:spPr/>
        <p:txBody>
          <a:bodyPr/>
          <a:lstStyle/>
          <a:p>
            <a:pPr marL="0" indent="0">
              <a:buNone/>
            </a:pPr>
            <a:r>
              <a:rPr lang="en-US" sz="2400" dirty="0"/>
              <a:t>%clear all the variables</a:t>
            </a:r>
          </a:p>
          <a:p>
            <a:pPr marL="0" indent="0">
              <a:buNone/>
            </a:pPr>
            <a:r>
              <a:rPr lang="en-US" sz="2400" dirty="0"/>
              <a:t>clear all</a:t>
            </a:r>
          </a:p>
          <a:p>
            <a:pPr marL="0" indent="0">
              <a:buNone/>
            </a:pPr>
            <a:r>
              <a:rPr lang="en-US" sz="2400" dirty="0"/>
              <a:t>%close all the figure windows</a:t>
            </a:r>
          </a:p>
          <a:p>
            <a:pPr marL="0" indent="0">
              <a:buNone/>
            </a:pPr>
            <a:r>
              <a:rPr lang="en-US" sz="2400" dirty="0"/>
              <a:t>close all</a:t>
            </a:r>
          </a:p>
          <a:p>
            <a:pPr marL="0" indent="0">
              <a:buNone/>
            </a:pPr>
            <a:r>
              <a:rPr lang="en-US" sz="2400" dirty="0"/>
              <a:t>% jan16 2019 </a:t>
            </a:r>
            <a:r>
              <a:rPr lang="en-US" sz="2400" dirty="0" err="1"/>
              <a:t>inclass</a:t>
            </a:r>
            <a:r>
              <a:rPr lang="en-US" sz="2400" dirty="0"/>
              <a:t> assignment</a:t>
            </a:r>
          </a:p>
          <a:p>
            <a:pPr marL="0" indent="0">
              <a:buNone/>
            </a:pPr>
            <a:r>
              <a:rPr lang="en-US" sz="2400" dirty="0" err="1"/>
              <a:t>disp</a:t>
            </a:r>
            <a:r>
              <a:rPr lang="en-US" sz="2400" dirty="0"/>
              <a:t>(' ')</a:t>
            </a:r>
          </a:p>
          <a:p>
            <a:pPr marL="0" indent="0">
              <a:buNone/>
            </a:pPr>
            <a:r>
              <a:rPr lang="en-US" sz="2400" dirty="0" err="1"/>
              <a:t>disp</a:t>
            </a:r>
            <a:r>
              <a:rPr lang="en-US" sz="2400" dirty="0"/>
              <a:t>(' ')</a:t>
            </a:r>
          </a:p>
          <a:p>
            <a:pPr marL="0" indent="0">
              <a:buNone/>
            </a:pPr>
            <a:r>
              <a:rPr lang="en-US" sz="2400" dirty="0" err="1"/>
              <a:t>disp</a:t>
            </a:r>
            <a:r>
              <a:rPr lang="en-US" sz="2400" dirty="0"/>
              <a:t>(' John Horel')</a:t>
            </a:r>
          </a:p>
          <a:p>
            <a:pPr marL="0" indent="0">
              <a:buNone/>
            </a:pPr>
            <a:r>
              <a:rPr lang="en-US" sz="2400" dirty="0" err="1"/>
              <a:t>disp</a:t>
            </a:r>
            <a:r>
              <a:rPr lang="en-US" sz="2400" dirty="0"/>
              <a:t>(' ATMOS 5040/ Spring 2019')</a:t>
            </a:r>
          </a:p>
          <a:p>
            <a:pPr marL="0" indent="0">
              <a:buNone/>
            </a:pPr>
            <a:r>
              <a:rPr lang="en-US" sz="2400" dirty="0" err="1"/>
              <a:t>disp</a:t>
            </a:r>
            <a:r>
              <a:rPr lang="en-US" sz="2400" dirty="0"/>
              <a:t>(' January 16 </a:t>
            </a:r>
            <a:r>
              <a:rPr lang="en-US" sz="2400" dirty="0" err="1"/>
              <a:t>inclass</a:t>
            </a:r>
            <a:r>
              <a:rPr lang="en-US" sz="2400" dirty="0"/>
              <a:t> assignment')</a:t>
            </a:r>
          </a:p>
          <a:p>
            <a:pPr marL="0" indent="0">
              <a:buNone/>
            </a:pPr>
            <a:r>
              <a:rPr lang="en-US" sz="2400" dirty="0" err="1"/>
              <a:t>disp</a:t>
            </a:r>
            <a:r>
              <a:rPr lang="en-US" sz="2400" dirty="0"/>
              <a:t>(' Requires alta_snow.csv')</a:t>
            </a:r>
          </a:p>
          <a:p>
            <a:pPr marL="0" indent="0">
              <a:buNone/>
            </a:pPr>
            <a:endParaRPr lang="en-US" dirty="0"/>
          </a:p>
        </p:txBody>
      </p:sp>
    </p:spTree>
    <p:extLst>
      <p:ext uri="{BB962C8B-B14F-4D97-AF65-F5344CB8AC3E}">
        <p14:creationId xmlns:p14="http://schemas.microsoft.com/office/powerpoint/2010/main" val="25649414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9D083-8785-49CC-BC88-8481B2E3219D}"/>
              </a:ext>
            </a:extLst>
          </p:cNvPr>
          <p:cNvSpPr>
            <a:spLocks noGrp="1"/>
          </p:cNvSpPr>
          <p:nvPr>
            <p:ph type="title"/>
          </p:nvPr>
        </p:nvSpPr>
        <p:spPr/>
        <p:txBody>
          <a:bodyPr/>
          <a:lstStyle/>
          <a:p>
            <a:r>
              <a:rPr lang="en-US" dirty="0"/>
              <a:t>January 16 In-class assignment</a:t>
            </a:r>
          </a:p>
        </p:txBody>
      </p:sp>
      <p:sp>
        <p:nvSpPr>
          <p:cNvPr id="3" name="Content Placeholder 2">
            <a:extLst>
              <a:ext uri="{FF2B5EF4-FFF2-40B4-BE49-F238E27FC236}">
                <a16:creationId xmlns:a16="http://schemas.microsoft.com/office/drawing/2014/main" id="{DBFDDD7C-FD2B-4674-A590-97D966AC0B03}"/>
              </a:ext>
            </a:extLst>
          </p:cNvPr>
          <p:cNvSpPr>
            <a:spLocks noGrp="1"/>
          </p:cNvSpPr>
          <p:nvPr>
            <p:ph idx="1"/>
          </p:nvPr>
        </p:nvSpPr>
        <p:spPr/>
        <p:txBody>
          <a:bodyPr/>
          <a:lstStyle/>
          <a:p>
            <a:pPr marL="0" indent="0">
              <a:buNone/>
            </a:pPr>
            <a:r>
              <a:rPr lang="en-US" sz="2400" dirty="0"/>
              <a:t>%for info on the data</a:t>
            </a:r>
          </a:p>
          <a:p>
            <a:pPr marL="0" indent="0">
              <a:buNone/>
            </a:pPr>
            <a:r>
              <a:rPr lang="en-US" sz="2400" dirty="0"/>
              <a:t>%http://utahavalanchecenter.org/</a:t>
            </a:r>
            <a:r>
              <a:rPr lang="en-US" sz="2400" dirty="0" err="1"/>
              <a:t>alta</a:t>
            </a:r>
            <a:r>
              <a:rPr lang="en-US" sz="2400" dirty="0"/>
              <a:t>-monthly-snowfall</a:t>
            </a:r>
          </a:p>
          <a:p>
            <a:pPr marL="0" indent="0">
              <a:buNone/>
            </a:pPr>
            <a:r>
              <a:rPr lang="en-US" sz="2400" dirty="0"/>
              <a:t>%download the data from the class </a:t>
            </a:r>
            <a:r>
              <a:rPr lang="en-US" sz="2400" dirty="0" err="1"/>
              <a:t>github</a:t>
            </a:r>
            <a:r>
              <a:rPr lang="en-US" sz="2400" dirty="0"/>
              <a:t> repository</a:t>
            </a:r>
          </a:p>
          <a:p>
            <a:pPr marL="0" indent="0">
              <a:buNone/>
            </a:pPr>
            <a:r>
              <a:rPr lang="en-US" sz="2400" dirty="0"/>
              <a:t>data = </a:t>
            </a:r>
            <a:r>
              <a:rPr lang="en-US" sz="2400" dirty="0" err="1"/>
              <a:t>csvread</a:t>
            </a:r>
            <a:r>
              <a:rPr lang="en-US" sz="2400" dirty="0"/>
              <a:t>('../data/alta_snow.csv');</a:t>
            </a:r>
          </a:p>
          <a:p>
            <a:pPr marL="0" indent="0">
              <a:buNone/>
            </a:pPr>
            <a:r>
              <a:rPr lang="en-US" sz="2400" dirty="0"/>
              <a:t>%column 1 is the year and column 8 is the seasonal total</a:t>
            </a:r>
          </a:p>
          <a:p>
            <a:pPr marL="0" indent="0">
              <a:buNone/>
            </a:pPr>
            <a:r>
              <a:rPr lang="en-US" sz="2400" dirty="0"/>
              <a:t>%create a vector of the years </a:t>
            </a:r>
          </a:p>
          <a:p>
            <a:pPr marL="0" indent="0">
              <a:buNone/>
            </a:pPr>
            <a:r>
              <a:rPr lang="en-US" sz="2400" dirty="0" err="1"/>
              <a:t>yr</a:t>
            </a:r>
            <a:r>
              <a:rPr lang="en-US" sz="2400" dirty="0"/>
              <a:t> = data(:,1);</a:t>
            </a:r>
          </a:p>
          <a:p>
            <a:pPr marL="0" indent="0">
              <a:buNone/>
            </a:pPr>
            <a:r>
              <a:rPr lang="en-US" sz="2400" dirty="0"/>
              <a:t>%find out how many years</a:t>
            </a:r>
          </a:p>
          <a:p>
            <a:pPr marL="0" indent="0">
              <a:buNone/>
            </a:pPr>
            <a:r>
              <a:rPr lang="en-US" sz="2400" dirty="0" err="1"/>
              <a:t>ny</a:t>
            </a:r>
            <a:r>
              <a:rPr lang="en-US" sz="2400" dirty="0"/>
              <a:t> = length(</a:t>
            </a:r>
            <a:r>
              <a:rPr lang="en-US" sz="2400" dirty="0" err="1"/>
              <a:t>yr</a:t>
            </a:r>
            <a:r>
              <a:rPr lang="en-US" sz="2400" dirty="0"/>
              <a:t>);</a:t>
            </a:r>
          </a:p>
          <a:p>
            <a:pPr marL="0" indent="0">
              <a:buNone/>
            </a:pPr>
            <a:r>
              <a:rPr lang="en-US" sz="2400" dirty="0"/>
              <a:t>%convert the seasonal totals from inches to cm</a:t>
            </a:r>
          </a:p>
          <a:p>
            <a:pPr marL="0" indent="0">
              <a:buNone/>
            </a:pPr>
            <a:r>
              <a:rPr lang="en-US" sz="2400" dirty="0"/>
              <a:t>tot = data(:,8)*2.54;</a:t>
            </a:r>
          </a:p>
        </p:txBody>
      </p:sp>
    </p:spTree>
    <p:extLst>
      <p:ext uri="{BB962C8B-B14F-4D97-AF65-F5344CB8AC3E}">
        <p14:creationId xmlns:p14="http://schemas.microsoft.com/office/powerpoint/2010/main" val="2415974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9D083-8785-49CC-BC88-8481B2E3219D}"/>
              </a:ext>
            </a:extLst>
          </p:cNvPr>
          <p:cNvSpPr>
            <a:spLocks noGrp="1"/>
          </p:cNvSpPr>
          <p:nvPr>
            <p:ph type="title"/>
          </p:nvPr>
        </p:nvSpPr>
        <p:spPr/>
        <p:txBody>
          <a:bodyPr/>
          <a:lstStyle/>
          <a:p>
            <a:r>
              <a:rPr lang="en-US" dirty="0"/>
              <a:t>January 16 In-class assignment</a:t>
            </a:r>
          </a:p>
        </p:txBody>
      </p:sp>
      <p:sp>
        <p:nvSpPr>
          <p:cNvPr id="3" name="Content Placeholder 2">
            <a:extLst>
              <a:ext uri="{FF2B5EF4-FFF2-40B4-BE49-F238E27FC236}">
                <a16:creationId xmlns:a16="http://schemas.microsoft.com/office/drawing/2014/main" id="{DBFDDD7C-FD2B-4674-A590-97D966AC0B03}"/>
              </a:ext>
            </a:extLst>
          </p:cNvPr>
          <p:cNvSpPr>
            <a:spLocks noGrp="1"/>
          </p:cNvSpPr>
          <p:nvPr>
            <p:ph idx="1"/>
          </p:nvPr>
        </p:nvSpPr>
        <p:spPr/>
        <p:txBody>
          <a:bodyPr/>
          <a:lstStyle/>
          <a:p>
            <a:pPr marL="0" indent="0">
              <a:buNone/>
            </a:pPr>
            <a:r>
              <a:rPr lang="en-US" sz="2400" dirty="0"/>
              <a:t>%compute the means of each column</a:t>
            </a:r>
          </a:p>
          <a:p>
            <a:pPr marL="0" indent="0">
              <a:buNone/>
            </a:pPr>
            <a:r>
              <a:rPr lang="en-US" sz="2400" dirty="0" err="1"/>
              <a:t>mmn</a:t>
            </a:r>
            <a:r>
              <a:rPr lang="en-US" sz="2400" dirty="0"/>
              <a:t> = mean(data);</a:t>
            </a:r>
          </a:p>
          <a:p>
            <a:pPr marL="0" indent="0">
              <a:buNone/>
            </a:pPr>
            <a:r>
              <a:rPr lang="en-US" sz="2400" dirty="0"/>
              <a:t>% determine max value and index value of max for the winter season</a:t>
            </a:r>
          </a:p>
          <a:p>
            <a:pPr marL="0" indent="0">
              <a:buNone/>
            </a:pPr>
            <a:r>
              <a:rPr lang="en-US" sz="2400" dirty="0"/>
              <a:t>[</a:t>
            </a:r>
            <a:r>
              <a:rPr lang="en-US" sz="2400" dirty="0" err="1"/>
              <a:t>maxs,mxi</a:t>
            </a:r>
            <a:r>
              <a:rPr lang="en-US" sz="2400" dirty="0"/>
              <a:t>] = max(tot);</a:t>
            </a:r>
          </a:p>
          <a:p>
            <a:pPr marL="0" indent="0">
              <a:buNone/>
            </a:pPr>
            <a:r>
              <a:rPr lang="en-US" sz="2400" dirty="0"/>
              <a:t>% write to screen the year when max occurred</a:t>
            </a:r>
          </a:p>
          <a:p>
            <a:pPr marL="0" indent="0">
              <a:buNone/>
            </a:pPr>
            <a:r>
              <a:rPr lang="en-US" sz="2400" dirty="0" err="1"/>
              <a:t>fprintf</a:t>
            </a:r>
            <a:r>
              <a:rPr lang="en-US" sz="2400" dirty="0"/>
              <a:t>('year of max seasonal snowfall and amount %d %.1f cm\n', </a:t>
            </a:r>
            <a:r>
              <a:rPr lang="en-US" sz="2400" dirty="0" err="1"/>
              <a:t>yr</a:t>
            </a:r>
            <a:r>
              <a:rPr lang="en-US" sz="2400" dirty="0"/>
              <a:t>(mxi),</a:t>
            </a:r>
            <a:r>
              <a:rPr lang="en-US" sz="2400" dirty="0" err="1"/>
              <a:t>maxs</a:t>
            </a:r>
            <a:r>
              <a:rPr lang="en-US" sz="2400" dirty="0"/>
              <a:t>)</a:t>
            </a:r>
          </a:p>
          <a:p>
            <a:pPr marL="0" indent="0">
              <a:buNone/>
            </a:pPr>
            <a:r>
              <a:rPr lang="en-US" sz="2400" dirty="0"/>
              <a:t>%repeat for min </a:t>
            </a:r>
          </a:p>
          <a:p>
            <a:pPr marL="0" indent="0">
              <a:buNone/>
            </a:pPr>
            <a:r>
              <a:rPr lang="en-US" sz="2400" dirty="0"/>
              <a:t>[</a:t>
            </a:r>
            <a:r>
              <a:rPr lang="en-US" sz="2400" dirty="0" err="1"/>
              <a:t>mins,mni</a:t>
            </a:r>
            <a:r>
              <a:rPr lang="en-US" sz="2400" dirty="0"/>
              <a:t>] = min(tot);</a:t>
            </a:r>
          </a:p>
          <a:p>
            <a:pPr marL="0" indent="0">
              <a:buNone/>
            </a:pPr>
            <a:r>
              <a:rPr lang="en-US" sz="2400" dirty="0" err="1"/>
              <a:t>fprintf</a:t>
            </a:r>
            <a:r>
              <a:rPr lang="en-US" sz="2400" dirty="0"/>
              <a:t>('year of min seasonal snowfall and amount %d %.1f cm\n', </a:t>
            </a:r>
            <a:r>
              <a:rPr lang="en-US" sz="2400" dirty="0" err="1"/>
              <a:t>yr</a:t>
            </a:r>
            <a:r>
              <a:rPr lang="en-US" sz="2400" dirty="0"/>
              <a:t>(</a:t>
            </a:r>
            <a:r>
              <a:rPr lang="en-US" sz="2400" dirty="0" err="1"/>
              <a:t>mni</a:t>
            </a:r>
            <a:r>
              <a:rPr lang="en-US" sz="2400" dirty="0"/>
              <a:t>),mins)</a:t>
            </a:r>
          </a:p>
        </p:txBody>
      </p:sp>
    </p:spTree>
    <p:extLst>
      <p:ext uri="{BB962C8B-B14F-4D97-AF65-F5344CB8AC3E}">
        <p14:creationId xmlns:p14="http://schemas.microsoft.com/office/powerpoint/2010/main" val="2008070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9D083-8785-49CC-BC88-8481B2E3219D}"/>
              </a:ext>
            </a:extLst>
          </p:cNvPr>
          <p:cNvSpPr>
            <a:spLocks noGrp="1"/>
          </p:cNvSpPr>
          <p:nvPr>
            <p:ph type="title"/>
          </p:nvPr>
        </p:nvSpPr>
        <p:spPr/>
        <p:txBody>
          <a:bodyPr/>
          <a:lstStyle/>
          <a:p>
            <a:r>
              <a:rPr lang="en-US" dirty="0"/>
              <a:t>January 16 In-class assignment</a:t>
            </a:r>
          </a:p>
        </p:txBody>
      </p:sp>
      <p:sp>
        <p:nvSpPr>
          <p:cNvPr id="3" name="Content Placeholder 2">
            <a:extLst>
              <a:ext uri="{FF2B5EF4-FFF2-40B4-BE49-F238E27FC236}">
                <a16:creationId xmlns:a16="http://schemas.microsoft.com/office/drawing/2014/main" id="{DBFDDD7C-FD2B-4674-A590-97D966AC0B03}"/>
              </a:ext>
            </a:extLst>
          </p:cNvPr>
          <p:cNvSpPr>
            <a:spLocks noGrp="1"/>
          </p:cNvSpPr>
          <p:nvPr>
            <p:ph idx="1"/>
          </p:nvPr>
        </p:nvSpPr>
        <p:spPr/>
        <p:txBody>
          <a:bodyPr/>
          <a:lstStyle/>
          <a:p>
            <a:pPr marL="0" indent="0">
              <a:buNone/>
            </a:pPr>
            <a:r>
              <a:rPr lang="en-US" sz="2400" dirty="0"/>
              <a:t>%plot time series of snow totals as bar chart</a:t>
            </a:r>
          </a:p>
          <a:p>
            <a:pPr marL="0" indent="0">
              <a:buNone/>
            </a:pPr>
            <a:r>
              <a:rPr lang="en-US" sz="2400" dirty="0"/>
              <a:t>figure(1)</a:t>
            </a:r>
          </a:p>
          <a:p>
            <a:pPr marL="0" indent="0">
              <a:buNone/>
            </a:pPr>
            <a:r>
              <a:rPr lang="en-US" sz="2400" dirty="0"/>
              <a:t>bar(</a:t>
            </a:r>
            <a:r>
              <a:rPr lang="en-US" sz="2400" dirty="0" err="1"/>
              <a:t>yr,tot</a:t>
            </a:r>
            <a:r>
              <a:rPr lang="en-US" sz="2400" dirty="0"/>
              <a:t>)</a:t>
            </a:r>
          </a:p>
          <a:p>
            <a:pPr marL="0" indent="0">
              <a:buNone/>
            </a:pPr>
            <a:r>
              <a:rPr lang="en-US" sz="2400" dirty="0"/>
              <a:t>axis('tight')</a:t>
            </a:r>
          </a:p>
          <a:p>
            <a:pPr marL="0" indent="0">
              <a:buNone/>
            </a:pPr>
            <a:r>
              <a:rPr lang="en-US" sz="2400" dirty="0"/>
              <a:t>title('Alta water year snow total (cm) John Horel 12/30/2018')</a:t>
            </a:r>
          </a:p>
          <a:p>
            <a:pPr marL="0" indent="0">
              <a:buNone/>
            </a:pPr>
            <a:r>
              <a:rPr lang="en-US" sz="2400" dirty="0" err="1"/>
              <a:t>xlabel</a:t>
            </a:r>
            <a:r>
              <a:rPr lang="en-US" sz="2400" dirty="0"/>
              <a:t>('Year')</a:t>
            </a:r>
          </a:p>
          <a:p>
            <a:pPr marL="0" indent="0">
              <a:buNone/>
            </a:pPr>
            <a:r>
              <a:rPr lang="en-US" sz="2400" dirty="0" err="1"/>
              <a:t>ylabel</a:t>
            </a:r>
            <a:r>
              <a:rPr lang="en-US" sz="2400" dirty="0"/>
              <a:t>('Snow total (cm)')</a:t>
            </a:r>
          </a:p>
          <a:p>
            <a:pPr marL="0" indent="0">
              <a:buNone/>
            </a:pPr>
            <a:r>
              <a:rPr lang="en-US" sz="2400" dirty="0"/>
              <a:t>grid</a:t>
            </a:r>
          </a:p>
          <a:p>
            <a:pPr marL="0" indent="0">
              <a:buNone/>
            </a:pPr>
            <a:endParaRPr lang="en-US" sz="2400" dirty="0"/>
          </a:p>
          <a:p>
            <a:pPr marL="0" indent="0">
              <a:buNone/>
            </a:pPr>
            <a:r>
              <a:rPr lang="en-US" sz="2400" dirty="0"/>
              <a:t>%then be sure to publish as a pdf and upload to canvas</a:t>
            </a:r>
          </a:p>
        </p:txBody>
      </p:sp>
    </p:spTree>
    <p:extLst>
      <p:ext uri="{BB962C8B-B14F-4D97-AF65-F5344CB8AC3E}">
        <p14:creationId xmlns:p14="http://schemas.microsoft.com/office/powerpoint/2010/main" val="1781624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702B697-6006-4890-9D85-AF57A1000191}"/>
              </a:ext>
            </a:extLst>
          </p:cNvPr>
          <p:cNvSpPr>
            <a:spLocks noGrp="1"/>
          </p:cNvSpPr>
          <p:nvPr>
            <p:ph type="body" idx="1"/>
          </p:nvPr>
        </p:nvSpPr>
        <p:spPr/>
        <p:txBody>
          <a:bodyPr/>
          <a:lstStyle/>
          <a:p>
            <a:r>
              <a:rPr lang="en-US" dirty="0"/>
              <a:t>Matlab</a:t>
            </a:r>
          </a:p>
        </p:txBody>
      </p:sp>
      <p:sp>
        <p:nvSpPr>
          <p:cNvPr id="6" name="Content Placeholder 5">
            <a:extLst>
              <a:ext uri="{FF2B5EF4-FFF2-40B4-BE49-F238E27FC236}">
                <a16:creationId xmlns:a16="http://schemas.microsoft.com/office/drawing/2014/main" id="{4565FD08-A595-4B5E-899B-CEABD74BB8BE}"/>
              </a:ext>
            </a:extLst>
          </p:cNvPr>
          <p:cNvSpPr>
            <a:spLocks noGrp="1"/>
          </p:cNvSpPr>
          <p:nvPr>
            <p:ph sz="half" idx="2"/>
          </p:nvPr>
        </p:nvSpPr>
        <p:spPr/>
        <p:txBody>
          <a:bodyPr/>
          <a:lstStyle/>
          <a:p>
            <a:r>
              <a:rPr lang="en-US" dirty="0"/>
              <a:t>Proprietary</a:t>
            </a:r>
          </a:p>
          <a:p>
            <a:r>
              <a:rPr lang="en-US" dirty="0"/>
              <a:t>Inexpensive for educational uses, expensive otherwise</a:t>
            </a:r>
          </a:p>
          <a:p>
            <a:r>
              <a:rPr lang="en-US" dirty="0"/>
              <a:t>Flexible graphical user interface</a:t>
            </a:r>
          </a:p>
          <a:p>
            <a:r>
              <a:rPr lang="en-US" dirty="0"/>
              <a:t>Many toolboxes</a:t>
            </a:r>
          </a:p>
          <a:p>
            <a:r>
              <a:rPr lang="en-US" dirty="0"/>
              <a:t>Matrix oriented</a:t>
            </a:r>
          </a:p>
          <a:p>
            <a:endParaRPr lang="en-US" dirty="0"/>
          </a:p>
          <a:p>
            <a:endParaRPr lang="en-US" dirty="0"/>
          </a:p>
        </p:txBody>
      </p:sp>
      <p:sp>
        <p:nvSpPr>
          <p:cNvPr id="7" name="Text Placeholder 6">
            <a:extLst>
              <a:ext uri="{FF2B5EF4-FFF2-40B4-BE49-F238E27FC236}">
                <a16:creationId xmlns:a16="http://schemas.microsoft.com/office/drawing/2014/main" id="{5B583F76-B437-4AE2-9952-91597AF1D047}"/>
              </a:ext>
            </a:extLst>
          </p:cNvPr>
          <p:cNvSpPr>
            <a:spLocks noGrp="1"/>
          </p:cNvSpPr>
          <p:nvPr>
            <p:ph type="body" sz="quarter" idx="3"/>
          </p:nvPr>
        </p:nvSpPr>
        <p:spPr/>
        <p:txBody>
          <a:bodyPr/>
          <a:lstStyle/>
          <a:p>
            <a:r>
              <a:rPr lang="en-US" dirty="0"/>
              <a:t>Python</a:t>
            </a:r>
          </a:p>
        </p:txBody>
      </p:sp>
      <p:sp>
        <p:nvSpPr>
          <p:cNvPr id="8" name="Content Placeholder 7">
            <a:extLst>
              <a:ext uri="{FF2B5EF4-FFF2-40B4-BE49-F238E27FC236}">
                <a16:creationId xmlns:a16="http://schemas.microsoft.com/office/drawing/2014/main" id="{C4F59D5E-DF29-41BF-845A-DB6B51260569}"/>
              </a:ext>
            </a:extLst>
          </p:cNvPr>
          <p:cNvSpPr>
            <a:spLocks noGrp="1"/>
          </p:cNvSpPr>
          <p:nvPr>
            <p:ph sz="quarter" idx="4"/>
          </p:nvPr>
        </p:nvSpPr>
        <p:spPr/>
        <p:txBody>
          <a:bodyPr/>
          <a:lstStyle/>
          <a:p>
            <a:r>
              <a:rPr lang="en-US" dirty="0"/>
              <a:t>Open source</a:t>
            </a:r>
          </a:p>
          <a:p>
            <a:r>
              <a:rPr lang="en-US" dirty="0"/>
              <a:t>Free, although enterprise releases for commercial applications</a:t>
            </a:r>
          </a:p>
          <a:p>
            <a:r>
              <a:rPr lang="en-US" dirty="0"/>
              <a:t>Notebooks are a convenient way to learn</a:t>
            </a:r>
          </a:p>
          <a:p>
            <a:r>
              <a:rPr lang="en-US" dirty="0"/>
              <a:t>Many modules</a:t>
            </a:r>
          </a:p>
          <a:p>
            <a:r>
              <a:rPr lang="en-US" dirty="0"/>
              <a:t>Object oriented</a:t>
            </a:r>
          </a:p>
        </p:txBody>
      </p:sp>
      <p:pic>
        <p:nvPicPr>
          <p:cNvPr id="2050" name="Picture 2" descr="Image result for usage of python vs matlab">
            <a:extLst>
              <a:ext uri="{FF2B5EF4-FFF2-40B4-BE49-F238E27FC236}">
                <a16:creationId xmlns:a16="http://schemas.microsoft.com/office/drawing/2014/main" id="{2280F98F-351A-43DA-AB06-DF7826DEC4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2180"/>
            <a:ext cx="54864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most used programming languages 2018">
            <a:extLst>
              <a:ext uri="{FF2B5EF4-FFF2-40B4-BE49-F238E27FC236}">
                <a16:creationId xmlns:a16="http://schemas.microsoft.com/office/drawing/2014/main" id="{AF2050D8-ABD5-49A6-A457-BB8B3BAB27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3237" y="51146"/>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808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A38C8-C190-4F92-8D08-C97BF0062FF2}"/>
              </a:ext>
            </a:extLst>
          </p:cNvPr>
          <p:cNvSpPr>
            <a:spLocks noGrp="1"/>
          </p:cNvSpPr>
          <p:nvPr>
            <p:ph type="title"/>
          </p:nvPr>
        </p:nvSpPr>
        <p:spPr/>
        <p:txBody>
          <a:bodyPr/>
          <a:lstStyle/>
          <a:p>
            <a:r>
              <a:rPr lang="en-US" dirty="0"/>
              <a:t>Same thing in python!</a:t>
            </a:r>
          </a:p>
        </p:txBody>
      </p:sp>
      <p:sp>
        <p:nvSpPr>
          <p:cNvPr id="3" name="Content Placeholder 2">
            <a:extLst>
              <a:ext uri="{FF2B5EF4-FFF2-40B4-BE49-F238E27FC236}">
                <a16:creationId xmlns:a16="http://schemas.microsoft.com/office/drawing/2014/main" id="{B57E12A9-7735-4FA2-93AD-72F9C88D9678}"/>
              </a:ext>
            </a:extLst>
          </p:cNvPr>
          <p:cNvSpPr>
            <a:spLocks noGrp="1"/>
          </p:cNvSpPr>
          <p:nvPr>
            <p:ph idx="1"/>
          </p:nvPr>
        </p:nvSpPr>
        <p:spPr/>
        <p:txBody>
          <a:bodyPr/>
          <a:lstStyle/>
          <a:p>
            <a:r>
              <a:rPr lang="en-US" dirty="0"/>
              <a:t>Look online in </a:t>
            </a:r>
            <a:r>
              <a:rPr lang="en-US" dirty="0">
                <a:hlinkClick r:id="rId2"/>
              </a:rPr>
              <a:t>https://github.com/johnhorel/atmos_5040_2019/tree/master/chapter%202</a:t>
            </a:r>
            <a:endParaRPr lang="en-US" dirty="0"/>
          </a:p>
          <a:p>
            <a:r>
              <a:rPr lang="en-US" dirty="0"/>
              <a:t>Double click on: jan16_2019_inclass.ipynb</a:t>
            </a:r>
          </a:p>
        </p:txBody>
      </p:sp>
    </p:spTree>
    <p:extLst>
      <p:ext uri="{BB962C8B-B14F-4D97-AF65-F5344CB8AC3E}">
        <p14:creationId xmlns:p14="http://schemas.microsoft.com/office/powerpoint/2010/main" val="4278187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89BE-1015-42E7-850F-2535761773B3}"/>
              </a:ext>
            </a:extLst>
          </p:cNvPr>
          <p:cNvSpPr>
            <a:spLocks noGrp="1"/>
          </p:cNvSpPr>
          <p:nvPr>
            <p:ph type="title"/>
          </p:nvPr>
        </p:nvSpPr>
        <p:spPr/>
        <p:txBody>
          <a:bodyPr/>
          <a:lstStyle/>
          <a:p>
            <a:r>
              <a:rPr lang="en-US" dirty="0"/>
              <a:t>What you will be doing</a:t>
            </a:r>
          </a:p>
        </p:txBody>
      </p:sp>
      <p:sp>
        <p:nvSpPr>
          <p:cNvPr id="3" name="Content Placeholder 2">
            <a:extLst>
              <a:ext uri="{FF2B5EF4-FFF2-40B4-BE49-F238E27FC236}">
                <a16:creationId xmlns:a16="http://schemas.microsoft.com/office/drawing/2014/main" id="{846F3CEE-D238-4C23-B14E-A67D5B1775FB}"/>
              </a:ext>
            </a:extLst>
          </p:cNvPr>
          <p:cNvSpPr>
            <a:spLocks noGrp="1"/>
          </p:cNvSpPr>
          <p:nvPr>
            <p:ph idx="1"/>
          </p:nvPr>
        </p:nvSpPr>
        <p:spPr/>
        <p:txBody>
          <a:bodyPr/>
          <a:lstStyle/>
          <a:p>
            <a:r>
              <a:rPr lang="en-US" dirty="0"/>
              <a:t>No class Monday</a:t>
            </a:r>
          </a:p>
          <a:p>
            <a:r>
              <a:rPr lang="en-US" dirty="0"/>
              <a:t>Next class Wed in MLIB 1110</a:t>
            </a:r>
          </a:p>
          <a:p>
            <a:r>
              <a:rPr lang="en-US" dirty="0"/>
              <a:t>Read chapters 2 &amp; 3.1-3.3 in text</a:t>
            </a:r>
          </a:p>
          <a:p>
            <a:r>
              <a:rPr lang="en-US" dirty="0"/>
              <a:t>Read chapter 2 Notes</a:t>
            </a:r>
          </a:p>
          <a:p>
            <a:r>
              <a:rPr lang="en-US" dirty="0"/>
              <a:t>In class Assignment 3 today: upload your </a:t>
            </a:r>
            <a:r>
              <a:rPr lang="en-US" dirty="0" err="1"/>
              <a:t>matlab</a:t>
            </a:r>
            <a:r>
              <a:rPr lang="en-US" dirty="0"/>
              <a:t> pdf to canvas</a:t>
            </a:r>
          </a:p>
          <a:p>
            <a:r>
              <a:rPr lang="en-US" dirty="0"/>
              <a:t>Complete Assignment 4 as really basic introduction to Matlab</a:t>
            </a:r>
          </a:p>
          <a:p>
            <a:pPr lvl="1"/>
            <a:r>
              <a:rPr lang="en-US" dirty="0"/>
              <a:t>Due 23rd</a:t>
            </a:r>
          </a:p>
        </p:txBody>
      </p:sp>
    </p:spTree>
    <p:extLst>
      <p:ext uri="{BB962C8B-B14F-4D97-AF65-F5344CB8AC3E}">
        <p14:creationId xmlns:p14="http://schemas.microsoft.com/office/powerpoint/2010/main" val="14106542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AD441-FB2A-4167-A563-B007F17B6F10}"/>
              </a:ext>
            </a:extLst>
          </p:cNvPr>
          <p:cNvSpPr>
            <a:spLocks noGrp="1"/>
          </p:cNvSpPr>
          <p:nvPr>
            <p:ph type="title"/>
          </p:nvPr>
        </p:nvSpPr>
        <p:spPr/>
        <p:txBody>
          <a:bodyPr/>
          <a:lstStyle/>
          <a:p>
            <a:r>
              <a:rPr lang="en-US" dirty="0"/>
              <a:t>Matlab reference material</a:t>
            </a:r>
          </a:p>
        </p:txBody>
      </p:sp>
      <p:sp>
        <p:nvSpPr>
          <p:cNvPr id="3" name="Content Placeholder 2">
            <a:extLst>
              <a:ext uri="{FF2B5EF4-FFF2-40B4-BE49-F238E27FC236}">
                <a16:creationId xmlns:a16="http://schemas.microsoft.com/office/drawing/2014/main" id="{5D9F4D51-55BD-42A8-82CE-DB59D6A7E08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37041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6200" y="76200"/>
            <a:ext cx="3074560" cy="286682"/>
          </a:xfrm>
        </p:spPr>
        <p:txBody>
          <a:bodyPr/>
          <a:lstStyle/>
          <a:p>
            <a:r>
              <a:rPr lang="en-US" dirty="0"/>
              <a:t>1.3 Arithmetic Operations with Scalars</a:t>
            </a:r>
          </a:p>
        </p:txBody>
      </p:sp>
      <p:sp>
        <p:nvSpPr>
          <p:cNvPr id="3" name="Text Placeholder 2"/>
          <p:cNvSpPr>
            <a:spLocks noGrp="1"/>
          </p:cNvSpPr>
          <p:nvPr>
            <p:ph sz="quarter" idx="16"/>
          </p:nvPr>
        </p:nvSpPr>
        <p:spPr>
          <a:xfrm>
            <a:off x="342900" y="990600"/>
            <a:ext cx="8458200" cy="5105400"/>
          </a:xfrm>
        </p:spPr>
        <p:txBody>
          <a:bodyPr>
            <a:normAutofit/>
          </a:bodyPr>
          <a:lstStyle/>
          <a:p>
            <a:pPr marL="109728" indent="0">
              <a:buNone/>
            </a:pPr>
            <a:r>
              <a:rPr lang="en-US" sz="3600" dirty="0"/>
              <a:t>Symbols for arithmetic are:</a:t>
            </a:r>
          </a:p>
          <a:p>
            <a:pPr marL="109728" indent="0">
              <a:buNone/>
            </a:pPr>
            <a:endParaRPr lang="en-US" dirty="0"/>
          </a:p>
          <a:p>
            <a:pPr marL="109728" indent="0">
              <a:buNone/>
            </a:pPr>
            <a:endParaRPr lang="en-US" dirty="0"/>
          </a:p>
          <a:p>
            <a:pPr marL="109728" indent="0">
              <a:buNone/>
            </a:pPr>
            <a:endParaRPr lang="en-US" dirty="0"/>
          </a:p>
          <a:p>
            <a:pPr marL="109728" indent="0">
              <a:buNone/>
            </a:pPr>
            <a:endParaRPr lang="en-US" dirty="0"/>
          </a:p>
          <a:p>
            <a:pPr marL="0" indent="0">
              <a:buNone/>
            </a:pPr>
            <a:endParaRPr lang="en-US" b="1" dirty="0"/>
          </a:p>
        </p:txBody>
      </p:sp>
      <p:sp>
        <p:nvSpPr>
          <p:cNvPr id="5" name="Slide Number Placeholder 4"/>
          <p:cNvSpPr>
            <a:spLocks noGrp="1"/>
          </p:cNvSpPr>
          <p:nvPr>
            <p:ph type="sldNum" sz="quarter" idx="19"/>
          </p:nvPr>
        </p:nvSpPr>
        <p:spPr/>
        <p:txBody>
          <a:bodyPr/>
          <a:lstStyle/>
          <a:p>
            <a:fld id="{D57F1E4F-1CFF-5643-939E-217C01CDF565}" type="slidenum">
              <a:rPr lang="en-US" smtClean="0">
                <a:solidFill>
                  <a:srgbClr val="323232"/>
                </a:solidFill>
              </a:rPr>
              <a:pPr/>
              <a:t>33</a:t>
            </a:fld>
            <a:endParaRPr lang="en-US" dirty="0">
              <a:solidFill>
                <a:srgbClr val="323232"/>
              </a:solidFill>
            </a:endParaRPr>
          </a:p>
        </p:txBody>
      </p:sp>
      <p:graphicFrame>
        <p:nvGraphicFramePr>
          <p:cNvPr id="4" name="Table 3"/>
          <p:cNvGraphicFramePr>
            <a:graphicFrameLocks noGrp="1"/>
          </p:cNvGraphicFramePr>
          <p:nvPr>
            <p:extLst/>
          </p:nvPr>
        </p:nvGraphicFramePr>
        <p:xfrm>
          <a:off x="609599" y="1676400"/>
          <a:ext cx="8001001" cy="3535680"/>
        </p:xfrm>
        <a:graphic>
          <a:graphicData uri="http://schemas.openxmlformats.org/drawingml/2006/table">
            <a:tbl>
              <a:tblPr firstRow="1" bandRow="1">
                <a:tableStyleId>{5C22544A-7EE6-4342-B048-85BDC9FD1C3A}</a:tableStyleId>
              </a:tblPr>
              <a:tblGrid>
                <a:gridCol w="2743201">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3733800">
                  <a:extLst>
                    <a:ext uri="{9D8B030D-6E8A-4147-A177-3AD203B41FA5}">
                      <a16:colId xmlns:a16="http://schemas.microsoft.com/office/drawing/2014/main" val="20002"/>
                    </a:ext>
                  </a:extLst>
                </a:gridCol>
              </a:tblGrid>
              <a:tr h="370840">
                <a:tc>
                  <a:txBody>
                    <a:bodyPr/>
                    <a:lstStyle/>
                    <a:p>
                      <a:pPr algn="ctr"/>
                      <a:r>
                        <a:rPr lang="en-US" sz="2800" b="1" dirty="0"/>
                        <a:t>Operation </a:t>
                      </a:r>
                      <a:endParaRPr lang="en-US" sz="2800" dirty="0"/>
                    </a:p>
                  </a:txBody>
                  <a:tcPr/>
                </a:tc>
                <a:tc>
                  <a:txBody>
                    <a:bodyPr/>
                    <a:lstStyle/>
                    <a:p>
                      <a:pPr algn="ctr"/>
                      <a:r>
                        <a:rPr lang="en-US" sz="2800" b="1" dirty="0"/>
                        <a:t>Symbol </a:t>
                      </a:r>
                      <a:endParaRPr lang="en-US" sz="2800" dirty="0"/>
                    </a:p>
                  </a:txBody>
                  <a:tcPr/>
                </a:tc>
                <a:tc>
                  <a:txBody>
                    <a:bodyPr/>
                    <a:lstStyle/>
                    <a:p>
                      <a:pPr algn="ctr"/>
                      <a:r>
                        <a:rPr lang="en-US" sz="2800" b="1" dirty="0"/>
                        <a:t>Example</a:t>
                      </a:r>
                      <a:endParaRPr lang="en-US" sz="2800" dirty="0"/>
                    </a:p>
                  </a:txBody>
                  <a:tcPr/>
                </a:tc>
                <a:extLst>
                  <a:ext uri="{0D108BD9-81ED-4DB2-BD59-A6C34878D82A}">
                    <a16:rowId xmlns:a16="http://schemas.microsoft.com/office/drawing/2014/main" val="10000"/>
                  </a:ext>
                </a:extLst>
              </a:tr>
              <a:tr h="370840">
                <a:tc>
                  <a:txBody>
                    <a:bodyPr/>
                    <a:lstStyle/>
                    <a:p>
                      <a:r>
                        <a:rPr lang="en-US" sz="2800" dirty="0"/>
                        <a:t>Addition </a:t>
                      </a:r>
                    </a:p>
                  </a:txBody>
                  <a:tcPr/>
                </a:tc>
                <a:tc>
                  <a:txBody>
                    <a:bodyPr/>
                    <a:lstStyle/>
                    <a:p>
                      <a:pPr algn="ctr"/>
                      <a:r>
                        <a:rPr lang="en-US" sz="2800"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a:t>5 + 3</a:t>
                      </a:r>
                    </a:p>
                  </a:txBody>
                  <a:tcPr/>
                </a:tc>
                <a:extLst>
                  <a:ext uri="{0D108BD9-81ED-4DB2-BD59-A6C34878D82A}">
                    <a16:rowId xmlns:a16="http://schemas.microsoft.com/office/drawing/2014/main" val="10001"/>
                  </a:ext>
                </a:extLst>
              </a:tr>
              <a:tr h="370840">
                <a:tc>
                  <a:txBody>
                    <a:bodyPr/>
                    <a:lstStyle/>
                    <a:p>
                      <a:r>
                        <a:rPr lang="en-US" sz="2800" dirty="0"/>
                        <a:t>Subtraction </a:t>
                      </a:r>
                    </a:p>
                  </a:txBody>
                  <a:tcPr/>
                </a:tc>
                <a:tc>
                  <a:txBody>
                    <a:bodyPr/>
                    <a:lstStyle/>
                    <a:p>
                      <a:pPr algn="ctr"/>
                      <a:r>
                        <a:rPr lang="en-US" sz="2800"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a:t>5 – 3</a:t>
                      </a:r>
                    </a:p>
                  </a:txBody>
                  <a:tcPr/>
                </a:tc>
                <a:extLst>
                  <a:ext uri="{0D108BD9-81ED-4DB2-BD59-A6C34878D82A}">
                    <a16:rowId xmlns:a16="http://schemas.microsoft.com/office/drawing/2014/main" val="10002"/>
                  </a:ext>
                </a:extLst>
              </a:tr>
              <a:tr h="370840">
                <a:tc>
                  <a:txBody>
                    <a:bodyPr/>
                    <a:lstStyle/>
                    <a:p>
                      <a:r>
                        <a:rPr lang="en-US" sz="2800" dirty="0"/>
                        <a:t>Multiplication </a:t>
                      </a:r>
                    </a:p>
                  </a:txBody>
                  <a:tcPr/>
                </a:tc>
                <a:tc>
                  <a:txBody>
                    <a:bodyPr/>
                    <a:lstStyle/>
                    <a:p>
                      <a:pPr algn="ctr"/>
                      <a:r>
                        <a:rPr lang="en-US" sz="2800"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a:t>5 * 3</a:t>
                      </a:r>
                    </a:p>
                  </a:txBody>
                  <a:tcPr/>
                </a:tc>
                <a:extLst>
                  <a:ext uri="{0D108BD9-81ED-4DB2-BD59-A6C34878D82A}">
                    <a16:rowId xmlns:a16="http://schemas.microsoft.com/office/drawing/2014/main" val="10003"/>
                  </a:ext>
                </a:extLst>
              </a:tr>
              <a:tr h="370840">
                <a:tc>
                  <a:txBody>
                    <a:bodyPr/>
                    <a:lstStyle/>
                    <a:p>
                      <a:r>
                        <a:rPr lang="en-US" sz="2800" dirty="0"/>
                        <a:t>Right division </a:t>
                      </a:r>
                    </a:p>
                  </a:txBody>
                  <a:tcPr/>
                </a:tc>
                <a:tc>
                  <a:txBody>
                    <a:bodyPr/>
                    <a:lstStyle/>
                    <a:p>
                      <a:pPr algn="ctr"/>
                      <a:r>
                        <a:rPr lang="en-US" sz="2800"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a:t>5 / 3</a:t>
                      </a:r>
                    </a:p>
                  </a:txBody>
                  <a:tcPr/>
                </a:tc>
                <a:extLst>
                  <a:ext uri="{0D108BD9-81ED-4DB2-BD59-A6C34878D82A}">
                    <a16:rowId xmlns:a16="http://schemas.microsoft.com/office/drawing/2014/main" val="10004"/>
                  </a:ext>
                </a:extLst>
              </a:tr>
              <a:tr h="370840">
                <a:tc>
                  <a:txBody>
                    <a:bodyPr/>
                    <a:lstStyle/>
                    <a:p>
                      <a:r>
                        <a:rPr lang="en-US" sz="2800" dirty="0"/>
                        <a:t>Exponentiation </a:t>
                      </a:r>
                    </a:p>
                  </a:txBody>
                  <a:tcPr/>
                </a:tc>
                <a:tc>
                  <a:txBody>
                    <a:bodyPr/>
                    <a:lstStyle/>
                    <a:p>
                      <a:pPr algn="ctr"/>
                      <a:r>
                        <a:rPr lang="en-US" sz="2800"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a:t>5 ^ 3 (means 5</a:t>
                      </a:r>
                      <a:r>
                        <a:rPr lang="en-US" sz="2800" baseline="30000" dirty="0"/>
                        <a:t>3</a:t>
                      </a:r>
                      <a:r>
                        <a:rPr lang="en-US" sz="2800" dirty="0"/>
                        <a:t> = 125)</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370740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6200" y="76200"/>
            <a:ext cx="2277868" cy="307777"/>
          </a:xfrm>
        </p:spPr>
        <p:txBody>
          <a:bodyPr/>
          <a:lstStyle/>
          <a:p>
            <a:r>
              <a:rPr lang="en-US" dirty="0"/>
              <a:t>1.3.1 Order of Precedence</a:t>
            </a:r>
          </a:p>
        </p:txBody>
      </p:sp>
      <p:sp>
        <p:nvSpPr>
          <p:cNvPr id="3" name="Text Placeholder 2"/>
          <p:cNvSpPr>
            <a:spLocks noGrp="1"/>
          </p:cNvSpPr>
          <p:nvPr>
            <p:ph sz="quarter" idx="16"/>
          </p:nvPr>
        </p:nvSpPr>
        <p:spPr>
          <a:xfrm>
            <a:off x="171450" y="838200"/>
            <a:ext cx="8801100" cy="5181600"/>
          </a:xfrm>
        </p:spPr>
        <p:txBody>
          <a:bodyPr>
            <a:noAutofit/>
          </a:bodyPr>
          <a:lstStyle/>
          <a:p>
            <a:pPr marL="109728" indent="0">
              <a:buNone/>
            </a:pPr>
            <a:r>
              <a:rPr lang="en-US" sz="3600" dirty="0"/>
              <a:t>Order in which MATLAB does arithmetic</a:t>
            </a:r>
          </a:p>
        </p:txBody>
      </p:sp>
      <p:sp>
        <p:nvSpPr>
          <p:cNvPr id="5" name="Slide Number Placeholder 4"/>
          <p:cNvSpPr>
            <a:spLocks noGrp="1"/>
          </p:cNvSpPr>
          <p:nvPr>
            <p:ph type="sldNum" sz="quarter" idx="19"/>
          </p:nvPr>
        </p:nvSpPr>
        <p:spPr/>
        <p:txBody>
          <a:bodyPr/>
          <a:lstStyle/>
          <a:p>
            <a:fld id="{D57F1E4F-1CFF-5643-939E-217C01CDF565}" type="slidenum">
              <a:rPr lang="en-US" smtClean="0">
                <a:solidFill>
                  <a:srgbClr val="323232"/>
                </a:solidFill>
              </a:rPr>
              <a:pPr/>
              <a:t>34</a:t>
            </a:fld>
            <a:endParaRPr lang="en-US" dirty="0">
              <a:solidFill>
                <a:srgbClr val="323232"/>
              </a:solidFill>
            </a:endParaRPr>
          </a:p>
        </p:txBody>
      </p:sp>
      <p:graphicFrame>
        <p:nvGraphicFramePr>
          <p:cNvPr id="4" name="Table 3"/>
          <p:cNvGraphicFramePr>
            <a:graphicFrameLocks noGrp="1"/>
          </p:cNvGraphicFramePr>
          <p:nvPr>
            <p:extLst/>
          </p:nvPr>
        </p:nvGraphicFramePr>
        <p:xfrm>
          <a:off x="342900" y="1868442"/>
          <a:ext cx="8458200" cy="3121116"/>
        </p:xfrm>
        <a:graphic>
          <a:graphicData uri="http://schemas.openxmlformats.org/drawingml/2006/table">
            <a:tbl>
              <a:tblPr firstRow="1" bandRow="1">
                <a:tableStyleId>{5C22544A-7EE6-4342-B048-85BDC9FD1C3A}</a:tableStyleId>
              </a:tblPr>
              <a:tblGrid>
                <a:gridCol w="2344848">
                  <a:extLst>
                    <a:ext uri="{9D8B030D-6E8A-4147-A177-3AD203B41FA5}">
                      <a16:colId xmlns:a16="http://schemas.microsoft.com/office/drawing/2014/main" val="20000"/>
                    </a:ext>
                  </a:extLst>
                </a:gridCol>
                <a:gridCol w="6113352">
                  <a:extLst>
                    <a:ext uri="{9D8B030D-6E8A-4147-A177-3AD203B41FA5}">
                      <a16:colId xmlns:a16="http://schemas.microsoft.com/office/drawing/2014/main" val="20001"/>
                    </a:ext>
                  </a:extLst>
                </a:gridCol>
              </a:tblGrid>
              <a:tr h="677022">
                <a:tc>
                  <a:txBody>
                    <a:bodyPr/>
                    <a:lstStyle/>
                    <a:p>
                      <a:r>
                        <a:rPr lang="en-US" sz="2400" b="1" dirty="0"/>
                        <a:t>Precedence </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t>Mathematical Operation</a:t>
                      </a:r>
                      <a:endParaRPr lang="en-US" sz="2400" dirty="0"/>
                    </a:p>
                  </a:txBody>
                  <a:tcPr/>
                </a:tc>
                <a:extLst>
                  <a:ext uri="{0D108BD9-81ED-4DB2-BD59-A6C34878D82A}">
                    <a16:rowId xmlns:a16="http://schemas.microsoft.com/office/drawing/2014/main" val="10000"/>
                  </a:ext>
                </a:extLst>
              </a:tr>
              <a:tr h="775956">
                <a:tc>
                  <a:txBody>
                    <a:bodyPr/>
                    <a:lstStyle/>
                    <a:p>
                      <a:r>
                        <a:rPr lang="en-US" sz="2400" dirty="0"/>
                        <a:t>First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Parentheses. For nested parentheses, the innermost are executed first.</a:t>
                      </a:r>
                    </a:p>
                  </a:txBody>
                  <a:tcPr/>
                </a:tc>
                <a:extLst>
                  <a:ext uri="{0D108BD9-81ED-4DB2-BD59-A6C34878D82A}">
                    <a16:rowId xmlns:a16="http://schemas.microsoft.com/office/drawing/2014/main" val="10001"/>
                  </a:ext>
                </a:extLst>
              </a:tr>
              <a:tr h="431087">
                <a:tc>
                  <a:txBody>
                    <a:bodyPr/>
                    <a:lstStyle/>
                    <a:p>
                      <a:r>
                        <a:rPr lang="en-US" sz="2400" dirty="0"/>
                        <a:t>Second </a:t>
                      </a:r>
                    </a:p>
                  </a:txBody>
                  <a:tcPr/>
                </a:tc>
                <a:tc>
                  <a:txBody>
                    <a:bodyPr/>
                    <a:lstStyle/>
                    <a:p>
                      <a:r>
                        <a:rPr lang="en-US" sz="2400" dirty="0"/>
                        <a:t>Exponentiation.</a:t>
                      </a:r>
                    </a:p>
                  </a:txBody>
                  <a:tcPr/>
                </a:tc>
                <a:extLst>
                  <a:ext uri="{0D108BD9-81ED-4DB2-BD59-A6C34878D82A}">
                    <a16:rowId xmlns:a16="http://schemas.microsoft.com/office/drawing/2014/main" val="10002"/>
                  </a:ext>
                </a:extLst>
              </a:tr>
              <a:tr h="486912">
                <a:tc>
                  <a:txBody>
                    <a:bodyPr/>
                    <a:lstStyle/>
                    <a:p>
                      <a:r>
                        <a:rPr lang="en-US" sz="2400" dirty="0"/>
                        <a:t>Third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Multiplication, division (equal precedence).</a:t>
                      </a:r>
                    </a:p>
                  </a:txBody>
                  <a:tcPr/>
                </a:tc>
                <a:extLst>
                  <a:ext uri="{0D108BD9-81ED-4DB2-BD59-A6C34878D82A}">
                    <a16:rowId xmlns:a16="http://schemas.microsoft.com/office/drawing/2014/main" val="10003"/>
                  </a:ext>
                </a:extLst>
              </a:tr>
              <a:tr h="677022">
                <a:tc>
                  <a:txBody>
                    <a:bodyPr/>
                    <a:lstStyle/>
                    <a:p>
                      <a:r>
                        <a:rPr lang="en-US" sz="2400" dirty="0"/>
                        <a:t>Fourth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Addition and subtraction.</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501794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274638"/>
            <a:ext cx="8229600" cy="334962"/>
          </a:xfrm>
        </p:spPr>
        <p:txBody>
          <a:bodyPr>
            <a:normAutofit fontScale="90000"/>
          </a:bodyPr>
          <a:lstStyle/>
          <a:p>
            <a:r>
              <a:rPr lang="en-US" altLang="en-US"/>
              <a:t>Boolean and Logical operators</a:t>
            </a:r>
          </a:p>
        </p:txBody>
      </p:sp>
      <p:sp>
        <p:nvSpPr>
          <p:cNvPr id="4099" name="Content Placeholder 2"/>
          <p:cNvSpPr>
            <a:spLocks noGrp="1"/>
          </p:cNvSpPr>
          <p:nvPr>
            <p:ph idx="1"/>
          </p:nvPr>
        </p:nvSpPr>
        <p:spPr>
          <a:xfrm>
            <a:off x="457200" y="914400"/>
            <a:ext cx="8229600" cy="4525963"/>
          </a:xfrm>
        </p:spPr>
        <p:txBody>
          <a:bodyPr/>
          <a:lstStyle/>
          <a:p>
            <a:pPr marL="457200" lvl="1" indent="0">
              <a:buFontTx/>
              <a:buNone/>
            </a:pPr>
            <a:r>
              <a:rPr lang="en-US" altLang="en-US" sz="2000"/>
              <a:t>==  Equal</a:t>
            </a:r>
          </a:p>
          <a:p>
            <a:pPr marL="457200" lvl="1" indent="0">
              <a:buFontTx/>
              <a:buNone/>
            </a:pPr>
            <a:r>
              <a:rPr lang="en-US" altLang="en-US" sz="2400"/>
              <a:t>~=  Not equal</a:t>
            </a:r>
          </a:p>
          <a:p>
            <a:pPr marL="457200" lvl="1" indent="0">
              <a:buFontTx/>
              <a:buNone/>
            </a:pPr>
            <a:r>
              <a:rPr lang="en-US" altLang="en-US" sz="2400"/>
              <a:t>&lt;  Less than</a:t>
            </a:r>
          </a:p>
          <a:p>
            <a:pPr marL="457200" lvl="1" indent="0">
              <a:buFontTx/>
              <a:buNone/>
            </a:pPr>
            <a:r>
              <a:rPr lang="en-US" altLang="en-US" sz="2400"/>
              <a:t>&gt;  Greater than</a:t>
            </a:r>
          </a:p>
          <a:p>
            <a:pPr marL="457200" lvl="1" indent="0">
              <a:buFontTx/>
              <a:buNone/>
            </a:pPr>
            <a:r>
              <a:rPr lang="en-US" altLang="en-US" sz="2400"/>
              <a:t>&amp;  Logical AND</a:t>
            </a:r>
          </a:p>
          <a:p>
            <a:pPr marL="457200" lvl="1" indent="0">
              <a:buFontTx/>
              <a:buNone/>
            </a:pPr>
            <a:r>
              <a:rPr lang="en-US" altLang="en-US" sz="2400"/>
              <a:t>|  Logical OR</a:t>
            </a:r>
          </a:p>
          <a:p>
            <a:pPr marL="457200" lvl="1" indent="0">
              <a:buFontTx/>
              <a:buNone/>
            </a:pPr>
            <a:r>
              <a:rPr lang="en-US" altLang="en-US" sz="2400"/>
              <a:t>~  Logical NOT</a:t>
            </a:r>
          </a:p>
          <a:p>
            <a:endParaRPr lang="en-US" altLang="en-US" sz="2400"/>
          </a:p>
        </p:txBody>
      </p:sp>
    </p:spTree>
    <p:extLst>
      <p:ext uri="{BB962C8B-B14F-4D97-AF65-F5344CB8AC3E}">
        <p14:creationId xmlns:p14="http://schemas.microsoft.com/office/powerpoint/2010/main" val="17687364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229600" cy="639762"/>
          </a:xfrm>
        </p:spPr>
        <p:txBody>
          <a:bodyPr>
            <a:normAutofit fontScale="90000"/>
          </a:bodyPr>
          <a:lstStyle/>
          <a:p>
            <a:r>
              <a:rPr lang="en-US" altLang="en-US"/>
              <a:t>Syntax</a:t>
            </a:r>
          </a:p>
        </p:txBody>
      </p:sp>
      <p:sp>
        <p:nvSpPr>
          <p:cNvPr id="6147" name="Content Placeholder 2"/>
          <p:cNvSpPr>
            <a:spLocks noGrp="1"/>
          </p:cNvSpPr>
          <p:nvPr>
            <p:ph idx="1"/>
          </p:nvPr>
        </p:nvSpPr>
        <p:spPr>
          <a:xfrm>
            <a:off x="457200" y="1295400"/>
            <a:ext cx="8229600" cy="4525963"/>
          </a:xfrm>
        </p:spPr>
        <p:txBody>
          <a:bodyPr/>
          <a:lstStyle/>
          <a:p>
            <a:pPr marL="0" indent="0">
              <a:buFontTx/>
              <a:buNone/>
            </a:pPr>
            <a:r>
              <a:rPr lang="en-US" altLang="en-US" sz="1800"/>
              <a:t>if - Conditionally execute statements.</a:t>
            </a:r>
          </a:p>
          <a:p>
            <a:pPr marL="0" indent="0">
              <a:buFontTx/>
              <a:buNone/>
            </a:pPr>
            <a:r>
              <a:rPr lang="en-US" altLang="en-US" sz="1800"/>
              <a:t>else - IF statement condition.</a:t>
            </a:r>
          </a:p>
          <a:p>
            <a:pPr marL="0" indent="0">
              <a:buFontTx/>
              <a:buNone/>
            </a:pPr>
            <a:r>
              <a:rPr lang="en-US" altLang="en-US" sz="1800"/>
              <a:t>elseif - IF statement condition.</a:t>
            </a:r>
          </a:p>
          <a:p>
            <a:pPr marL="0" indent="0">
              <a:buFontTx/>
              <a:buNone/>
            </a:pPr>
            <a:r>
              <a:rPr lang="en-US" altLang="en-US" sz="1800"/>
              <a:t>end - Terminate scope of FOR, WHILE, SWITCH, TRY and IF statements.</a:t>
            </a:r>
          </a:p>
          <a:p>
            <a:pPr marL="0" indent="0">
              <a:buFontTx/>
              <a:buNone/>
            </a:pPr>
            <a:r>
              <a:rPr lang="en-US" altLang="en-US" sz="1800"/>
              <a:t>for - Repeat statements a specific number of times.</a:t>
            </a:r>
          </a:p>
          <a:p>
            <a:pPr marL="0" indent="0">
              <a:buFontTx/>
              <a:buNone/>
            </a:pPr>
            <a:r>
              <a:rPr lang="en-US" altLang="en-US" sz="1800"/>
              <a:t>while - Repeat statements an indefinite number of times.</a:t>
            </a:r>
          </a:p>
          <a:p>
            <a:pPr marL="0" indent="0">
              <a:buFontTx/>
              <a:buNone/>
            </a:pPr>
            <a:r>
              <a:rPr lang="en-US" altLang="en-US" sz="1800"/>
              <a:t>break - Terminate execution of WHILE or FOR loop.</a:t>
            </a:r>
          </a:p>
          <a:p>
            <a:pPr marL="0" indent="0">
              <a:buFontTx/>
              <a:buNone/>
            </a:pPr>
            <a:r>
              <a:rPr lang="en-US" altLang="en-US" sz="1800"/>
              <a:t>continue - Pass control to the next iteration of FOR or WHILE loop.</a:t>
            </a:r>
          </a:p>
          <a:p>
            <a:pPr marL="0" indent="0">
              <a:buFontTx/>
              <a:buNone/>
            </a:pPr>
            <a:r>
              <a:rPr lang="en-US" altLang="en-US" sz="1800"/>
              <a:t>function - Add new function.</a:t>
            </a:r>
          </a:p>
          <a:p>
            <a:pPr marL="0" indent="0">
              <a:buFontTx/>
              <a:buNone/>
            </a:pPr>
            <a:r>
              <a:rPr lang="en-US" altLang="en-US" sz="1800"/>
              <a:t>return - Return to invoking function.</a:t>
            </a:r>
          </a:p>
          <a:p>
            <a:pPr marL="0" indent="0">
              <a:buFontTx/>
              <a:buNone/>
            </a:pPr>
            <a:r>
              <a:rPr lang="en-US" altLang="en-US" sz="1800"/>
              <a:t>error - Display error message and abort function.</a:t>
            </a:r>
          </a:p>
          <a:p>
            <a:pPr marL="0" indent="0">
              <a:buFontTx/>
              <a:buNone/>
            </a:pPr>
            <a:r>
              <a:rPr lang="en-US" altLang="en-US" sz="1800"/>
              <a:t>disp - Display an array.</a:t>
            </a:r>
          </a:p>
          <a:p>
            <a:pPr marL="0" indent="0">
              <a:buFontTx/>
              <a:buNone/>
            </a:pPr>
            <a:r>
              <a:rPr lang="en-US" altLang="en-US" sz="1800"/>
              <a:t>feval - Execute function specified by string.</a:t>
            </a:r>
          </a:p>
        </p:txBody>
      </p:sp>
    </p:spTree>
    <p:extLst>
      <p:ext uri="{BB962C8B-B14F-4D97-AF65-F5344CB8AC3E}">
        <p14:creationId xmlns:p14="http://schemas.microsoft.com/office/powerpoint/2010/main" val="1317168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a:t>Math</a:t>
            </a:r>
          </a:p>
        </p:txBody>
      </p:sp>
      <p:sp>
        <p:nvSpPr>
          <p:cNvPr id="7171" name="Content Placeholder 2"/>
          <p:cNvSpPr>
            <a:spLocks noGrp="1"/>
          </p:cNvSpPr>
          <p:nvPr>
            <p:ph sz="half" idx="1"/>
          </p:nvPr>
        </p:nvSpPr>
        <p:spPr/>
        <p:txBody>
          <a:bodyPr>
            <a:normAutofit lnSpcReduction="10000"/>
          </a:bodyPr>
          <a:lstStyle/>
          <a:p>
            <a:pPr marL="0" indent="0">
              <a:buFontTx/>
              <a:buNone/>
            </a:pPr>
            <a:r>
              <a:rPr lang="en-US" altLang="en-US" sz="1600"/>
              <a:t>sin - Sine.</a:t>
            </a:r>
          </a:p>
          <a:p>
            <a:pPr marL="0" indent="0">
              <a:buFontTx/>
              <a:buNone/>
            </a:pPr>
            <a:r>
              <a:rPr lang="en-US" altLang="en-US" sz="1600"/>
              <a:t>asin - Inverse sine.</a:t>
            </a:r>
          </a:p>
          <a:p>
            <a:pPr marL="0" indent="0">
              <a:buFontTx/>
              <a:buNone/>
            </a:pPr>
            <a:r>
              <a:rPr lang="en-US" altLang="en-US" sz="1600"/>
              <a:t>cos - Cosine.</a:t>
            </a:r>
          </a:p>
          <a:p>
            <a:pPr marL="0" indent="0">
              <a:buFontTx/>
              <a:buNone/>
            </a:pPr>
            <a:r>
              <a:rPr lang="en-US" altLang="en-US" sz="1600"/>
              <a:t>acos - Inverse cosine.</a:t>
            </a:r>
          </a:p>
          <a:p>
            <a:pPr marL="0" indent="0">
              <a:buFontTx/>
              <a:buNone/>
            </a:pPr>
            <a:r>
              <a:rPr lang="en-US" altLang="en-US" sz="1600"/>
              <a:t>tan - Tangent.</a:t>
            </a:r>
          </a:p>
          <a:p>
            <a:pPr marL="0" indent="0">
              <a:buFontTx/>
              <a:buNone/>
            </a:pPr>
            <a:r>
              <a:rPr lang="en-US" altLang="en-US" sz="1600"/>
              <a:t>atan - Inverse tangent.</a:t>
            </a:r>
          </a:p>
          <a:p>
            <a:pPr marL="0" indent="0">
              <a:buFontTx/>
              <a:buNone/>
            </a:pPr>
            <a:r>
              <a:rPr lang="en-US" altLang="en-US" sz="1600"/>
              <a:t>atan2 - Four quadrant inverse tangent.</a:t>
            </a:r>
          </a:p>
          <a:p>
            <a:pPr marL="0" indent="0">
              <a:buFontTx/>
              <a:buNone/>
            </a:pPr>
            <a:r>
              <a:rPr lang="en-US" altLang="en-US" sz="1600"/>
              <a:t>sqrt - Square root.</a:t>
            </a:r>
          </a:p>
          <a:p>
            <a:pPr marL="0" indent="0">
              <a:buFontTx/>
              <a:buNone/>
            </a:pPr>
            <a:r>
              <a:rPr lang="en-US" altLang="en-US" sz="1600"/>
              <a:t>exp - Exponential.</a:t>
            </a:r>
          </a:p>
          <a:p>
            <a:pPr marL="0" indent="0">
              <a:buFontTx/>
              <a:buNone/>
            </a:pPr>
            <a:r>
              <a:rPr lang="en-US" altLang="en-US" sz="1600"/>
              <a:t>log - Natural logarithm.</a:t>
            </a:r>
          </a:p>
          <a:p>
            <a:pPr marL="0" indent="0">
              <a:buFontTx/>
              <a:buNone/>
            </a:pPr>
            <a:r>
              <a:rPr lang="en-US" altLang="en-US" sz="1600"/>
              <a:t>log10 - Common (base 10) logarithm.</a:t>
            </a:r>
          </a:p>
          <a:p>
            <a:pPr marL="0" indent="0">
              <a:buFontTx/>
              <a:buNone/>
            </a:pPr>
            <a:r>
              <a:rPr lang="en-US" altLang="en-US" sz="1600"/>
              <a:t>factorial - Factorial function.</a:t>
            </a:r>
          </a:p>
          <a:p>
            <a:pPr marL="0" indent="0">
              <a:buFontTx/>
              <a:buNone/>
            </a:pPr>
            <a:r>
              <a:rPr lang="en-US" altLang="en-US" sz="1600"/>
              <a:t>abs - Absolute value.</a:t>
            </a:r>
          </a:p>
          <a:p>
            <a:pPr marL="0" indent="0">
              <a:buFontTx/>
              <a:buNone/>
            </a:pPr>
            <a:r>
              <a:rPr lang="en-US" altLang="en-US" sz="1600"/>
              <a:t>conj - Complex conjugate.</a:t>
            </a:r>
          </a:p>
          <a:p>
            <a:pPr marL="0" indent="0">
              <a:buFontTx/>
              <a:buNone/>
            </a:pPr>
            <a:r>
              <a:rPr lang="en-US" altLang="en-US" sz="1600"/>
              <a:t>real - Complex real part.</a:t>
            </a:r>
          </a:p>
          <a:p>
            <a:pPr marL="0" indent="0">
              <a:buFontTx/>
              <a:buNone/>
            </a:pPr>
            <a:r>
              <a:rPr lang="en-US" altLang="en-US" sz="1600"/>
              <a:t>imag - Complex imaginary part.</a:t>
            </a:r>
          </a:p>
        </p:txBody>
      </p:sp>
      <p:sp>
        <p:nvSpPr>
          <p:cNvPr id="4" name="Content Placeholder 3"/>
          <p:cNvSpPr>
            <a:spLocks noGrp="1"/>
          </p:cNvSpPr>
          <p:nvPr>
            <p:ph sz="half" idx="2"/>
          </p:nvPr>
        </p:nvSpPr>
        <p:spPr/>
        <p:txBody>
          <a:bodyPr>
            <a:normAutofit lnSpcReduction="10000"/>
          </a:bodyPr>
          <a:lstStyle/>
          <a:p>
            <a:pPr marL="0" indent="0">
              <a:buFontTx/>
              <a:buNone/>
              <a:defRPr/>
            </a:pPr>
            <a:r>
              <a:rPr lang="en-US" sz="1600" dirty="0"/>
              <a:t>floor - Round towards minus infinity.</a:t>
            </a:r>
          </a:p>
          <a:p>
            <a:pPr marL="0" indent="0">
              <a:buFontTx/>
              <a:buNone/>
              <a:defRPr/>
            </a:pPr>
            <a:r>
              <a:rPr lang="en-US" sz="1600" dirty="0"/>
              <a:t>ceil - Round towards plus infinity.</a:t>
            </a:r>
          </a:p>
          <a:p>
            <a:pPr marL="0" indent="0">
              <a:buFontTx/>
              <a:buNone/>
              <a:defRPr/>
            </a:pPr>
            <a:r>
              <a:rPr lang="en-US" sz="1600" dirty="0"/>
              <a:t>round - Round towards nearest integer.</a:t>
            </a:r>
          </a:p>
          <a:p>
            <a:pPr marL="0" indent="0">
              <a:buFontTx/>
              <a:buNone/>
              <a:defRPr/>
            </a:pPr>
            <a:r>
              <a:rPr lang="en-US" sz="1600" dirty="0"/>
              <a:t>mod - Modulus.</a:t>
            </a:r>
          </a:p>
          <a:p>
            <a:pPr marL="0" indent="0">
              <a:buFontTx/>
              <a:buNone/>
              <a:defRPr/>
            </a:pPr>
            <a:r>
              <a:rPr lang="en-US" sz="1600" dirty="0"/>
              <a:t>norm - Matrix or vector norm.</a:t>
            </a:r>
          </a:p>
          <a:p>
            <a:pPr marL="0" indent="0">
              <a:buFontTx/>
              <a:buNone/>
              <a:defRPr/>
            </a:pPr>
            <a:r>
              <a:rPr lang="en-US" sz="1600" dirty="0" err="1"/>
              <a:t>det</a:t>
            </a:r>
            <a:r>
              <a:rPr lang="en-US" sz="1600" dirty="0"/>
              <a:t> - Determinant.</a:t>
            </a:r>
          </a:p>
          <a:p>
            <a:pPr marL="0" indent="0">
              <a:buFontTx/>
              <a:buNone/>
              <a:defRPr/>
            </a:pPr>
            <a:r>
              <a:rPr lang="en-US" sz="1600" dirty="0" err="1"/>
              <a:t>inv</a:t>
            </a:r>
            <a:r>
              <a:rPr lang="en-US" sz="1600" dirty="0"/>
              <a:t> - Matrix inverse.</a:t>
            </a:r>
          </a:p>
          <a:p>
            <a:pPr marL="0" indent="0">
              <a:buFontTx/>
              <a:buNone/>
              <a:defRPr/>
            </a:pPr>
            <a:r>
              <a:rPr lang="en-US" sz="1600" dirty="0" err="1"/>
              <a:t>eig</a:t>
            </a:r>
            <a:r>
              <a:rPr lang="en-US" sz="1600" dirty="0"/>
              <a:t> - Eigenvalues and eigenvectors.</a:t>
            </a:r>
          </a:p>
          <a:p>
            <a:pPr marL="0" indent="0">
              <a:buFontTx/>
              <a:buNone/>
              <a:defRPr/>
            </a:pPr>
            <a:r>
              <a:rPr lang="en-US" sz="1600" dirty="0"/>
              <a:t>cross - Vector cross product.</a:t>
            </a:r>
          </a:p>
          <a:p>
            <a:pPr marL="0" indent="0">
              <a:buFontTx/>
              <a:buNone/>
              <a:defRPr/>
            </a:pPr>
            <a:r>
              <a:rPr lang="en-US" sz="1600" dirty="0"/>
              <a:t>Dot – vector dot product</a:t>
            </a:r>
          </a:p>
          <a:p>
            <a:pPr>
              <a:defRPr/>
            </a:pPr>
            <a:endParaRPr lang="en-US" sz="1600" dirty="0"/>
          </a:p>
        </p:txBody>
      </p:sp>
    </p:spTree>
    <p:extLst>
      <p:ext uri="{BB962C8B-B14F-4D97-AF65-F5344CB8AC3E}">
        <p14:creationId xmlns:p14="http://schemas.microsoft.com/office/powerpoint/2010/main" val="42259886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6200" y="76200"/>
            <a:ext cx="3129062" cy="286682"/>
          </a:xfrm>
        </p:spPr>
        <p:txBody>
          <a:bodyPr/>
          <a:lstStyle/>
          <a:p>
            <a:r>
              <a:rPr lang="en-US" dirty="0"/>
              <a:t>1.5 Elementary Math Built-in Functions</a:t>
            </a:r>
          </a:p>
        </p:txBody>
      </p:sp>
      <p:sp>
        <p:nvSpPr>
          <p:cNvPr id="3" name="Content Placeholder 2"/>
          <p:cNvSpPr>
            <a:spLocks noGrp="1"/>
          </p:cNvSpPr>
          <p:nvPr>
            <p:ph sz="quarter" idx="16"/>
          </p:nvPr>
        </p:nvSpPr>
        <p:spPr>
          <a:xfrm>
            <a:off x="1138238" y="466725"/>
            <a:ext cx="7853362" cy="5924550"/>
          </a:xfrm>
        </p:spPr>
        <p:txBody>
          <a:bodyPr>
            <a:normAutofit/>
          </a:bodyPr>
          <a:lstStyle/>
          <a:p>
            <a:pPr marL="0" indent="0">
              <a:buNone/>
            </a:pPr>
            <a:r>
              <a:rPr lang="en-US" sz="3600" b="1" dirty="0"/>
              <a:t>Rounding functions</a:t>
            </a:r>
          </a:p>
          <a:p>
            <a:r>
              <a:rPr lang="en-US" dirty="0">
                <a:latin typeface="Courier New" pitchFamily="49" charset="0"/>
                <a:cs typeface="Courier New" pitchFamily="49" charset="0"/>
              </a:rPr>
              <a:t>round(x)</a:t>
            </a:r>
            <a:r>
              <a:rPr lang="en-US" dirty="0"/>
              <a:t> – round to nearest integer</a:t>
            </a:r>
          </a:p>
          <a:p>
            <a:r>
              <a:rPr lang="en-US" dirty="0">
                <a:latin typeface="Courier New" pitchFamily="49" charset="0"/>
                <a:cs typeface="Courier New" pitchFamily="49" charset="0"/>
              </a:rPr>
              <a:t>fix(x) </a:t>
            </a:r>
            <a:r>
              <a:rPr lang="en-US" dirty="0"/>
              <a:t>– round toward zero</a:t>
            </a:r>
          </a:p>
          <a:p>
            <a:r>
              <a:rPr lang="en-US" dirty="0">
                <a:latin typeface="Courier New" pitchFamily="49" charset="0"/>
                <a:cs typeface="Courier New" pitchFamily="49" charset="0"/>
              </a:rPr>
              <a:t>ceil(x)</a:t>
            </a:r>
            <a:r>
              <a:rPr lang="en-US" dirty="0"/>
              <a:t> – round toward infinity</a:t>
            </a:r>
          </a:p>
          <a:p>
            <a:r>
              <a:rPr lang="en-US" dirty="0">
                <a:latin typeface="Courier New" pitchFamily="49" charset="0"/>
                <a:cs typeface="Courier New" pitchFamily="49" charset="0"/>
              </a:rPr>
              <a:t>floor(x)</a:t>
            </a:r>
            <a:r>
              <a:rPr lang="en-US" dirty="0"/>
              <a:t> – round toward minus infinity</a:t>
            </a:r>
          </a:p>
          <a:p>
            <a:r>
              <a:rPr lang="en-US" dirty="0">
                <a:latin typeface="Courier New" pitchFamily="49" charset="0"/>
                <a:cs typeface="Courier New" pitchFamily="49" charset="0"/>
              </a:rPr>
              <a:t>rem(</a:t>
            </a:r>
            <a:r>
              <a:rPr lang="en-US" dirty="0" err="1">
                <a:latin typeface="Courier New" pitchFamily="49" charset="0"/>
                <a:cs typeface="Courier New" pitchFamily="49" charset="0"/>
              </a:rPr>
              <a:t>x,y</a:t>
            </a:r>
            <a:r>
              <a:rPr lang="en-US" dirty="0">
                <a:latin typeface="Courier New" pitchFamily="49" charset="0"/>
                <a:cs typeface="Courier New" pitchFamily="49" charset="0"/>
              </a:rPr>
              <a:t>)</a:t>
            </a:r>
            <a:r>
              <a:rPr lang="en-US" dirty="0"/>
              <a:t> – remainder after </a:t>
            </a:r>
            <a:r>
              <a:rPr lang="en-US" dirty="0">
                <a:latin typeface="Courier New" pitchFamily="49" charset="0"/>
                <a:cs typeface="Courier New" pitchFamily="49" charset="0"/>
              </a:rPr>
              <a:t>x</a:t>
            </a:r>
            <a:r>
              <a:rPr lang="en-US" dirty="0"/>
              <a:t> is divided by </a:t>
            </a:r>
            <a:r>
              <a:rPr lang="en-US" dirty="0">
                <a:latin typeface="Courier New" pitchFamily="49" charset="0"/>
                <a:cs typeface="Courier New" pitchFamily="49" charset="0"/>
              </a:rPr>
              <a:t>y</a:t>
            </a:r>
            <a:r>
              <a:rPr lang="en-US" dirty="0"/>
              <a:t> (also called modulus)</a:t>
            </a:r>
          </a:p>
          <a:p>
            <a:r>
              <a:rPr lang="en-US" dirty="0">
                <a:latin typeface="Courier New" pitchFamily="49" charset="0"/>
                <a:cs typeface="Courier New" pitchFamily="49" charset="0"/>
              </a:rPr>
              <a:t>sign(x)</a:t>
            </a:r>
            <a:r>
              <a:rPr lang="en-US" dirty="0"/>
              <a:t> – returns 1 if </a:t>
            </a:r>
            <a:r>
              <a:rPr lang="en-US" dirty="0">
                <a:latin typeface="Courier New" pitchFamily="49" charset="0"/>
                <a:cs typeface="Courier New" pitchFamily="49" charset="0"/>
              </a:rPr>
              <a:t>x</a:t>
            </a:r>
            <a:r>
              <a:rPr lang="en-US" dirty="0"/>
              <a:t> is positive, </a:t>
            </a:r>
            <a:br>
              <a:rPr lang="en-US" dirty="0"/>
            </a:br>
            <a:r>
              <a:rPr lang="en-US" dirty="0"/>
              <a:t>-1 if </a:t>
            </a:r>
            <a:r>
              <a:rPr lang="en-US" dirty="0">
                <a:latin typeface="Courier New" pitchFamily="49" charset="0"/>
                <a:cs typeface="Courier New" pitchFamily="49" charset="0"/>
              </a:rPr>
              <a:t>x</a:t>
            </a:r>
            <a:r>
              <a:rPr lang="en-US" dirty="0"/>
              <a:t> is negative, zero if </a:t>
            </a:r>
            <a:r>
              <a:rPr lang="en-US" dirty="0">
                <a:latin typeface="Courier New" pitchFamily="49" charset="0"/>
                <a:cs typeface="Courier New" pitchFamily="49" charset="0"/>
              </a:rPr>
              <a:t>x</a:t>
            </a:r>
            <a:r>
              <a:rPr lang="en-US" dirty="0"/>
              <a:t> is zero</a:t>
            </a:r>
          </a:p>
        </p:txBody>
      </p:sp>
      <p:sp>
        <p:nvSpPr>
          <p:cNvPr id="4" name="Slide Number Placeholder 3"/>
          <p:cNvSpPr>
            <a:spLocks noGrp="1"/>
          </p:cNvSpPr>
          <p:nvPr>
            <p:ph type="sldNum" sz="quarter" idx="19"/>
          </p:nvPr>
        </p:nvSpPr>
        <p:spPr/>
        <p:txBody>
          <a:bodyPr/>
          <a:lstStyle/>
          <a:p>
            <a:fld id="{D57F1E4F-1CFF-5643-939E-217C01CDF565}" type="slidenum">
              <a:rPr lang="en-US" smtClean="0">
                <a:solidFill>
                  <a:srgbClr val="323232"/>
                </a:solidFill>
              </a:rPr>
              <a:pPr/>
              <a:t>38</a:t>
            </a:fld>
            <a:endParaRPr lang="en-US" dirty="0">
              <a:solidFill>
                <a:srgbClr val="323232"/>
              </a:solidFill>
            </a:endParaRPr>
          </a:p>
        </p:txBody>
      </p:sp>
    </p:spTree>
    <p:extLst>
      <p:ext uri="{BB962C8B-B14F-4D97-AF65-F5344CB8AC3E}">
        <p14:creationId xmlns:p14="http://schemas.microsoft.com/office/powerpoint/2010/main" val="17969924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6200" y="76200"/>
            <a:ext cx="2330766" cy="286232"/>
          </a:xfrm>
        </p:spPr>
        <p:txBody>
          <a:bodyPr/>
          <a:lstStyle/>
          <a:p>
            <a:r>
              <a:rPr lang="en-US" dirty="0"/>
              <a:t>1.6 Defining Scalar Variables</a:t>
            </a:r>
          </a:p>
        </p:txBody>
      </p:sp>
      <p:sp>
        <p:nvSpPr>
          <p:cNvPr id="3" name="Content Placeholder 2"/>
          <p:cNvSpPr>
            <a:spLocks noGrp="1"/>
          </p:cNvSpPr>
          <p:nvPr>
            <p:ph sz="quarter" idx="16"/>
          </p:nvPr>
        </p:nvSpPr>
        <p:spPr>
          <a:xfrm>
            <a:off x="800100" y="1455420"/>
            <a:ext cx="7543800" cy="3947160"/>
          </a:xfrm>
        </p:spPr>
        <p:txBody>
          <a:bodyPr/>
          <a:lstStyle/>
          <a:p>
            <a:pPr marL="0" indent="0">
              <a:buNone/>
            </a:pPr>
            <a:r>
              <a:rPr lang="en-US" sz="3600" dirty="0"/>
              <a:t>A </a:t>
            </a:r>
            <a:r>
              <a:rPr lang="en-US" sz="3600" i="1" dirty="0"/>
              <a:t>variable</a:t>
            </a:r>
            <a:r>
              <a:rPr lang="en-US" sz="3600" dirty="0"/>
              <a:t> is a name that is assigned a numerical value</a:t>
            </a:r>
          </a:p>
          <a:p>
            <a:r>
              <a:rPr lang="en-US" dirty="0"/>
              <a:t>Once assigned, can use variable in expressions, functions, and MATLAB statements and commands</a:t>
            </a:r>
          </a:p>
          <a:p>
            <a:r>
              <a:rPr lang="en-US" dirty="0"/>
              <a:t>Can </a:t>
            </a:r>
            <a:r>
              <a:rPr lang="en-US" i="1" dirty="0"/>
              <a:t>read</a:t>
            </a:r>
            <a:r>
              <a:rPr lang="en-US" dirty="0"/>
              <a:t> the variable (get its value)</a:t>
            </a:r>
          </a:p>
          <a:p>
            <a:r>
              <a:rPr lang="en-US" dirty="0"/>
              <a:t>Can </a:t>
            </a:r>
            <a:r>
              <a:rPr lang="en-US" i="1" dirty="0"/>
              <a:t>write to</a:t>
            </a:r>
            <a:r>
              <a:rPr lang="en-US" dirty="0"/>
              <a:t> the variable (set its value)</a:t>
            </a:r>
          </a:p>
        </p:txBody>
      </p:sp>
      <p:sp>
        <p:nvSpPr>
          <p:cNvPr id="4" name="Slide Number Placeholder 3"/>
          <p:cNvSpPr>
            <a:spLocks noGrp="1"/>
          </p:cNvSpPr>
          <p:nvPr>
            <p:ph type="sldNum" sz="quarter" idx="19"/>
          </p:nvPr>
        </p:nvSpPr>
        <p:spPr/>
        <p:txBody>
          <a:bodyPr/>
          <a:lstStyle/>
          <a:p>
            <a:fld id="{D57F1E4F-1CFF-5643-939E-217C01CDF565}" type="slidenum">
              <a:rPr lang="en-US" smtClean="0">
                <a:solidFill>
                  <a:srgbClr val="323232"/>
                </a:solidFill>
              </a:rPr>
              <a:pPr/>
              <a:t>39</a:t>
            </a:fld>
            <a:endParaRPr lang="en-US" dirty="0">
              <a:solidFill>
                <a:srgbClr val="323232"/>
              </a:solidFill>
            </a:endParaRPr>
          </a:p>
        </p:txBody>
      </p:sp>
    </p:spTree>
    <p:extLst>
      <p:ext uri="{BB962C8B-B14F-4D97-AF65-F5344CB8AC3E}">
        <p14:creationId xmlns:p14="http://schemas.microsoft.com/office/powerpoint/2010/main" val="1716782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702B697-6006-4890-9D85-AF57A1000191}"/>
              </a:ext>
            </a:extLst>
          </p:cNvPr>
          <p:cNvSpPr>
            <a:spLocks noGrp="1"/>
          </p:cNvSpPr>
          <p:nvPr>
            <p:ph type="body" idx="1"/>
          </p:nvPr>
        </p:nvSpPr>
        <p:spPr/>
        <p:txBody>
          <a:bodyPr/>
          <a:lstStyle/>
          <a:p>
            <a:r>
              <a:rPr lang="en-US" dirty="0"/>
              <a:t>Matlab</a:t>
            </a:r>
          </a:p>
        </p:txBody>
      </p:sp>
      <p:sp>
        <p:nvSpPr>
          <p:cNvPr id="6" name="Content Placeholder 5">
            <a:extLst>
              <a:ext uri="{FF2B5EF4-FFF2-40B4-BE49-F238E27FC236}">
                <a16:creationId xmlns:a16="http://schemas.microsoft.com/office/drawing/2014/main" id="{4565FD08-A595-4B5E-899B-CEABD74BB8BE}"/>
              </a:ext>
            </a:extLst>
          </p:cNvPr>
          <p:cNvSpPr>
            <a:spLocks noGrp="1"/>
          </p:cNvSpPr>
          <p:nvPr>
            <p:ph sz="half" idx="2"/>
          </p:nvPr>
        </p:nvSpPr>
        <p:spPr>
          <a:xfrm>
            <a:off x="441960" y="2262982"/>
            <a:ext cx="4040188" cy="3951288"/>
          </a:xfrm>
        </p:spPr>
        <p:txBody>
          <a:bodyPr/>
          <a:lstStyle/>
          <a:p>
            <a:r>
              <a:rPr lang="en-US" sz="2000" dirty="0"/>
              <a:t>All codes available in Matlab </a:t>
            </a:r>
          </a:p>
          <a:p>
            <a:r>
              <a:rPr lang="en-US" sz="2000" dirty="0"/>
              <a:t>What nearly everyone should use</a:t>
            </a:r>
          </a:p>
          <a:p>
            <a:r>
              <a:rPr lang="en-US" sz="2000" dirty="0"/>
              <a:t>Matlab text required</a:t>
            </a:r>
          </a:p>
          <a:p>
            <a:endParaRPr lang="en-US" dirty="0"/>
          </a:p>
        </p:txBody>
      </p:sp>
      <p:sp>
        <p:nvSpPr>
          <p:cNvPr id="7" name="Text Placeholder 6">
            <a:extLst>
              <a:ext uri="{FF2B5EF4-FFF2-40B4-BE49-F238E27FC236}">
                <a16:creationId xmlns:a16="http://schemas.microsoft.com/office/drawing/2014/main" id="{5B583F76-B437-4AE2-9952-91597AF1D047}"/>
              </a:ext>
            </a:extLst>
          </p:cNvPr>
          <p:cNvSpPr>
            <a:spLocks noGrp="1"/>
          </p:cNvSpPr>
          <p:nvPr>
            <p:ph type="body" sz="quarter" idx="3"/>
          </p:nvPr>
        </p:nvSpPr>
        <p:spPr/>
        <p:txBody>
          <a:bodyPr/>
          <a:lstStyle/>
          <a:p>
            <a:r>
              <a:rPr lang="en-US" dirty="0"/>
              <a:t>Python</a:t>
            </a:r>
          </a:p>
        </p:txBody>
      </p:sp>
      <p:sp>
        <p:nvSpPr>
          <p:cNvPr id="8" name="Content Placeholder 7">
            <a:extLst>
              <a:ext uri="{FF2B5EF4-FFF2-40B4-BE49-F238E27FC236}">
                <a16:creationId xmlns:a16="http://schemas.microsoft.com/office/drawing/2014/main" id="{C4F59D5E-DF29-41BF-845A-DB6B51260569}"/>
              </a:ext>
            </a:extLst>
          </p:cNvPr>
          <p:cNvSpPr>
            <a:spLocks noGrp="1"/>
          </p:cNvSpPr>
          <p:nvPr>
            <p:ph sz="quarter" idx="4"/>
          </p:nvPr>
        </p:nvSpPr>
        <p:spPr/>
        <p:txBody>
          <a:bodyPr/>
          <a:lstStyle/>
          <a:p>
            <a:r>
              <a:rPr lang="en-US" sz="2000" dirty="0"/>
              <a:t>Nearly all codes available in python</a:t>
            </a:r>
          </a:p>
          <a:p>
            <a:r>
              <a:rPr lang="en-US" sz="2000" dirty="0"/>
              <a:t>Some may want to do some exercises using python</a:t>
            </a:r>
          </a:p>
          <a:p>
            <a:r>
              <a:rPr lang="en-US" sz="2000" dirty="0"/>
              <a:t>Intro text recommended</a:t>
            </a:r>
          </a:p>
        </p:txBody>
      </p:sp>
      <p:pic>
        <p:nvPicPr>
          <p:cNvPr id="2050" name="Picture 2" descr="Image result for usage of python vs matlab">
            <a:extLst>
              <a:ext uri="{FF2B5EF4-FFF2-40B4-BE49-F238E27FC236}">
                <a16:creationId xmlns:a16="http://schemas.microsoft.com/office/drawing/2014/main" id="{2280F98F-351A-43DA-AB06-DF7826DEC4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4108" y="-334941"/>
            <a:ext cx="5486400" cy="1828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A488372-3860-4B9D-9E4B-BEEF5FFFB8FB}"/>
              </a:ext>
            </a:extLst>
          </p:cNvPr>
          <p:cNvSpPr txBox="1"/>
          <p:nvPr/>
        </p:nvSpPr>
        <p:spPr>
          <a:xfrm>
            <a:off x="3129866" y="1143000"/>
            <a:ext cx="2735044" cy="584775"/>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In this course:</a:t>
            </a:r>
          </a:p>
        </p:txBody>
      </p:sp>
      <p:pic>
        <p:nvPicPr>
          <p:cNvPr id="46082" name="Picture 2" descr="Python Programming and Visualization for Scientists">
            <a:extLst>
              <a:ext uri="{FF2B5EF4-FFF2-40B4-BE49-F238E27FC236}">
                <a16:creationId xmlns:a16="http://schemas.microsoft.com/office/drawing/2014/main" id="{61CF5EF8-ED48-4C56-8E6C-12DD74D080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9333" y="0"/>
            <a:ext cx="1344667" cy="192230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s://images.springer.com/sgw/books/medium/9783662462430.jpg">
            <a:extLst>
              <a:ext uri="{FF2B5EF4-FFF2-40B4-BE49-F238E27FC236}">
                <a16:creationId xmlns:a16="http://schemas.microsoft.com/office/drawing/2014/main" id="{4692554F-2BEC-48EB-92FA-227B9D8C43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5" y="0"/>
            <a:ext cx="1144385" cy="1720317"/>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a:extLst>
              <a:ext uri="{FF2B5EF4-FFF2-40B4-BE49-F238E27FC236}">
                <a16:creationId xmlns:a16="http://schemas.microsoft.com/office/drawing/2014/main" id="{09C4F6C2-F207-471F-992A-A81A255C4F57}"/>
              </a:ext>
            </a:extLst>
          </p:cNvPr>
          <p:cNvSpPr txBox="1">
            <a:spLocks/>
          </p:cNvSpPr>
          <p:nvPr/>
        </p:nvSpPr>
        <p:spPr bwMode="auto">
          <a:xfrm>
            <a:off x="685800" y="4595018"/>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en-US" sz="2000" b="0" i="0" u="none" strike="noStrike" kern="0" cap="none" spc="0" normalizeH="0" baseline="0" noProof="0" dirty="0">
                <a:ln>
                  <a:noFill/>
                </a:ln>
                <a:solidFill>
                  <a:srgbClr val="000000"/>
                </a:solidFill>
                <a:effectLst/>
                <a:uLnTx/>
                <a:uFillTx/>
                <a:latin typeface="Arial"/>
                <a:ea typeface="+mn-ea"/>
                <a:cs typeface="+mn-cs"/>
              </a:rPr>
              <a:t>Everything in one </a:t>
            </a:r>
            <a:r>
              <a:rPr kumimoji="0" lang="en-US" altLang="en-US" sz="2000" b="0" i="0" u="none" strike="noStrike" kern="0" cap="none" spc="0" normalizeH="0" baseline="0" noProof="0" dirty="0" err="1">
                <a:ln>
                  <a:noFill/>
                </a:ln>
                <a:solidFill>
                  <a:srgbClr val="000000"/>
                </a:solidFill>
                <a:effectLst/>
                <a:uLnTx/>
                <a:uFillTx/>
                <a:latin typeface="Arial"/>
                <a:ea typeface="+mn-ea"/>
                <a:cs typeface="+mn-cs"/>
              </a:rPr>
              <a:t>github</a:t>
            </a:r>
            <a:r>
              <a:rPr kumimoji="0" lang="en-US" altLang="en-US" sz="2000" b="0" i="0" u="none" strike="noStrike" kern="0" cap="none" spc="0" normalizeH="0" baseline="0" noProof="0" dirty="0">
                <a:ln>
                  <a:noFill/>
                </a:ln>
                <a:solidFill>
                  <a:srgbClr val="000000"/>
                </a:solidFill>
                <a:effectLst/>
                <a:uLnTx/>
                <a:uFillTx/>
                <a:latin typeface="Arial"/>
                <a:ea typeface="+mn-ea"/>
                <a:cs typeface="+mn-cs"/>
              </a:rPr>
              <a:t> repository (notes, codes, data): </a:t>
            </a:r>
            <a:r>
              <a:rPr kumimoji="0" lang="en-US" altLang="en-US" sz="2000" b="0" i="0" u="none" strike="noStrike" kern="0" cap="none" spc="0" normalizeH="0" baseline="0" noProof="0" dirty="0">
                <a:ln>
                  <a:noFill/>
                </a:ln>
                <a:solidFill>
                  <a:srgbClr val="000000"/>
                </a:solidFill>
                <a:effectLst/>
                <a:uLnTx/>
                <a:uFillTx/>
                <a:latin typeface="Arial"/>
                <a:ea typeface="+mn-ea"/>
                <a:cs typeface="+mn-cs"/>
                <a:hlinkClick r:id="rId5"/>
              </a:rPr>
              <a:t>https://github.com/johnhorel/atmos_5040_2019</a:t>
            </a:r>
            <a:endParaRPr kumimoji="0" lang="en-US" altLang="en-US" sz="2000" b="0" i="0" u="none" strike="noStrike" kern="0" cap="none" spc="0" normalizeH="0" baseline="0" noProof="0" dirty="0">
              <a:ln>
                <a:noFill/>
              </a:ln>
              <a:solidFill>
                <a:srgbClr val="000000"/>
              </a:solidFill>
              <a:effectLst/>
              <a:uLnTx/>
              <a:uFillTx/>
              <a:latin typeface="Arial"/>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en-US" sz="2000" b="0" i="0" u="none" strike="noStrike" kern="0" cap="none" spc="0" normalizeH="0" baseline="0" noProof="0" dirty="0">
                <a:ln>
                  <a:noFill/>
                </a:ln>
                <a:solidFill>
                  <a:srgbClr val="000000"/>
                </a:solidFill>
                <a:effectLst/>
                <a:uLnTx/>
                <a:uFillTx/>
                <a:latin typeface="Arial"/>
                <a:ea typeface="+mn-ea"/>
                <a:cs typeface="+mn-cs"/>
              </a:rPr>
              <a:t>Programming language reviews from ATMOS 5020 in repository</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en-US" sz="2000" b="0" i="0" u="none" strike="noStrike" kern="0" cap="none" spc="0" normalizeH="0" baseline="0" noProof="0" dirty="0">
                <a:ln>
                  <a:noFill/>
                </a:ln>
                <a:solidFill>
                  <a:srgbClr val="000000"/>
                </a:solidFill>
                <a:effectLst/>
                <a:uLnTx/>
                <a:uFillTx/>
                <a:latin typeface="Arial"/>
                <a:ea typeface="+mn-ea"/>
                <a:cs typeface="+mn-cs"/>
              </a:rPr>
              <a:t>Notes independent of language</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en-US" sz="2000" b="0" i="0" u="none" strike="noStrike" kern="1200" cap="none" spc="0" normalizeH="0" baseline="0" noProof="0" dirty="0">
                <a:ln>
                  <a:noFill/>
                </a:ln>
                <a:solidFill>
                  <a:srgbClr val="000000"/>
                </a:solidFill>
                <a:effectLst/>
                <a:uLnTx/>
                <a:uFillTx/>
                <a:latin typeface="Arial"/>
                <a:ea typeface="+mn-ea"/>
                <a:cs typeface="+mn-cs"/>
              </a:rPr>
              <a:t>It may be possible to have additional lab time on Wednesdays after the official class period ends</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en-US" sz="2400" b="0" i="0" u="none" strike="noStrike" kern="0" cap="none" spc="0" normalizeH="0" baseline="0" noProof="0" dirty="0">
              <a:ln>
                <a:noFill/>
              </a:ln>
              <a:solidFill>
                <a:srgbClr val="000000"/>
              </a:solidFill>
              <a:effectLst/>
              <a:uLnTx/>
              <a:uFillTx/>
              <a:latin typeface="Arial"/>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en-US" sz="2400" b="0" i="0" u="none" strike="noStrike" kern="0" cap="none" spc="0" normalizeH="0" baseline="0" noProof="0" dirty="0">
              <a:ln>
                <a:noFill/>
              </a:ln>
              <a:solidFill>
                <a:srgbClr val="000000"/>
              </a:solidFill>
              <a:effectLst/>
              <a:uLnTx/>
              <a:uFillTx/>
              <a:latin typeface="Arial"/>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en-US" sz="2400" b="0" i="0" u="none" strike="noStrike" kern="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7490145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2.0</a:t>
            </a:r>
          </a:p>
        </p:txBody>
      </p:sp>
      <p:sp>
        <p:nvSpPr>
          <p:cNvPr id="4" name="Content Placeholder 5"/>
          <p:cNvSpPr>
            <a:spLocks noGrp="1"/>
          </p:cNvSpPr>
          <p:nvPr>
            <p:ph sz="quarter" idx="16"/>
          </p:nvPr>
        </p:nvSpPr>
        <p:spPr>
          <a:xfrm>
            <a:off x="1047750" y="1333500"/>
            <a:ext cx="7048500" cy="4191000"/>
          </a:xfrm>
        </p:spPr>
        <p:txBody>
          <a:bodyPr>
            <a:normAutofit fontScale="92500"/>
          </a:bodyPr>
          <a:lstStyle/>
          <a:p>
            <a:pPr marL="0" indent="0">
              <a:buNone/>
            </a:pPr>
            <a:r>
              <a:rPr lang="en-US" sz="3600" dirty="0"/>
              <a:t>An </a:t>
            </a:r>
            <a:r>
              <a:rPr lang="en-US" sz="3600" i="1" dirty="0"/>
              <a:t>array</a:t>
            </a:r>
            <a:r>
              <a:rPr lang="en-US" sz="3600" dirty="0"/>
              <a:t> is MATLAB's basic data structure</a:t>
            </a:r>
          </a:p>
          <a:p>
            <a:r>
              <a:rPr lang="en-US" dirty="0"/>
              <a:t>Can have any number of dimensions. Most common are</a:t>
            </a:r>
          </a:p>
          <a:p>
            <a:pPr lvl="1"/>
            <a:r>
              <a:rPr lang="en-US" i="1" dirty="0"/>
              <a:t>vector</a:t>
            </a:r>
            <a:r>
              <a:rPr lang="en-US" dirty="0"/>
              <a:t> - one dimension (a single row or column)</a:t>
            </a:r>
          </a:p>
          <a:p>
            <a:pPr lvl="1"/>
            <a:r>
              <a:rPr lang="en-US" i="1" dirty="0"/>
              <a:t>matrix</a:t>
            </a:r>
            <a:r>
              <a:rPr lang="en-US" dirty="0"/>
              <a:t> - two or more dimensions</a:t>
            </a:r>
          </a:p>
          <a:p>
            <a:r>
              <a:rPr lang="en-US" dirty="0"/>
              <a:t>Arrays can contain numbers or letters</a:t>
            </a:r>
          </a:p>
        </p:txBody>
      </p:sp>
      <p:sp>
        <p:nvSpPr>
          <p:cNvPr id="3" name="Slide Number Placeholder 2"/>
          <p:cNvSpPr>
            <a:spLocks noGrp="1"/>
          </p:cNvSpPr>
          <p:nvPr>
            <p:ph type="sldNum" sz="quarter" idx="19"/>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39135814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p:txBody>
          <a:bodyPr/>
          <a:lstStyle/>
          <a:p>
            <a:r>
              <a:rPr lang="en-US" altLang="en-US"/>
              <a:t>Matlab terminology</a:t>
            </a:r>
          </a:p>
        </p:txBody>
      </p:sp>
      <p:sp>
        <p:nvSpPr>
          <p:cNvPr id="2051" name="Content Placeholder 2"/>
          <p:cNvSpPr>
            <a:spLocks noGrp="1"/>
          </p:cNvSpPr>
          <p:nvPr>
            <p:ph idx="1"/>
          </p:nvPr>
        </p:nvSpPr>
        <p:spPr/>
        <p:txBody>
          <a:bodyPr/>
          <a:lstStyle/>
          <a:p>
            <a:r>
              <a:rPr lang="en-US" altLang="en-US"/>
              <a:t>Scalar: 1x1</a:t>
            </a:r>
          </a:p>
          <a:p>
            <a:r>
              <a:rPr lang="en-US" altLang="en-US"/>
              <a:t>Vector: m x 1 (m rows); 1 x n (n columns)</a:t>
            </a:r>
          </a:p>
          <a:p>
            <a:pPr lvl="1"/>
            <a:r>
              <a:rPr lang="en-US" altLang="en-US"/>
              <a:t>Transpose (‘) flips vectors; </a:t>
            </a:r>
          </a:p>
          <a:p>
            <a:r>
              <a:rPr lang="en-US" altLang="en-US"/>
              <a:t>Matrix: m x n</a:t>
            </a:r>
          </a:p>
          <a:p>
            <a:r>
              <a:rPr lang="en-US" altLang="en-US"/>
              <a:t>Cell arrays: numerically indexed aggregates of info</a:t>
            </a:r>
          </a:p>
        </p:txBody>
      </p:sp>
    </p:spTree>
    <p:extLst>
      <p:ext uri="{BB962C8B-B14F-4D97-AF65-F5344CB8AC3E}">
        <p14:creationId xmlns:p14="http://schemas.microsoft.com/office/powerpoint/2010/main" val="804618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6200" y="76200"/>
            <a:ext cx="3106620" cy="286682"/>
          </a:xfrm>
        </p:spPr>
        <p:txBody>
          <a:bodyPr/>
          <a:lstStyle/>
          <a:p>
            <a:r>
              <a:rPr lang="en-US" dirty="0"/>
              <a:t>2.3 Notes About Variables in MATLAB</a:t>
            </a:r>
          </a:p>
        </p:txBody>
      </p:sp>
      <p:sp>
        <p:nvSpPr>
          <p:cNvPr id="3" name="Content Placeholder 2"/>
          <p:cNvSpPr>
            <a:spLocks noGrp="1"/>
          </p:cNvSpPr>
          <p:nvPr>
            <p:ph sz="quarter" idx="16"/>
          </p:nvPr>
        </p:nvSpPr>
        <p:spPr>
          <a:xfrm>
            <a:off x="800100" y="533400"/>
            <a:ext cx="7543800" cy="5791200"/>
          </a:xfrm>
        </p:spPr>
        <p:txBody>
          <a:bodyPr>
            <a:normAutofit fontScale="92500"/>
          </a:bodyPr>
          <a:lstStyle/>
          <a:p>
            <a:r>
              <a:rPr lang="en-US" dirty="0"/>
              <a:t>All variables are arrays</a:t>
            </a:r>
          </a:p>
          <a:p>
            <a:pPr lvl="1"/>
            <a:r>
              <a:rPr lang="en-US" i="1" dirty="0"/>
              <a:t>Scalar</a:t>
            </a:r>
            <a:r>
              <a:rPr lang="en-US" dirty="0"/>
              <a:t> - array with only one element</a:t>
            </a:r>
          </a:p>
          <a:p>
            <a:pPr lvl="1"/>
            <a:r>
              <a:rPr lang="en-US" i="1" dirty="0"/>
              <a:t>Vector</a:t>
            </a:r>
            <a:r>
              <a:rPr lang="en-US" dirty="0"/>
              <a:t> - array with only one row or column</a:t>
            </a:r>
          </a:p>
          <a:p>
            <a:pPr lvl="1"/>
            <a:r>
              <a:rPr lang="en-US" i="1" dirty="0"/>
              <a:t>Matrix</a:t>
            </a:r>
            <a:r>
              <a:rPr lang="en-US" dirty="0"/>
              <a:t> - array with multiple rows and columns</a:t>
            </a:r>
          </a:p>
          <a:p>
            <a:r>
              <a:rPr lang="en-US" dirty="0"/>
              <a:t>Assigning to variable specifies its dimension</a:t>
            </a:r>
          </a:p>
          <a:p>
            <a:pPr lvl="1"/>
            <a:r>
              <a:rPr lang="en-US" dirty="0"/>
              <a:t>Don't have to define variable size before assigning to it, as you do in many programming languages</a:t>
            </a:r>
          </a:p>
          <a:p>
            <a:r>
              <a:rPr lang="en-US" dirty="0"/>
              <a:t>Reassigning to variable changes its dimension to that of assignment</a:t>
            </a:r>
          </a:p>
        </p:txBody>
      </p:sp>
      <p:sp>
        <p:nvSpPr>
          <p:cNvPr id="5" name="Slide Number Placeholder 4"/>
          <p:cNvSpPr>
            <a:spLocks noGrp="1"/>
          </p:cNvSpPr>
          <p:nvPr>
            <p:ph type="sldNum" sz="quarter" idx="19"/>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35505854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74638"/>
            <a:ext cx="8229600" cy="639762"/>
          </a:xfrm>
        </p:spPr>
        <p:txBody>
          <a:bodyPr/>
          <a:lstStyle/>
          <a:p>
            <a:r>
              <a:rPr lang="en-US" altLang="en-US" sz="2800"/>
              <a:t>Variable Names and Code Structure</a:t>
            </a:r>
          </a:p>
        </p:txBody>
      </p:sp>
      <p:sp>
        <p:nvSpPr>
          <p:cNvPr id="11267" name="Content Placeholder 2"/>
          <p:cNvSpPr>
            <a:spLocks noGrp="1"/>
          </p:cNvSpPr>
          <p:nvPr>
            <p:ph idx="1"/>
          </p:nvPr>
        </p:nvSpPr>
        <p:spPr>
          <a:xfrm>
            <a:off x="457200" y="1295400"/>
            <a:ext cx="8229600" cy="4525963"/>
          </a:xfrm>
        </p:spPr>
        <p:txBody>
          <a:bodyPr>
            <a:normAutofit fontScale="92500" lnSpcReduction="10000"/>
          </a:bodyPr>
          <a:lstStyle/>
          <a:p>
            <a:r>
              <a:rPr lang="en-US" altLang="en-US"/>
              <a:t>Effective use of variable names can minimize the need for comments. </a:t>
            </a:r>
          </a:p>
          <a:p>
            <a:r>
              <a:rPr lang="en-US" altLang="en-US"/>
              <a:t>Variable names that are descriptive should be used whenever possible.</a:t>
            </a:r>
          </a:p>
          <a:p>
            <a:r>
              <a:rPr lang="en-US" altLang="en-US"/>
              <a:t>Use spaces and indents to improve the readability of your code.</a:t>
            </a:r>
          </a:p>
          <a:p>
            <a:r>
              <a:rPr lang="en-US" altLang="en-US"/>
              <a:t>When input is requested from the user, the units need to be included in the request on the screen, and the format of the input should be specified.</a:t>
            </a:r>
          </a:p>
          <a:p>
            <a:endParaRPr lang="en-US" altLang="en-US"/>
          </a:p>
        </p:txBody>
      </p:sp>
    </p:spTree>
    <p:extLst>
      <p:ext uri="{BB962C8B-B14F-4D97-AF65-F5344CB8AC3E}">
        <p14:creationId xmlns:p14="http://schemas.microsoft.com/office/powerpoint/2010/main" val="27492488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6200" y="76200"/>
            <a:ext cx="2476640" cy="286232"/>
          </a:xfrm>
        </p:spPr>
        <p:txBody>
          <a:bodyPr/>
          <a:lstStyle/>
          <a:p>
            <a:r>
              <a:rPr lang="en-US" dirty="0"/>
              <a:t>1.6.1 The Assignment Operator</a:t>
            </a:r>
          </a:p>
        </p:txBody>
      </p:sp>
      <p:sp>
        <p:nvSpPr>
          <p:cNvPr id="3" name="Content Placeholder 2"/>
          <p:cNvSpPr>
            <a:spLocks noGrp="1"/>
          </p:cNvSpPr>
          <p:nvPr>
            <p:ph sz="quarter" idx="16"/>
          </p:nvPr>
        </p:nvSpPr>
        <p:spPr>
          <a:xfrm>
            <a:off x="1447800" y="990600"/>
            <a:ext cx="7391400" cy="5486400"/>
          </a:xfrm>
        </p:spPr>
        <p:txBody>
          <a:bodyPr>
            <a:normAutofit lnSpcReduction="10000"/>
          </a:bodyPr>
          <a:lstStyle/>
          <a:p>
            <a:pPr marL="0" indent="0">
              <a:buNone/>
            </a:pPr>
            <a:r>
              <a:rPr lang="en-US" sz="3600" dirty="0">
                <a:latin typeface="Courier New" pitchFamily="49" charset="0"/>
                <a:cs typeface="Courier New" pitchFamily="49" charset="0"/>
              </a:rPr>
              <a:t>=</a:t>
            </a:r>
            <a:r>
              <a:rPr lang="en-US" sz="3600" dirty="0"/>
              <a:t>  means “assign to” or “store in” but </a:t>
            </a:r>
            <a:r>
              <a:rPr lang="en-US" sz="3600" u="sng" dirty="0"/>
              <a:t>not</a:t>
            </a:r>
            <a:r>
              <a:rPr lang="en-US" sz="3600" dirty="0"/>
              <a:t> “equals”!</a:t>
            </a:r>
          </a:p>
          <a:p>
            <a:pPr marL="0" indent="0">
              <a:buNone/>
            </a:pPr>
            <a:r>
              <a:rPr lang="en-US" sz="3600" dirty="0">
                <a:latin typeface="Courier New" pitchFamily="49" charset="0"/>
                <a:cs typeface="Courier New" pitchFamily="49" charset="0"/>
              </a:rPr>
              <a:t>=</a:t>
            </a:r>
            <a:r>
              <a:rPr lang="en-US" sz="3600" dirty="0"/>
              <a:t> (equals sign) is MATLAB’s </a:t>
            </a:r>
            <a:r>
              <a:rPr lang="en-US" sz="3600" i="1" dirty="0"/>
              <a:t>assignment operator</a:t>
            </a:r>
            <a:r>
              <a:rPr lang="en-US" sz="3600" dirty="0"/>
              <a:t>. It evaluates the expression on its right side and stores the resulting value in the variable on its left side</a:t>
            </a:r>
          </a:p>
          <a:p>
            <a:pPr marL="0" indent="0">
              <a:buNone/>
            </a:pPr>
            <a:r>
              <a:rPr lang="en-US" sz="3600" dirty="0">
                <a:latin typeface="Courier New" pitchFamily="49" charset="0"/>
                <a:cs typeface="Courier New" pitchFamily="49" charset="0"/>
              </a:rPr>
              <a:t>x = x + 6 </a:t>
            </a:r>
            <a:r>
              <a:rPr lang="en-US" sz="3600" dirty="0">
                <a:cs typeface="Courier New" pitchFamily="49" charset="0"/>
              </a:rPr>
              <a:t>means “take whatever is in </a:t>
            </a:r>
            <a:r>
              <a:rPr lang="en-US" sz="3600" dirty="0">
                <a:latin typeface="Courier New" pitchFamily="49" charset="0"/>
                <a:cs typeface="Courier New" pitchFamily="49" charset="0"/>
              </a:rPr>
              <a:t>x</a:t>
            </a:r>
            <a:r>
              <a:rPr lang="en-US" sz="3600" dirty="0">
                <a:cs typeface="Courier New" pitchFamily="49" charset="0"/>
              </a:rPr>
              <a:t>, add </a:t>
            </a:r>
            <a:r>
              <a:rPr lang="en-US" sz="3600" dirty="0">
                <a:latin typeface="Courier New" pitchFamily="49" charset="0"/>
                <a:cs typeface="Courier New" pitchFamily="49" charset="0"/>
              </a:rPr>
              <a:t>6</a:t>
            </a:r>
            <a:r>
              <a:rPr lang="en-US" sz="3600" dirty="0">
                <a:cs typeface="Courier New" pitchFamily="49" charset="0"/>
              </a:rPr>
              <a:t> to that and store the result back into </a:t>
            </a:r>
            <a:r>
              <a:rPr lang="en-US" sz="3600" dirty="0">
                <a:latin typeface="Courier New" pitchFamily="49" charset="0"/>
                <a:cs typeface="Courier New" pitchFamily="49" charset="0"/>
              </a:rPr>
              <a:t>x</a:t>
            </a:r>
            <a:r>
              <a:rPr lang="en-US" sz="3600" dirty="0">
                <a:cs typeface="Courier New" pitchFamily="49" charset="0"/>
              </a:rPr>
              <a:t>”</a:t>
            </a:r>
            <a:endParaRPr lang="en-US" sz="3600" i="1" dirty="0">
              <a:cs typeface="Courier New" pitchFamily="49" charset="0"/>
            </a:endParaRPr>
          </a:p>
          <a:p>
            <a:pPr marL="0" indent="0">
              <a:buNone/>
            </a:pPr>
            <a:endParaRPr lang="en-US" sz="3600" dirty="0">
              <a:latin typeface="Courier New" pitchFamily="49" charset="0"/>
              <a:cs typeface="Courier New" pitchFamily="49" charset="0"/>
            </a:endParaRPr>
          </a:p>
        </p:txBody>
      </p:sp>
      <p:sp>
        <p:nvSpPr>
          <p:cNvPr id="4" name="Slide Number Placeholder 3"/>
          <p:cNvSpPr>
            <a:spLocks noGrp="1"/>
          </p:cNvSpPr>
          <p:nvPr>
            <p:ph type="sldNum" sz="quarter" idx="19"/>
          </p:nvPr>
        </p:nvSpPr>
        <p:spPr/>
        <p:txBody>
          <a:bodyPr/>
          <a:lstStyle/>
          <a:p>
            <a:fld id="{D57F1E4F-1CFF-5643-939E-217C01CDF565}" type="slidenum">
              <a:rPr lang="en-US" smtClean="0">
                <a:solidFill>
                  <a:srgbClr val="323232"/>
                </a:solidFill>
              </a:rPr>
              <a:pPr/>
              <a:t>44</a:t>
            </a:fld>
            <a:endParaRPr lang="en-US" dirty="0">
              <a:solidFill>
                <a:srgbClr val="323232"/>
              </a:solidFill>
            </a:endParaRPr>
          </a:p>
        </p:txBody>
      </p:sp>
    </p:spTree>
    <p:extLst>
      <p:ext uri="{BB962C8B-B14F-4D97-AF65-F5344CB8AC3E}">
        <p14:creationId xmlns:p14="http://schemas.microsoft.com/office/powerpoint/2010/main" val="33105643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76200" y="76201"/>
            <a:ext cx="3810000" cy="304799"/>
          </a:xfrm>
        </p:spPr>
        <p:txBody>
          <a:bodyPr>
            <a:noAutofit/>
          </a:bodyPr>
          <a:lstStyle/>
          <a:p>
            <a:r>
              <a:rPr lang="en-US" sz="1400" cap="all" dirty="0"/>
              <a:t>2.1 </a:t>
            </a:r>
            <a:r>
              <a:rPr lang="en-US" sz="1400" dirty="0"/>
              <a:t>Creating a One-Dimensional Array (Vector)</a:t>
            </a:r>
            <a:endParaRPr lang="en-US" sz="1400" cap="all" dirty="0"/>
          </a:p>
        </p:txBody>
      </p:sp>
      <p:sp>
        <p:nvSpPr>
          <p:cNvPr id="6" name="Content Placeholder 5"/>
          <p:cNvSpPr>
            <a:spLocks noGrp="1"/>
          </p:cNvSpPr>
          <p:nvPr>
            <p:ph sz="quarter" idx="16"/>
          </p:nvPr>
        </p:nvSpPr>
        <p:spPr>
          <a:xfrm>
            <a:off x="304800" y="914400"/>
            <a:ext cx="8534400" cy="5562600"/>
          </a:xfrm>
        </p:spPr>
        <p:txBody>
          <a:bodyPr>
            <a:normAutofit/>
          </a:bodyPr>
          <a:lstStyle/>
          <a:p>
            <a:pPr marL="0" indent="0">
              <a:buNone/>
            </a:pPr>
            <a:r>
              <a:rPr lang="en-US" sz="3600" dirty="0"/>
              <a:t>To create a row vector from known numbers, type variable name, then equal sign, then inside square brackets, numbers separated by spaces and/or commas </a:t>
            </a:r>
          </a:p>
          <a:p>
            <a:pPr marL="0" indent="0" algn="ctr">
              <a:buNone/>
            </a:pPr>
            <a:r>
              <a:rPr lang="en-US" dirty="0" err="1">
                <a:latin typeface="Courier New" pitchFamily="49" charset="0"/>
                <a:cs typeface="Courier New" pitchFamily="49" charset="0"/>
              </a:rPr>
              <a:t>variable_name</a:t>
            </a:r>
            <a:r>
              <a:rPr lang="en-US" dirty="0">
                <a:latin typeface="Courier New" pitchFamily="49" charset="0"/>
                <a:cs typeface="Courier New" pitchFamily="49" charset="0"/>
              </a:rPr>
              <a:t> = [ n1, n2, n3 ]</a:t>
            </a:r>
          </a:p>
          <a:p>
            <a:pPr marL="0" indent="0">
              <a:buNone/>
            </a:pPr>
            <a:endParaRPr lang="en-US" sz="2400" b="1" dirty="0">
              <a:latin typeface="Courier New" pitchFamily="49" charset="0"/>
              <a:cs typeface="Courier New" pitchFamily="49" charset="0"/>
            </a:endParaRPr>
          </a:p>
          <a:p>
            <a:pPr marL="0" indent="0">
              <a:buNone/>
            </a:pPr>
            <a:r>
              <a:rPr lang="en-US" sz="2400" dirty="0">
                <a:latin typeface="Courier New" pitchFamily="49" charset="0"/>
                <a:cs typeface="Courier New" pitchFamily="49" charset="0"/>
              </a:rPr>
              <a:t>&gt;&gt; </a:t>
            </a:r>
            <a:r>
              <a:rPr lang="en-US" sz="2400" dirty="0" err="1">
                <a:latin typeface="Courier New" pitchFamily="49" charset="0"/>
                <a:cs typeface="Courier New" pitchFamily="49" charset="0"/>
              </a:rPr>
              <a:t>yr</a:t>
            </a:r>
            <a:r>
              <a:rPr lang="en-US" sz="2400" dirty="0">
                <a:latin typeface="Courier New" pitchFamily="49" charset="0"/>
                <a:cs typeface="Courier New" pitchFamily="49" charset="0"/>
              </a:rPr>
              <a:t> = [1984 1986 1988 1990 1992 1994 1996]</a:t>
            </a:r>
          </a:p>
          <a:p>
            <a:pPr marL="0" indent="0">
              <a:buNone/>
            </a:pPr>
            <a:r>
              <a:rPr lang="en-US" sz="2400" dirty="0" err="1">
                <a:latin typeface="Courier New" pitchFamily="49" charset="0"/>
                <a:cs typeface="Courier New" pitchFamily="49" charset="0"/>
              </a:rPr>
              <a:t>yr</a:t>
            </a:r>
            <a:r>
              <a:rPr lang="en-US" sz="2400" dirty="0">
                <a:latin typeface="Courier New" pitchFamily="49" charset="0"/>
                <a:cs typeface="Courier New" pitchFamily="49" charset="0"/>
              </a:rPr>
              <a:t> = </a:t>
            </a:r>
          </a:p>
          <a:p>
            <a:pPr marL="0" indent="0">
              <a:buNone/>
            </a:pPr>
            <a:r>
              <a:rPr lang="en-US" sz="2400" dirty="0">
                <a:latin typeface="Courier New" pitchFamily="49" charset="0"/>
                <a:cs typeface="Courier New" pitchFamily="49" charset="0"/>
              </a:rPr>
              <a:t>	1984 1986 1988 1990 1992 1994 1996</a:t>
            </a:r>
          </a:p>
        </p:txBody>
      </p:sp>
      <p:sp>
        <p:nvSpPr>
          <p:cNvPr id="7" name="TextBox 6"/>
          <p:cNvSpPr txBox="1"/>
          <p:nvPr/>
        </p:nvSpPr>
        <p:spPr>
          <a:xfrm>
            <a:off x="2164080" y="6107668"/>
            <a:ext cx="5311140" cy="369332"/>
          </a:xfrm>
          <a:prstGeom prst="rect">
            <a:avLst/>
          </a:prstGeom>
          <a:noFill/>
        </p:spPr>
        <p:txBody>
          <a:bodyPr wrap="square" rtlCol="0">
            <a:spAutoFit/>
          </a:bodyPr>
          <a:lstStyle/>
          <a:p>
            <a:r>
              <a:rPr lang="en-US" dirty="0">
                <a:solidFill>
                  <a:srgbClr val="FF0000"/>
                </a:solidFill>
              </a:rPr>
              <a:t>Note MATLAB displays row vector horizontally</a:t>
            </a:r>
          </a:p>
        </p:txBody>
      </p:sp>
      <p:grpSp>
        <p:nvGrpSpPr>
          <p:cNvPr id="22" name="Group 21"/>
          <p:cNvGrpSpPr/>
          <p:nvPr/>
        </p:nvGrpSpPr>
        <p:grpSpPr>
          <a:xfrm>
            <a:off x="5486400" y="3886200"/>
            <a:ext cx="1988820" cy="609600"/>
            <a:chOff x="5486400" y="3645932"/>
            <a:chExt cx="1988820" cy="609600"/>
          </a:xfrm>
        </p:grpSpPr>
        <p:sp>
          <p:nvSpPr>
            <p:cNvPr id="5" name="TextBox 4"/>
            <p:cNvSpPr txBox="1"/>
            <p:nvPr/>
          </p:nvSpPr>
          <p:spPr>
            <a:xfrm>
              <a:off x="5486400" y="3886200"/>
              <a:ext cx="1988820" cy="369332"/>
            </a:xfrm>
            <a:prstGeom prst="rect">
              <a:avLst/>
            </a:prstGeom>
            <a:noFill/>
          </p:spPr>
          <p:txBody>
            <a:bodyPr wrap="square" rtlCol="0">
              <a:spAutoFit/>
            </a:bodyPr>
            <a:lstStyle/>
            <a:p>
              <a:r>
                <a:rPr lang="en-US" dirty="0">
                  <a:solidFill>
                    <a:srgbClr val="FF0000"/>
                  </a:solidFill>
                </a:rPr>
                <a:t>Commas optional</a:t>
              </a:r>
            </a:p>
          </p:txBody>
        </p:sp>
        <p:cxnSp>
          <p:nvCxnSpPr>
            <p:cNvPr id="3" name="Straight Arrow Connector 2"/>
            <p:cNvCxnSpPr/>
            <p:nvPr/>
          </p:nvCxnSpPr>
          <p:spPr>
            <a:xfrm flipH="1" flipV="1">
              <a:off x="5943600" y="3645932"/>
              <a:ext cx="487680" cy="27074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6431280" y="3691652"/>
              <a:ext cx="350520" cy="22502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8" name="Slide Number Placeholder 7"/>
          <p:cNvSpPr>
            <a:spLocks noGrp="1"/>
          </p:cNvSpPr>
          <p:nvPr>
            <p:ph type="sldNum" sz="quarter" idx="19"/>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40330472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76200" y="76200"/>
            <a:ext cx="3733800" cy="286232"/>
          </a:xfrm>
        </p:spPr>
        <p:txBody>
          <a:bodyPr>
            <a:noAutofit/>
          </a:bodyPr>
          <a:lstStyle/>
          <a:p>
            <a:r>
              <a:rPr lang="en-US" cap="all" dirty="0"/>
              <a:t>2.1 </a:t>
            </a:r>
            <a:r>
              <a:rPr lang="en-US" dirty="0"/>
              <a:t>Creating a One-Dimensional Array (Vector)</a:t>
            </a:r>
            <a:endParaRPr lang="en-US" cap="all" dirty="0"/>
          </a:p>
        </p:txBody>
      </p:sp>
      <p:sp>
        <p:nvSpPr>
          <p:cNvPr id="6" name="Content Placeholder 5"/>
          <p:cNvSpPr>
            <a:spLocks noGrp="1"/>
          </p:cNvSpPr>
          <p:nvPr>
            <p:ph sz="quarter" idx="16"/>
          </p:nvPr>
        </p:nvSpPr>
        <p:spPr>
          <a:xfrm>
            <a:off x="800100" y="914400"/>
            <a:ext cx="7543800" cy="5029200"/>
          </a:xfrm>
        </p:spPr>
        <p:txBody>
          <a:bodyPr>
            <a:normAutofit fontScale="92500" lnSpcReduction="20000"/>
          </a:bodyPr>
          <a:lstStyle/>
          <a:p>
            <a:pPr marL="0" indent="0">
              <a:buNone/>
            </a:pPr>
            <a:r>
              <a:rPr lang="en-US" sz="3900" dirty="0"/>
              <a:t>To create a column vector from known numbers</a:t>
            </a:r>
          </a:p>
          <a:p>
            <a:r>
              <a:rPr lang="en-US" sz="3500" dirty="0"/>
              <a:t>Method 1 - same as row vector but put semicolon after all but last number</a:t>
            </a:r>
          </a:p>
          <a:p>
            <a:pPr marL="0" indent="0" algn="ctr">
              <a:buNone/>
            </a:pPr>
            <a:r>
              <a:rPr lang="en-US" dirty="0" err="1">
                <a:latin typeface="Courier New" pitchFamily="49" charset="0"/>
                <a:cs typeface="Courier New" pitchFamily="49" charset="0"/>
              </a:rPr>
              <a:t>variable_name</a:t>
            </a:r>
            <a:r>
              <a:rPr lang="en-US" dirty="0">
                <a:latin typeface="Courier New" pitchFamily="49" charset="0"/>
                <a:cs typeface="Courier New" pitchFamily="49" charset="0"/>
              </a:rPr>
              <a:t> = [ n1; n2; n3 ]</a:t>
            </a:r>
          </a:p>
          <a:p>
            <a:pPr marL="0" indent="0">
              <a:buNone/>
            </a:pPr>
            <a:endParaRPr lang="en-US" sz="2400" b="1" dirty="0">
              <a:latin typeface="Courier New" pitchFamily="49" charset="0"/>
              <a:cs typeface="Courier New" pitchFamily="49" charset="0"/>
            </a:endParaRPr>
          </a:p>
          <a:p>
            <a:pPr marL="0" indent="0">
              <a:buNone/>
            </a:pPr>
            <a:r>
              <a:rPr lang="en-US" sz="3000" dirty="0">
                <a:latin typeface="Courier New" pitchFamily="49" charset="0"/>
                <a:cs typeface="Courier New" pitchFamily="49" charset="0"/>
              </a:rPr>
              <a:t>&gt;&gt; </a:t>
            </a:r>
            <a:r>
              <a:rPr lang="en-US" sz="3000" dirty="0" err="1">
                <a:latin typeface="Courier New" pitchFamily="49" charset="0"/>
                <a:cs typeface="Courier New" pitchFamily="49" charset="0"/>
              </a:rPr>
              <a:t>yr</a:t>
            </a:r>
            <a:r>
              <a:rPr lang="en-US" sz="3000" dirty="0">
                <a:latin typeface="Courier New" pitchFamily="49" charset="0"/>
                <a:cs typeface="Courier New" pitchFamily="49" charset="0"/>
              </a:rPr>
              <a:t> = [1984; 1986; 1988 ]</a:t>
            </a:r>
          </a:p>
          <a:p>
            <a:pPr marL="0" indent="0">
              <a:buNone/>
            </a:pPr>
            <a:r>
              <a:rPr lang="en-US" sz="3000" dirty="0" err="1">
                <a:latin typeface="Courier New" pitchFamily="49" charset="0"/>
                <a:cs typeface="Courier New" pitchFamily="49" charset="0"/>
              </a:rPr>
              <a:t>yr</a:t>
            </a:r>
            <a:r>
              <a:rPr lang="en-US" sz="3000" dirty="0">
                <a:latin typeface="Courier New" pitchFamily="49" charset="0"/>
                <a:cs typeface="Courier New" pitchFamily="49" charset="0"/>
              </a:rPr>
              <a:t> = </a:t>
            </a:r>
          </a:p>
          <a:p>
            <a:pPr marL="0" indent="0">
              <a:buNone/>
            </a:pPr>
            <a:r>
              <a:rPr lang="en-US" sz="3000" dirty="0">
                <a:latin typeface="Courier New" pitchFamily="49" charset="0"/>
                <a:cs typeface="Courier New" pitchFamily="49" charset="0"/>
              </a:rPr>
              <a:t>	1984 </a:t>
            </a:r>
          </a:p>
          <a:p>
            <a:pPr marL="0" indent="0">
              <a:buNone/>
            </a:pPr>
            <a:r>
              <a:rPr lang="en-US" sz="3000" dirty="0">
                <a:latin typeface="Courier New" pitchFamily="49" charset="0"/>
                <a:cs typeface="Courier New" pitchFamily="49" charset="0"/>
              </a:rPr>
              <a:t>	1986 </a:t>
            </a:r>
          </a:p>
          <a:p>
            <a:pPr marL="0" indent="0">
              <a:buNone/>
            </a:pPr>
            <a:r>
              <a:rPr lang="en-US" sz="3000" dirty="0">
                <a:latin typeface="Courier New" pitchFamily="49" charset="0"/>
                <a:cs typeface="Courier New" pitchFamily="49" charset="0"/>
              </a:rPr>
              <a:t>	1988</a:t>
            </a:r>
          </a:p>
        </p:txBody>
      </p:sp>
      <p:sp>
        <p:nvSpPr>
          <p:cNvPr id="7" name="TextBox 6"/>
          <p:cNvSpPr txBox="1"/>
          <p:nvPr/>
        </p:nvSpPr>
        <p:spPr>
          <a:xfrm>
            <a:off x="2971800" y="4869656"/>
            <a:ext cx="5486400" cy="369332"/>
          </a:xfrm>
          <a:prstGeom prst="rect">
            <a:avLst/>
          </a:prstGeom>
          <a:noFill/>
        </p:spPr>
        <p:txBody>
          <a:bodyPr wrap="square" rtlCol="0">
            <a:spAutoFit/>
          </a:bodyPr>
          <a:lstStyle/>
          <a:p>
            <a:r>
              <a:rPr lang="en-US" dirty="0">
                <a:solidFill>
                  <a:srgbClr val="FF0000"/>
                </a:solidFill>
              </a:rPr>
              <a:t>Note MATLAB displays column vector vertically</a:t>
            </a:r>
          </a:p>
        </p:txBody>
      </p:sp>
      <p:sp>
        <p:nvSpPr>
          <p:cNvPr id="3" name="Slide Number Placeholder 2"/>
          <p:cNvSpPr>
            <a:spLocks noGrp="1"/>
          </p:cNvSpPr>
          <p:nvPr>
            <p:ph type="sldNum" sz="quarter" idx="19"/>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36779197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6200" y="76200"/>
            <a:ext cx="2204130" cy="286682"/>
          </a:xfrm>
        </p:spPr>
        <p:txBody>
          <a:bodyPr/>
          <a:lstStyle/>
          <a:p>
            <a:r>
              <a:rPr lang="en-US" dirty="0"/>
              <a:t>2.4 The Transpose Operator</a:t>
            </a:r>
          </a:p>
        </p:txBody>
      </p:sp>
      <p:sp>
        <p:nvSpPr>
          <p:cNvPr id="3" name="Content Placeholder 2"/>
          <p:cNvSpPr>
            <a:spLocks noGrp="1"/>
          </p:cNvSpPr>
          <p:nvPr>
            <p:ph sz="quarter" idx="16"/>
          </p:nvPr>
        </p:nvSpPr>
        <p:spPr>
          <a:xfrm>
            <a:off x="800100" y="704850"/>
            <a:ext cx="7543800" cy="5448300"/>
          </a:xfrm>
        </p:spPr>
        <p:txBody>
          <a:bodyPr>
            <a:normAutofit lnSpcReduction="10000"/>
          </a:bodyPr>
          <a:lstStyle/>
          <a:p>
            <a:pPr marL="0" indent="0">
              <a:buNone/>
            </a:pPr>
            <a:r>
              <a:rPr lang="en-US" sz="3600" dirty="0"/>
              <a:t>Transpose a variable by putting a single quote after it, e.g.,  </a:t>
            </a:r>
            <a:r>
              <a:rPr lang="en-US" sz="3600" dirty="0">
                <a:latin typeface="Courier New" pitchFamily="49" charset="0"/>
                <a:cs typeface="Courier New" pitchFamily="49" charset="0"/>
              </a:rPr>
              <a:t>x'</a:t>
            </a:r>
          </a:p>
          <a:p>
            <a:pPr lvl="1"/>
            <a:r>
              <a:rPr lang="en-US" dirty="0"/>
              <a:t>In math, transpose usually denoted by superscript "T", e.g., </a:t>
            </a:r>
            <a:r>
              <a:rPr lang="en-US" i="1" dirty="0" err="1"/>
              <a:t>x</a:t>
            </a:r>
            <a:r>
              <a:rPr lang="en-US" i="1" baseline="30000" dirty="0" err="1"/>
              <a:t>T</a:t>
            </a:r>
            <a:endParaRPr lang="en-US" i="1" dirty="0"/>
          </a:p>
          <a:p>
            <a:r>
              <a:rPr lang="en-US" dirty="0"/>
              <a:t>Converts a row vector to a column vector and vice-versa</a:t>
            </a:r>
          </a:p>
          <a:p>
            <a:r>
              <a:rPr lang="en-US" dirty="0"/>
              <a:t>Switches rows and columns of a matrix, i.e., first row of original becomes first column of transposed, second row of original becomes second column of transposed, etc.</a:t>
            </a:r>
          </a:p>
          <a:p>
            <a:endParaRPr lang="en-US" dirty="0"/>
          </a:p>
        </p:txBody>
      </p:sp>
      <p:sp>
        <p:nvSpPr>
          <p:cNvPr id="5" name="Slide Number Placeholder 4"/>
          <p:cNvSpPr>
            <a:spLocks noGrp="1"/>
          </p:cNvSpPr>
          <p:nvPr>
            <p:ph type="sldNum" sz="quarter" idx="19"/>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38825724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6200" y="76200"/>
            <a:ext cx="3920432" cy="338554"/>
          </a:xfrm>
        </p:spPr>
        <p:txBody>
          <a:bodyPr/>
          <a:lstStyle/>
          <a:p>
            <a:r>
              <a:rPr lang="en-US" sz="1600" dirty="0"/>
              <a:t>2.2.1 The </a:t>
            </a:r>
            <a:r>
              <a:rPr lang="en-US" sz="1600" dirty="0">
                <a:latin typeface="Courier New" pitchFamily="49" charset="0"/>
                <a:cs typeface="Courier New" pitchFamily="49" charset="0"/>
              </a:rPr>
              <a:t>zeros</a:t>
            </a:r>
            <a:r>
              <a:rPr lang="en-US" sz="1600" dirty="0"/>
              <a:t>, </a:t>
            </a:r>
            <a:r>
              <a:rPr lang="en-US" sz="1600" dirty="0">
                <a:latin typeface="Courier New" pitchFamily="49" charset="0"/>
                <a:cs typeface="Courier New" pitchFamily="49" charset="0"/>
              </a:rPr>
              <a:t>ones</a:t>
            </a:r>
            <a:r>
              <a:rPr lang="en-US" sz="1600" dirty="0"/>
              <a:t> and, </a:t>
            </a:r>
            <a:r>
              <a:rPr lang="en-US" sz="1600" dirty="0">
                <a:latin typeface="Courier New" pitchFamily="49" charset="0"/>
                <a:cs typeface="Courier New" pitchFamily="49" charset="0"/>
              </a:rPr>
              <a:t>eye</a:t>
            </a:r>
            <a:r>
              <a:rPr lang="en-US" sz="1600" dirty="0"/>
              <a:t> Comman</a:t>
            </a:r>
            <a:r>
              <a:rPr lang="en-US" dirty="0"/>
              <a:t>ds</a:t>
            </a:r>
          </a:p>
        </p:txBody>
      </p:sp>
      <p:sp>
        <p:nvSpPr>
          <p:cNvPr id="3" name="Content Placeholder 2"/>
          <p:cNvSpPr>
            <a:spLocks noGrp="1"/>
          </p:cNvSpPr>
          <p:nvPr>
            <p:ph sz="quarter" idx="16"/>
          </p:nvPr>
        </p:nvSpPr>
        <p:spPr>
          <a:xfrm>
            <a:off x="266700" y="914400"/>
            <a:ext cx="8610600" cy="5029200"/>
          </a:xfrm>
        </p:spPr>
        <p:txBody>
          <a:bodyPr>
            <a:noAutofit/>
          </a:bodyPr>
          <a:lstStyle/>
          <a:p>
            <a:pPr marL="457200" indent="-457200">
              <a:buNone/>
            </a:pPr>
            <a:r>
              <a:rPr lang="en-US" sz="4000" dirty="0">
                <a:latin typeface="Courier New" pitchFamily="49" charset="0"/>
                <a:cs typeface="Courier New" pitchFamily="49" charset="0"/>
              </a:rPr>
              <a:t>zeros(</a:t>
            </a:r>
            <a:r>
              <a:rPr lang="en-US" sz="4000" dirty="0" err="1">
                <a:latin typeface="Courier New" pitchFamily="49" charset="0"/>
                <a:cs typeface="Courier New" pitchFamily="49" charset="0"/>
              </a:rPr>
              <a:t>m,n</a:t>
            </a:r>
            <a:r>
              <a:rPr lang="en-US" sz="4000" dirty="0">
                <a:latin typeface="Courier New" pitchFamily="49" charset="0"/>
                <a:cs typeface="Courier New" pitchFamily="49" charset="0"/>
              </a:rPr>
              <a:t>)</a:t>
            </a:r>
            <a:r>
              <a:rPr lang="en-US" sz="4000" dirty="0"/>
              <a:t> - makes matrix of </a:t>
            </a:r>
            <a:r>
              <a:rPr lang="en-US" sz="4000" dirty="0">
                <a:latin typeface="Courier New" pitchFamily="49" charset="0"/>
                <a:cs typeface="Courier New" pitchFamily="49" charset="0"/>
              </a:rPr>
              <a:t>m</a:t>
            </a:r>
            <a:r>
              <a:rPr lang="en-US" sz="4000" dirty="0"/>
              <a:t> rows and </a:t>
            </a:r>
            <a:r>
              <a:rPr lang="en-US" sz="4000" dirty="0">
                <a:latin typeface="Courier New" pitchFamily="49" charset="0"/>
                <a:cs typeface="Courier New" pitchFamily="49" charset="0"/>
              </a:rPr>
              <a:t>n</a:t>
            </a:r>
            <a:r>
              <a:rPr lang="en-US" sz="4000" dirty="0"/>
              <a:t> columns, all with zeros</a:t>
            </a:r>
          </a:p>
          <a:p>
            <a:pPr marL="457200" indent="-457200">
              <a:buNone/>
            </a:pPr>
            <a:r>
              <a:rPr lang="en-US" sz="4000" dirty="0">
                <a:latin typeface="Courier New" pitchFamily="49" charset="0"/>
                <a:cs typeface="Courier New" pitchFamily="49" charset="0"/>
              </a:rPr>
              <a:t>ones(</a:t>
            </a:r>
            <a:r>
              <a:rPr lang="en-US" sz="4000" dirty="0" err="1">
                <a:latin typeface="Courier New" pitchFamily="49" charset="0"/>
                <a:cs typeface="Courier New" pitchFamily="49" charset="0"/>
              </a:rPr>
              <a:t>m,n</a:t>
            </a:r>
            <a:r>
              <a:rPr lang="en-US" sz="4000" dirty="0">
                <a:latin typeface="Courier New" pitchFamily="49" charset="0"/>
                <a:cs typeface="Courier New" pitchFamily="49" charset="0"/>
              </a:rPr>
              <a:t>)</a:t>
            </a:r>
            <a:r>
              <a:rPr lang="en-US" sz="4000" dirty="0"/>
              <a:t> - makes matrix of </a:t>
            </a:r>
            <a:r>
              <a:rPr lang="en-US" sz="4000" dirty="0">
                <a:latin typeface="Courier New" pitchFamily="49" charset="0"/>
                <a:cs typeface="Courier New" pitchFamily="49" charset="0"/>
              </a:rPr>
              <a:t>m</a:t>
            </a:r>
            <a:r>
              <a:rPr lang="en-US" sz="4000" dirty="0"/>
              <a:t> rows and </a:t>
            </a:r>
            <a:r>
              <a:rPr lang="en-US" sz="4000" dirty="0">
                <a:latin typeface="Courier New" pitchFamily="49" charset="0"/>
                <a:cs typeface="Courier New" pitchFamily="49" charset="0"/>
              </a:rPr>
              <a:t>n</a:t>
            </a:r>
            <a:r>
              <a:rPr lang="en-US" sz="4000" dirty="0"/>
              <a:t> columns, all with ones</a:t>
            </a:r>
          </a:p>
          <a:p>
            <a:pPr marL="457200" indent="-457200">
              <a:buNone/>
            </a:pPr>
            <a:r>
              <a:rPr lang="en-US" sz="4000" dirty="0">
                <a:latin typeface="Courier New" pitchFamily="49" charset="0"/>
                <a:cs typeface="Courier New" pitchFamily="49" charset="0"/>
              </a:rPr>
              <a:t>eye(n)</a:t>
            </a:r>
            <a:r>
              <a:rPr lang="en-US" sz="4000" dirty="0"/>
              <a:t> - makes square matrix of </a:t>
            </a:r>
            <a:r>
              <a:rPr lang="en-US" sz="4000" dirty="0">
                <a:latin typeface="Courier New" pitchFamily="49" charset="0"/>
                <a:cs typeface="Courier New" pitchFamily="49" charset="0"/>
              </a:rPr>
              <a:t>n</a:t>
            </a:r>
            <a:r>
              <a:rPr lang="en-US" sz="4000" dirty="0"/>
              <a:t> rows and columns. Main diagonal (upper left to lower right) has ones, all other elements are zero</a:t>
            </a:r>
          </a:p>
          <a:p>
            <a:pPr marL="457200" indent="-457200">
              <a:buNone/>
            </a:pPr>
            <a:endParaRPr lang="en-US" sz="3600" dirty="0"/>
          </a:p>
          <a:p>
            <a:pPr marL="457200" indent="-457200">
              <a:buNone/>
            </a:pPr>
            <a:endParaRPr lang="en-US" sz="3600" dirty="0"/>
          </a:p>
        </p:txBody>
      </p:sp>
      <p:sp>
        <p:nvSpPr>
          <p:cNvPr id="5" name="Slide Number Placeholder 4"/>
          <p:cNvSpPr>
            <a:spLocks noGrp="1"/>
          </p:cNvSpPr>
          <p:nvPr>
            <p:ph type="sldNum" sz="quarter" idx="19"/>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28620458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1600" dirty="0"/>
              <a:t>2.2.1 The </a:t>
            </a:r>
            <a:r>
              <a:rPr lang="en-US" sz="1600" dirty="0">
                <a:latin typeface="Courier New" pitchFamily="49" charset="0"/>
                <a:cs typeface="Courier New" pitchFamily="49" charset="0"/>
              </a:rPr>
              <a:t>zeros</a:t>
            </a:r>
            <a:r>
              <a:rPr lang="en-US" sz="1600" dirty="0"/>
              <a:t>, </a:t>
            </a:r>
            <a:r>
              <a:rPr lang="en-US" sz="1600" dirty="0">
                <a:latin typeface="Courier New" pitchFamily="49" charset="0"/>
                <a:cs typeface="Courier New" pitchFamily="49" charset="0"/>
              </a:rPr>
              <a:t>ones</a:t>
            </a:r>
            <a:r>
              <a:rPr lang="en-US" sz="1600" dirty="0"/>
              <a:t> and, </a:t>
            </a:r>
            <a:r>
              <a:rPr lang="en-US" sz="1600" dirty="0">
                <a:latin typeface="Courier New" pitchFamily="49" charset="0"/>
                <a:cs typeface="Courier New" pitchFamily="49" charset="0"/>
              </a:rPr>
              <a:t>eye</a:t>
            </a:r>
            <a:r>
              <a:rPr lang="en-US" sz="1600" dirty="0"/>
              <a:t> Commands</a:t>
            </a:r>
          </a:p>
        </p:txBody>
      </p:sp>
      <p:sp>
        <p:nvSpPr>
          <p:cNvPr id="3" name="Content Placeholder 2"/>
          <p:cNvSpPr>
            <a:spLocks noGrp="1"/>
          </p:cNvSpPr>
          <p:nvPr>
            <p:ph sz="quarter" idx="16"/>
          </p:nvPr>
        </p:nvSpPr>
        <p:spPr>
          <a:xfrm>
            <a:off x="514350" y="838200"/>
            <a:ext cx="8115300" cy="5181600"/>
          </a:xfrm>
        </p:spPr>
        <p:txBody>
          <a:bodyPr>
            <a:normAutofit/>
          </a:bodyPr>
          <a:lstStyle/>
          <a:p>
            <a:pPr marL="457200" indent="-457200">
              <a:buNone/>
            </a:pPr>
            <a:r>
              <a:rPr lang="en-US" sz="2800" dirty="0">
                <a:latin typeface="Courier New" pitchFamily="49" charset="0"/>
                <a:cs typeface="Courier New" pitchFamily="49" charset="0"/>
              </a:rPr>
              <a:t>&gt;&gt; </a:t>
            </a:r>
            <a:r>
              <a:rPr lang="en-US" sz="2800" dirty="0" err="1">
                <a:latin typeface="Courier New" pitchFamily="49" charset="0"/>
                <a:cs typeface="Courier New" pitchFamily="49" charset="0"/>
              </a:rPr>
              <a:t>zr</a:t>
            </a:r>
            <a:r>
              <a:rPr lang="en-US" sz="2800" dirty="0">
                <a:latin typeface="Courier New" pitchFamily="49" charset="0"/>
                <a:cs typeface="Courier New" pitchFamily="49" charset="0"/>
              </a:rPr>
              <a:t>=zeros(3,4)</a:t>
            </a:r>
          </a:p>
          <a:p>
            <a:pPr marL="457200" indent="-457200">
              <a:buNone/>
            </a:pPr>
            <a:r>
              <a:rPr lang="en-US" sz="2800" dirty="0" err="1">
                <a:latin typeface="Courier New" pitchFamily="49" charset="0"/>
                <a:cs typeface="Courier New" pitchFamily="49" charset="0"/>
              </a:rPr>
              <a:t>zr</a:t>
            </a:r>
            <a:r>
              <a:rPr lang="en-US" sz="2800" dirty="0">
                <a:latin typeface="Courier New" pitchFamily="49" charset="0"/>
                <a:cs typeface="Courier New" pitchFamily="49" charset="0"/>
              </a:rPr>
              <a:t> = 0  0  0  0</a:t>
            </a:r>
          </a:p>
          <a:p>
            <a:pPr marL="457200" indent="-457200">
              <a:buNone/>
            </a:pPr>
            <a:r>
              <a:rPr lang="en-US" sz="2800" dirty="0">
                <a:latin typeface="Courier New" pitchFamily="49" charset="0"/>
                <a:cs typeface="Courier New" pitchFamily="49" charset="0"/>
              </a:rPr>
              <a:t>     0  0  0  0</a:t>
            </a:r>
          </a:p>
          <a:p>
            <a:pPr marL="457200" indent="-457200">
              <a:buNone/>
            </a:pPr>
            <a:r>
              <a:rPr lang="en-US" sz="2800" dirty="0">
                <a:latin typeface="Courier New" pitchFamily="49" charset="0"/>
                <a:cs typeface="Courier New" pitchFamily="49" charset="0"/>
              </a:rPr>
              <a:t>     0  0  0  0</a:t>
            </a:r>
          </a:p>
          <a:p>
            <a:pPr marL="457200" indent="-457200">
              <a:buNone/>
            </a:pPr>
            <a:endParaRPr lang="fr-FR" sz="2800" dirty="0">
              <a:latin typeface="Courier New" pitchFamily="49" charset="0"/>
              <a:cs typeface="Courier New" pitchFamily="49" charset="0"/>
            </a:endParaRPr>
          </a:p>
          <a:p>
            <a:pPr marL="457200" indent="-457200">
              <a:buNone/>
            </a:pPr>
            <a:r>
              <a:rPr lang="fr-FR" sz="2800" dirty="0">
                <a:latin typeface="Courier New" pitchFamily="49" charset="0"/>
                <a:cs typeface="Courier New" pitchFamily="49" charset="0"/>
              </a:rPr>
              <a:t>&gt;&gt; ne=</a:t>
            </a:r>
            <a:r>
              <a:rPr lang="fr-FR" sz="2800" dirty="0" err="1">
                <a:latin typeface="Courier New" pitchFamily="49" charset="0"/>
                <a:cs typeface="Courier New" pitchFamily="49" charset="0"/>
              </a:rPr>
              <a:t>ones</a:t>
            </a:r>
            <a:r>
              <a:rPr lang="fr-FR" sz="2800" dirty="0">
                <a:latin typeface="Courier New" pitchFamily="49" charset="0"/>
                <a:cs typeface="Courier New" pitchFamily="49" charset="0"/>
              </a:rPr>
              <a:t>(4,3)</a:t>
            </a:r>
          </a:p>
          <a:p>
            <a:pPr marL="457200" indent="-457200">
              <a:buNone/>
            </a:pPr>
            <a:r>
              <a:rPr lang="fr-FR" sz="2800" dirty="0">
                <a:latin typeface="Courier New" pitchFamily="49" charset="0"/>
                <a:cs typeface="Courier New" pitchFamily="49" charset="0"/>
              </a:rPr>
              <a:t>ne = 1  1  1</a:t>
            </a:r>
          </a:p>
          <a:p>
            <a:pPr marL="457200" indent="-457200">
              <a:buNone/>
            </a:pPr>
            <a:r>
              <a:rPr lang="fr-FR" sz="2800" dirty="0">
                <a:latin typeface="Courier New" pitchFamily="49" charset="0"/>
                <a:cs typeface="Courier New" pitchFamily="49" charset="0"/>
              </a:rPr>
              <a:t>     1  1  1</a:t>
            </a:r>
          </a:p>
          <a:p>
            <a:pPr marL="457200" indent="-457200">
              <a:buNone/>
            </a:pPr>
            <a:r>
              <a:rPr lang="fr-FR" sz="2800" dirty="0">
                <a:latin typeface="Courier New" pitchFamily="49" charset="0"/>
                <a:cs typeface="Courier New" pitchFamily="49" charset="0"/>
              </a:rPr>
              <a:t>     1  1  1</a:t>
            </a:r>
          </a:p>
          <a:p>
            <a:pPr marL="457200" indent="-457200">
              <a:buNone/>
            </a:pPr>
            <a:r>
              <a:rPr lang="fr-FR" sz="2800" dirty="0">
                <a:latin typeface="Courier New" pitchFamily="49" charset="0"/>
                <a:cs typeface="Courier New" pitchFamily="49" charset="0"/>
              </a:rPr>
              <a:t>     1  1  1</a:t>
            </a:r>
          </a:p>
        </p:txBody>
      </p:sp>
      <p:sp>
        <p:nvSpPr>
          <p:cNvPr id="4" name="Content Placeholder 2"/>
          <p:cNvSpPr txBox="1">
            <a:spLocks/>
          </p:cNvSpPr>
          <p:nvPr/>
        </p:nvSpPr>
        <p:spPr>
          <a:xfrm>
            <a:off x="4495800" y="762000"/>
            <a:ext cx="4419600" cy="3733800"/>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32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4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0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8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457200" indent="-457200">
              <a:buFont typeface="Arial" pitchFamily="34" charset="0"/>
              <a:buNone/>
            </a:pPr>
            <a:r>
              <a:rPr lang="fr-FR" sz="2000" dirty="0">
                <a:latin typeface="Courier New" pitchFamily="49" charset="0"/>
                <a:cs typeface="Courier New" pitchFamily="49" charset="0"/>
              </a:rPr>
              <a:t>&gt;&gt; </a:t>
            </a:r>
            <a:r>
              <a:rPr lang="fr-FR" sz="2800" dirty="0" err="1">
                <a:latin typeface="Courier New" pitchFamily="49" charset="0"/>
                <a:cs typeface="Courier New" pitchFamily="49" charset="0"/>
              </a:rPr>
              <a:t>idn</a:t>
            </a:r>
            <a:r>
              <a:rPr lang="fr-FR" sz="2800" dirty="0">
                <a:latin typeface="Courier New" pitchFamily="49" charset="0"/>
                <a:cs typeface="Courier New" pitchFamily="49" charset="0"/>
              </a:rPr>
              <a:t>=</a:t>
            </a:r>
            <a:r>
              <a:rPr lang="fr-FR" sz="2800" dirty="0" err="1">
                <a:latin typeface="Courier New" pitchFamily="49" charset="0"/>
                <a:cs typeface="Courier New" pitchFamily="49" charset="0"/>
              </a:rPr>
              <a:t>eye</a:t>
            </a:r>
            <a:r>
              <a:rPr lang="fr-FR" sz="2800" dirty="0">
                <a:latin typeface="Courier New" pitchFamily="49" charset="0"/>
                <a:cs typeface="Courier New" pitchFamily="49" charset="0"/>
              </a:rPr>
              <a:t>(5)</a:t>
            </a:r>
          </a:p>
          <a:p>
            <a:pPr marL="457200" indent="-457200">
              <a:buFont typeface="Arial" pitchFamily="34" charset="0"/>
              <a:buNone/>
            </a:pPr>
            <a:r>
              <a:rPr lang="fr-FR" sz="2800" dirty="0" err="1">
                <a:latin typeface="Courier New" pitchFamily="49" charset="0"/>
                <a:cs typeface="Courier New" pitchFamily="49" charset="0"/>
              </a:rPr>
              <a:t>idn</a:t>
            </a:r>
            <a:r>
              <a:rPr lang="fr-FR" sz="2800" dirty="0">
                <a:latin typeface="Courier New" pitchFamily="49" charset="0"/>
                <a:cs typeface="Courier New" pitchFamily="49" charset="0"/>
              </a:rPr>
              <a:t> = 1  0  0  0  0</a:t>
            </a:r>
          </a:p>
          <a:p>
            <a:pPr marL="457200" indent="-457200">
              <a:buFont typeface="Arial" pitchFamily="34" charset="0"/>
              <a:buNone/>
            </a:pPr>
            <a:r>
              <a:rPr lang="fr-FR" sz="2800">
                <a:latin typeface="Courier New" pitchFamily="49" charset="0"/>
                <a:cs typeface="Courier New" pitchFamily="49" charset="0"/>
              </a:rPr>
              <a:t>      0  </a:t>
            </a:r>
            <a:r>
              <a:rPr lang="fr-FR" sz="2800" dirty="0">
                <a:latin typeface="Courier New" pitchFamily="49" charset="0"/>
                <a:cs typeface="Courier New" pitchFamily="49" charset="0"/>
              </a:rPr>
              <a:t>1  0  0  0</a:t>
            </a:r>
          </a:p>
          <a:p>
            <a:pPr marL="457200" indent="-457200">
              <a:buFont typeface="Arial" pitchFamily="34" charset="0"/>
              <a:buNone/>
            </a:pPr>
            <a:r>
              <a:rPr lang="fr-FR" sz="2800">
                <a:latin typeface="Courier New" pitchFamily="49" charset="0"/>
                <a:cs typeface="Courier New" pitchFamily="49" charset="0"/>
              </a:rPr>
              <a:t>      0  </a:t>
            </a:r>
            <a:r>
              <a:rPr lang="fr-FR" sz="2800" dirty="0">
                <a:latin typeface="Courier New" pitchFamily="49" charset="0"/>
                <a:cs typeface="Courier New" pitchFamily="49" charset="0"/>
              </a:rPr>
              <a:t>0  1  0  0</a:t>
            </a:r>
          </a:p>
          <a:p>
            <a:pPr marL="457200" indent="-457200">
              <a:buFont typeface="Arial" pitchFamily="34" charset="0"/>
              <a:buNone/>
            </a:pPr>
            <a:r>
              <a:rPr lang="fr-FR" sz="2800">
                <a:latin typeface="Courier New" pitchFamily="49" charset="0"/>
                <a:cs typeface="Courier New" pitchFamily="49" charset="0"/>
              </a:rPr>
              <a:t>      0  </a:t>
            </a:r>
            <a:r>
              <a:rPr lang="fr-FR" sz="2800" dirty="0">
                <a:latin typeface="Courier New" pitchFamily="49" charset="0"/>
                <a:cs typeface="Courier New" pitchFamily="49" charset="0"/>
              </a:rPr>
              <a:t>0  0  1  0</a:t>
            </a:r>
          </a:p>
          <a:p>
            <a:pPr marL="457200" indent="-457200">
              <a:buFont typeface="Arial" pitchFamily="34" charset="0"/>
              <a:buNone/>
            </a:pPr>
            <a:r>
              <a:rPr lang="fr-FR" sz="2800">
                <a:latin typeface="Courier New" pitchFamily="49" charset="0"/>
                <a:cs typeface="Courier New" pitchFamily="49" charset="0"/>
              </a:rPr>
              <a:t>      0  </a:t>
            </a:r>
            <a:r>
              <a:rPr lang="fr-FR" sz="2800" dirty="0">
                <a:latin typeface="Courier New" pitchFamily="49" charset="0"/>
                <a:cs typeface="Courier New" pitchFamily="49" charset="0"/>
              </a:rPr>
              <a:t>0  0  0  1</a:t>
            </a:r>
            <a:endParaRPr lang="en-US" sz="2800" dirty="0">
              <a:latin typeface="Courier New" pitchFamily="49" charset="0"/>
              <a:cs typeface="Courier New" pitchFamily="49" charset="0"/>
            </a:endParaRPr>
          </a:p>
        </p:txBody>
      </p:sp>
      <p:cxnSp>
        <p:nvCxnSpPr>
          <p:cNvPr id="6" name="Straight Connector 5"/>
          <p:cNvCxnSpPr/>
          <p:nvPr/>
        </p:nvCxnSpPr>
        <p:spPr>
          <a:xfrm>
            <a:off x="4267200" y="762000"/>
            <a:ext cx="0" cy="518160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9"/>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3230543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a:t>The zen of programming</a:t>
            </a:r>
          </a:p>
        </p:txBody>
      </p:sp>
      <p:sp>
        <p:nvSpPr>
          <p:cNvPr id="15363" name="Content Placeholder 2"/>
          <p:cNvSpPr>
            <a:spLocks noGrp="1"/>
          </p:cNvSpPr>
          <p:nvPr>
            <p:ph idx="1"/>
          </p:nvPr>
        </p:nvSpPr>
        <p:spPr/>
        <p:txBody>
          <a:bodyPr/>
          <a:lstStyle/>
          <a:p>
            <a:r>
              <a:rPr lang="en-US" altLang="en-US"/>
              <a:t>Understand what you are expected to do</a:t>
            </a:r>
          </a:p>
          <a:p>
            <a:r>
              <a:rPr lang="en-US" altLang="en-US"/>
              <a:t>Don’t start from scratch- use example codes or search for examples</a:t>
            </a:r>
          </a:p>
          <a:p>
            <a:r>
              <a:rPr lang="en-US" altLang="en-US"/>
              <a:t>Read text, look online for techniques and tricks</a:t>
            </a:r>
          </a:p>
          <a:p>
            <a:r>
              <a:rPr lang="en-US" altLang="en-US"/>
              <a:t>There is never only one way to do something- build on what you are comfortable with but seek simpler ways</a:t>
            </a:r>
          </a:p>
          <a:p>
            <a:endParaRPr lang="en-US" altLang="en-US"/>
          </a:p>
        </p:txBody>
      </p:sp>
    </p:spTree>
    <p:extLst>
      <p:ext uri="{BB962C8B-B14F-4D97-AF65-F5344CB8AC3E}">
        <p14:creationId xmlns:p14="http://schemas.microsoft.com/office/powerpoint/2010/main" val="28428213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noAutofit/>
          </a:bodyPr>
          <a:lstStyle/>
          <a:p>
            <a:r>
              <a:rPr lang="en-US" sz="1600" dirty="0"/>
              <a:t>2.2.1 The </a:t>
            </a:r>
            <a:r>
              <a:rPr lang="en-US" sz="1600" dirty="0">
                <a:latin typeface="Courier New" pitchFamily="49" charset="0"/>
                <a:cs typeface="Courier New" pitchFamily="49" charset="0"/>
              </a:rPr>
              <a:t>zeros</a:t>
            </a:r>
            <a:r>
              <a:rPr lang="en-US" sz="1600" dirty="0"/>
              <a:t>, </a:t>
            </a:r>
            <a:r>
              <a:rPr lang="en-US" sz="1600" dirty="0">
                <a:latin typeface="Courier New" pitchFamily="49" charset="0"/>
                <a:cs typeface="Courier New" pitchFamily="49" charset="0"/>
              </a:rPr>
              <a:t>ones</a:t>
            </a:r>
            <a:r>
              <a:rPr lang="en-US" sz="1600" dirty="0"/>
              <a:t> and, </a:t>
            </a:r>
            <a:r>
              <a:rPr lang="en-US" sz="1600" dirty="0">
                <a:latin typeface="Courier New" pitchFamily="49" charset="0"/>
                <a:cs typeface="Courier New" pitchFamily="49" charset="0"/>
              </a:rPr>
              <a:t>eye</a:t>
            </a:r>
            <a:r>
              <a:rPr lang="en-US" sz="1600" dirty="0"/>
              <a:t> Commands</a:t>
            </a:r>
          </a:p>
        </p:txBody>
      </p:sp>
      <p:sp>
        <p:nvSpPr>
          <p:cNvPr id="6" name="Content Placeholder 5"/>
          <p:cNvSpPr>
            <a:spLocks noGrp="1"/>
          </p:cNvSpPr>
          <p:nvPr>
            <p:ph sz="quarter" idx="16"/>
          </p:nvPr>
        </p:nvSpPr>
        <p:spPr>
          <a:xfrm>
            <a:off x="1371600" y="914400"/>
            <a:ext cx="7543800" cy="5029200"/>
          </a:xfrm>
        </p:spPr>
        <p:txBody>
          <a:bodyPr>
            <a:noAutofit/>
          </a:bodyPr>
          <a:lstStyle/>
          <a:p>
            <a:pPr marL="0" indent="0">
              <a:buNone/>
            </a:pPr>
            <a:r>
              <a:rPr lang="en-US" sz="3600" dirty="0">
                <a:cs typeface="Courier New" pitchFamily="49" charset="0"/>
              </a:rPr>
              <a:t>To make a matrix filled with a particular number, multiply </a:t>
            </a:r>
            <a:r>
              <a:rPr lang="en-US" sz="3600" dirty="0">
                <a:latin typeface="Courier New" pitchFamily="49" charset="0"/>
                <a:cs typeface="Courier New" pitchFamily="49" charset="0"/>
              </a:rPr>
              <a:t>ones(</a:t>
            </a:r>
            <a:r>
              <a:rPr lang="en-US" sz="3600" dirty="0" err="1">
                <a:latin typeface="Courier New" pitchFamily="49" charset="0"/>
                <a:cs typeface="Courier New" pitchFamily="49" charset="0"/>
              </a:rPr>
              <a:t>m,n</a:t>
            </a:r>
            <a:r>
              <a:rPr lang="en-US" sz="3600" dirty="0">
                <a:latin typeface="Courier New" pitchFamily="49" charset="0"/>
                <a:cs typeface="Courier New" pitchFamily="49" charset="0"/>
              </a:rPr>
              <a:t>)</a:t>
            </a:r>
            <a:r>
              <a:rPr lang="en-US" sz="3600" dirty="0">
                <a:cs typeface="Courier New" pitchFamily="49" charset="0"/>
              </a:rPr>
              <a:t> by that number</a:t>
            </a:r>
          </a:p>
          <a:p>
            <a:pPr marL="0" indent="0">
              <a:buNone/>
            </a:pPr>
            <a:r>
              <a:rPr lang="pl-PL" sz="3600" dirty="0">
                <a:latin typeface="Courier New" pitchFamily="49" charset="0"/>
                <a:cs typeface="Courier New" pitchFamily="49" charset="0"/>
              </a:rPr>
              <a:t>&gt;&gt; z=100*ones(3,4)</a:t>
            </a:r>
          </a:p>
          <a:p>
            <a:pPr marL="0" indent="0">
              <a:buNone/>
            </a:pPr>
            <a:r>
              <a:rPr lang="pl-PL" sz="3600" dirty="0">
                <a:latin typeface="Courier New" pitchFamily="49" charset="0"/>
                <a:cs typeface="Courier New" pitchFamily="49" charset="0"/>
              </a:rPr>
              <a:t>z =</a:t>
            </a:r>
          </a:p>
          <a:p>
            <a:pPr marL="0" indent="0">
              <a:buNone/>
            </a:pPr>
            <a:r>
              <a:rPr lang="pl-PL" sz="3600" dirty="0">
                <a:latin typeface="Courier New" pitchFamily="49" charset="0"/>
                <a:cs typeface="Courier New" pitchFamily="49" charset="0"/>
              </a:rPr>
              <a:t>   100   100   100   100</a:t>
            </a:r>
          </a:p>
          <a:p>
            <a:pPr marL="0" indent="0">
              <a:buNone/>
            </a:pPr>
            <a:r>
              <a:rPr lang="pl-PL" sz="3600" dirty="0">
                <a:latin typeface="Courier New" pitchFamily="49" charset="0"/>
                <a:cs typeface="Courier New" pitchFamily="49" charset="0"/>
              </a:rPr>
              <a:t>   100   100   100   100</a:t>
            </a:r>
          </a:p>
          <a:p>
            <a:pPr marL="0" indent="0">
              <a:buNone/>
            </a:pPr>
            <a:r>
              <a:rPr lang="pl-PL" sz="3600" dirty="0">
                <a:latin typeface="Courier New" pitchFamily="49" charset="0"/>
                <a:cs typeface="Courier New" pitchFamily="49" charset="0"/>
              </a:rPr>
              <a:t>   100   100   100   100</a:t>
            </a:r>
          </a:p>
          <a:p>
            <a:pPr marL="0" indent="0">
              <a:buNone/>
            </a:pPr>
            <a:endParaRPr lang="pl-PL" dirty="0">
              <a:latin typeface="Courier New" pitchFamily="49" charset="0"/>
              <a:cs typeface="Courier New" pitchFamily="49" charset="0"/>
            </a:endParaRPr>
          </a:p>
        </p:txBody>
      </p:sp>
      <p:sp>
        <p:nvSpPr>
          <p:cNvPr id="3" name="Slide Number Placeholder 2"/>
          <p:cNvSpPr>
            <a:spLocks noGrp="1"/>
          </p:cNvSpPr>
          <p:nvPr>
            <p:ph type="sldNum" sz="quarter" idx="19"/>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15543193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2.5.1 Vector</a:t>
            </a:r>
          </a:p>
        </p:txBody>
      </p:sp>
      <p:sp>
        <p:nvSpPr>
          <p:cNvPr id="3" name="Content Placeholder 2"/>
          <p:cNvSpPr>
            <a:spLocks noGrp="1"/>
          </p:cNvSpPr>
          <p:nvPr>
            <p:ph sz="quarter" idx="16"/>
          </p:nvPr>
        </p:nvSpPr>
        <p:spPr>
          <a:xfrm>
            <a:off x="552450" y="590550"/>
            <a:ext cx="8039100" cy="5676900"/>
          </a:xfrm>
        </p:spPr>
        <p:txBody>
          <a:bodyPr>
            <a:normAutofit fontScale="92500"/>
          </a:bodyPr>
          <a:lstStyle/>
          <a:p>
            <a:pPr marL="0" indent="0">
              <a:buNone/>
            </a:pPr>
            <a:r>
              <a:rPr lang="en-US" sz="3600" i="1" dirty="0"/>
              <a:t>Address</a:t>
            </a:r>
            <a:r>
              <a:rPr lang="en-US" sz="3600" dirty="0"/>
              <a:t> of element is its position in </a:t>
            </a:r>
            <a:br>
              <a:rPr lang="en-US" sz="3600" dirty="0"/>
            </a:br>
            <a:r>
              <a:rPr lang="en-US" sz="3600" dirty="0"/>
              <a:t>the vector </a:t>
            </a:r>
          </a:p>
          <a:p>
            <a:r>
              <a:rPr lang="en-US" dirty="0"/>
              <a:t>"address" often called </a:t>
            </a:r>
            <a:r>
              <a:rPr lang="en-US" i="1" dirty="0"/>
              <a:t>index </a:t>
            </a:r>
            <a:endParaRPr lang="en-US" dirty="0"/>
          </a:p>
          <a:p>
            <a:r>
              <a:rPr lang="en-US" dirty="0"/>
              <a:t>Addresses in Matlab always start at 1 (not 0)</a:t>
            </a:r>
          </a:p>
          <a:p>
            <a:pPr lvl="1"/>
            <a:r>
              <a:rPr lang="en-US" dirty="0"/>
              <a:t>Address 1 of row vector is leftmost element</a:t>
            </a:r>
          </a:p>
          <a:p>
            <a:pPr lvl="1"/>
            <a:r>
              <a:rPr lang="en-US" dirty="0"/>
              <a:t>Address 1 of column vector is topmost element</a:t>
            </a:r>
          </a:p>
          <a:p>
            <a:r>
              <a:rPr lang="en-US" dirty="0"/>
              <a:t>To access element of a vector represented by a variable, follow variables name by address inside parentheses, e.g.,  </a:t>
            </a:r>
            <a:r>
              <a:rPr lang="en-US" dirty="0">
                <a:latin typeface="Courier New" pitchFamily="49" charset="0"/>
                <a:cs typeface="Courier New" pitchFamily="49" charset="0"/>
              </a:rPr>
              <a:t>v(2)=20 </a:t>
            </a:r>
            <a:r>
              <a:rPr lang="en-US" dirty="0"/>
              <a:t>sets second element of </a:t>
            </a:r>
            <a:br>
              <a:rPr lang="en-US" dirty="0"/>
            </a:br>
            <a:r>
              <a:rPr lang="en-US" dirty="0"/>
              <a:t>vector </a:t>
            </a:r>
            <a:r>
              <a:rPr lang="en-US" dirty="0">
                <a:latin typeface="Courier New" pitchFamily="49" charset="0"/>
                <a:cs typeface="Courier New" pitchFamily="49" charset="0"/>
              </a:rPr>
              <a:t>v</a:t>
            </a:r>
            <a:r>
              <a:rPr lang="en-US" dirty="0"/>
              <a:t> to </a:t>
            </a:r>
            <a:r>
              <a:rPr lang="en-US" dirty="0">
                <a:latin typeface="Courier New" pitchFamily="49" charset="0"/>
                <a:cs typeface="Courier New" pitchFamily="49" charset="0"/>
              </a:rPr>
              <a:t>20</a:t>
            </a:r>
          </a:p>
        </p:txBody>
      </p:sp>
      <p:sp>
        <p:nvSpPr>
          <p:cNvPr id="5" name="Slide Number Placeholder 4"/>
          <p:cNvSpPr>
            <a:spLocks noGrp="1"/>
          </p:cNvSpPr>
          <p:nvPr>
            <p:ph type="sldNum" sz="quarter" idx="19"/>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5435128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6200" y="76200"/>
            <a:ext cx="3250890" cy="286232"/>
          </a:xfrm>
        </p:spPr>
        <p:txBody>
          <a:bodyPr/>
          <a:lstStyle/>
          <a:p>
            <a:r>
              <a:rPr lang="en-US" dirty="0"/>
              <a:t>2.6 Using a Colon : in Addressing Arrays</a:t>
            </a:r>
          </a:p>
        </p:txBody>
      </p:sp>
      <p:sp>
        <p:nvSpPr>
          <p:cNvPr id="3" name="Content Placeholder 2"/>
          <p:cNvSpPr>
            <a:spLocks noGrp="1"/>
          </p:cNvSpPr>
          <p:nvPr>
            <p:ph sz="quarter" idx="16"/>
          </p:nvPr>
        </p:nvSpPr>
        <p:spPr>
          <a:xfrm>
            <a:off x="166688" y="609600"/>
            <a:ext cx="8810625" cy="5638800"/>
          </a:xfrm>
        </p:spPr>
        <p:txBody>
          <a:bodyPr>
            <a:normAutofit fontScale="92500"/>
          </a:bodyPr>
          <a:lstStyle/>
          <a:p>
            <a:pPr marL="0" indent="0">
              <a:buNone/>
            </a:pPr>
            <a:r>
              <a:rPr lang="en-US" dirty="0">
                <a:cs typeface="Courier New" pitchFamily="49" charset="0"/>
              </a:rPr>
              <a:t>The colon : lets you address a range of elements</a:t>
            </a:r>
          </a:p>
          <a:p>
            <a:r>
              <a:rPr lang="en-US" dirty="0">
                <a:cs typeface="Courier New" pitchFamily="49" charset="0"/>
              </a:rPr>
              <a:t>Vector (row or column)</a:t>
            </a:r>
          </a:p>
          <a:p>
            <a:pPr lvl="1"/>
            <a:r>
              <a:rPr lang="en-US" dirty="0" err="1">
                <a:latin typeface="Courier New" pitchFamily="49" charset="0"/>
                <a:cs typeface="Courier New" pitchFamily="49" charset="0"/>
              </a:rPr>
              <a:t>va</a:t>
            </a:r>
            <a:r>
              <a:rPr lang="en-US" dirty="0">
                <a:latin typeface="Courier New" pitchFamily="49" charset="0"/>
                <a:cs typeface="Courier New" pitchFamily="49" charset="0"/>
              </a:rPr>
              <a:t>(:)</a:t>
            </a:r>
            <a:r>
              <a:rPr lang="en-US" dirty="0">
                <a:cs typeface="Courier New" pitchFamily="49" charset="0"/>
              </a:rPr>
              <a:t> - all elements</a:t>
            </a:r>
          </a:p>
          <a:p>
            <a:pPr lvl="1"/>
            <a:r>
              <a:rPr lang="en-US" dirty="0" err="1">
                <a:latin typeface="Courier New" pitchFamily="49" charset="0"/>
                <a:cs typeface="Courier New" pitchFamily="49" charset="0"/>
              </a:rPr>
              <a:t>va</a:t>
            </a:r>
            <a:r>
              <a:rPr lang="en-US" dirty="0">
                <a:latin typeface="Courier New" pitchFamily="49" charset="0"/>
                <a:cs typeface="Courier New" pitchFamily="49" charset="0"/>
              </a:rPr>
              <a:t>(</a:t>
            </a:r>
            <a:r>
              <a:rPr lang="en-US" dirty="0" err="1">
                <a:latin typeface="Courier New" pitchFamily="49" charset="0"/>
                <a:cs typeface="Courier New" pitchFamily="49" charset="0"/>
              </a:rPr>
              <a:t>m:n</a:t>
            </a:r>
            <a:r>
              <a:rPr lang="en-US" dirty="0">
                <a:latin typeface="Courier New" pitchFamily="49" charset="0"/>
                <a:cs typeface="Courier New" pitchFamily="49" charset="0"/>
              </a:rPr>
              <a:t>)</a:t>
            </a:r>
            <a:r>
              <a:rPr lang="en-US" dirty="0">
                <a:cs typeface="Courier New" pitchFamily="49" charset="0"/>
              </a:rPr>
              <a:t> - elements </a:t>
            </a:r>
            <a:r>
              <a:rPr lang="en-US" dirty="0">
                <a:latin typeface="Courier New" pitchFamily="49" charset="0"/>
                <a:cs typeface="Courier New" pitchFamily="49" charset="0"/>
              </a:rPr>
              <a:t>m</a:t>
            </a:r>
            <a:r>
              <a:rPr lang="en-US" dirty="0">
                <a:cs typeface="Courier New" pitchFamily="49" charset="0"/>
              </a:rPr>
              <a:t> through </a:t>
            </a:r>
            <a:r>
              <a:rPr lang="en-US" dirty="0">
                <a:latin typeface="Courier New" pitchFamily="49" charset="0"/>
                <a:cs typeface="Courier New" pitchFamily="49" charset="0"/>
              </a:rPr>
              <a:t>n</a:t>
            </a:r>
          </a:p>
          <a:p>
            <a:r>
              <a:rPr lang="en-US" dirty="0">
                <a:cs typeface="Courier New" pitchFamily="49" charset="0"/>
              </a:rPr>
              <a:t>Matrix</a:t>
            </a:r>
          </a:p>
          <a:p>
            <a:pPr lvl="1"/>
            <a:r>
              <a:rPr lang="en-US" dirty="0">
                <a:latin typeface="Courier New" pitchFamily="49" charset="0"/>
                <a:cs typeface="Courier New" pitchFamily="49" charset="0"/>
              </a:rPr>
              <a:t>A(:,n)</a:t>
            </a:r>
            <a:r>
              <a:rPr lang="en-US" dirty="0">
                <a:cs typeface="Courier New" pitchFamily="49" charset="0"/>
              </a:rPr>
              <a:t> - all rows of column </a:t>
            </a:r>
            <a:r>
              <a:rPr lang="en-US" dirty="0">
                <a:latin typeface="Courier New" pitchFamily="49" charset="0"/>
                <a:cs typeface="Courier New" pitchFamily="49" charset="0"/>
              </a:rPr>
              <a:t>n</a:t>
            </a:r>
          </a:p>
          <a:p>
            <a:pPr lvl="1"/>
            <a:r>
              <a:rPr lang="en-US" dirty="0">
                <a:latin typeface="Courier New" pitchFamily="49" charset="0"/>
                <a:cs typeface="Courier New" pitchFamily="49" charset="0"/>
              </a:rPr>
              <a:t>A(m,:)</a:t>
            </a:r>
            <a:r>
              <a:rPr lang="en-US" dirty="0">
                <a:cs typeface="Courier New" pitchFamily="49" charset="0"/>
              </a:rPr>
              <a:t> - all columns of row </a:t>
            </a:r>
            <a:r>
              <a:rPr lang="en-US" dirty="0">
                <a:latin typeface="Courier New" pitchFamily="49" charset="0"/>
                <a:cs typeface="Courier New" pitchFamily="49" charset="0"/>
              </a:rPr>
              <a:t>m</a:t>
            </a:r>
          </a:p>
          <a:p>
            <a:pPr lvl="1"/>
            <a:r>
              <a:rPr lang="en-US" dirty="0">
                <a:latin typeface="Courier New" pitchFamily="49" charset="0"/>
                <a:cs typeface="Courier New" pitchFamily="49" charset="0"/>
              </a:rPr>
              <a:t>A(:,</a:t>
            </a:r>
            <a:r>
              <a:rPr lang="en-US" dirty="0" err="1">
                <a:latin typeface="Courier New" pitchFamily="49" charset="0"/>
                <a:cs typeface="Courier New" pitchFamily="49" charset="0"/>
              </a:rPr>
              <a:t>m:n</a:t>
            </a:r>
            <a:r>
              <a:rPr lang="en-US" dirty="0">
                <a:latin typeface="Courier New" pitchFamily="49" charset="0"/>
                <a:cs typeface="Courier New" pitchFamily="49" charset="0"/>
              </a:rPr>
              <a:t>) </a:t>
            </a:r>
            <a:r>
              <a:rPr lang="en-US" dirty="0">
                <a:cs typeface="Courier New" pitchFamily="49" charset="0"/>
              </a:rPr>
              <a:t>- all rows of columns </a:t>
            </a:r>
            <a:r>
              <a:rPr lang="en-US" dirty="0">
                <a:latin typeface="Courier New" pitchFamily="49" charset="0"/>
                <a:cs typeface="Courier New" pitchFamily="49" charset="0"/>
              </a:rPr>
              <a:t>m</a:t>
            </a:r>
            <a:r>
              <a:rPr lang="en-US" dirty="0">
                <a:cs typeface="Courier New" pitchFamily="49" charset="0"/>
              </a:rPr>
              <a:t> through </a:t>
            </a:r>
            <a:r>
              <a:rPr lang="en-US" dirty="0">
                <a:latin typeface="Courier New" pitchFamily="49" charset="0"/>
                <a:cs typeface="Courier New" pitchFamily="49" charset="0"/>
              </a:rPr>
              <a:t>n</a:t>
            </a:r>
            <a:r>
              <a:rPr lang="en-US" dirty="0">
                <a:cs typeface="Courier New" pitchFamily="49" charset="0"/>
              </a:rPr>
              <a:t> </a:t>
            </a:r>
          </a:p>
          <a:p>
            <a:pPr lvl="1"/>
            <a:r>
              <a:rPr lang="en-US" dirty="0">
                <a:latin typeface="Courier New" pitchFamily="49" charset="0"/>
                <a:cs typeface="Courier New" pitchFamily="49" charset="0"/>
              </a:rPr>
              <a:t>A(</a:t>
            </a:r>
            <a:r>
              <a:rPr lang="en-US" dirty="0" err="1">
                <a:latin typeface="Courier New" pitchFamily="49" charset="0"/>
                <a:cs typeface="Courier New" pitchFamily="49" charset="0"/>
              </a:rPr>
              <a:t>m:n</a:t>
            </a:r>
            <a:r>
              <a:rPr lang="en-US" dirty="0">
                <a:latin typeface="Courier New" pitchFamily="49" charset="0"/>
                <a:cs typeface="Courier New" pitchFamily="49" charset="0"/>
              </a:rPr>
              <a:t>,:) </a:t>
            </a:r>
            <a:r>
              <a:rPr lang="en-US" dirty="0">
                <a:cs typeface="Courier New" pitchFamily="49" charset="0"/>
              </a:rPr>
              <a:t>- all columns of rows </a:t>
            </a:r>
            <a:r>
              <a:rPr lang="en-US" dirty="0">
                <a:latin typeface="Courier New" pitchFamily="49" charset="0"/>
                <a:cs typeface="Courier New" pitchFamily="49" charset="0"/>
              </a:rPr>
              <a:t>m</a:t>
            </a:r>
            <a:r>
              <a:rPr lang="en-US" dirty="0">
                <a:cs typeface="Courier New" pitchFamily="49" charset="0"/>
              </a:rPr>
              <a:t> through </a:t>
            </a:r>
            <a:r>
              <a:rPr lang="en-US" dirty="0">
                <a:latin typeface="Courier New" pitchFamily="49" charset="0"/>
                <a:cs typeface="Courier New" pitchFamily="49" charset="0"/>
              </a:rPr>
              <a:t>n</a:t>
            </a:r>
          </a:p>
          <a:p>
            <a:pPr lvl="1"/>
            <a:r>
              <a:rPr lang="en-US" dirty="0">
                <a:latin typeface="Courier New" pitchFamily="49" charset="0"/>
                <a:cs typeface="Courier New" pitchFamily="49" charset="0"/>
              </a:rPr>
              <a:t>A(</a:t>
            </a:r>
            <a:r>
              <a:rPr lang="en-US" dirty="0" err="1">
                <a:latin typeface="Courier New" pitchFamily="49" charset="0"/>
                <a:cs typeface="Courier New" pitchFamily="49" charset="0"/>
              </a:rPr>
              <a:t>m:n,p:q</a:t>
            </a:r>
            <a:r>
              <a:rPr lang="en-US" dirty="0">
                <a:latin typeface="Courier New" pitchFamily="49" charset="0"/>
                <a:cs typeface="Courier New" pitchFamily="49" charset="0"/>
              </a:rPr>
              <a:t>) </a:t>
            </a:r>
            <a:r>
              <a:rPr lang="en-US" dirty="0">
                <a:cs typeface="Courier New" pitchFamily="49" charset="0"/>
              </a:rPr>
              <a:t>- columns </a:t>
            </a:r>
            <a:r>
              <a:rPr lang="en-US" dirty="0">
                <a:latin typeface="Courier New" pitchFamily="49" charset="0"/>
                <a:cs typeface="Courier New" pitchFamily="49" charset="0"/>
              </a:rPr>
              <a:t>p</a:t>
            </a:r>
            <a:r>
              <a:rPr lang="en-US" dirty="0">
                <a:cs typeface="Courier New" pitchFamily="49" charset="0"/>
              </a:rPr>
              <a:t> through </a:t>
            </a:r>
            <a:r>
              <a:rPr lang="en-US" dirty="0">
                <a:latin typeface="Courier New" pitchFamily="49" charset="0"/>
                <a:cs typeface="Courier New" pitchFamily="49" charset="0"/>
              </a:rPr>
              <a:t>q</a:t>
            </a:r>
            <a:r>
              <a:rPr lang="en-US" dirty="0">
                <a:cs typeface="Courier New" pitchFamily="49" charset="0"/>
              </a:rPr>
              <a:t> of rows </a:t>
            </a:r>
            <a:br>
              <a:rPr lang="en-US" dirty="0">
                <a:cs typeface="Courier New" pitchFamily="49" charset="0"/>
              </a:rPr>
            </a:br>
            <a:r>
              <a:rPr lang="en-US" dirty="0">
                <a:latin typeface="Courier New" pitchFamily="49" charset="0"/>
                <a:cs typeface="Courier New" pitchFamily="49" charset="0"/>
              </a:rPr>
              <a:t>m</a:t>
            </a:r>
            <a:r>
              <a:rPr lang="en-US" dirty="0">
                <a:cs typeface="Courier New" pitchFamily="49" charset="0"/>
              </a:rPr>
              <a:t> through </a:t>
            </a:r>
            <a:r>
              <a:rPr lang="en-US" dirty="0">
                <a:latin typeface="Courier New" pitchFamily="49" charset="0"/>
                <a:cs typeface="Courier New" pitchFamily="49" charset="0"/>
              </a:rPr>
              <a:t>n</a:t>
            </a:r>
          </a:p>
        </p:txBody>
      </p:sp>
      <p:sp>
        <p:nvSpPr>
          <p:cNvPr id="5" name="Slide Number Placeholder 4"/>
          <p:cNvSpPr>
            <a:spLocks noGrp="1"/>
          </p:cNvSpPr>
          <p:nvPr>
            <p:ph type="sldNum" sz="quarter" idx="19"/>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11572933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dirty="0"/>
              <a:t>Keeping Things Straight</a:t>
            </a:r>
          </a:p>
        </p:txBody>
      </p:sp>
      <p:sp>
        <p:nvSpPr>
          <p:cNvPr id="5123" name="Content Placeholder 2"/>
          <p:cNvSpPr>
            <a:spLocks noGrp="1"/>
          </p:cNvSpPr>
          <p:nvPr>
            <p:ph idx="1"/>
          </p:nvPr>
        </p:nvSpPr>
        <p:spPr>
          <a:xfrm>
            <a:off x="457200" y="1295400"/>
            <a:ext cx="8229600" cy="4525963"/>
          </a:xfrm>
        </p:spPr>
        <p:txBody>
          <a:bodyPr>
            <a:normAutofit/>
          </a:bodyPr>
          <a:lstStyle/>
          <a:p>
            <a:pPr marL="0" indent="0">
              <a:buFontTx/>
              <a:buNone/>
            </a:pPr>
            <a:r>
              <a:rPr lang="en-US" altLang="en-US" sz="1800" dirty="0"/>
              <a:t>: Span operator [1:5] = [1 2 3 4 5]</a:t>
            </a:r>
          </a:p>
          <a:p>
            <a:pPr marL="0" indent="0">
              <a:buFontTx/>
              <a:buNone/>
            </a:pPr>
            <a:r>
              <a:rPr lang="en-US" altLang="en-US" sz="1800" dirty="0"/>
              <a:t>( ) Operation grouping</a:t>
            </a:r>
          </a:p>
          <a:p>
            <a:pPr marL="0" indent="0">
              <a:buFontTx/>
              <a:buNone/>
            </a:pPr>
            <a:r>
              <a:rPr lang="en-US" altLang="en-US" sz="1800" dirty="0"/>
              <a:t>[ ] Vector and matrix delimiter</a:t>
            </a:r>
          </a:p>
          <a:p>
            <a:pPr marL="0" indent="0">
              <a:buFontTx/>
              <a:buNone/>
            </a:pPr>
            <a:r>
              <a:rPr lang="en-US" altLang="en-US" sz="1800" dirty="0"/>
              <a:t>{}  Cell delimiter</a:t>
            </a:r>
          </a:p>
          <a:p>
            <a:pPr marL="0" indent="0">
              <a:buFontTx/>
              <a:buNone/>
            </a:pPr>
            <a:r>
              <a:rPr lang="en-US" altLang="en-US" sz="1800" dirty="0"/>
              <a:t>.  Decimal point</a:t>
            </a:r>
          </a:p>
          <a:p>
            <a:pPr marL="0" indent="0">
              <a:buFontTx/>
              <a:buNone/>
            </a:pPr>
            <a:r>
              <a:rPr lang="en-US" altLang="en-US" sz="1800" dirty="0"/>
              <a:t>..  Parent directory</a:t>
            </a:r>
          </a:p>
          <a:p>
            <a:pPr marL="0" indent="0">
              <a:buFontTx/>
              <a:buNone/>
            </a:pPr>
            <a:r>
              <a:rPr lang="en-US" altLang="en-US" sz="1800" dirty="0"/>
              <a:t>... Continuation of command to next line</a:t>
            </a:r>
          </a:p>
          <a:p>
            <a:pPr marL="0" indent="0">
              <a:buFontTx/>
              <a:buNone/>
            </a:pPr>
            <a:r>
              <a:rPr lang="en-US" altLang="en-US" sz="1800" dirty="0"/>
              <a:t>, Separator</a:t>
            </a:r>
          </a:p>
          <a:p>
            <a:pPr marL="0" indent="0">
              <a:buFontTx/>
              <a:buNone/>
            </a:pPr>
            <a:r>
              <a:rPr lang="en-US" altLang="en-US" sz="1800" dirty="0"/>
              <a:t>; End line or row</a:t>
            </a:r>
          </a:p>
          <a:p>
            <a:pPr marL="0" indent="0">
              <a:buFontTx/>
              <a:buNone/>
            </a:pPr>
            <a:r>
              <a:rPr lang="en-US" altLang="en-US" sz="1800" dirty="0"/>
              <a:t>% Comment</a:t>
            </a:r>
          </a:p>
          <a:p>
            <a:pPr marL="0" indent="0">
              <a:buFontTx/>
              <a:buNone/>
            </a:pPr>
            <a:r>
              <a:rPr lang="en-US" altLang="en-US" sz="1800" dirty="0"/>
              <a:t>= Assignment operator</a:t>
            </a:r>
          </a:p>
          <a:p>
            <a:pPr marL="0" indent="0">
              <a:buFontTx/>
              <a:buNone/>
            </a:pPr>
            <a:r>
              <a:rPr lang="en-US" altLang="en-US" sz="1800" dirty="0"/>
              <a:t>’ - String delimiter</a:t>
            </a:r>
          </a:p>
        </p:txBody>
      </p:sp>
    </p:spTree>
    <p:extLst>
      <p:ext uri="{BB962C8B-B14F-4D97-AF65-F5344CB8AC3E}">
        <p14:creationId xmlns:p14="http://schemas.microsoft.com/office/powerpoint/2010/main" val="37134788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6200" y="76200"/>
            <a:ext cx="3407984" cy="286232"/>
          </a:xfrm>
        </p:spPr>
        <p:txBody>
          <a:bodyPr/>
          <a:lstStyle/>
          <a:p>
            <a:r>
              <a:rPr lang="en-US" dirty="0"/>
              <a:t>2.9 Built-in Functions for Handling Arrays</a:t>
            </a:r>
          </a:p>
        </p:txBody>
      </p:sp>
      <p:sp>
        <p:nvSpPr>
          <p:cNvPr id="3" name="Content Placeholder 2"/>
          <p:cNvSpPr>
            <a:spLocks noGrp="1"/>
          </p:cNvSpPr>
          <p:nvPr>
            <p:ph sz="quarter" idx="16"/>
          </p:nvPr>
        </p:nvSpPr>
        <p:spPr>
          <a:xfrm>
            <a:off x="274320" y="561975"/>
            <a:ext cx="8595360" cy="5734050"/>
          </a:xfrm>
        </p:spPr>
        <p:txBody>
          <a:bodyPr>
            <a:normAutofit fontScale="92500"/>
          </a:bodyPr>
          <a:lstStyle/>
          <a:p>
            <a:pPr marL="0" indent="0">
              <a:buNone/>
            </a:pPr>
            <a:r>
              <a:rPr lang="en-US" sz="3600" dirty="0"/>
              <a:t>MATLAB has many built-in functions for working with arrays. Some common ones are:</a:t>
            </a:r>
          </a:p>
          <a:p>
            <a:r>
              <a:rPr lang="en-US" dirty="0">
                <a:latin typeface="Courier New" pitchFamily="49" charset="0"/>
                <a:cs typeface="Courier New" pitchFamily="49" charset="0"/>
              </a:rPr>
              <a:t>length(v)</a:t>
            </a:r>
            <a:r>
              <a:rPr lang="en-US" dirty="0"/>
              <a:t> - number of elements in a vector</a:t>
            </a:r>
          </a:p>
          <a:p>
            <a:r>
              <a:rPr lang="en-US" dirty="0">
                <a:latin typeface="Courier New" pitchFamily="49" charset="0"/>
                <a:cs typeface="Courier New" pitchFamily="49" charset="0"/>
              </a:rPr>
              <a:t>size(A)</a:t>
            </a:r>
            <a:r>
              <a:rPr lang="en-US" dirty="0"/>
              <a:t> - number of rows and columns in a matrix or vector</a:t>
            </a:r>
          </a:p>
          <a:p>
            <a:r>
              <a:rPr lang="en-US" dirty="0">
                <a:latin typeface="Courier New" pitchFamily="49" charset="0"/>
                <a:cs typeface="Courier New" pitchFamily="49" charset="0"/>
              </a:rPr>
              <a:t>reshape(</a:t>
            </a:r>
            <a:r>
              <a:rPr lang="en-US" dirty="0" err="1">
                <a:latin typeface="Courier New" pitchFamily="49" charset="0"/>
                <a:cs typeface="Courier New" pitchFamily="49" charset="0"/>
              </a:rPr>
              <a:t>A,m,n</a:t>
            </a:r>
            <a:r>
              <a:rPr lang="en-US" dirty="0">
                <a:latin typeface="Courier New" pitchFamily="49" charset="0"/>
                <a:cs typeface="Courier New" pitchFamily="49" charset="0"/>
              </a:rPr>
              <a:t>)</a:t>
            </a:r>
            <a:r>
              <a:rPr lang="en-US" dirty="0"/>
              <a:t> - changes number of rows and columns of a matrix or vector while keeping total number of elements the same. For example, changes 4x4 matrix to 2x8 matrix</a:t>
            </a:r>
          </a:p>
        </p:txBody>
      </p:sp>
      <p:sp>
        <p:nvSpPr>
          <p:cNvPr id="5" name="Slide Number Placeholder 4"/>
          <p:cNvSpPr>
            <a:spLocks noGrp="1"/>
          </p:cNvSpPr>
          <p:nvPr>
            <p:ph type="sldNum" sz="quarter" idx="19"/>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40997669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6200" y="76200"/>
            <a:ext cx="3367910" cy="286682"/>
          </a:xfrm>
        </p:spPr>
        <p:txBody>
          <a:bodyPr/>
          <a:lstStyle/>
          <a:p>
            <a:r>
              <a:rPr lang="en-US" dirty="0"/>
              <a:t>2.9 Built-in Functions for Handling Arrays</a:t>
            </a:r>
          </a:p>
        </p:txBody>
      </p:sp>
      <p:sp>
        <p:nvSpPr>
          <p:cNvPr id="3" name="Content Placeholder 2"/>
          <p:cNvSpPr>
            <a:spLocks noGrp="1"/>
          </p:cNvSpPr>
          <p:nvPr>
            <p:ph sz="quarter" idx="16"/>
          </p:nvPr>
        </p:nvSpPr>
        <p:spPr>
          <a:xfrm>
            <a:off x="640080" y="533400"/>
            <a:ext cx="7863840" cy="5791200"/>
          </a:xfrm>
        </p:spPr>
        <p:txBody>
          <a:bodyPr>
            <a:normAutofit lnSpcReduction="10000"/>
          </a:bodyPr>
          <a:lstStyle/>
          <a:p>
            <a:r>
              <a:rPr lang="en-US" dirty="0" err="1">
                <a:latin typeface="Courier New" pitchFamily="49" charset="0"/>
                <a:cs typeface="Courier New" pitchFamily="49" charset="0"/>
              </a:rPr>
              <a:t>diag</a:t>
            </a:r>
            <a:r>
              <a:rPr lang="en-US" dirty="0">
                <a:latin typeface="Courier New" pitchFamily="49" charset="0"/>
                <a:cs typeface="Courier New" pitchFamily="49" charset="0"/>
              </a:rPr>
              <a:t>(v)</a:t>
            </a:r>
            <a:r>
              <a:rPr lang="en-US" dirty="0"/>
              <a:t> - makes a square matrix of zeroes with vector in main diagonal</a:t>
            </a:r>
          </a:p>
          <a:p>
            <a:r>
              <a:rPr lang="en-US" dirty="0" err="1">
                <a:latin typeface="Courier New" pitchFamily="49" charset="0"/>
                <a:cs typeface="Courier New" pitchFamily="49" charset="0"/>
              </a:rPr>
              <a:t>diag</a:t>
            </a:r>
            <a:r>
              <a:rPr lang="en-US" dirty="0">
                <a:latin typeface="Courier New" pitchFamily="49" charset="0"/>
                <a:cs typeface="Courier New" pitchFamily="49" charset="0"/>
              </a:rPr>
              <a:t>(A)</a:t>
            </a:r>
            <a:r>
              <a:rPr lang="en-US" dirty="0"/>
              <a:t> - creates vector equal to main diagonal of matrix</a:t>
            </a:r>
          </a:p>
          <a:p>
            <a:pPr marL="0" indent="0">
              <a:buNone/>
            </a:pPr>
            <a:endParaRPr lang="en-US" dirty="0"/>
          </a:p>
          <a:p>
            <a:pPr marL="0" indent="0">
              <a:buNone/>
            </a:pPr>
            <a:r>
              <a:rPr lang="en-US" sz="3600" dirty="0"/>
              <a:t>For more functions, click on the Help icon, then in the Help window    click on MATLAB, then on “MATLAB functions”, then on “By Category", then scroll down to the section labeled "Matrices and Arrays"</a:t>
            </a:r>
          </a:p>
        </p:txBody>
      </p:sp>
      <p:sp>
        <p:nvSpPr>
          <p:cNvPr id="5" name="Slide Number Placeholder 4"/>
          <p:cNvSpPr>
            <a:spLocks noGrp="1"/>
          </p:cNvSpPr>
          <p:nvPr>
            <p:ph type="sldNum" sz="quarter" idx="19"/>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3108107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76200" y="76200"/>
            <a:ext cx="2306722" cy="286682"/>
          </a:xfrm>
        </p:spPr>
        <p:txBody>
          <a:bodyPr/>
          <a:lstStyle/>
          <a:p>
            <a:r>
              <a:rPr lang="en-US" dirty="0"/>
              <a:t>3.1 Addition and Subtraction</a:t>
            </a:r>
          </a:p>
        </p:txBody>
      </p:sp>
      <p:sp>
        <p:nvSpPr>
          <p:cNvPr id="6" name="Text Placeholder 5"/>
          <p:cNvSpPr>
            <a:spLocks noGrp="1"/>
          </p:cNvSpPr>
          <p:nvPr>
            <p:ph sz="quarter" idx="16"/>
          </p:nvPr>
        </p:nvSpPr>
        <p:spPr>
          <a:xfrm>
            <a:off x="647700" y="1104900"/>
            <a:ext cx="7848600" cy="4648200"/>
          </a:xfrm>
        </p:spPr>
        <p:txBody>
          <a:bodyPr>
            <a:normAutofit fontScale="92500"/>
          </a:bodyPr>
          <a:lstStyle/>
          <a:p>
            <a:r>
              <a:rPr lang="en-US" dirty="0"/>
              <a:t>Use + to add two arrays or to add a scalar to an array</a:t>
            </a:r>
          </a:p>
          <a:p>
            <a:r>
              <a:rPr lang="en-US" dirty="0"/>
              <a:t>Use – to  subtract one array from another or to subtract a scalar from an array</a:t>
            </a:r>
          </a:p>
          <a:p>
            <a:pPr lvl="1"/>
            <a:r>
              <a:rPr lang="en-US" dirty="0"/>
              <a:t>When using two arrays, they must both have the same dimensions (number of rows and number of columns)</a:t>
            </a:r>
          </a:p>
          <a:p>
            <a:pPr lvl="1"/>
            <a:r>
              <a:rPr lang="en-US" dirty="0"/>
              <a:t>Vectors must have the same dimensions (rows and columns), not just the same number of elements</a:t>
            </a:r>
          </a:p>
        </p:txBody>
      </p:sp>
      <p:sp>
        <p:nvSpPr>
          <p:cNvPr id="2" name="Slide Number Placeholder 1"/>
          <p:cNvSpPr>
            <a:spLocks noGrp="1"/>
          </p:cNvSpPr>
          <p:nvPr>
            <p:ph type="sldNum" sz="quarter" idx="19"/>
          </p:nvPr>
        </p:nvSpPr>
        <p:spPr/>
        <p:txBody>
          <a:bodyPr/>
          <a:lstStyle/>
          <a:p>
            <a:fld id="{D57F1E4F-1CFF-5643-939E-217C01CDF565}" type="slidenum">
              <a:rPr lang="en-US" smtClean="0">
                <a:solidFill>
                  <a:srgbClr val="323232"/>
                </a:solidFill>
              </a:rPr>
              <a:pPr/>
              <a:t>56</a:t>
            </a:fld>
            <a:endParaRPr lang="en-US" dirty="0">
              <a:solidFill>
                <a:srgbClr val="323232"/>
              </a:solidFill>
            </a:endParaRPr>
          </a:p>
        </p:txBody>
      </p:sp>
    </p:spTree>
    <p:extLst>
      <p:ext uri="{BB962C8B-B14F-4D97-AF65-F5344CB8AC3E}">
        <p14:creationId xmlns:p14="http://schemas.microsoft.com/office/powerpoint/2010/main" val="35801041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76200" y="76200"/>
            <a:ext cx="2306722" cy="286682"/>
          </a:xfrm>
        </p:spPr>
        <p:txBody>
          <a:bodyPr/>
          <a:lstStyle/>
          <a:p>
            <a:r>
              <a:rPr lang="en-US" dirty="0"/>
              <a:t>3.1 Addition and Subtraction</a:t>
            </a:r>
          </a:p>
        </p:txBody>
      </p:sp>
      <p:sp>
        <p:nvSpPr>
          <p:cNvPr id="6" name="Text Placeholder 5"/>
          <p:cNvSpPr>
            <a:spLocks noGrp="1"/>
          </p:cNvSpPr>
          <p:nvPr>
            <p:ph sz="quarter" idx="16"/>
          </p:nvPr>
        </p:nvSpPr>
        <p:spPr>
          <a:xfrm>
            <a:off x="723900" y="590550"/>
            <a:ext cx="7696200" cy="5676900"/>
          </a:xfrm>
        </p:spPr>
        <p:txBody>
          <a:bodyPr/>
          <a:lstStyle/>
          <a:p>
            <a:pPr marL="0" indent="0">
              <a:buNone/>
            </a:pPr>
            <a:r>
              <a:rPr lang="en-US" sz="3600" dirty="0"/>
              <a:t>When adding two arrays </a:t>
            </a:r>
            <a:r>
              <a:rPr lang="en-US" sz="3600" i="1" dirty="0"/>
              <a:t>A</a:t>
            </a:r>
            <a:r>
              <a:rPr lang="en-US" sz="3600" dirty="0"/>
              <a:t> and </a:t>
            </a:r>
            <a:r>
              <a:rPr lang="en-US" sz="3600" i="1" dirty="0"/>
              <a:t>B</a:t>
            </a:r>
            <a:r>
              <a:rPr lang="en-US" sz="3600" dirty="0"/>
              <a:t>, MATLAB adds the corresponding elements, i.e., </a:t>
            </a:r>
          </a:p>
          <a:p>
            <a:r>
              <a:rPr lang="en-US" sz="3200" dirty="0"/>
              <a:t>It adds the element in the first row and first column of </a:t>
            </a:r>
            <a:r>
              <a:rPr lang="en-US" sz="3200" i="1" dirty="0"/>
              <a:t>A</a:t>
            </a:r>
            <a:r>
              <a:rPr lang="en-US" sz="3200" dirty="0"/>
              <a:t> to the element in the first row and column of </a:t>
            </a:r>
            <a:r>
              <a:rPr lang="en-US" sz="3200" i="1" dirty="0"/>
              <a:t>B</a:t>
            </a:r>
            <a:endParaRPr lang="en-US" sz="3200" dirty="0"/>
          </a:p>
          <a:p>
            <a:r>
              <a:rPr lang="en-US" sz="3200" dirty="0"/>
              <a:t>It adds the element in the first row and second column of </a:t>
            </a:r>
            <a:r>
              <a:rPr lang="en-US" sz="3200" i="1" dirty="0"/>
              <a:t>A</a:t>
            </a:r>
            <a:r>
              <a:rPr lang="en-US" sz="3200" dirty="0"/>
              <a:t> to the element in the first row and second column of </a:t>
            </a:r>
            <a:r>
              <a:rPr lang="en-US" sz="3200" i="1" dirty="0"/>
              <a:t>B</a:t>
            </a:r>
            <a:r>
              <a:rPr lang="en-US" sz="3200" dirty="0"/>
              <a:t>, etc. </a:t>
            </a:r>
          </a:p>
          <a:p>
            <a:pPr marL="0" indent="0">
              <a:buNone/>
            </a:pPr>
            <a:r>
              <a:rPr lang="en-US" sz="3600" dirty="0"/>
              <a:t>This called </a:t>
            </a:r>
            <a:r>
              <a:rPr lang="en-US" sz="3600" i="1" dirty="0"/>
              <a:t>elementwise addition</a:t>
            </a:r>
            <a:endParaRPr lang="en-US" dirty="0"/>
          </a:p>
        </p:txBody>
      </p:sp>
      <p:sp>
        <p:nvSpPr>
          <p:cNvPr id="2" name="Slide Number Placeholder 1"/>
          <p:cNvSpPr>
            <a:spLocks noGrp="1"/>
          </p:cNvSpPr>
          <p:nvPr>
            <p:ph type="sldNum" sz="quarter" idx="19"/>
          </p:nvPr>
        </p:nvSpPr>
        <p:spPr/>
        <p:txBody>
          <a:bodyPr/>
          <a:lstStyle/>
          <a:p>
            <a:fld id="{D57F1E4F-1CFF-5643-939E-217C01CDF565}" type="slidenum">
              <a:rPr lang="en-US" smtClean="0">
                <a:solidFill>
                  <a:srgbClr val="323232"/>
                </a:solidFill>
              </a:rPr>
              <a:pPr/>
              <a:t>57</a:t>
            </a:fld>
            <a:endParaRPr lang="en-US" dirty="0">
              <a:solidFill>
                <a:srgbClr val="323232"/>
              </a:solidFill>
            </a:endParaRPr>
          </a:p>
        </p:txBody>
      </p:sp>
    </p:spTree>
    <p:extLst>
      <p:ext uri="{BB962C8B-B14F-4D97-AF65-F5344CB8AC3E}">
        <p14:creationId xmlns:p14="http://schemas.microsoft.com/office/powerpoint/2010/main" val="16985409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76200" y="76200"/>
            <a:ext cx="2306722" cy="286682"/>
          </a:xfrm>
        </p:spPr>
        <p:txBody>
          <a:bodyPr/>
          <a:lstStyle/>
          <a:p>
            <a:r>
              <a:rPr lang="en-US" dirty="0"/>
              <a:t>3.1 Addition and Subtraction</a:t>
            </a:r>
          </a:p>
        </p:txBody>
      </p:sp>
      <p:sp>
        <p:nvSpPr>
          <p:cNvPr id="6" name="Text Placeholder 5"/>
          <p:cNvSpPr>
            <a:spLocks noGrp="1"/>
          </p:cNvSpPr>
          <p:nvPr>
            <p:ph sz="quarter" idx="16"/>
          </p:nvPr>
        </p:nvSpPr>
        <p:spPr>
          <a:xfrm>
            <a:off x="838200" y="1343025"/>
            <a:ext cx="7467600" cy="4171950"/>
          </a:xfrm>
        </p:spPr>
        <p:txBody>
          <a:bodyPr>
            <a:normAutofit lnSpcReduction="10000"/>
          </a:bodyPr>
          <a:lstStyle/>
          <a:p>
            <a:pPr marL="0" indent="0">
              <a:buNone/>
            </a:pPr>
            <a:r>
              <a:rPr lang="en-US" sz="4000" dirty="0"/>
              <a:t>When subtracting two arrays </a:t>
            </a:r>
            <a:br>
              <a:rPr lang="en-US" sz="4000" dirty="0"/>
            </a:br>
            <a:r>
              <a:rPr lang="en-US" sz="4000" i="1" dirty="0"/>
              <a:t>A</a:t>
            </a:r>
            <a:r>
              <a:rPr lang="en-US" sz="4000" dirty="0"/>
              <a:t> and </a:t>
            </a:r>
            <a:r>
              <a:rPr lang="en-US" sz="4000" i="1" dirty="0"/>
              <a:t>B</a:t>
            </a:r>
            <a:r>
              <a:rPr lang="en-US" sz="4000" dirty="0"/>
              <a:t>, MATLAB performs an elementwise subtraction</a:t>
            </a:r>
            <a:endParaRPr lang="en-US" dirty="0"/>
          </a:p>
          <a:p>
            <a:pPr marL="0" indent="0">
              <a:buNone/>
            </a:pPr>
            <a:r>
              <a:rPr lang="en-US" sz="4000" dirty="0"/>
              <a:t>In general, an operation between two arrays that works on corresponding elements is called an </a:t>
            </a:r>
            <a:r>
              <a:rPr lang="en-US" sz="4000" i="1" dirty="0"/>
              <a:t>elementwise operation</a:t>
            </a:r>
            <a:endParaRPr lang="en-US" sz="4000" dirty="0"/>
          </a:p>
        </p:txBody>
      </p:sp>
      <p:sp>
        <p:nvSpPr>
          <p:cNvPr id="2" name="Slide Number Placeholder 1"/>
          <p:cNvSpPr>
            <a:spLocks noGrp="1"/>
          </p:cNvSpPr>
          <p:nvPr>
            <p:ph type="sldNum" sz="quarter" idx="19"/>
          </p:nvPr>
        </p:nvSpPr>
        <p:spPr/>
        <p:txBody>
          <a:bodyPr/>
          <a:lstStyle/>
          <a:p>
            <a:fld id="{D57F1E4F-1CFF-5643-939E-217C01CDF565}" type="slidenum">
              <a:rPr lang="en-US" smtClean="0">
                <a:solidFill>
                  <a:srgbClr val="323232"/>
                </a:solidFill>
              </a:rPr>
              <a:pPr/>
              <a:t>58</a:t>
            </a:fld>
            <a:endParaRPr lang="en-US" dirty="0">
              <a:solidFill>
                <a:srgbClr val="323232"/>
              </a:solidFill>
            </a:endParaRPr>
          </a:p>
        </p:txBody>
      </p:sp>
    </p:spTree>
    <p:extLst>
      <p:ext uri="{BB962C8B-B14F-4D97-AF65-F5344CB8AC3E}">
        <p14:creationId xmlns:p14="http://schemas.microsoft.com/office/powerpoint/2010/main" val="18440407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76200" y="76200"/>
            <a:ext cx="2306722" cy="286682"/>
          </a:xfrm>
        </p:spPr>
        <p:txBody>
          <a:bodyPr/>
          <a:lstStyle/>
          <a:p>
            <a:r>
              <a:rPr lang="en-US" dirty="0"/>
              <a:t>3.1 Addition and Subtraction</a:t>
            </a:r>
          </a:p>
        </p:txBody>
      </p:sp>
      <mc:AlternateContent xmlns:mc="http://schemas.openxmlformats.org/markup-compatibility/2006" xmlns:a14="http://schemas.microsoft.com/office/drawing/2010/main">
        <mc:Choice Requires="a14">
          <p:sp>
            <p:nvSpPr>
              <p:cNvPr id="6" name="Text Placeholder 5"/>
              <p:cNvSpPr>
                <a:spLocks noGrp="1"/>
              </p:cNvSpPr>
              <p:nvPr>
                <p:ph sz="quarter" idx="16"/>
              </p:nvPr>
            </p:nvSpPr>
            <p:spPr>
              <a:xfrm>
                <a:off x="304800" y="876300"/>
                <a:ext cx="8534400" cy="5105400"/>
              </a:xfrm>
            </p:spPr>
            <p:txBody>
              <a:bodyPr/>
              <a:lstStyle/>
              <a:p>
                <a:pPr marL="0" indent="0">
                  <a:buNone/>
                </a:pPr>
                <a:r>
                  <a:rPr lang="en-US" dirty="0"/>
                  <a:t>EXAMPLE</a:t>
                </a:r>
              </a:p>
              <a:p>
                <a:pPr marL="0" indent="0">
                  <a:buNone/>
                </a:pPr>
                <a:r>
                  <a:rPr lang="en-US" sz="2800" dirty="0"/>
                  <a:t>For </a:t>
                </a:r>
                <a14:m>
                  <m:oMath xmlns:m="http://schemas.openxmlformats.org/officeDocument/2006/math">
                    <m:r>
                      <a:rPr lang="en-US" sz="2800" i="1">
                        <a:latin typeface="Cambria Math"/>
                      </a:rPr>
                      <m:t>𝐴</m:t>
                    </m:r>
                    <m:r>
                      <a:rPr lang="en-US" sz="2800" i="1">
                        <a:latin typeface="Cambria Math"/>
                      </a:rPr>
                      <m:t>=</m:t>
                    </m:r>
                    <m:d>
                      <m:dPr>
                        <m:begChr m:val="["/>
                        <m:endChr m:val="]"/>
                        <m:ctrlPr>
                          <a:rPr lang="en-US" sz="2800" i="1">
                            <a:latin typeface="Cambria Math" panose="02040503050406030204" pitchFamily="18" charset="0"/>
                          </a:rPr>
                        </m:ctrlPr>
                      </m:dPr>
                      <m:e>
                        <m:m>
                          <m:mPr>
                            <m:mcs>
                              <m:mc>
                                <m:mcPr>
                                  <m:count m:val="3"/>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a:rPr>
                                    <m:t>𝐴</m:t>
                                  </m:r>
                                </m:e>
                                <m:sub>
                                  <m:r>
                                    <a:rPr lang="en-US" sz="2800" i="1">
                                      <a:latin typeface="Cambria Math"/>
                                    </a:rPr>
                                    <m:t>11</m:t>
                                  </m:r>
                                </m:sub>
                              </m:sSub>
                            </m:e>
                            <m:e>
                              <m:sSub>
                                <m:sSubPr>
                                  <m:ctrlPr>
                                    <a:rPr lang="en-US" sz="2800" i="1">
                                      <a:latin typeface="Cambria Math" panose="02040503050406030204" pitchFamily="18" charset="0"/>
                                    </a:rPr>
                                  </m:ctrlPr>
                                </m:sSubPr>
                                <m:e>
                                  <m:r>
                                    <a:rPr lang="en-US" sz="2800" i="1">
                                      <a:latin typeface="Cambria Math"/>
                                    </a:rPr>
                                    <m:t>𝐴</m:t>
                                  </m:r>
                                </m:e>
                                <m:sub>
                                  <m:r>
                                    <a:rPr lang="en-US" sz="2800" i="1">
                                      <a:latin typeface="Cambria Math"/>
                                    </a:rPr>
                                    <m:t>12</m:t>
                                  </m:r>
                                </m:sub>
                              </m:sSub>
                            </m:e>
                            <m:e>
                              <m:sSub>
                                <m:sSubPr>
                                  <m:ctrlPr>
                                    <a:rPr lang="en-US" sz="2800" i="1">
                                      <a:latin typeface="Cambria Math" panose="02040503050406030204" pitchFamily="18" charset="0"/>
                                    </a:rPr>
                                  </m:ctrlPr>
                                </m:sSubPr>
                                <m:e>
                                  <m:r>
                                    <a:rPr lang="en-US" sz="2800" i="1">
                                      <a:latin typeface="Cambria Math"/>
                                    </a:rPr>
                                    <m:t>𝐴</m:t>
                                  </m:r>
                                </m:e>
                                <m:sub>
                                  <m:r>
                                    <a:rPr lang="en-US" sz="2800" i="1">
                                      <a:latin typeface="Cambria Math"/>
                                    </a:rPr>
                                    <m:t>13</m:t>
                                  </m:r>
                                </m:sub>
                              </m:sSub>
                            </m:e>
                          </m:mr>
                          <m:mr>
                            <m:e>
                              <m:sSub>
                                <m:sSubPr>
                                  <m:ctrlPr>
                                    <a:rPr lang="en-US" sz="2800" i="1">
                                      <a:latin typeface="Cambria Math" panose="02040503050406030204" pitchFamily="18" charset="0"/>
                                    </a:rPr>
                                  </m:ctrlPr>
                                </m:sSubPr>
                                <m:e>
                                  <m:r>
                                    <a:rPr lang="en-US" sz="2800" i="1">
                                      <a:latin typeface="Cambria Math"/>
                                    </a:rPr>
                                    <m:t>𝐴</m:t>
                                  </m:r>
                                </m:e>
                                <m:sub>
                                  <m:r>
                                    <a:rPr lang="en-US" sz="2800" i="1">
                                      <a:latin typeface="Cambria Math"/>
                                    </a:rPr>
                                    <m:t>21</m:t>
                                  </m:r>
                                </m:sub>
                              </m:sSub>
                            </m:e>
                            <m:e>
                              <m:sSub>
                                <m:sSubPr>
                                  <m:ctrlPr>
                                    <a:rPr lang="en-US" sz="2800" i="1">
                                      <a:latin typeface="Cambria Math" panose="02040503050406030204" pitchFamily="18" charset="0"/>
                                    </a:rPr>
                                  </m:ctrlPr>
                                </m:sSubPr>
                                <m:e>
                                  <m:r>
                                    <a:rPr lang="en-US" sz="2800" i="1">
                                      <a:latin typeface="Cambria Math"/>
                                    </a:rPr>
                                    <m:t>𝐴</m:t>
                                  </m:r>
                                </m:e>
                                <m:sub>
                                  <m:r>
                                    <a:rPr lang="en-US" sz="2800" i="1">
                                      <a:latin typeface="Cambria Math"/>
                                    </a:rPr>
                                    <m:t>22</m:t>
                                  </m:r>
                                </m:sub>
                              </m:sSub>
                            </m:e>
                            <m:e>
                              <m:sSub>
                                <m:sSubPr>
                                  <m:ctrlPr>
                                    <a:rPr lang="en-US" sz="2800" i="1">
                                      <a:latin typeface="Cambria Math" panose="02040503050406030204" pitchFamily="18" charset="0"/>
                                    </a:rPr>
                                  </m:ctrlPr>
                                </m:sSubPr>
                                <m:e>
                                  <m:r>
                                    <a:rPr lang="en-US" sz="2800" i="1">
                                      <a:latin typeface="Cambria Math"/>
                                    </a:rPr>
                                    <m:t>𝐴</m:t>
                                  </m:r>
                                </m:e>
                                <m:sub>
                                  <m:r>
                                    <a:rPr lang="en-US" sz="2800" i="1">
                                      <a:latin typeface="Cambria Math"/>
                                    </a:rPr>
                                    <m:t>23</m:t>
                                  </m:r>
                                </m:sub>
                              </m:sSub>
                            </m:e>
                          </m:mr>
                        </m:m>
                      </m:e>
                    </m:d>
                    <m:r>
                      <a:rPr lang="en-US" sz="2800" i="1">
                        <a:latin typeface="Cambria Math"/>
                      </a:rPr>
                      <m:t> </m:t>
                    </m:r>
                  </m:oMath>
                </a14:m>
                <a:r>
                  <a:rPr lang="en-US" sz="2800" dirty="0"/>
                  <a:t>and </a:t>
                </a:r>
                <a14:m>
                  <m:oMath xmlns:m="http://schemas.openxmlformats.org/officeDocument/2006/math">
                    <m:r>
                      <a:rPr lang="en-US" sz="2800" b="0" i="1" smtClean="0">
                        <a:latin typeface="Cambria Math"/>
                      </a:rPr>
                      <m:t>𝐵</m:t>
                    </m:r>
                    <m:r>
                      <a:rPr lang="en-US" sz="2800" b="0" i="1" smtClean="0">
                        <a:latin typeface="Cambria Math"/>
                      </a:rPr>
                      <m:t>=</m:t>
                    </m:r>
                    <m:d>
                      <m:dPr>
                        <m:begChr m:val="["/>
                        <m:endChr m:val="]"/>
                        <m:ctrlPr>
                          <a:rPr lang="en-US" sz="2800" b="0" i="1" smtClean="0">
                            <a:latin typeface="Cambria Math" panose="02040503050406030204" pitchFamily="18" charset="0"/>
                          </a:rPr>
                        </m:ctrlPr>
                      </m:dPr>
                      <m:e>
                        <m:m>
                          <m:mPr>
                            <m:mcs>
                              <m:mc>
                                <m:mcPr>
                                  <m:count m:val="3"/>
                                  <m:mcJc m:val="center"/>
                                </m:mcPr>
                              </m:mc>
                            </m:mcs>
                            <m:ctrlPr>
                              <a:rPr lang="en-US" sz="2800" i="1">
                                <a:latin typeface="Cambria Math" panose="02040503050406030204" pitchFamily="18" charset="0"/>
                              </a:rPr>
                            </m:ctrlPr>
                          </m:mPr>
                          <m:mr>
                            <m:e>
                              <m:sSub>
                                <m:sSubPr>
                                  <m:ctrlPr>
                                    <a:rPr lang="en-US" sz="2800" b="0" i="1" smtClean="0">
                                      <a:latin typeface="Cambria Math" panose="02040503050406030204" pitchFamily="18" charset="0"/>
                                    </a:rPr>
                                  </m:ctrlPr>
                                </m:sSubPr>
                                <m:e>
                                  <m:r>
                                    <a:rPr lang="en-US" sz="2800" b="0" i="1" smtClean="0">
                                      <a:latin typeface="Cambria Math"/>
                                    </a:rPr>
                                    <m:t>𝐵</m:t>
                                  </m:r>
                                </m:e>
                                <m:sub>
                                  <m:r>
                                    <a:rPr lang="en-US" sz="2800" b="0" i="1" smtClean="0">
                                      <a:latin typeface="Cambria Math"/>
                                    </a:rPr>
                                    <m:t>11</m:t>
                                  </m:r>
                                </m:sub>
                              </m:sSub>
                            </m:e>
                            <m:e>
                              <m:sSub>
                                <m:sSubPr>
                                  <m:ctrlPr>
                                    <a:rPr lang="en-US" sz="2800" i="1">
                                      <a:latin typeface="Cambria Math" panose="02040503050406030204" pitchFamily="18" charset="0"/>
                                    </a:rPr>
                                  </m:ctrlPr>
                                </m:sSubPr>
                                <m:e>
                                  <m:r>
                                    <a:rPr lang="en-US" sz="2800" b="0" i="1" smtClean="0">
                                      <a:latin typeface="Cambria Math"/>
                                    </a:rPr>
                                    <m:t>𝐵</m:t>
                                  </m:r>
                                </m:e>
                                <m:sub>
                                  <m:r>
                                    <a:rPr lang="en-US" sz="2800" i="1">
                                      <a:latin typeface="Cambria Math"/>
                                    </a:rPr>
                                    <m:t>1</m:t>
                                  </m:r>
                                  <m:r>
                                    <a:rPr lang="en-US" sz="2800" b="0" i="1" smtClean="0">
                                      <a:latin typeface="Cambria Math"/>
                                    </a:rPr>
                                    <m:t>2</m:t>
                                  </m:r>
                                </m:sub>
                              </m:sSub>
                            </m:e>
                            <m:e>
                              <m:sSub>
                                <m:sSubPr>
                                  <m:ctrlPr>
                                    <a:rPr lang="en-US" sz="2800" i="1">
                                      <a:latin typeface="Cambria Math" panose="02040503050406030204" pitchFamily="18" charset="0"/>
                                    </a:rPr>
                                  </m:ctrlPr>
                                </m:sSubPr>
                                <m:e>
                                  <m:r>
                                    <a:rPr lang="en-US" sz="2800" b="0" i="1" smtClean="0">
                                      <a:latin typeface="Cambria Math"/>
                                    </a:rPr>
                                    <m:t>𝐵</m:t>
                                  </m:r>
                                </m:e>
                                <m:sub>
                                  <m:r>
                                    <a:rPr lang="en-US" sz="2800" i="1">
                                      <a:latin typeface="Cambria Math"/>
                                    </a:rPr>
                                    <m:t>1</m:t>
                                  </m:r>
                                  <m:r>
                                    <a:rPr lang="en-US" sz="2800" b="0" i="1" smtClean="0">
                                      <a:latin typeface="Cambria Math"/>
                                    </a:rPr>
                                    <m:t>3</m:t>
                                  </m:r>
                                </m:sub>
                              </m:sSub>
                            </m:e>
                          </m:mr>
                          <m:mr>
                            <m:e>
                              <m:sSub>
                                <m:sSubPr>
                                  <m:ctrlPr>
                                    <a:rPr lang="en-US" sz="2800" i="1">
                                      <a:latin typeface="Cambria Math" panose="02040503050406030204" pitchFamily="18" charset="0"/>
                                    </a:rPr>
                                  </m:ctrlPr>
                                </m:sSubPr>
                                <m:e>
                                  <m:r>
                                    <a:rPr lang="en-US" sz="2800" b="0" i="1" smtClean="0">
                                      <a:latin typeface="Cambria Math"/>
                                    </a:rPr>
                                    <m:t> </m:t>
                                  </m:r>
                                  <m:r>
                                    <a:rPr lang="en-US" sz="2800" b="0" i="1" smtClean="0">
                                      <a:latin typeface="Cambria Math"/>
                                    </a:rPr>
                                    <m:t>𝐵</m:t>
                                  </m:r>
                                </m:e>
                                <m:sub>
                                  <m:r>
                                    <a:rPr lang="en-US" sz="2800" b="0" i="1" smtClean="0">
                                      <a:latin typeface="Cambria Math"/>
                                    </a:rPr>
                                    <m:t>2</m:t>
                                  </m:r>
                                  <m:r>
                                    <a:rPr lang="en-US" sz="2800" i="1">
                                      <a:latin typeface="Cambria Math"/>
                                    </a:rPr>
                                    <m:t>1</m:t>
                                  </m:r>
                                </m:sub>
                              </m:sSub>
                            </m:e>
                            <m:e>
                              <m:sSub>
                                <m:sSubPr>
                                  <m:ctrlPr>
                                    <a:rPr lang="en-US" sz="2800" i="1">
                                      <a:latin typeface="Cambria Math" panose="02040503050406030204" pitchFamily="18" charset="0"/>
                                    </a:rPr>
                                  </m:ctrlPr>
                                </m:sSubPr>
                                <m:e>
                                  <m:r>
                                    <a:rPr lang="en-US" sz="2800" b="0" i="1" smtClean="0">
                                      <a:latin typeface="Cambria Math"/>
                                    </a:rPr>
                                    <m:t>𝐵</m:t>
                                  </m:r>
                                </m:e>
                                <m:sub>
                                  <m:r>
                                    <a:rPr lang="en-US" sz="2800" b="0" i="1" smtClean="0">
                                      <a:latin typeface="Cambria Math"/>
                                    </a:rPr>
                                    <m:t>22</m:t>
                                  </m:r>
                                </m:sub>
                              </m:sSub>
                            </m:e>
                            <m:e>
                              <m:sSub>
                                <m:sSubPr>
                                  <m:ctrlPr>
                                    <a:rPr lang="en-US" sz="2800" i="1">
                                      <a:latin typeface="Cambria Math" panose="02040503050406030204" pitchFamily="18" charset="0"/>
                                    </a:rPr>
                                  </m:ctrlPr>
                                </m:sSubPr>
                                <m:e>
                                  <m:r>
                                    <a:rPr lang="en-US" sz="2800" b="0" i="1" smtClean="0">
                                      <a:latin typeface="Cambria Math"/>
                                    </a:rPr>
                                    <m:t>𝐵</m:t>
                                  </m:r>
                                </m:e>
                                <m:sub>
                                  <m:r>
                                    <a:rPr lang="en-US" sz="2800" b="0" i="1" smtClean="0">
                                      <a:latin typeface="Cambria Math"/>
                                    </a:rPr>
                                    <m:t>23</m:t>
                                  </m:r>
                                </m:sub>
                              </m:sSub>
                            </m:e>
                          </m:mr>
                        </m:m>
                      </m:e>
                    </m:d>
                  </m:oMath>
                </a14:m>
                <a:endParaRPr lang="en-US" sz="2800" b="0"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sz="3200" i="1">
                          <a:latin typeface="Cambria Math"/>
                        </a:rPr>
                        <m:t>𝐴</m:t>
                      </m:r>
                      <m:r>
                        <a:rPr lang="en-US" sz="3200" b="0" i="1" smtClean="0">
                          <a:latin typeface="Cambria Math"/>
                        </a:rPr>
                        <m:t>+</m:t>
                      </m:r>
                      <m:r>
                        <a:rPr lang="en-US" sz="3200" b="0" i="1" smtClean="0">
                          <a:latin typeface="Cambria Math"/>
                        </a:rPr>
                        <m:t>𝐵</m:t>
                      </m:r>
                      <m:r>
                        <a:rPr lang="en-US" sz="3200" i="1">
                          <a:latin typeface="Cambria Math"/>
                        </a:rPr>
                        <m:t>=</m:t>
                      </m:r>
                      <m:d>
                        <m:dPr>
                          <m:begChr m:val="["/>
                          <m:endChr m:val="]"/>
                          <m:ctrlPr>
                            <a:rPr lang="en-US" sz="3200" i="1">
                              <a:latin typeface="Cambria Math" panose="02040503050406030204" pitchFamily="18" charset="0"/>
                            </a:rPr>
                          </m:ctrlPr>
                        </m:dPr>
                        <m:e>
                          <m:m>
                            <m:mPr>
                              <m:mcs>
                                <m:mc>
                                  <m:mcPr>
                                    <m:count m:val="3"/>
                                    <m:mcJc m:val="center"/>
                                  </m:mcPr>
                                </m:mc>
                              </m:mcs>
                              <m:ctrlPr>
                                <a:rPr lang="en-US" sz="3200" i="1">
                                  <a:latin typeface="Cambria Math" panose="02040503050406030204" pitchFamily="18" charset="0"/>
                                </a:rPr>
                              </m:ctrlPr>
                            </m:mPr>
                            <m:mr>
                              <m:e>
                                <m:sSub>
                                  <m:sSubPr>
                                    <m:ctrlPr>
                                      <a:rPr lang="en-US" sz="3200" i="1">
                                        <a:latin typeface="Cambria Math" panose="02040503050406030204" pitchFamily="18" charset="0"/>
                                      </a:rPr>
                                    </m:ctrlPr>
                                  </m:sSubPr>
                                  <m:e>
                                    <m:r>
                                      <a:rPr lang="en-US" sz="3200" i="1">
                                        <a:latin typeface="Cambria Math"/>
                                      </a:rPr>
                                      <m:t>𝐴</m:t>
                                    </m:r>
                                  </m:e>
                                  <m:sub>
                                    <m:r>
                                      <a:rPr lang="en-US" sz="3200" i="1">
                                        <a:latin typeface="Cambria Math"/>
                                      </a:rPr>
                                      <m:t>11</m:t>
                                    </m:r>
                                  </m:sub>
                                </m:sSub>
                                <m:r>
                                  <a:rPr lang="en-US" sz="3200" b="0" i="1" smtClean="0">
                                    <a:latin typeface="Cambria Math"/>
                                  </a:rPr>
                                  <m:t>+</m:t>
                                </m:r>
                                <m:sSub>
                                  <m:sSubPr>
                                    <m:ctrlPr>
                                      <a:rPr lang="en-US" sz="3200" i="1">
                                        <a:latin typeface="Cambria Math" panose="02040503050406030204" pitchFamily="18" charset="0"/>
                                      </a:rPr>
                                    </m:ctrlPr>
                                  </m:sSubPr>
                                  <m:e>
                                    <m:r>
                                      <a:rPr lang="en-US" sz="3200" i="1">
                                        <a:latin typeface="Cambria Math"/>
                                      </a:rPr>
                                      <m:t>𝐵</m:t>
                                    </m:r>
                                  </m:e>
                                  <m:sub>
                                    <m:r>
                                      <a:rPr lang="en-US" sz="3200" i="1">
                                        <a:latin typeface="Cambria Math"/>
                                      </a:rPr>
                                      <m:t>11</m:t>
                                    </m:r>
                                  </m:sub>
                                </m:sSub>
                              </m:e>
                              <m:e>
                                <m:sSub>
                                  <m:sSubPr>
                                    <m:ctrlPr>
                                      <a:rPr lang="en-US" sz="3200" i="1">
                                        <a:latin typeface="Cambria Math" panose="02040503050406030204" pitchFamily="18" charset="0"/>
                                      </a:rPr>
                                    </m:ctrlPr>
                                  </m:sSubPr>
                                  <m:e>
                                    <m:r>
                                      <a:rPr lang="en-US" sz="3200" i="1">
                                        <a:latin typeface="Cambria Math"/>
                                      </a:rPr>
                                      <m:t>𝐴</m:t>
                                    </m:r>
                                  </m:e>
                                  <m:sub>
                                    <m:r>
                                      <a:rPr lang="en-US" sz="3200" i="1">
                                        <a:latin typeface="Cambria Math"/>
                                      </a:rPr>
                                      <m:t>12</m:t>
                                    </m:r>
                                  </m:sub>
                                </m:sSub>
                                <m:r>
                                  <a:rPr lang="en-US" sz="3200" i="1">
                                    <a:latin typeface="Cambria Math"/>
                                  </a:rPr>
                                  <m:t>+</m:t>
                                </m:r>
                                <m:sSub>
                                  <m:sSubPr>
                                    <m:ctrlPr>
                                      <a:rPr lang="en-US" sz="3200" i="1">
                                        <a:latin typeface="Cambria Math" panose="02040503050406030204" pitchFamily="18" charset="0"/>
                                      </a:rPr>
                                    </m:ctrlPr>
                                  </m:sSubPr>
                                  <m:e>
                                    <m:r>
                                      <a:rPr lang="en-US" sz="3200" i="1">
                                        <a:latin typeface="Cambria Math"/>
                                      </a:rPr>
                                      <m:t>𝐵</m:t>
                                    </m:r>
                                  </m:e>
                                  <m:sub>
                                    <m:r>
                                      <a:rPr lang="en-US" sz="3200" i="1">
                                        <a:latin typeface="Cambria Math"/>
                                      </a:rPr>
                                      <m:t>1</m:t>
                                    </m:r>
                                    <m:r>
                                      <a:rPr lang="en-US" sz="3200" b="0" i="1" smtClean="0">
                                        <a:latin typeface="Cambria Math"/>
                                      </a:rPr>
                                      <m:t>2</m:t>
                                    </m:r>
                                  </m:sub>
                                </m:sSub>
                              </m:e>
                              <m:e>
                                <m:sSub>
                                  <m:sSubPr>
                                    <m:ctrlPr>
                                      <a:rPr lang="en-US" sz="3200" i="1">
                                        <a:latin typeface="Cambria Math" panose="02040503050406030204" pitchFamily="18" charset="0"/>
                                      </a:rPr>
                                    </m:ctrlPr>
                                  </m:sSubPr>
                                  <m:e>
                                    <m:r>
                                      <a:rPr lang="en-US" sz="3200" i="1">
                                        <a:latin typeface="Cambria Math"/>
                                      </a:rPr>
                                      <m:t>𝐴</m:t>
                                    </m:r>
                                  </m:e>
                                  <m:sub>
                                    <m:r>
                                      <a:rPr lang="en-US" sz="3200" i="1">
                                        <a:latin typeface="Cambria Math"/>
                                      </a:rPr>
                                      <m:t>13</m:t>
                                    </m:r>
                                  </m:sub>
                                </m:sSub>
                                <m:r>
                                  <a:rPr lang="en-US" sz="3200" i="1">
                                    <a:latin typeface="Cambria Math"/>
                                  </a:rPr>
                                  <m:t>+</m:t>
                                </m:r>
                                <m:sSub>
                                  <m:sSubPr>
                                    <m:ctrlPr>
                                      <a:rPr lang="en-US" sz="3200" i="1">
                                        <a:latin typeface="Cambria Math" panose="02040503050406030204" pitchFamily="18" charset="0"/>
                                      </a:rPr>
                                    </m:ctrlPr>
                                  </m:sSubPr>
                                  <m:e>
                                    <m:r>
                                      <a:rPr lang="en-US" sz="3200" i="1">
                                        <a:latin typeface="Cambria Math"/>
                                      </a:rPr>
                                      <m:t>𝐵</m:t>
                                    </m:r>
                                  </m:e>
                                  <m:sub>
                                    <m:r>
                                      <a:rPr lang="en-US" sz="3200" i="1">
                                        <a:latin typeface="Cambria Math"/>
                                      </a:rPr>
                                      <m:t>1</m:t>
                                    </m:r>
                                    <m:r>
                                      <a:rPr lang="en-US" sz="3200" b="0" i="1" smtClean="0">
                                        <a:latin typeface="Cambria Math"/>
                                      </a:rPr>
                                      <m:t>3</m:t>
                                    </m:r>
                                  </m:sub>
                                </m:sSub>
                              </m:e>
                            </m:mr>
                            <m:mr>
                              <m:e>
                                <m:sSub>
                                  <m:sSubPr>
                                    <m:ctrlPr>
                                      <a:rPr lang="en-US" sz="3200" i="1">
                                        <a:latin typeface="Cambria Math" panose="02040503050406030204" pitchFamily="18" charset="0"/>
                                      </a:rPr>
                                    </m:ctrlPr>
                                  </m:sSubPr>
                                  <m:e>
                                    <m:r>
                                      <a:rPr lang="en-US" sz="3200" i="1">
                                        <a:latin typeface="Cambria Math"/>
                                      </a:rPr>
                                      <m:t>𝐴</m:t>
                                    </m:r>
                                  </m:e>
                                  <m:sub>
                                    <m:r>
                                      <a:rPr lang="en-US" sz="3200" i="1">
                                        <a:latin typeface="Cambria Math"/>
                                      </a:rPr>
                                      <m:t>21</m:t>
                                    </m:r>
                                  </m:sub>
                                </m:sSub>
                                <m:r>
                                  <a:rPr lang="en-US" sz="3200" i="1">
                                    <a:latin typeface="Cambria Math"/>
                                  </a:rPr>
                                  <m:t>+</m:t>
                                </m:r>
                                <m:sSub>
                                  <m:sSubPr>
                                    <m:ctrlPr>
                                      <a:rPr lang="en-US" sz="3200" i="1">
                                        <a:latin typeface="Cambria Math" panose="02040503050406030204" pitchFamily="18" charset="0"/>
                                      </a:rPr>
                                    </m:ctrlPr>
                                  </m:sSubPr>
                                  <m:e>
                                    <m:r>
                                      <a:rPr lang="en-US" sz="3200" i="1">
                                        <a:latin typeface="Cambria Math"/>
                                      </a:rPr>
                                      <m:t>𝐵</m:t>
                                    </m:r>
                                  </m:e>
                                  <m:sub>
                                    <m:r>
                                      <a:rPr lang="en-US" sz="3200" b="0" i="1" smtClean="0">
                                        <a:latin typeface="Cambria Math"/>
                                      </a:rPr>
                                      <m:t>2</m:t>
                                    </m:r>
                                    <m:r>
                                      <a:rPr lang="en-US" sz="3200" i="1">
                                        <a:latin typeface="Cambria Math"/>
                                      </a:rPr>
                                      <m:t>1</m:t>
                                    </m:r>
                                  </m:sub>
                                </m:sSub>
                              </m:e>
                              <m:e>
                                <m:sSub>
                                  <m:sSubPr>
                                    <m:ctrlPr>
                                      <a:rPr lang="en-US" sz="3200" i="1">
                                        <a:latin typeface="Cambria Math" panose="02040503050406030204" pitchFamily="18" charset="0"/>
                                      </a:rPr>
                                    </m:ctrlPr>
                                  </m:sSubPr>
                                  <m:e>
                                    <m:r>
                                      <a:rPr lang="en-US" sz="3200" i="1">
                                        <a:latin typeface="Cambria Math"/>
                                      </a:rPr>
                                      <m:t>𝐴</m:t>
                                    </m:r>
                                  </m:e>
                                  <m:sub>
                                    <m:r>
                                      <a:rPr lang="en-US" sz="3200" i="1">
                                        <a:latin typeface="Cambria Math"/>
                                      </a:rPr>
                                      <m:t>22</m:t>
                                    </m:r>
                                  </m:sub>
                                </m:sSub>
                                <m:r>
                                  <a:rPr lang="en-US" sz="3200" i="1">
                                    <a:latin typeface="Cambria Math"/>
                                  </a:rPr>
                                  <m:t>+</m:t>
                                </m:r>
                                <m:sSub>
                                  <m:sSubPr>
                                    <m:ctrlPr>
                                      <a:rPr lang="en-US" sz="3200" i="1">
                                        <a:latin typeface="Cambria Math" panose="02040503050406030204" pitchFamily="18" charset="0"/>
                                      </a:rPr>
                                    </m:ctrlPr>
                                  </m:sSubPr>
                                  <m:e>
                                    <m:r>
                                      <a:rPr lang="en-US" sz="3200" i="1">
                                        <a:latin typeface="Cambria Math"/>
                                      </a:rPr>
                                      <m:t>𝐵</m:t>
                                    </m:r>
                                  </m:e>
                                  <m:sub>
                                    <m:r>
                                      <a:rPr lang="en-US" sz="3200" b="0" i="1" smtClean="0">
                                        <a:latin typeface="Cambria Math"/>
                                      </a:rPr>
                                      <m:t>22</m:t>
                                    </m:r>
                                  </m:sub>
                                </m:sSub>
                              </m:e>
                              <m:e>
                                <m:sSub>
                                  <m:sSubPr>
                                    <m:ctrlPr>
                                      <a:rPr lang="en-US" sz="3200" i="1">
                                        <a:latin typeface="Cambria Math" panose="02040503050406030204" pitchFamily="18" charset="0"/>
                                      </a:rPr>
                                    </m:ctrlPr>
                                  </m:sSubPr>
                                  <m:e>
                                    <m:r>
                                      <a:rPr lang="en-US" sz="3200" i="1">
                                        <a:latin typeface="Cambria Math"/>
                                      </a:rPr>
                                      <m:t>𝐴</m:t>
                                    </m:r>
                                  </m:e>
                                  <m:sub>
                                    <m:r>
                                      <a:rPr lang="en-US" sz="3200" i="1">
                                        <a:latin typeface="Cambria Math"/>
                                      </a:rPr>
                                      <m:t>23</m:t>
                                    </m:r>
                                  </m:sub>
                                </m:sSub>
                                <m:r>
                                  <a:rPr lang="en-US" sz="3200" i="1">
                                    <a:latin typeface="Cambria Math"/>
                                  </a:rPr>
                                  <m:t>+</m:t>
                                </m:r>
                                <m:sSub>
                                  <m:sSubPr>
                                    <m:ctrlPr>
                                      <a:rPr lang="en-US" sz="3200" i="1">
                                        <a:latin typeface="Cambria Math" panose="02040503050406030204" pitchFamily="18" charset="0"/>
                                      </a:rPr>
                                    </m:ctrlPr>
                                  </m:sSubPr>
                                  <m:e>
                                    <m:r>
                                      <a:rPr lang="en-US" sz="3200" i="1">
                                        <a:latin typeface="Cambria Math"/>
                                      </a:rPr>
                                      <m:t>𝐵</m:t>
                                    </m:r>
                                  </m:e>
                                  <m:sub>
                                    <m:r>
                                      <a:rPr lang="en-US" sz="3200" b="0" i="1" smtClean="0">
                                        <a:latin typeface="Cambria Math"/>
                                      </a:rPr>
                                      <m:t>23</m:t>
                                    </m:r>
                                  </m:sub>
                                </m:sSub>
                              </m:e>
                            </m:mr>
                          </m:m>
                        </m:e>
                      </m:d>
                    </m:oMath>
                  </m:oMathPara>
                </a14:m>
                <a:endParaRPr lang="en-US" sz="3200" dirty="0"/>
              </a:p>
              <a:p>
                <a:pPr marL="0" indent="0">
                  <a:buNone/>
                </a:pPr>
                <a:endParaRPr lang="en-US" sz="3200" dirty="0"/>
              </a:p>
              <a:p>
                <a:pPr marL="0" indent="0">
                  <a:buNone/>
                </a:pPr>
                <a14:m>
                  <m:oMathPara xmlns:m="http://schemas.openxmlformats.org/officeDocument/2006/math">
                    <m:oMathParaPr>
                      <m:jc m:val="centerGroup"/>
                    </m:oMathParaPr>
                    <m:oMath xmlns:m="http://schemas.openxmlformats.org/officeDocument/2006/math">
                      <m:r>
                        <a:rPr lang="en-US" sz="3200" i="1">
                          <a:latin typeface="Cambria Math"/>
                        </a:rPr>
                        <m:t>𝐴</m:t>
                      </m:r>
                      <m:r>
                        <a:rPr lang="en-US" sz="3200" b="0" i="1" smtClean="0">
                          <a:latin typeface="Cambria Math"/>
                        </a:rPr>
                        <m:t>−</m:t>
                      </m:r>
                      <m:r>
                        <a:rPr lang="en-US" sz="3200" b="0" i="1" smtClean="0">
                          <a:latin typeface="Cambria Math"/>
                        </a:rPr>
                        <m:t>𝐵</m:t>
                      </m:r>
                      <m:r>
                        <a:rPr lang="en-US" sz="3200" i="1">
                          <a:latin typeface="Cambria Math"/>
                        </a:rPr>
                        <m:t>=</m:t>
                      </m:r>
                      <m:d>
                        <m:dPr>
                          <m:begChr m:val="["/>
                          <m:endChr m:val="]"/>
                          <m:ctrlPr>
                            <a:rPr lang="en-US" sz="3200" i="1">
                              <a:latin typeface="Cambria Math" panose="02040503050406030204" pitchFamily="18" charset="0"/>
                            </a:rPr>
                          </m:ctrlPr>
                        </m:dPr>
                        <m:e>
                          <m:m>
                            <m:mPr>
                              <m:mcs>
                                <m:mc>
                                  <m:mcPr>
                                    <m:count m:val="3"/>
                                    <m:mcJc m:val="center"/>
                                  </m:mcPr>
                                </m:mc>
                              </m:mcs>
                              <m:ctrlPr>
                                <a:rPr lang="en-US" sz="3200" i="1">
                                  <a:latin typeface="Cambria Math" panose="02040503050406030204" pitchFamily="18" charset="0"/>
                                </a:rPr>
                              </m:ctrlPr>
                            </m:mPr>
                            <m:mr>
                              <m:e>
                                <m:sSub>
                                  <m:sSubPr>
                                    <m:ctrlPr>
                                      <a:rPr lang="en-US" sz="3200" i="1">
                                        <a:latin typeface="Cambria Math" panose="02040503050406030204" pitchFamily="18" charset="0"/>
                                      </a:rPr>
                                    </m:ctrlPr>
                                  </m:sSubPr>
                                  <m:e>
                                    <m:r>
                                      <a:rPr lang="en-US" sz="3200" i="1">
                                        <a:latin typeface="Cambria Math"/>
                                      </a:rPr>
                                      <m:t>𝐴</m:t>
                                    </m:r>
                                  </m:e>
                                  <m:sub>
                                    <m:r>
                                      <a:rPr lang="en-US" sz="3200" i="1">
                                        <a:latin typeface="Cambria Math"/>
                                      </a:rPr>
                                      <m:t>11</m:t>
                                    </m:r>
                                  </m:sub>
                                </m:sSub>
                                <m:r>
                                  <a:rPr lang="en-US" sz="3200" b="0" i="1" smtClean="0">
                                    <a:latin typeface="Cambria Math"/>
                                  </a:rPr>
                                  <m:t>−</m:t>
                                </m:r>
                                <m:sSub>
                                  <m:sSubPr>
                                    <m:ctrlPr>
                                      <a:rPr lang="en-US" sz="3200" i="1">
                                        <a:latin typeface="Cambria Math" panose="02040503050406030204" pitchFamily="18" charset="0"/>
                                      </a:rPr>
                                    </m:ctrlPr>
                                  </m:sSubPr>
                                  <m:e>
                                    <m:r>
                                      <a:rPr lang="en-US" sz="3200" i="1">
                                        <a:latin typeface="Cambria Math"/>
                                      </a:rPr>
                                      <m:t>𝐵</m:t>
                                    </m:r>
                                  </m:e>
                                  <m:sub>
                                    <m:r>
                                      <a:rPr lang="en-US" sz="3200" i="1">
                                        <a:latin typeface="Cambria Math"/>
                                      </a:rPr>
                                      <m:t>11</m:t>
                                    </m:r>
                                  </m:sub>
                                </m:sSub>
                              </m:e>
                              <m:e>
                                <m:sSub>
                                  <m:sSubPr>
                                    <m:ctrlPr>
                                      <a:rPr lang="en-US" sz="3200" i="1">
                                        <a:latin typeface="Cambria Math" panose="02040503050406030204" pitchFamily="18" charset="0"/>
                                      </a:rPr>
                                    </m:ctrlPr>
                                  </m:sSubPr>
                                  <m:e>
                                    <m:r>
                                      <a:rPr lang="en-US" sz="3200" i="1">
                                        <a:latin typeface="Cambria Math"/>
                                      </a:rPr>
                                      <m:t>𝐴</m:t>
                                    </m:r>
                                  </m:e>
                                  <m:sub>
                                    <m:r>
                                      <a:rPr lang="en-US" sz="3200" i="1">
                                        <a:latin typeface="Cambria Math"/>
                                      </a:rPr>
                                      <m:t>12</m:t>
                                    </m:r>
                                  </m:sub>
                                </m:sSub>
                                <m:r>
                                  <a:rPr lang="en-US" sz="3200" b="0" i="1" smtClean="0">
                                    <a:latin typeface="Cambria Math"/>
                                  </a:rPr>
                                  <m:t>−</m:t>
                                </m:r>
                                <m:sSub>
                                  <m:sSubPr>
                                    <m:ctrlPr>
                                      <a:rPr lang="en-US" sz="3200" i="1">
                                        <a:latin typeface="Cambria Math" panose="02040503050406030204" pitchFamily="18" charset="0"/>
                                      </a:rPr>
                                    </m:ctrlPr>
                                  </m:sSubPr>
                                  <m:e>
                                    <m:r>
                                      <a:rPr lang="en-US" sz="3200" i="1">
                                        <a:latin typeface="Cambria Math"/>
                                      </a:rPr>
                                      <m:t>𝐵</m:t>
                                    </m:r>
                                  </m:e>
                                  <m:sub>
                                    <m:r>
                                      <a:rPr lang="en-US" sz="3200" i="1">
                                        <a:latin typeface="Cambria Math"/>
                                      </a:rPr>
                                      <m:t>1</m:t>
                                    </m:r>
                                    <m:r>
                                      <a:rPr lang="en-US" sz="3200" b="0" i="1" smtClean="0">
                                        <a:latin typeface="Cambria Math"/>
                                      </a:rPr>
                                      <m:t>2</m:t>
                                    </m:r>
                                  </m:sub>
                                </m:sSub>
                              </m:e>
                              <m:e>
                                <m:sSub>
                                  <m:sSubPr>
                                    <m:ctrlPr>
                                      <a:rPr lang="en-US" sz="3200" i="1">
                                        <a:latin typeface="Cambria Math" panose="02040503050406030204" pitchFamily="18" charset="0"/>
                                      </a:rPr>
                                    </m:ctrlPr>
                                  </m:sSubPr>
                                  <m:e>
                                    <m:r>
                                      <a:rPr lang="en-US" sz="3200" i="1">
                                        <a:latin typeface="Cambria Math"/>
                                      </a:rPr>
                                      <m:t>𝐴</m:t>
                                    </m:r>
                                  </m:e>
                                  <m:sub>
                                    <m:r>
                                      <a:rPr lang="en-US" sz="3200" i="1">
                                        <a:latin typeface="Cambria Math"/>
                                      </a:rPr>
                                      <m:t>13</m:t>
                                    </m:r>
                                  </m:sub>
                                </m:sSub>
                                <m:r>
                                  <a:rPr lang="en-US" sz="3200" b="0" i="1" smtClean="0">
                                    <a:latin typeface="Cambria Math"/>
                                  </a:rPr>
                                  <m:t>−</m:t>
                                </m:r>
                                <m:sSub>
                                  <m:sSubPr>
                                    <m:ctrlPr>
                                      <a:rPr lang="en-US" sz="3200" i="1">
                                        <a:latin typeface="Cambria Math" panose="02040503050406030204" pitchFamily="18" charset="0"/>
                                      </a:rPr>
                                    </m:ctrlPr>
                                  </m:sSubPr>
                                  <m:e>
                                    <m:r>
                                      <a:rPr lang="en-US" sz="3200" i="1">
                                        <a:latin typeface="Cambria Math"/>
                                      </a:rPr>
                                      <m:t>𝐵</m:t>
                                    </m:r>
                                  </m:e>
                                  <m:sub>
                                    <m:r>
                                      <a:rPr lang="en-US" sz="3200" i="1">
                                        <a:latin typeface="Cambria Math"/>
                                      </a:rPr>
                                      <m:t>1</m:t>
                                    </m:r>
                                    <m:r>
                                      <a:rPr lang="en-US" sz="3200" b="0" i="1" smtClean="0">
                                        <a:latin typeface="Cambria Math"/>
                                      </a:rPr>
                                      <m:t>3</m:t>
                                    </m:r>
                                  </m:sub>
                                </m:sSub>
                              </m:e>
                            </m:mr>
                            <m:mr>
                              <m:e>
                                <m:sSub>
                                  <m:sSubPr>
                                    <m:ctrlPr>
                                      <a:rPr lang="en-US" sz="3200" i="1">
                                        <a:latin typeface="Cambria Math" panose="02040503050406030204" pitchFamily="18" charset="0"/>
                                      </a:rPr>
                                    </m:ctrlPr>
                                  </m:sSubPr>
                                  <m:e>
                                    <m:r>
                                      <a:rPr lang="en-US" sz="3200" i="1">
                                        <a:latin typeface="Cambria Math"/>
                                      </a:rPr>
                                      <m:t>𝐴</m:t>
                                    </m:r>
                                  </m:e>
                                  <m:sub>
                                    <m:r>
                                      <a:rPr lang="en-US" sz="3200" i="1">
                                        <a:latin typeface="Cambria Math"/>
                                      </a:rPr>
                                      <m:t>21</m:t>
                                    </m:r>
                                  </m:sub>
                                </m:sSub>
                                <m:r>
                                  <a:rPr lang="en-US" sz="3200" b="0" i="1" smtClean="0">
                                    <a:latin typeface="Cambria Math"/>
                                  </a:rPr>
                                  <m:t>−</m:t>
                                </m:r>
                                <m:sSub>
                                  <m:sSubPr>
                                    <m:ctrlPr>
                                      <a:rPr lang="en-US" sz="3200" i="1">
                                        <a:latin typeface="Cambria Math" panose="02040503050406030204" pitchFamily="18" charset="0"/>
                                      </a:rPr>
                                    </m:ctrlPr>
                                  </m:sSubPr>
                                  <m:e>
                                    <m:r>
                                      <a:rPr lang="en-US" sz="3200" i="1">
                                        <a:latin typeface="Cambria Math"/>
                                      </a:rPr>
                                      <m:t>𝐵</m:t>
                                    </m:r>
                                  </m:e>
                                  <m:sub>
                                    <m:r>
                                      <a:rPr lang="en-US" sz="3200" b="0" i="1" smtClean="0">
                                        <a:latin typeface="Cambria Math"/>
                                      </a:rPr>
                                      <m:t>2</m:t>
                                    </m:r>
                                    <m:r>
                                      <a:rPr lang="en-US" sz="3200" i="1">
                                        <a:latin typeface="Cambria Math"/>
                                      </a:rPr>
                                      <m:t>1</m:t>
                                    </m:r>
                                  </m:sub>
                                </m:sSub>
                              </m:e>
                              <m:e>
                                <m:sSub>
                                  <m:sSubPr>
                                    <m:ctrlPr>
                                      <a:rPr lang="en-US" sz="3200" i="1">
                                        <a:latin typeface="Cambria Math" panose="02040503050406030204" pitchFamily="18" charset="0"/>
                                      </a:rPr>
                                    </m:ctrlPr>
                                  </m:sSubPr>
                                  <m:e>
                                    <m:r>
                                      <a:rPr lang="en-US" sz="3200" i="1">
                                        <a:latin typeface="Cambria Math"/>
                                      </a:rPr>
                                      <m:t>𝐴</m:t>
                                    </m:r>
                                  </m:e>
                                  <m:sub>
                                    <m:r>
                                      <a:rPr lang="en-US" sz="3200" i="1">
                                        <a:latin typeface="Cambria Math"/>
                                      </a:rPr>
                                      <m:t>22</m:t>
                                    </m:r>
                                  </m:sub>
                                </m:sSub>
                                <m:r>
                                  <a:rPr lang="en-US" sz="3200" b="0" i="1" smtClean="0">
                                    <a:latin typeface="Cambria Math"/>
                                  </a:rPr>
                                  <m:t>−</m:t>
                                </m:r>
                                <m:sSub>
                                  <m:sSubPr>
                                    <m:ctrlPr>
                                      <a:rPr lang="en-US" sz="3200" i="1">
                                        <a:latin typeface="Cambria Math" panose="02040503050406030204" pitchFamily="18" charset="0"/>
                                      </a:rPr>
                                    </m:ctrlPr>
                                  </m:sSubPr>
                                  <m:e>
                                    <m:r>
                                      <a:rPr lang="en-US" sz="3200" i="1">
                                        <a:latin typeface="Cambria Math"/>
                                      </a:rPr>
                                      <m:t>𝐵</m:t>
                                    </m:r>
                                  </m:e>
                                  <m:sub>
                                    <m:r>
                                      <a:rPr lang="en-US" sz="3200" b="0" i="1" smtClean="0">
                                        <a:latin typeface="Cambria Math"/>
                                      </a:rPr>
                                      <m:t>22</m:t>
                                    </m:r>
                                  </m:sub>
                                </m:sSub>
                              </m:e>
                              <m:e>
                                <m:sSub>
                                  <m:sSubPr>
                                    <m:ctrlPr>
                                      <a:rPr lang="en-US" sz="3200" i="1">
                                        <a:latin typeface="Cambria Math" panose="02040503050406030204" pitchFamily="18" charset="0"/>
                                      </a:rPr>
                                    </m:ctrlPr>
                                  </m:sSubPr>
                                  <m:e>
                                    <m:r>
                                      <a:rPr lang="en-US" sz="3200" i="1">
                                        <a:latin typeface="Cambria Math"/>
                                      </a:rPr>
                                      <m:t>𝐴</m:t>
                                    </m:r>
                                  </m:e>
                                  <m:sub>
                                    <m:r>
                                      <a:rPr lang="en-US" sz="3200" i="1">
                                        <a:latin typeface="Cambria Math"/>
                                      </a:rPr>
                                      <m:t>23</m:t>
                                    </m:r>
                                  </m:sub>
                                </m:sSub>
                                <m:r>
                                  <a:rPr lang="en-US" sz="3200" b="0" i="1" smtClean="0">
                                    <a:latin typeface="Cambria Math"/>
                                  </a:rPr>
                                  <m:t>−</m:t>
                                </m:r>
                                <m:sSub>
                                  <m:sSubPr>
                                    <m:ctrlPr>
                                      <a:rPr lang="en-US" sz="3200" i="1">
                                        <a:latin typeface="Cambria Math" panose="02040503050406030204" pitchFamily="18" charset="0"/>
                                      </a:rPr>
                                    </m:ctrlPr>
                                  </m:sSubPr>
                                  <m:e>
                                    <m:r>
                                      <a:rPr lang="en-US" sz="3200" i="1">
                                        <a:latin typeface="Cambria Math"/>
                                      </a:rPr>
                                      <m:t>𝐵</m:t>
                                    </m:r>
                                  </m:e>
                                  <m:sub>
                                    <m:r>
                                      <a:rPr lang="en-US" sz="3200" b="0" i="1" smtClean="0">
                                        <a:latin typeface="Cambria Math"/>
                                      </a:rPr>
                                      <m:t>23</m:t>
                                    </m:r>
                                  </m:sub>
                                </m:sSub>
                              </m:e>
                            </m:mr>
                          </m:m>
                        </m:e>
                      </m:d>
                    </m:oMath>
                  </m:oMathPara>
                </a14:m>
                <a:endParaRPr lang="en-US" sz="3200" dirty="0"/>
              </a:p>
            </p:txBody>
          </p:sp>
        </mc:Choice>
        <mc:Fallback xmlns="">
          <p:sp>
            <p:nvSpPr>
              <p:cNvPr id="6" name="Text Placeholder 5"/>
              <p:cNvSpPr>
                <a:spLocks noGrp="1" noRot="1" noChangeAspect="1" noMove="1" noResize="1" noEditPoints="1" noAdjustHandles="1" noChangeArrowheads="1" noChangeShapeType="1" noTextEdit="1"/>
              </p:cNvSpPr>
              <p:nvPr>
                <p:ph sz="quarter" idx="16"/>
              </p:nvPr>
            </p:nvSpPr>
            <p:spPr>
              <a:xfrm>
                <a:off x="304800" y="876300"/>
                <a:ext cx="8534400" cy="5105400"/>
              </a:xfrm>
              <a:blipFill rotWithShape="0">
                <a:blip r:embed="rId2"/>
                <a:stretch>
                  <a:fillRect l="-1786" t="-1553"/>
                </a:stretch>
              </a:blipFill>
            </p:spPr>
            <p:txBody>
              <a:bodyPr/>
              <a:lstStyle/>
              <a:p>
                <a:r>
                  <a:rPr lang="en-US">
                    <a:noFill/>
                  </a:rPr>
                  <a:t> </a:t>
                </a:r>
              </a:p>
            </p:txBody>
          </p:sp>
        </mc:Fallback>
      </mc:AlternateContent>
      <p:sp>
        <p:nvSpPr>
          <p:cNvPr id="2" name="Slide Number Placeholder 1"/>
          <p:cNvSpPr>
            <a:spLocks noGrp="1"/>
          </p:cNvSpPr>
          <p:nvPr>
            <p:ph type="sldNum" sz="quarter" idx="19"/>
          </p:nvPr>
        </p:nvSpPr>
        <p:spPr/>
        <p:txBody>
          <a:bodyPr/>
          <a:lstStyle/>
          <a:p>
            <a:fld id="{D57F1E4F-1CFF-5643-939E-217C01CDF565}" type="slidenum">
              <a:rPr lang="en-US" smtClean="0">
                <a:solidFill>
                  <a:srgbClr val="323232"/>
                </a:solidFill>
              </a:rPr>
              <a:pPr/>
              <a:t>59</a:t>
            </a:fld>
            <a:endParaRPr lang="en-US" dirty="0">
              <a:solidFill>
                <a:srgbClr val="323232"/>
              </a:solidFill>
            </a:endParaRPr>
          </a:p>
        </p:txBody>
      </p:sp>
    </p:spTree>
    <p:extLst>
      <p:ext uri="{BB962C8B-B14F-4D97-AF65-F5344CB8AC3E}">
        <p14:creationId xmlns:p14="http://schemas.microsoft.com/office/powerpoint/2010/main" val="3547205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a:t>Debugging</a:t>
            </a:r>
          </a:p>
        </p:txBody>
      </p:sp>
      <p:sp>
        <p:nvSpPr>
          <p:cNvPr id="16387" name="Content Placeholder 2"/>
          <p:cNvSpPr>
            <a:spLocks noGrp="1"/>
          </p:cNvSpPr>
          <p:nvPr>
            <p:ph idx="1"/>
          </p:nvPr>
        </p:nvSpPr>
        <p:spPr/>
        <p:txBody>
          <a:bodyPr>
            <a:normAutofit lnSpcReduction="10000"/>
          </a:bodyPr>
          <a:lstStyle/>
          <a:p>
            <a:r>
              <a:rPr lang="en-US" altLang="en-US" sz="2000"/>
              <a:t>Programming is iterative</a:t>
            </a:r>
          </a:p>
          <a:p>
            <a:r>
              <a:rPr lang="en-US" altLang="en-US" sz="2000"/>
              <a:t>Start from what works. </a:t>
            </a:r>
          </a:p>
          <a:p>
            <a:pPr lvl="1"/>
            <a:r>
              <a:rPr lang="en-US" altLang="en-US" sz="2000"/>
              <a:t>Get example code working first</a:t>
            </a:r>
          </a:p>
          <a:p>
            <a:r>
              <a:rPr lang="en-US" altLang="en-US" sz="2000"/>
              <a:t>What did you change?</a:t>
            </a:r>
          </a:p>
          <a:p>
            <a:r>
              <a:rPr lang="en-US" altLang="en-US" sz="2000"/>
              <a:t>Have you looked at the underlying data file?</a:t>
            </a:r>
          </a:p>
          <a:p>
            <a:r>
              <a:rPr lang="en-US" altLang="en-US" sz="2000"/>
              <a:t>Have you looked at the workspace variables?</a:t>
            </a:r>
          </a:p>
          <a:p>
            <a:r>
              <a:rPr lang="en-US" altLang="en-US" sz="2000"/>
              <a:t>Did you display some intermediate values?</a:t>
            </a:r>
          </a:p>
          <a:p>
            <a:r>
              <a:rPr lang="en-US" altLang="en-US" sz="2000"/>
              <a:t>Don’t assume that if your code runs that it is correct. Does the output make sense?</a:t>
            </a:r>
          </a:p>
          <a:p>
            <a:r>
              <a:rPr lang="en-US" altLang="en-US" sz="2000"/>
              <a:t>Don’t expect others to debug your code for you</a:t>
            </a:r>
          </a:p>
          <a:p>
            <a:pPr lvl="1"/>
            <a:r>
              <a:rPr lang="en-US" altLang="en-US" sz="1600"/>
              <a:t>Programming can be like solving a puzzle- it appears hard while you’re doing it, but you get some great “ah ha” moments once you’ve figured it out for yourself</a:t>
            </a:r>
          </a:p>
          <a:p>
            <a:r>
              <a:rPr lang="en-US" altLang="en-US" sz="2000"/>
              <a:t>Being able to work independently and solve problems is critical</a:t>
            </a:r>
          </a:p>
        </p:txBody>
      </p:sp>
    </p:spTree>
    <p:extLst>
      <p:ext uri="{BB962C8B-B14F-4D97-AF65-F5344CB8AC3E}">
        <p14:creationId xmlns:p14="http://schemas.microsoft.com/office/powerpoint/2010/main" val="4630220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76200" y="76200"/>
            <a:ext cx="2306722" cy="286682"/>
          </a:xfrm>
        </p:spPr>
        <p:txBody>
          <a:bodyPr/>
          <a:lstStyle/>
          <a:p>
            <a:r>
              <a:rPr lang="en-US" dirty="0"/>
              <a:t>3.1 Addition and Subtraction</a:t>
            </a:r>
          </a:p>
        </p:txBody>
      </p:sp>
      <p:sp>
        <p:nvSpPr>
          <p:cNvPr id="6" name="Text Placeholder 5"/>
          <p:cNvSpPr>
            <a:spLocks noGrp="1"/>
          </p:cNvSpPr>
          <p:nvPr>
            <p:ph sz="quarter" idx="16"/>
          </p:nvPr>
        </p:nvSpPr>
        <p:spPr>
          <a:xfrm>
            <a:off x="1200150" y="1295400"/>
            <a:ext cx="6743700" cy="4267200"/>
          </a:xfrm>
        </p:spPr>
        <p:txBody>
          <a:bodyPr>
            <a:normAutofit lnSpcReduction="10000"/>
          </a:bodyPr>
          <a:lstStyle/>
          <a:p>
            <a:pPr marL="0" indent="0">
              <a:buNone/>
            </a:pPr>
            <a:r>
              <a:rPr lang="en-US" sz="3600" dirty="0"/>
              <a:t>When adding a scalar to an array, MATLAB adds the scalar to every element of the array</a:t>
            </a:r>
          </a:p>
          <a:p>
            <a:pPr marL="0" indent="0">
              <a:buNone/>
            </a:pPr>
            <a:endParaRPr lang="en-US" sz="3600" dirty="0"/>
          </a:p>
          <a:p>
            <a:pPr marL="0" indent="0">
              <a:buNone/>
            </a:pPr>
            <a:r>
              <a:rPr lang="en-US" sz="3600" dirty="0"/>
              <a:t>When subtracting a scalar from an array, MATLAB subtracts the scalar from every element of the array</a:t>
            </a:r>
          </a:p>
        </p:txBody>
      </p:sp>
      <p:sp>
        <p:nvSpPr>
          <p:cNvPr id="2" name="Slide Number Placeholder 1"/>
          <p:cNvSpPr>
            <a:spLocks noGrp="1"/>
          </p:cNvSpPr>
          <p:nvPr>
            <p:ph type="sldNum" sz="quarter" idx="19"/>
          </p:nvPr>
        </p:nvSpPr>
        <p:spPr/>
        <p:txBody>
          <a:bodyPr/>
          <a:lstStyle/>
          <a:p>
            <a:fld id="{D57F1E4F-1CFF-5643-939E-217C01CDF565}" type="slidenum">
              <a:rPr lang="en-US" smtClean="0">
                <a:solidFill>
                  <a:srgbClr val="323232"/>
                </a:solidFill>
              </a:rPr>
              <a:pPr/>
              <a:t>60</a:t>
            </a:fld>
            <a:endParaRPr lang="en-US" dirty="0">
              <a:solidFill>
                <a:srgbClr val="323232"/>
              </a:solidFill>
            </a:endParaRPr>
          </a:p>
        </p:txBody>
      </p:sp>
    </p:spTree>
    <p:extLst>
      <p:ext uri="{BB962C8B-B14F-4D97-AF65-F5344CB8AC3E}">
        <p14:creationId xmlns:p14="http://schemas.microsoft.com/office/powerpoint/2010/main" val="10584263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76200" y="76200"/>
            <a:ext cx="2306722" cy="286682"/>
          </a:xfrm>
        </p:spPr>
        <p:txBody>
          <a:bodyPr/>
          <a:lstStyle/>
          <a:p>
            <a:r>
              <a:rPr lang="en-US" dirty="0"/>
              <a:t>3.1 Addition and Subtraction</a:t>
            </a:r>
          </a:p>
        </p:txBody>
      </p:sp>
      <mc:AlternateContent xmlns:mc="http://schemas.openxmlformats.org/markup-compatibility/2006" xmlns:a14="http://schemas.microsoft.com/office/drawing/2010/main">
        <mc:Choice Requires="a14">
          <p:sp>
            <p:nvSpPr>
              <p:cNvPr id="6" name="Text Placeholder 5"/>
              <p:cNvSpPr>
                <a:spLocks noGrp="1"/>
              </p:cNvSpPr>
              <p:nvPr>
                <p:ph sz="quarter" idx="16"/>
              </p:nvPr>
            </p:nvSpPr>
            <p:spPr>
              <a:xfrm>
                <a:off x="304800" y="952500"/>
                <a:ext cx="8534400" cy="4953000"/>
              </a:xfrm>
            </p:spPr>
            <p:txBody>
              <a:bodyPr/>
              <a:lstStyle/>
              <a:p>
                <a:pPr marL="0" indent="0">
                  <a:buNone/>
                </a:pPr>
                <a:r>
                  <a:rPr lang="en-US" sz="3600" dirty="0"/>
                  <a:t>EXAMPLE</a:t>
                </a:r>
              </a:p>
              <a:p>
                <a:pPr marL="0" indent="0">
                  <a:buNone/>
                </a:pPr>
                <a:r>
                  <a:rPr lang="en-US" dirty="0"/>
                  <a:t>For </a:t>
                </a:r>
                <a:r>
                  <a:rPr lang="en-US" i="1" dirty="0"/>
                  <a:t>c</a:t>
                </a:r>
                <a:r>
                  <a:rPr lang="en-US" dirty="0"/>
                  <a:t> a scalar and </a:t>
                </a:r>
                <a14:m>
                  <m:oMath xmlns:m="http://schemas.openxmlformats.org/officeDocument/2006/math">
                    <m:r>
                      <a:rPr lang="en-US" b="0" i="1" smtClean="0">
                        <a:latin typeface="Cambria Math"/>
                      </a:rPr>
                      <m:t>𝐴</m:t>
                    </m:r>
                    <m:r>
                      <a:rPr lang="en-US" b="0" i="1" smtClean="0">
                        <a:latin typeface="Cambria Math"/>
                      </a:rPr>
                      <m:t>=</m:t>
                    </m:r>
                    <m:d>
                      <m:dPr>
                        <m:begChr m:val="["/>
                        <m:endChr m:val="]"/>
                        <m:ctrlPr>
                          <a:rPr lang="en-US" b="0"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11</m:t>
                                  </m:r>
                                </m:sub>
                              </m:sSub>
                            </m:e>
                            <m:e>
                              <m:sSub>
                                <m:sSubPr>
                                  <m:ctrlPr>
                                    <a:rPr lang="en-US" i="1">
                                      <a:latin typeface="Cambria Math" panose="02040503050406030204" pitchFamily="18" charset="0"/>
                                    </a:rPr>
                                  </m:ctrlPr>
                                </m:sSubPr>
                                <m:e>
                                  <m:r>
                                    <a:rPr lang="en-US" i="1">
                                      <a:latin typeface="Cambria Math"/>
                                    </a:rPr>
                                    <m:t>𝐴</m:t>
                                  </m:r>
                                </m:e>
                                <m:sub>
                                  <m:r>
                                    <a:rPr lang="en-US" i="1">
                                      <a:latin typeface="Cambria Math"/>
                                    </a:rPr>
                                    <m:t>1</m:t>
                                  </m:r>
                                  <m:r>
                                    <a:rPr lang="en-US" b="0" i="1" smtClean="0">
                                      <a:latin typeface="Cambria Math"/>
                                    </a:rPr>
                                    <m:t>2</m:t>
                                  </m:r>
                                </m:sub>
                              </m:sSub>
                            </m:e>
                            <m:e>
                              <m:sSub>
                                <m:sSubPr>
                                  <m:ctrlPr>
                                    <a:rPr lang="en-US" i="1">
                                      <a:latin typeface="Cambria Math" panose="02040503050406030204" pitchFamily="18" charset="0"/>
                                    </a:rPr>
                                  </m:ctrlPr>
                                </m:sSubPr>
                                <m:e>
                                  <m:r>
                                    <a:rPr lang="en-US" i="1">
                                      <a:latin typeface="Cambria Math"/>
                                    </a:rPr>
                                    <m:t>𝐴</m:t>
                                  </m:r>
                                </m:e>
                                <m:sub>
                                  <m:r>
                                    <a:rPr lang="en-US" i="1">
                                      <a:latin typeface="Cambria Math"/>
                                    </a:rPr>
                                    <m:t>1</m:t>
                                  </m:r>
                                  <m:r>
                                    <a:rPr lang="en-US" b="0" i="1" smtClean="0">
                                      <a:latin typeface="Cambria Math"/>
                                    </a:rPr>
                                    <m:t>3</m:t>
                                  </m:r>
                                </m:sub>
                              </m:sSub>
                            </m:e>
                          </m:mr>
                          <m:mr>
                            <m:e>
                              <m:sSub>
                                <m:sSubPr>
                                  <m:ctrlPr>
                                    <a:rPr lang="en-US" i="1">
                                      <a:latin typeface="Cambria Math" panose="02040503050406030204" pitchFamily="18" charset="0"/>
                                    </a:rPr>
                                  </m:ctrlPr>
                                </m:sSubPr>
                                <m:e>
                                  <m:r>
                                    <a:rPr lang="en-US" i="1">
                                      <a:latin typeface="Cambria Math"/>
                                    </a:rPr>
                                    <m:t>𝐴</m:t>
                                  </m:r>
                                </m:e>
                                <m:sub>
                                  <m:r>
                                    <a:rPr lang="en-US" b="0" i="1" smtClean="0">
                                      <a:latin typeface="Cambria Math"/>
                                    </a:rPr>
                                    <m:t>2</m:t>
                                  </m:r>
                                  <m:r>
                                    <a:rPr lang="en-US" i="1">
                                      <a:latin typeface="Cambria Math"/>
                                    </a:rPr>
                                    <m:t>1</m:t>
                                  </m:r>
                                </m:sub>
                              </m:sSub>
                            </m:e>
                            <m:e>
                              <m:sSub>
                                <m:sSubPr>
                                  <m:ctrlPr>
                                    <a:rPr lang="en-US" i="1">
                                      <a:latin typeface="Cambria Math" panose="02040503050406030204" pitchFamily="18" charset="0"/>
                                    </a:rPr>
                                  </m:ctrlPr>
                                </m:sSubPr>
                                <m:e>
                                  <m:r>
                                    <a:rPr lang="en-US" i="1">
                                      <a:latin typeface="Cambria Math"/>
                                    </a:rPr>
                                    <m:t>𝐴</m:t>
                                  </m:r>
                                </m:e>
                                <m:sub>
                                  <m:r>
                                    <a:rPr lang="en-US" b="0" i="1" smtClean="0">
                                      <a:latin typeface="Cambria Math"/>
                                    </a:rPr>
                                    <m:t>22</m:t>
                                  </m:r>
                                </m:sub>
                              </m:sSub>
                            </m:e>
                            <m:e>
                              <m:sSub>
                                <m:sSubPr>
                                  <m:ctrlPr>
                                    <a:rPr lang="en-US" i="1">
                                      <a:latin typeface="Cambria Math" panose="02040503050406030204" pitchFamily="18" charset="0"/>
                                    </a:rPr>
                                  </m:ctrlPr>
                                </m:sSubPr>
                                <m:e>
                                  <m:r>
                                    <a:rPr lang="en-US" i="1">
                                      <a:latin typeface="Cambria Math"/>
                                    </a:rPr>
                                    <m:t>𝐴</m:t>
                                  </m:r>
                                </m:e>
                                <m:sub>
                                  <m:r>
                                    <a:rPr lang="en-US" b="0" i="1" smtClean="0">
                                      <a:latin typeface="Cambria Math"/>
                                    </a:rPr>
                                    <m:t>23</m:t>
                                  </m:r>
                                </m:sub>
                              </m:sSub>
                            </m:e>
                          </m:mr>
                        </m:m>
                      </m:e>
                    </m:d>
                  </m:oMath>
                </a14:m>
                <a:endParaRPr lang="en-US" b="0"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𝐴</m:t>
                      </m:r>
                      <m:r>
                        <a:rPr lang="en-US" b="0" i="1" smtClean="0">
                          <a:latin typeface="Cambria Math"/>
                        </a:rPr>
                        <m:t>+</m:t>
                      </m:r>
                      <m:r>
                        <a:rPr lang="en-US" b="0" i="1" smtClean="0">
                          <a:latin typeface="Cambria Math"/>
                        </a:rPr>
                        <m:t>𝑐</m:t>
                      </m:r>
                      <m:r>
                        <a:rPr lang="en-US" i="1">
                          <a:latin typeface="Cambria Math"/>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a:rPr>
                                      <m:t>𝐴</m:t>
                                    </m:r>
                                  </m:e>
                                  <m:sub>
                                    <m:r>
                                      <a:rPr lang="en-US" i="1">
                                        <a:latin typeface="Cambria Math"/>
                                      </a:rPr>
                                      <m:t>11</m:t>
                                    </m:r>
                                  </m:sub>
                                </m:sSub>
                                <m:r>
                                  <a:rPr lang="en-US" b="0" i="1" smtClean="0">
                                    <a:latin typeface="Cambria Math"/>
                                  </a:rPr>
                                  <m:t>+</m:t>
                                </m:r>
                                <m:r>
                                  <a:rPr lang="en-US" b="0" i="1" smtClean="0">
                                    <a:latin typeface="Cambria Math"/>
                                  </a:rPr>
                                  <m:t>𝑐</m:t>
                                </m:r>
                              </m:e>
                              <m:e>
                                <m:sSub>
                                  <m:sSubPr>
                                    <m:ctrlPr>
                                      <a:rPr lang="en-US" i="1">
                                        <a:latin typeface="Cambria Math" panose="02040503050406030204" pitchFamily="18" charset="0"/>
                                      </a:rPr>
                                    </m:ctrlPr>
                                  </m:sSubPr>
                                  <m:e>
                                    <m:r>
                                      <a:rPr lang="en-US" i="1">
                                        <a:latin typeface="Cambria Math"/>
                                      </a:rPr>
                                      <m:t>𝐴</m:t>
                                    </m:r>
                                  </m:e>
                                  <m:sub>
                                    <m:r>
                                      <a:rPr lang="en-US" i="1">
                                        <a:latin typeface="Cambria Math"/>
                                      </a:rPr>
                                      <m:t>12</m:t>
                                    </m:r>
                                  </m:sub>
                                </m:sSub>
                                <m:r>
                                  <a:rPr lang="en-US" i="1">
                                    <a:latin typeface="Cambria Math"/>
                                  </a:rPr>
                                  <m:t>+</m:t>
                                </m:r>
                                <m:r>
                                  <a:rPr lang="en-US" i="1">
                                    <a:latin typeface="Cambria Math"/>
                                  </a:rPr>
                                  <m:t>𝑐</m:t>
                                </m:r>
                              </m:e>
                              <m:e>
                                <m:sSub>
                                  <m:sSubPr>
                                    <m:ctrlPr>
                                      <a:rPr lang="en-US" i="1">
                                        <a:latin typeface="Cambria Math" panose="02040503050406030204" pitchFamily="18" charset="0"/>
                                      </a:rPr>
                                    </m:ctrlPr>
                                  </m:sSubPr>
                                  <m:e>
                                    <m:r>
                                      <a:rPr lang="en-US" i="1">
                                        <a:latin typeface="Cambria Math"/>
                                      </a:rPr>
                                      <m:t>𝐴</m:t>
                                    </m:r>
                                  </m:e>
                                  <m:sub>
                                    <m:r>
                                      <a:rPr lang="en-US" i="1">
                                        <a:latin typeface="Cambria Math"/>
                                      </a:rPr>
                                      <m:t>13</m:t>
                                    </m:r>
                                  </m:sub>
                                </m:sSub>
                                <m:r>
                                  <a:rPr lang="en-US" i="1">
                                    <a:latin typeface="Cambria Math"/>
                                  </a:rPr>
                                  <m:t>+</m:t>
                                </m:r>
                                <m:r>
                                  <a:rPr lang="en-US" i="1">
                                    <a:latin typeface="Cambria Math"/>
                                  </a:rPr>
                                  <m:t>𝑐</m:t>
                                </m:r>
                              </m:e>
                            </m:mr>
                            <m:mr>
                              <m:e>
                                <m:sSub>
                                  <m:sSubPr>
                                    <m:ctrlPr>
                                      <a:rPr lang="en-US" i="1">
                                        <a:latin typeface="Cambria Math" panose="02040503050406030204" pitchFamily="18" charset="0"/>
                                      </a:rPr>
                                    </m:ctrlPr>
                                  </m:sSubPr>
                                  <m:e>
                                    <m:r>
                                      <a:rPr lang="en-US" i="1">
                                        <a:latin typeface="Cambria Math"/>
                                      </a:rPr>
                                      <m:t>𝐴</m:t>
                                    </m:r>
                                  </m:e>
                                  <m:sub>
                                    <m:r>
                                      <a:rPr lang="en-US" i="1">
                                        <a:latin typeface="Cambria Math"/>
                                      </a:rPr>
                                      <m:t>21</m:t>
                                    </m:r>
                                  </m:sub>
                                </m:sSub>
                                <m:r>
                                  <a:rPr lang="en-US" i="1">
                                    <a:latin typeface="Cambria Math"/>
                                  </a:rPr>
                                  <m:t>+</m:t>
                                </m:r>
                                <m:r>
                                  <a:rPr lang="en-US" i="1">
                                    <a:latin typeface="Cambria Math"/>
                                  </a:rPr>
                                  <m:t>𝑐</m:t>
                                </m:r>
                              </m:e>
                              <m:e>
                                <m:sSub>
                                  <m:sSubPr>
                                    <m:ctrlPr>
                                      <a:rPr lang="en-US" i="1">
                                        <a:latin typeface="Cambria Math" panose="02040503050406030204" pitchFamily="18" charset="0"/>
                                      </a:rPr>
                                    </m:ctrlPr>
                                  </m:sSubPr>
                                  <m:e>
                                    <m:r>
                                      <a:rPr lang="en-US" i="1">
                                        <a:latin typeface="Cambria Math"/>
                                      </a:rPr>
                                      <m:t>𝐴</m:t>
                                    </m:r>
                                  </m:e>
                                  <m:sub>
                                    <m:r>
                                      <a:rPr lang="en-US" i="1">
                                        <a:latin typeface="Cambria Math"/>
                                      </a:rPr>
                                      <m:t>22</m:t>
                                    </m:r>
                                  </m:sub>
                                </m:sSub>
                                <m:r>
                                  <a:rPr lang="en-US" i="1">
                                    <a:latin typeface="Cambria Math"/>
                                  </a:rPr>
                                  <m:t>+</m:t>
                                </m:r>
                                <m:r>
                                  <a:rPr lang="en-US" i="1">
                                    <a:latin typeface="Cambria Math"/>
                                  </a:rPr>
                                  <m:t>𝑐</m:t>
                                </m:r>
                              </m:e>
                              <m:e>
                                <m:sSub>
                                  <m:sSubPr>
                                    <m:ctrlPr>
                                      <a:rPr lang="en-US" i="1">
                                        <a:latin typeface="Cambria Math" panose="02040503050406030204" pitchFamily="18" charset="0"/>
                                      </a:rPr>
                                    </m:ctrlPr>
                                  </m:sSubPr>
                                  <m:e>
                                    <m:r>
                                      <a:rPr lang="en-US" i="1">
                                        <a:latin typeface="Cambria Math"/>
                                      </a:rPr>
                                      <m:t>𝐴</m:t>
                                    </m:r>
                                  </m:e>
                                  <m:sub>
                                    <m:r>
                                      <a:rPr lang="en-US" i="1">
                                        <a:latin typeface="Cambria Math"/>
                                      </a:rPr>
                                      <m:t>23</m:t>
                                    </m:r>
                                  </m:sub>
                                </m:sSub>
                                <m:r>
                                  <a:rPr lang="en-US" i="1">
                                    <a:latin typeface="Cambria Math"/>
                                  </a:rPr>
                                  <m:t>+</m:t>
                                </m:r>
                                <m:r>
                                  <a:rPr lang="en-US" i="1">
                                    <a:latin typeface="Cambria Math"/>
                                  </a:rPr>
                                  <m:t>𝑐</m:t>
                                </m:r>
                              </m:e>
                            </m:mr>
                          </m:m>
                        </m:e>
                      </m:d>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𝐴</m:t>
                      </m:r>
                      <m:r>
                        <a:rPr lang="en-US" b="0" i="1" smtClean="0">
                          <a:latin typeface="Cambria Math"/>
                        </a:rPr>
                        <m:t>−</m:t>
                      </m:r>
                      <m:r>
                        <a:rPr lang="en-US" i="1">
                          <a:latin typeface="Cambria Math"/>
                        </a:rPr>
                        <m:t>𝑐</m:t>
                      </m:r>
                      <m:r>
                        <a:rPr lang="en-US" i="1">
                          <a:latin typeface="Cambria Math"/>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a:rPr>
                                      <m:t>𝐴</m:t>
                                    </m:r>
                                  </m:e>
                                  <m:sub>
                                    <m:r>
                                      <a:rPr lang="en-US" i="1">
                                        <a:latin typeface="Cambria Math"/>
                                      </a:rPr>
                                      <m:t>11</m:t>
                                    </m:r>
                                  </m:sub>
                                </m:sSub>
                                <m:r>
                                  <a:rPr lang="en-US" b="0" i="1" smtClean="0">
                                    <a:latin typeface="Cambria Math"/>
                                  </a:rPr>
                                  <m:t>−</m:t>
                                </m:r>
                                <m:r>
                                  <a:rPr lang="en-US" i="1">
                                    <a:latin typeface="Cambria Math"/>
                                  </a:rPr>
                                  <m:t>𝑐</m:t>
                                </m:r>
                              </m:e>
                              <m:e>
                                <m:sSub>
                                  <m:sSubPr>
                                    <m:ctrlPr>
                                      <a:rPr lang="en-US" i="1">
                                        <a:latin typeface="Cambria Math" panose="02040503050406030204" pitchFamily="18" charset="0"/>
                                      </a:rPr>
                                    </m:ctrlPr>
                                  </m:sSubPr>
                                  <m:e>
                                    <m:r>
                                      <a:rPr lang="en-US" i="1">
                                        <a:latin typeface="Cambria Math"/>
                                      </a:rPr>
                                      <m:t>𝐴</m:t>
                                    </m:r>
                                  </m:e>
                                  <m:sub>
                                    <m:r>
                                      <a:rPr lang="en-US" i="1">
                                        <a:latin typeface="Cambria Math"/>
                                      </a:rPr>
                                      <m:t>12</m:t>
                                    </m:r>
                                  </m:sub>
                                </m:sSub>
                                <m:r>
                                  <a:rPr lang="en-US" b="0" i="1" smtClean="0">
                                    <a:latin typeface="Cambria Math"/>
                                  </a:rPr>
                                  <m:t>−</m:t>
                                </m:r>
                                <m:r>
                                  <a:rPr lang="en-US" i="1">
                                    <a:latin typeface="Cambria Math"/>
                                  </a:rPr>
                                  <m:t>𝑐</m:t>
                                </m:r>
                              </m:e>
                              <m:e>
                                <m:sSub>
                                  <m:sSubPr>
                                    <m:ctrlPr>
                                      <a:rPr lang="en-US" i="1">
                                        <a:latin typeface="Cambria Math" panose="02040503050406030204" pitchFamily="18" charset="0"/>
                                      </a:rPr>
                                    </m:ctrlPr>
                                  </m:sSubPr>
                                  <m:e>
                                    <m:r>
                                      <a:rPr lang="en-US" i="1">
                                        <a:latin typeface="Cambria Math"/>
                                      </a:rPr>
                                      <m:t>𝐴</m:t>
                                    </m:r>
                                  </m:e>
                                  <m:sub>
                                    <m:r>
                                      <a:rPr lang="en-US" i="1">
                                        <a:latin typeface="Cambria Math"/>
                                      </a:rPr>
                                      <m:t>13</m:t>
                                    </m:r>
                                  </m:sub>
                                </m:sSub>
                                <m:r>
                                  <a:rPr lang="en-US" b="0" i="1" smtClean="0">
                                    <a:latin typeface="Cambria Math"/>
                                  </a:rPr>
                                  <m:t>−</m:t>
                                </m:r>
                                <m:r>
                                  <a:rPr lang="en-US" i="1">
                                    <a:latin typeface="Cambria Math"/>
                                  </a:rPr>
                                  <m:t>𝑐</m:t>
                                </m:r>
                              </m:e>
                            </m:mr>
                            <m:mr>
                              <m:e>
                                <m:sSub>
                                  <m:sSubPr>
                                    <m:ctrlPr>
                                      <a:rPr lang="en-US" i="1">
                                        <a:latin typeface="Cambria Math" panose="02040503050406030204" pitchFamily="18" charset="0"/>
                                      </a:rPr>
                                    </m:ctrlPr>
                                  </m:sSubPr>
                                  <m:e>
                                    <m:r>
                                      <a:rPr lang="en-US" i="1">
                                        <a:latin typeface="Cambria Math"/>
                                      </a:rPr>
                                      <m:t>𝐴</m:t>
                                    </m:r>
                                  </m:e>
                                  <m:sub>
                                    <m:r>
                                      <a:rPr lang="en-US" i="1">
                                        <a:latin typeface="Cambria Math"/>
                                      </a:rPr>
                                      <m:t>21</m:t>
                                    </m:r>
                                  </m:sub>
                                </m:sSub>
                                <m:r>
                                  <a:rPr lang="en-US" b="0" i="1" smtClean="0">
                                    <a:latin typeface="Cambria Math"/>
                                  </a:rPr>
                                  <m:t>−</m:t>
                                </m:r>
                                <m:r>
                                  <a:rPr lang="en-US" i="1">
                                    <a:latin typeface="Cambria Math"/>
                                  </a:rPr>
                                  <m:t>𝑐</m:t>
                                </m:r>
                              </m:e>
                              <m:e>
                                <m:sSub>
                                  <m:sSubPr>
                                    <m:ctrlPr>
                                      <a:rPr lang="en-US" i="1">
                                        <a:latin typeface="Cambria Math" panose="02040503050406030204" pitchFamily="18" charset="0"/>
                                      </a:rPr>
                                    </m:ctrlPr>
                                  </m:sSubPr>
                                  <m:e>
                                    <m:r>
                                      <a:rPr lang="en-US" i="1">
                                        <a:latin typeface="Cambria Math"/>
                                      </a:rPr>
                                      <m:t>𝐴</m:t>
                                    </m:r>
                                  </m:e>
                                  <m:sub>
                                    <m:r>
                                      <a:rPr lang="en-US" i="1">
                                        <a:latin typeface="Cambria Math"/>
                                      </a:rPr>
                                      <m:t>22</m:t>
                                    </m:r>
                                  </m:sub>
                                </m:sSub>
                                <m:r>
                                  <a:rPr lang="en-US" b="0" i="1" smtClean="0">
                                    <a:latin typeface="Cambria Math"/>
                                  </a:rPr>
                                  <m:t>−</m:t>
                                </m:r>
                                <m:r>
                                  <a:rPr lang="en-US" i="1">
                                    <a:latin typeface="Cambria Math"/>
                                  </a:rPr>
                                  <m:t>𝑐</m:t>
                                </m:r>
                              </m:e>
                              <m:e>
                                <m:sSub>
                                  <m:sSubPr>
                                    <m:ctrlPr>
                                      <a:rPr lang="en-US" i="1">
                                        <a:latin typeface="Cambria Math" panose="02040503050406030204" pitchFamily="18" charset="0"/>
                                      </a:rPr>
                                    </m:ctrlPr>
                                  </m:sSubPr>
                                  <m:e>
                                    <m:r>
                                      <a:rPr lang="en-US" i="1">
                                        <a:latin typeface="Cambria Math"/>
                                      </a:rPr>
                                      <m:t>𝐴</m:t>
                                    </m:r>
                                  </m:e>
                                  <m:sub>
                                    <m:r>
                                      <a:rPr lang="en-US" i="1">
                                        <a:latin typeface="Cambria Math"/>
                                      </a:rPr>
                                      <m:t>23</m:t>
                                    </m:r>
                                  </m:sub>
                                </m:sSub>
                                <m:r>
                                  <a:rPr lang="en-US" b="0" i="1" smtClean="0">
                                    <a:latin typeface="Cambria Math"/>
                                  </a:rPr>
                                  <m:t>−</m:t>
                                </m:r>
                                <m:r>
                                  <a:rPr lang="en-US" i="1">
                                    <a:latin typeface="Cambria Math"/>
                                  </a:rPr>
                                  <m:t>𝑐</m:t>
                                </m:r>
                              </m:e>
                            </m:mr>
                          </m:m>
                        </m:e>
                      </m:d>
                    </m:oMath>
                  </m:oMathPara>
                </a14:m>
                <a:endParaRPr lang="en-US" dirty="0"/>
              </a:p>
            </p:txBody>
          </p:sp>
        </mc:Choice>
        <mc:Fallback xmlns="">
          <p:sp>
            <p:nvSpPr>
              <p:cNvPr id="6" name="Text Placeholder 5"/>
              <p:cNvSpPr>
                <a:spLocks noGrp="1" noRot="1" noChangeAspect="1" noMove="1" noResize="1" noEditPoints="1" noAdjustHandles="1" noChangeArrowheads="1" noChangeShapeType="1" noTextEdit="1"/>
              </p:cNvSpPr>
              <p:nvPr>
                <p:ph sz="quarter" idx="16"/>
              </p:nvPr>
            </p:nvSpPr>
            <p:spPr>
              <a:xfrm>
                <a:off x="304800" y="952500"/>
                <a:ext cx="8534400" cy="4953000"/>
              </a:xfrm>
              <a:blipFill rotWithShape="0">
                <a:blip r:embed="rId2"/>
                <a:stretch>
                  <a:fillRect l="-2143" t="-1845"/>
                </a:stretch>
              </a:blipFill>
            </p:spPr>
            <p:txBody>
              <a:bodyPr/>
              <a:lstStyle/>
              <a:p>
                <a:r>
                  <a:rPr lang="en-US">
                    <a:noFill/>
                  </a:rPr>
                  <a:t> </a:t>
                </a:r>
              </a:p>
            </p:txBody>
          </p:sp>
        </mc:Fallback>
      </mc:AlternateContent>
      <p:sp>
        <p:nvSpPr>
          <p:cNvPr id="2" name="Slide Number Placeholder 1"/>
          <p:cNvSpPr>
            <a:spLocks noGrp="1"/>
          </p:cNvSpPr>
          <p:nvPr>
            <p:ph type="sldNum" sz="quarter" idx="19"/>
          </p:nvPr>
        </p:nvSpPr>
        <p:spPr/>
        <p:txBody>
          <a:bodyPr/>
          <a:lstStyle/>
          <a:p>
            <a:fld id="{D57F1E4F-1CFF-5643-939E-217C01CDF565}" type="slidenum">
              <a:rPr lang="en-US" smtClean="0">
                <a:solidFill>
                  <a:srgbClr val="323232"/>
                </a:solidFill>
              </a:rPr>
              <a:pPr/>
              <a:t>61</a:t>
            </a:fld>
            <a:endParaRPr lang="en-US" dirty="0">
              <a:solidFill>
                <a:srgbClr val="323232"/>
              </a:solidFill>
            </a:endParaRPr>
          </a:p>
        </p:txBody>
      </p:sp>
    </p:spTree>
    <p:extLst>
      <p:ext uri="{BB962C8B-B14F-4D97-AF65-F5344CB8AC3E}">
        <p14:creationId xmlns:p14="http://schemas.microsoft.com/office/powerpoint/2010/main" val="725188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6200" y="76200"/>
            <a:ext cx="1928413" cy="286232"/>
          </a:xfrm>
        </p:spPr>
        <p:txBody>
          <a:bodyPr/>
          <a:lstStyle/>
          <a:p>
            <a:r>
              <a:rPr lang="en-US" dirty="0"/>
              <a:t>3.2 Array Multiplication</a:t>
            </a:r>
          </a:p>
        </p:txBody>
      </p:sp>
      <p:sp>
        <p:nvSpPr>
          <p:cNvPr id="3" name="Text Placeholder 2"/>
          <p:cNvSpPr>
            <a:spLocks noGrp="1"/>
          </p:cNvSpPr>
          <p:nvPr>
            <p:ph sz="quarter" idx="16"/>
          </p:nvPr>
        </p:nvSpPr>
        <p:spPr>
          <a:xfrm>
            <a:off x="752475" y="914400"/>
            <a:ext cx="7639050" cy="5029200"/>
          </a:xfrm>
        </p:spPr>
        <p:txBody>
          <a:bodyPr>
            <a:normAutofit lnSpcReduction="10000"/>
          </a:bodyPr>
          <a:lstStyle/>
          <a:p>
            <a:pPr marL="0" indent="0">
              <a:buNone/>
            </a:pPr>
            <a:r>
              <a:rPr lang="en-US" sz="3600" dirty="0"/>
              <a:t>There are two ways of multiplying matrices – matrix multiplication and elementwise multiplication</a:t>
            </a:r>
          </a:p>
          <a:p>
            <a:pPr marL="0" indent="0">
              <a:buNone/>
            </a:pPr>
            <a:r>
              <a:rPr lang="en-US" sz="3600" dirty="0"/>
              <a:t>MATRIX MULTIPLICATION</a:t>
            </a:r>
          </a:p>
          <a:p>
            <a:r>
              <a:rPr lang="en-US" sz="3200" dirty="0"/>
              <a:t>Type used in linear algebra</a:t>
            </a:r>
          </a:p>
          <a:p>
            <a:r>
              <a:rPr lang="en-US" sz="3200" dirty="0"/>
              <a:t>MATLAB denotes this with asterisk (</a:t>
            </a:r>
            <a:r>
              <a:rPr lang="en-US" sz="3200" dirty="0">
                <a:latin typeface="Courier New" pitchFamily="49" charset="0"/>
                <a:cs typeface="Courier New" pitchFamily="49" charset="0"/>
              </a:rPr>
              <a:t>*</a:t>
            </a:r>
            <a:r>
              <a:rPr lang="en-US" sz="3200" dirty="0"/>
              <a:t>)</a:t>
            </a:r>
          </a:p>
          <a:p>
            <a:r>
              <a:rPr lang="en-US" sz="3200" dirty="0"/>
              <a:t>Number of columns in left matrix must be same as number of rows in right matrix</a:t>
            </a:r>
            <a:endParaRPr lang="en-US" sz="2800" dirty="0"/>
          </a:p>
        </p:txBody>
      </p:sp>
      <p:sp>
        <p:nvSpPr>
          <p:cNvPr id="4" name="Slide Number Placeholder 3"/>
          <p:cNvSpPr>
            <a:spLocks noGrp="1"/>
          </p:cNvSpPr>
          <p:nvPr>
            <p:ph type="sldNum" sz="quarter" idx="19"/>
          </p:nvPr>
        </p:nvSpPr>
        <p:spPr/>
        <p:txBody>
          <a:bodyPr/>
          <a:lstStyle/>
          <a:p>
            <a:fld id="{D57F1E4F-1CFF-5643-939E-217C01CDF565}" type="slidenum">
              <a:rPr lang="en-US" smtClean="0">
                <a:solidFill>
                  <a:srgbClr val="323232"/>
                </a:solidFill>
              </a:rPr>
              <a:pPr/>
              <a:t>62</a:t>
            </a:fld>
            <a:endParaRPr lang="en-US" dirty="0">
              <a:solidFill>
                <a:srgbClr val="323232"/>
              </a:solidFill>
            </a:endParaRPr>
          </a:p>
        </p:txBody>
      </p:sp>
    </p:spTree>
    <p:extLst>
      <p:ext uri="{BB962C8B-B14F-4D97-AF65-F5344CB8AC3E}">
        <p14:creationId xmlns:p14="http://schemas.microsoft.com/office/powerpoint/2010/main" val="39941317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6200" y="76200"/>
            <a:ext cx="1928413" cy="286232"/>
          </a:xfrm>
        </p:spPr>
        <p:txBody>
          <a:bodyPr/>
          <a:lstStyle/>
          <a:p>
            <a:r>
              <a:rPr lang="en-US" dirty="0"/>
              <a:t>3.2 Array Multiplication</a:t>
            </a:r>
          </a:p>
        </p:txBody>
      </p:sp>
      <p:sp>
        <p:nvSpPr>
          <p:cNvPr id="3" name="Text Placeholder 2"/>
          <p:cNvSpPr>
            <a:spLocks noGrp="1"/>
          </p:cNvSpPr>
          <p:nvPr>
            <p:ph sz="quarter" idx="16"/>
          </p:nvPr>
        </p:nvSpPr>
        <p:spPr>
          <a:xfrm>
            <a:off x="590550" y="990600"/>
            <a:ext cx="7962900" cy="4876800"/>
          </a:xfrm>
        </p:spPr>
        <p:txBody>
          <a:bodyPr/>
          <a:lstStyle/>
          <a:p>
            <a:pPr marL="0" indent="0">
              <a:buNone/>
            </a:pPr>
            <a:endParaRPr lang="en-US" sz="28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362" y="914400"/>
            <a:ext cx="8398838" cy="5111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9"/>
          </p:nvPr>
        </p:nvSpPr>
        <p:spPr/>
        <p:txBody>
          <a:bodyPr/>
          <a:lstStyle/>
          <a:p>
            <a:fld id="{D57F1E4F-1CFF-5643-939E-217C01CDF565}" type="slidenum">
              <a:rPr lang="en-US" smtClean="0">
                <a:solidFill>
                  <a:srgbClr val="323232"/>
                </a:solidFill>
              </a:rPr>
              <a:pPr/>
              <a:t>63</a:t>
            </a:fld>
            <a:endParaRPr lang="en-US" dirty="0">
              <a:solidFill>
                <a:srgbClr val="323232"/>
              </a:solidFill>
            </a:endParaRPr>
          </a:p>
        </p:txBody>
      </p:sp>
    </p:spTree>
    <p:extLst>
      <p:ext uri="{BB962C8B-B14F-4D97-AF65-F5344CB8AC3E}">
        <p14:creationId xmlns:p14="http://schemas.microsoft.com/office/powerpoint/2010/main" val="20819733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6200" y="76200"/>
            <a:ext cx="1928413" cy="286682"/>
          </a:xfrm>
        </p:spPr>
        <p:txBody>
          <a:bodyPr/>
          <a:lstStyle/>
          <a:p>
            <a:r>
              <a:rPr lang="en-US" dirty="0"/>
              <a:t>3.2 Array Multiplication</a:t>
            </a:r>
          </a:p>
        </p:txBody>
      </p:sp>
      <p:sp>
        <p:nvSpPr>
          <p:cNvPr id="3" name="Text Placeholder 2"/>
          <p:cNvSpPr>
            <a:spLocks noGrp="1"/>
          </p:cNvSpPr>
          <p:nvPr>
            <p:ph sz="quarter" idx="16"/>
          </p:nvPr>
        </p:nvSpPr>
        <p:spPr>
          <a:xfrm>
            <a:off x="590550" y="990600"/>
            <a:ext cx="2076450" cy="1600200"/>
          </a:xfrm>
        </p:spPr>
        <p:txBody>
          <a:bodyPr/>
          <a:lstStyle/>
          <a:p>
            <a:pPr marL="0" indent="0">
              <a:buNone/>
            </a:pPr>
            <a:endParaRPr lang="en-US" sz="2800" dirty="0"/>
          </a:p>
        </p:txBody>
      </p:sp>
      <p:grpSp>
        <p:nvGrpSpPr>
          <p:cNvPr id="6" name="Group 5"/>
          <p:cNvGrpSpPr/>
          <p:nvPr/>
        </p:nvGrpSpPr>
        <p:grpSpPr>
          <a:xfrm>
            <a:off x="1017750" y="984250"/>
            <a:ext cx="7108501" cy="4889501"/>
            <a:chOff x="762000" y="896815"/>
            <a:chExt cx="7108501" cy="4889501"/>
          </a:xfrm>
        </p:grpSpPr>
        <p:pic>
          <p:nvPicPr>
            <p:cNvPr id="4" name="Picture 3"/>
            <p:cNvPicPr>
              <a:picLocks noChangeAspect="1"/>
            </p:cNvPicPr>
            <p:nvPr/>
          </p:nvPicPr>
          <p:blipFill>
            <a:blip r:embed="rId2"/>
            <a:stretch>
              <a:fillRect/>
            </a:stretch>
          </p:blipFill>
          <p:spPr>
            <a:xfrm>
              <a:off x="762000" y="896815"/>
              <a:ext cx="7108501" cy="4889501"/>
            </a:xfrm>
            <a:prstGeom prst="rect">
              <a:avLst/>
            </a:prstGeom>
          </p:spPr>
        </p:pic>
        <p:sp>
          <p:nvSpPr>
            <p:cNvPr id="5" name="Rectangle 4"/>
            <p:cNvSpPr/>
            <p:nvPr/>
          </p:nvSpPr>
          <p:spPr>
            <a:xfrm>
              <a:off x="820582" y="905608"/>
              <a:ext cx="3020851" cy="228600"/>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7" name="Slide Number Placeholder 6"/>
          <p:cNvSpPr>
            <a:spLocks noGrp="1"/>
          </p:cNvSpPr>
          <p:nvPr>
            <p:ph type="sldNum" sz="quarter" idx="19"/>
          </p:nvPr>
        </p:nvSpPr>
        <p:spPr/>
        <p:txBody>
          <a:bodyPr/>
          <a:lstStyle/>
          <a:p>
            <a:fld id="{D57F1E4F-1CFF-5643-939E-217C01CDF565}" type="slidenum">
              <a:rPr lang="en-US" smtClean="0">
                <a:solidFill>
                  <a:srgbClr val="323232"/>
                </a:solidFill>
              </a:rPr>
              <a:pPr/>
              <a:t>64</a:t>
            </a:fld>
            <a:endParaRPr lang="en-US" dirty="0">
              <a:solidFill>
                <a:srgbClr val="323232"/>
              </a:solidFill>
            </a:endParaRPr>
          </a:p>
        </p:txBody>
      </p:sp>
    </p:spTree>
    <p:extLst>
      <p:ext uri="{BB962C8B-B14F-4D97-AF65-F5344CB8AC3E}">
        <p14:creationId xmlns:p14="http://schemas.microsoft.com/office/powerpoint/2010/main" val="2132674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6200" y="76200"/>
            <a:ext cx="1928413" cy="286682"/>
          </a:xfrm>
        </p:spPr>
        <p:txBody>
          <a:bodyPr/>
          <a:lstStyle/>
          <a:p>
            <a:r>
              <a:rPr lang="en-US" dirty="0"/>
              <a:t>3.2 Array Multiplication</a:t>
            </a:r>
          </a:p>
        </p:txBody>
      </p:sp>
      <mc:AlternateContent xmlns:mc="http://schemas.openxmlformats.org/markup-compatibility/2006" xmlns:a14="http://schemas.microsoft.com/office/drawing/2010/main">
        <mc:Choice Requires="a14">
          <p:sp>
            <p:nvSpPr>
              <p:cNvPr id="3" name="Text Placeholder 2"/>
              <p:cNvSpPr>
                <a:spLocks noGrp="1"/>
              </p:cNvSpPr>
              <p:nvPr>
                <p:ph sz="quarter" idx="16"/>
              </p:nvPr>
            </p:nvSpPr>
            <p:spPr>
              <a:xfrm>
                <a:off x="590550" y="1238250"/>
                <a:ext cx="7962900" cy="4381500"/>
              </a:xfrm>
            </p:spPr>
            <p:txBody>
              <a:bodyPr>
                <a:normAutofit lnSpcReduction="10000"/>
              </a:bodyPr>
              <a:lstStyle/>
              <a:p>
                <a:pPr marL="0" indent="0">
                  <a:buNone/>
                </a:pPr>
                <a:r>
                  <a:rPr lang="en-US" sz="3600" dirty="0"/>
                  <a:t>When performing matrix multiplication on two square matrices</a:t>
                </a:r>
              </a:p>
              <a:p>
                <a:r>
                  <a:rPr lang="en-US" sz="3200" dirty="0"/>
                  <a:t>They must both have the same dimensions</a:t>
                </a:r>
              </a:p>
              <a:p>
                <a:r>
                  <a:rPr lang="en-US" sz="3200" dirty="0"/>
                  <a:t>The result is a matrix of the same dimension</a:t>
                </a:r>
              </a:p>
              <a:p>
                <a:r>
                  <a:rPr lang="en-US" sz="3200" dirty="0"/>
                  <a:t>In general, the product is not commutative, i.e.,    </a:t>
                </a:r>
                <a14:m>
                  <m:oMath xmlns:m="http://schemas.openxmlformats.org/officeDocument/2006/math">
                    <m:r>
                      <a:rPr lang="en-US" sz="3200" b="0" i="1" smtClean="0">
                        <a:latin typeface="Cambria Math"/>
                      </a:rPr>
                      <m:t>𝐴</m:t>
                    </m:r>
                    <m:r>
                      <a:rPr lang="en-US" sz="3200" b="0" i="1" smtClean="0">
                        <a:latin typeface="Cambria Math"/>
                      </a:rPr>
                      <m:t>∗</m:t>
                    </m:r>
                    <m:r>
                      <a:rPr lang="en-US" sz="3200" b="0" i="1" smtClean="0">
                        <a:latin typeface="Cambria Math"/>
                      </a:rPr>
                      <m:t>𝐵</m:t>
                    </m:r>
                    <m:r>
                      <a:rPr lang="en-US" sz="3200" b="0" i="1" smtClean="0">
                        <a:latin typeface="Cambria Math"/>
                        <a:ea typeface="Cambria Math"/>
                      </a:rPr>
                      <m:t>≠</m:t>
                    </m:r>
                    <m:r>
                      <a:rPr lang="en-US" sz="3200" b="0" i="1" smtClean="0">
                        <a:latin typeface="Cambria Math"/>
                        <a:ea typeface="Cambria Math"/>
                      </a:rPr>
                      <m:t>𝐵</m:t>
                    </m:r>
                    <m:r>
                      <a:rPr lang="en-US" sz="3200" b="0" i="1" smtClean="0">
                        <a:latin typeface="Cambria Math"/>
                        <a:ea typeface="Cambria Math"/>
                      </a:rPr>
                      <m:t>∗</m:t>
                    </m:r>
                    <m:r>
                      <a:rPr lang="en-US" sz="3200" b="0" i="1" smtClean="0">
                        <a:latin typeface="Cambria Math"/>
                        <a:ea typeface="Cambria Math"/>
                      </a:rPr>
                      <m:t>𝐴</m:t>
                    </m:r>
                  </m:oMath>
                </a14:m>
                <a:endParaRPr lang="en-US" sz="3200" dirty="0"/>
              </a:p>
            </p:txBody>
          </p:sp>
        </mc:Choice>
        <mc:Fallback xmlns="">
          <p:sp>
            <p:nvSpPr>
              <p:cNvPr id="3" name="Text Placeholder 2"/>
              <p:cNvSpPr>
                <a:spLocks noGrp="1" noRot="1" noChangeAspect="1" noMove="1" noResize="1" noEditPoints="1" noAdjustHandles="1" noChangeArrowheads="1" noChangeShapeType="1" noTextEdit="1"/>
              </p:cNvSpPr>
              <p:nvPr>
                <p:ph sz="quarter" idx="16"/>
              </p:nvPr>
            </p:nvSpPr>
            <p:spPr>
              <a:xfrm>
                <a:off x="590550" y="1238250"/>
                <a:ext cx="7962900" cy="4381500"/>
              </a:xfrm>
              <a:blipFill rotWithShape="0">
                <a:blip r:embed="rId2"/>
                <a:stretch>
                  <a:fillRect l="-2374" t="-3338" r="-2221"/>
                </a:stretch>
              </a:blipFill>
            </p:spPr>
            <p:txBody>
              <a:bodyPr/>
              <a:lstStyle/>
              <a:p>
                <a:r>
                  <a:rPr lang="en-US">
                    <a:noFill/>
                  </a:rPr>
                  <a:t> </a:t>
                </a:r>
              </a:p>
            </p:txBody>
          </p:sp>
        </mc:Fallback>
      </mc:AlternateContent>
      <p:sp>
        <p:nvSpPr>
          <p:cNvPr id="4" name="Slide Number Placeholder 3"/>
          <p:cNvSpPr>
            <a:spLocks noGrp="1"/>
          </p:cNvSpPr>
          <p:nvPr>
            <p:ph type="sldNum" sz="quarter" idx="19"/>
          </p:nvPr>
        </p:nvSpPr>
        <p:spPr/>
        <p:txBody>
          <a:bodyPr/>
          <a:lstStyle/>
          <a:p>
            <a:fld id="{D57F1E4F-1CFF-5643-939E-217C01CDF565}" type="slidenum">
              <a:rPr lang="en-US" smtClean="0">
                <a:solidFill>
                  <a:srgbClr val="323232"/>
                </a:solidFill>
              </a:rPr>
              <a:pPr/>
              <a:t>65</a:t>
            </a:fld>
            <a:endParaRPr lang="en-US" dirty="0">
              <a:solidFill>
                <a:srgbClr val="323232"/>
              </a:solidFill>
            </a:endParaRPr>
          </a:p>
        </p:txBody>
      </p:sp>
    </p:spTree>
    <p:extLst>
      <p:ext uri="{BB962C8B-B14F-4D97-AF65-F5344CB8AC3E}">
        <p14:creationId xmlns:p14="http://schemas.microsoft.com/office/powerpoint/2010/main" val="39709733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6200" y="76200"/>
            <a:ext cx="1928413" cy="286682"/>
          </a:xfrm>
        </p:spPr>
        <p:txBody>
          <a:bodyPr/>
          <a:lstStyle/>
          <a:p>
            <a:r>
              <a:rPr lang="en-US" dirty="0"/>
              <a:t>3.2 Array Multiplication</a:t>
            </a:r>
          </a:p>
        </p:txBody>
      </p:sp>
      <p:sp>
        <p:nvSpPr>
          <p:cNvPr id="3" name="Text Placeholder 2"/>
          <p:cNvSpPr>
            <a:spLocks noGrp="1"/>
          </p:cNvSpPr>
          <p:nvPr>
            <p:ph sz="quarter" idx="16"/>
          </p:nvPr>
        </p:nvSpPr>
        <p:spPr>
          <a:xfrm>
            <a:off x="838200" y="794825"/>
            <a:ext cx="3581400" cy="5715000"/>
          </a:xfrm>
        </p:spPr>
        <p:txBody>
          <a:bodyPr>
            <a:normAutofit/>
          </a:bodyPr>
          <a:lstStyle/>
          <a:p>
            <a:pPr marL="0" indent="0">
              <a:buNone/>
            </a:pPr>
            <a:r>
              <a:rPr lang="it-IT" sz="2000" dirty="0">
                <a:latin typeface="Courier New" pitchFamily="49" charset="0"/>
                <a:cs typeface="Courier New" pitchFamily="49" charset="0"/>
              </a:rPr>
              <a:t>&gt;&gt; A = randi(3,3)</a:t>
            </a:r>
          </a:p>
          <a:p>
            <a:pPr marL="0" indent="0">
              <a:buNone/>
            </a:pPr>
            <a:r>
              <a:rPr lang="it-IT" sz="2000" dirty="0">
                <a:latin typeface="Courier New" pitchFamily="49" charset="0"/>
                <a:cs typeface="Courier New" pitchFamily="49" charset="0"/>
              </a:rPr>
              <a:t>A =</a:t>
            </a:r>
          </a:p>
          <a:p>
            <a:pPr marL="0" indent="0">
              <a:buNone/>
            </a:pPr>
            <a:r>
              <a:rPr lang="it-IT" sz="2000" dirty="0">
                <a:latin typeface="Courier New" pitchFamily="49" charset="0"/>
                <a:cs typeface="Courier New" pitchFamily="49" charset="0"/>
              </a:rPr>
              <a:t>     3     3     1</a:t>
            </a:r>
          </a:p>
          <a:p>
            <a:pPr marL="0" indent="0">
              <a:buNone/>
            </a:pPr>
            <a:r>
              <a:rPr lang="it-IT" sz="2000" dirty="0">
                <a:latin typeface="Courier New" pitchFamily="49" charset="0"/>
                <a:cs typeface="Courier New" pitchFamily="49" charset="0"/>
              </a:rPr>
              <a:t>     3     2     2</a:t>
            </a:r>
          </a:p>
          <a:p>
            <a:pPr marL="0" indent="0">
              <a:buNone/>
            </a:pPr>
            <a:r>
              <a:rPr lang="it-IT" sz="2000" dirty="0">
                <a:latin typeface="Courier New" pitchFamily="49" charset="0"/>
                <a:cs typeface="Courier New" pitchFamily="49" charset="0"/>
              </a:rPr>
              <a:t>     1     1     3</a:t>
            </a:r>
          </a:p>
          <a:p>
            <a:pPr marL="0" indent="0">
              <a:buNone/>
            </a:pPr>
            <a:r>
              <a:rPr lang="it-IT" sz="2000" dirty="0">
                <a:latin typeface="Courier New" pitchFamily="49" charset="0"/>
                <a:cs typeface="Courier New" pitchFamily="49" charset="0"/>
              </a:rPr>
              <a:t>&gt;&gt; B=randi(3,3)</a:t>
            </a:r>
          </a:p>
          <a:p>
            <a:pPr marL="0" indent="0">
              <a:buNone/>
            </a:pPr>
            <a:r>
              <a:rPr lang="it-IT" sz="2000" dirty="0">
                <a:latin typeface="Courier New" pitchFamily="49" charset="0"/>
                <a:cs typeface="Courier New" pitchFamily="49" charset="0"/>
              </a:rPr>
              <a:t>B =</a:t>
            </a:r>
          </a:p>
          <a:p>
            <a:pPr marL="0" indent="0">
              <a:buNone/>
            </a:pPr>
            <a:r>
              <a:rPr lang="it-IT" sz="2000" dirty="0">
                <a:latin typeface="Courier New" pitchFamily="49" charset="0"/>
                <a:cs typeface="Courier New" pitchFamily="49" charset="0"/>
              </a:rPr>
              <a:t>     3     3     1</a:t>
            </a:r>
          </a:p>
          <a:p>
            <a:pPr marL="0" indent="0">
              <a:buNone/>
            </a:pPr>
            <a:r>
              <a:rPr lang="it-IT" sz="2000" dirty="0">
                <a:latin typeface="Courier New" pitchFamily="49" charset="0"/>
                <a:cs typeface="Courier New" pitchFamily="49" charset="0"/>
              </a:rPr>
              <a:t>     1     2     2</a:t>
            </a:r>
          </a:p>
          <a:p>
            <a:pPr marL="0" indent="0">
              <a:buNone/>
            </a:pPr>
            <a:r>
              <a:rPr lang="it-IT" sz="2000" dirty="0">
                <a:latin typeface="Courier New" pitchFamily="49" charset="0"/>
                <a:cs typeface="Courier New" pitchFamily="49" charset="0"/>
              </a:rPr>
              <a:t>     3     3     3</a:t>
            </a:r>
          </a:p>
          <a:p>
            <a:pPr marL="0" indent="0">
              <a:buNone/>
            </a:pPr>
            <a:r>
              <a:rPr lang="it-IT" sz="2000" dirty="0">
                <a:latin typeface="Courier New" pitchFamily="49" charset="0"/>
                <a:cs typeface="Courier New" pitchFamily="49" charset="0"/>
              </a:rPr>
              <a:t>&gt;&gt; AB = A*B</a:t>
            </a:r>
          </a:p>
          <a:p>
            <a:pPr marL="0" indent="0">
              <a:buNone/>
            </a:pPr>
            <a:r>
              <a:rPr lang="it-IT" sz="2000" dirty="0">
                <a:latin typeface="Courier New" pitchFamily="49" charset="0"/>
                <a:cs typeface="Courier New" pitchFamily="49" charset="0"/>
              </a:rPr>
              <a:t>AB =</a:t>
            </a:r>
          </a:p>
          <a:p>
            <a:pPr marL="0" indent="0">
              <a:buNone/>
            </a:pPr>
            <a:r>
              <a:rPr lang="it-IT" sz="2000" dirty="0">
                <a:latin typeface="Courier New" pitchFamily="49" charset="0"/>
                <a:cs typeface="Courier New" pitchFamily="49" charset="0"/>
              </a:rPr>
              <a:t>    15    18    12</a:t>
            </a:r>
          </a:p>
          <a:p>
            <a:pPr marL="0" indent="0">
              <a:buNone/>
            </a:pPr>
            <a:r>
              <a:rPr lang="it-IT" sz="2000" dirty="0">
                <a:latin typeface="Courier New" pitchFamily="49" charset="0"/>
                <a:cs typeface="Courier New" pitchFamily="49" charset="0"/>
              </a:rPr>
              <a:t>    17    19    13</a:t>
            </a:r>
          </a:p>
          <a:p>
            <a:pPr marL="0" indent="0">
              <a:buNone/>
            </a:pPr>
            <a:r>
              <a:rPr lang="it-IT" sz="2000" dirty="0">
                <a:latin typeface="Courier New" pitchFamily="49" charset="0"/>
                <a:cs typeface="Courier New" pitchFamily="49" charset="0"/>
              </a:rPr>
              <a:t>    13    14    12</a:t>
            </a:r>
          </a:p>
        </p:txBody>
      </p:sp>
      <p:sp>
        <p:nvSpPr>
          <p:cNvPr id="5" name="Text Placeholder 2"/>
          <p:cNvSpPr txBox="1">
            <a:spLocks/>
          </p:cNvSpPr>
          <p:nvPr/>
        </p:nvSpPr>
        <p:spPr>
          <a:xfrm>
            <a:off x="4953000" y="794825"/>
            <a:ext cx="3581400" cy="3962400"/>
          </a:xfrm>
          <a:prstGeom prst="rect">
            <a:avLst/>
          </a:prstGeom>
        </p:spPr>
        <p:txBody>
          <a:bodyPr vert="horz">
            <a:noAutofit/>
          </a:bodyPr>
          <a:lstStyle>
            <a:lvl1pPr marL="234950" indent="-234950" algn="l" rtl="0" eaLnBrk="1" latinLnBrk="0" hangingPunct="1">
              <a:spcBef>
                <a:spcPct val="20000"/>
              </a:spcBef>
              <a:buClr>
                <a:schemeClr val="accent3"/>
              </a:buClr>
              <a:buSzPct val="95000"/>
              <a:buFont typeface="Arial" pitchFamily="34" charset="0"/>
              <a:buChar char="•"/>
              <a:defRPr kumimoji="0" sz="32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8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Clr>
                <a:srgbClr val="83C546"/>
              </a:buClr>
              <a:buFont typeface="Arial" pitchFamily="34" charset="0"/>
              <a:buNone/>
            </a:pPr>
            <a:r>
              <a:rPr lang="it-IT" sz="2000" dirty="0">
                <a:solidFill>
                  <a:srgbClr val="323232"/>
                </a:solidFill>
                <a:latin typeface="Courier New" pitchFamily="49" charset="0"/>
                <a:cs typeface="Courier New" pitchFamily="49" charset="0"/>
              </a:rPr>
              <a:t>&gt;&gt; BA = B*A</a:t>
            </a:r>
          </a:p>
          <a:p>
            <a:pPr marL="0" indent="0">
              <a:buClr>
                <a:srgbClr val="83C546"/>
              </a:buClr>
              <a:buFont typeface="Arial" pitchFamily="34" charset="0"/>
              <a:buNone/>
            </a:pPr>
            <a:r>
              <a:rPr lang="it-IT" sz="2000" dirty="0">
                <a:solidFill>
                  <a:srgbClr val="323232"/>
                </a:solidFill>
                <a:latin typeface="Courier New" pitchFamily="49" charset="0"/>
                <a:cs typeface="Courier New" pitchFamily="49" charset="0"/>
              </a:rPr>
              <a:t>BA =</a:t>
            </a:r>
          </a:p>
          <a:p>
            <a:pPr marL="0" indent="0">
              <a:buClr>
                <a:srgbClr val="83C546"/>
              </a:buClr>
              <a:buFont typeface="Arial" pitchFamily="34" charset="0"/>
              <a:buNone/>
            </a:pPr>
            <a:r>
              <a:rPr lang="it-IT" sz="2000" dirty="0">
                <a:solidFill>
                  <a:srgbClr val="323232"/>
                </a:solidFill>
                <a:latin typeface="Courier New" pitchFamily="49" charset="0"/>
                <a:cs typeface="Courier New" pitchFamily="49" charset="0"/>
              </a:rPr>
              <a:t>    19    16    12</a:t>
            </a:r>
          </a:p>
          <a:p>
            <a:pPr marL="0" indent="0">
              <a:buClr>
                <a:srgbClr val="83C546"/>
              </a:buClr>
              <a:buFont typeface="Arial" pitchFamily="34" charset="0"/>
              <a:buNone/>
            </a:pPr>
            <a:r>
              <a:rPr lang="it-IT" sz="2000" dirty="0">
                <a:solidFill>
                  <a:srgbClr val="323232"/>
                </a:solidFill>
                <a:latin typeface="Courier New" pitchFamily="49" charset="0"/>
                <a:cs typeface="Courier New" pitchFamily="49" charset="0"/>
              </a:rPr>
              <a:t>    11     9    11</a:t>
            </a:r>
          </a:p>
          <a:p>
            <a:pPr marL="0" indent="0">
              <a:buClr>
                <a:srgbClr val="83C546"/>
              </a:buClr>
              <a:buFont typeface="Arial" pitchFamily="34" charset="0"/>
              <a:buNone/>
            </a:pPr>
            <a:r>
              <a:rPr lang="it-IT" sz="2000" dirty="0">
                <a:solidFill>
                  <a:srgbClr val="323232"/>
                </a:solidFill>
                <a:latin typeface="Courier New" pitchFamily="49" charset="0"/>
                <a:cs typeface="Courier New" pitchFamily="49" charset="0"/>
              </a:rPr>
              <a:t>    21    18    18</a:t>
            </a:r>
          </a:p>
          <a:p>
            <a:pPr marL="0" indent="0">
              <a:buClr>
                <a:srgbClr val="83C546"/>
              </a:buClr>
              <a:buFont typeface="Arial" pitchFamily="34" charset="0"/>
              <a:buNone/>
            </a:pPr>
            <a:r>
              <a:rPr lang="it-IT" sz="2000" dirty="0">
                <a:solidFill>
                  <a:srgbClr val="323232"/>
                </a:solidFill>
                <a:latin typeface="Courier New" pitchFamily="49" charset="0"/>
                <a:cs typeface="Courier New" pitchFamily="49" charset="0"/>
              </a:rPr>
              <a:t>&gt;&gt; AB == BA</a:t>
            </a:r>
          </a:p>
          <a:p>
            <a:pPr marL="0" indent="0">
              <a:buClr>
                <a:srgbClr val="83C546"/>
              </a:buClr>
              <a:buFont typeface="Arial" pitchFamily="34" charset="0"/>
              <a:buNone/>
            </a:pPr>
            <a:r>
              <a:rPr lang="it-IT" sz="2000" dirty="0">
                <a:solidFill>
                  <a:srgbClr val="323232"/>
                </a:solidFill>
                <a:latin typeface="Courier New" pitchFamily="49" charset="0"/>
                <a:cs typeface="Courier New" pitchFamily="49" charset="0"/>
              </a:rPr>
              <a:t>ans =</a:t>
            </a:r>
          </a:p>
          <a:p>
            <a:pPr marL="0" indent="0">
              <a:buClr>
                <a:srgbClr val="83C546"/>
              </a:buClr>
              <a:buFont typeface="Arial" pitchFamily="34" charset="0"/>
              <a:buNone/>
            </a:pPr>
            <a:r>
              <a:rPr lang="it-IT" sz="2000" dirty="0">
                <a:solidFill>
                  <a:srgbClr val="323232"/>
                </a:solidFill>
                <a:latin typeface="Courier New" pitchFamily="49" charset="0"/>
                <a:cs typeface="Courier New" pitchFamily="49" charset="0"/>
              </a:rPr>
              <a:t>     0     0     1</a:t>
            </a:r>
          </a:p>
          <a:p>
            <a:pPr marL="0" indent="0">
              <a:buClr>
                <a:srgbClr val="83C546"/>
              </a:buClr>
              <a:buFont typeface="Arial" pitchFamily="34" charset="0"/>
              <a:buNone/>
            </a:pPr>
            <a:r>
              <a:rPr lang="it-IT" sz="2000" dirty="0">
                <a:solidFill>
                  <a:srgbClr val="323232"/>
                </a:solidFill>
                <a:latin typeface="Courier New" pitchFamily="49" charset="0"/>
                <a:cs typeface="Courier New" pitchFamily="49" charset="0"/>
              </a:rPr>
              <a:t>     0     0     0</a:t>
            </a:r>
          </a:p>
          <a:p>
            <a:pPr marL="0" indent="0">
              <a:buClr>
                <a:srgbClr val="83C546"/>
              </a:buClr>
              <a:buFont typeface="Arial" pitchFamily="34" charset="0"/>
              <a:buNone/>
            </a:pPr>
            <a:r>
              <a:rPr lang="it-IT" sz="2000" dirty="0">
                <a:solidFill>
                  <a:srgbClr val="323232"/>
                </a:solidFill>
                <a:latin typeface="Courier New" pitchFamily="49" charset="0"/>
                <a:cs typeface="Courier New" pitchFamily="49" charset="0"/>
              </a:rPr>
              <a:t>     0     0     0</a:t>
            </a:r>
          </a:p>
        </p:txBody>
      </p:sp>
      <p:cxnSp>
        <p:nvCxnSpPr>
          <p:cNvPr id="7" name="Straight Connector 6"/>
          <p:cNvCxnSpPr/>
          <p:nvPr/>
        </p:nvCxnSpPr>
        <p:spPr>
          <a:xfrm>
            <a:off x="4495800" y="914400"/>
            <a:ext cx="0" cy="541020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9"/>
          </p:nvPr>
        </p:nvSpPr>
        <p:spPr/>
        <p:txBody>
          <a:bodyPr/>
          <a:lstStyle/>
          <a:p>
            <a:fld id="{D57F1E4F-1CFF-5643-939E-217C01CDF565}" type="slidenum">
              <a:rPr lang="en-US" smtClean="0">
                <a:solidFill>
                  <a:srgbClr val="323232"/>
                </a:solidFill>
              </a:rPr>
              <a:pPr/>
              <a:t>66</a:t>
            </a:fld>
            <a:endParaRPr lang="en-US" dirty="0">
              <a:solidFill>
                <a:srgbClr val="323232"/>
              </a:solidFill>
            </a:endParaRPr>
          </a:p>
        </p:txBody>
      </p:sp>
    </p:spTree>
    <p:extLst>
      <p:ext uri="{BB962C8B-B14F-4D97-AF65-F5344CB8AC3E}">
        <p14:creationId xmlns:p14="http://schemas.microsoft.com/office/powerpoint/2010/main" val="1004724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6200" y="76200"/>
            <a:ext cx="1928413" cy="286682"/>
          </a:xfrm>
        </p:spPr>
        <p:txBody>
          <a:bodyPr/>
          <a:lstStyle/>
          <a:p>
            <a:r>
              <a:rPr lang="en-US" dirty="0"/>
              <a:t>3.2 Array Multiplication</a:t>
            </a:r>
          </a:p>
        </p:txBody>
      </p:sp>
      <p:sp>
        <p:nvSpPr>
          <p:cNvPr id="3" name="Text Placeholder 2"/>
          <p:cNvSpPr>
            <a:spLocks noGrp="1"/>
          </p:cNvSpPr>
          <p:nvPr>
            <p:ph sz="quarter" idx="16"/>
          </p:nvPr>
        </p:nvSpPr>
        <p:spPr>
          <a:xfrm>
            <a:off x="590550" y="600075"/>
            <a:ext cx="7962900" cy="5657850"/>
          </a:xfrm>
        </p:spPr>
        <p:txBody>
          <a:bodyPr/>
          <a:lstStyle/>
          <a:p>
            <a:pPr marL="0" indent="0">
              <a:buNone/>
            </a:pPr>
            <a:r>
              <a:rPr lang="en-US" sz="3600" dirty="0"/>
              <a:t>When performing matrix multiplication on two vectors</a:t>
            </a:r>
          </a:p>
          <a:p>
            <a:r>
              <a:rPr lang="en-US" sz="3200" dirty="0"/>
              <a:t>They must both be the same size</a:t>
            </a:r>
          </a:p>
          <a:p>
            <a:r>
              <a:rPr lang="en-US" sz="3200" dirty="0"/>
              <a:t>One must be a row vector and the other a column vector</a:t>
            </a:r>
          </a:p>
          <a:p>
            <a:r>
              <a:rPr lang="en-US" sz="3200" dirty="0"/>
              <a:t>If the row vector is on the left, the product is a scalar</a:t>
            </a:r>
          </a:p>
          <a:p>
            <a:r>
              <a:rPr lang="en-US" sz="3200" dirty="0"/>
              <a:t>If the row vector is on the right, the product is a square matrix whose side is the same size as the vectors</a:t>
            </a:r>
          </a:p>
        </p:txBody>
      </p:sp>
      <p:sp>
        <p:nvSpPr>
          <p:cNvPr id="4" name="Slide Number Placeholder 3"/>
          <p:cNvSpPr>
            <a:spLocks noGrp="1"/>
          </p:cNvSpPr>
          <p:nvPr>
            <p:ph type="sldNum" sz="quarter" idx="19"/>
          </p:nvPr>
        </p:nvSpPr>
        <p:spPr/>
        <p:txBody>
          <a:bodyPr/>
          <a:lstStyle/>
          <a:p>
            <a:fld id="{D57F1E4F-1CFF-5643-939E-217C01CDF565}" type="slidenum">
              <a:rPr lang="en-US" smtClean="0">
                <a:solidFill>
                  <a:srgbClr val="323232"/>
                </a:solidFill>
              </a:rPr>
              <a:pPr/>
              <a:t>67</a:t>
            </a:fld>
            <a:endParaRPr lang="en-US" dirty="0">
              <a:solidFill>
                <a:srgbClr val="323232"/>
              </a:solidFill>
            </a:endParaRPr>
          </a:p>
        </p:txBody>
      </p:sp>
    </p:spTree>
    <p:extLst>
      <p:ext uri="{BB962C8B-B14F-4D97-AF65-F5344CB8AC3E}">
        <p14:creationId xmlns:p14="http://schemas.microsoft.com/office/powerpoint/2010/main" val="31382740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6200" y="76200"/>
            <a:ext cx="1928413" cy="286682"/>
          </a:xfrm>
        </p:spPr>
        <p:txBody>
          <a:bodyPr/>
          <a:lstStyle/>
          <a:p>
            <a:r>
              <a:rPr lang="en-US" dirty="0"/>
              <a:t>3.2 Array Multiplication</a:t>
            </a:r>
          </a:p>
        </p:txBody>
      </p:sp>
      <p:sp>
        <p:nvSpPr>
          <p:cNvPr id="3" name="Text Placeholder 2"/>
          <p:cNvSpPr>
            <a:spLocks noGrp="1"/>
          </p:cNvSpPr>
          <p:nvPr>
            <p:ph sz="quarter" idx="16"/>
          </p:nvPr>
        </p:nvSpPr>
        <p:spPr>
          <a:xfrm>
            <a:off x="590550" y="1594188"/>
            <a:ext cx="3752850" cy="3663612"/>
          </a:xfrm>
        </p:spPr>
        <p:txBody>
          <a:bodyPr>
            <a:normAutofit/>
          </a:bodyPr>
          <a:lstStyle/>
          <a:p>
            <a:pPr marL="0" indent="0">
              <a:buNone/>
            </a:pPr>
            <a:r>
              <a:rPr lang="pt-BR" sz="2400" dirty="0">
                <a:latin typeface="Courier New" pitchFamily="49" charset="0"/>
                <a:cs typeface="Courier New" pitchFamily="49" charset="0"/>
              </a:rPr>
              <a:t>&gt;&gt; h = [ 2 4 6 ]</a:t>
            </a:r>
          </a:p>
          <a:p>
            <a:pPr marL="0" indent="0">
              <a:buNone/>
            </a:pPr>
            <a:r>
              <a:rPr lang="pt-BR" sz="2400" dirty="0">
                <a:latin typeface="Courier New" pitchFamily="49" charset="0"/>
                <a:cs typeface="Courier New" pitchFamily="49" charset="0"/>
              </a:rPr>
              <a:t>h =</a:t>
            </a:r>
          </a:p>
          <a:p>
            <a:pPr marL="0" indent="0">
              <a:buNone/>
            </a:pPr>
            <a:r>
              <a:rPr lang="pt-BR" sz="2400" dirty="0">
                <a:latin typeface="Courier New" pitchFamily="49" charset="0"/>
                <a:cs typeface="Courier New" pitchFamily="49" charset="0"/>
              </a:rPr>
              <a:t>     2     4     6</a:t>
            </a:r>
          </a:p>
          <a:p>
            <a:pPr marL="0" indent="0">
              <a:buNone/>
            </a:pPr>
            <a:r>
              <a:rPr lang="pt-BR" sz="2400" dirty="0">
                <a:latin typeface="Courier New" pitchFamily="49" charset="0"/>
                <a:cs typeface="Courier New" pitchFamily="49" charset="0"/>
              </a:rPr>
              <a:t>&gt;&gt; v = [ -1 0 1 ]'</a:t>
            </a:r>
          </a:p>
          <a:p>
            <a:pPr marL="0" indent="0">
              <a:buNone/>
            </a:pPr>
            <a:r>
              <a:rPr lang="pt-BR" sz="2400" dirty="0">
                <a:latin typeface="Courier New" pitchFamily="49" charset="0"/>
                <a:cs typeface="Courier New" pitchFamily="49" charset="0"/>
              </a:rPr>
              <a:t>v =</a:t>
            </a:r>
          </a:p>
          <a:p>
            <a:pPr marL="0" indent="0">
              <a:buNone/>
            </a:pPr>
            <a:r>
              <a:rPr lang="pt-BR" sz="2400" dirty="0">
                <a:latin typeface="Courier New" pitchFamily="49" charset="0"/>
                <a:cs typeface="Courier New" pitchFamily="49" charset="0"/>
              </a:rPr>
              <a:t>    -1</a:t>
            </a:r>
          </a:p>
          <a:p>
            <a:pPr marL="0" indent="0">
              <a:buNone/>
            </a:pPr>
            <a:r>
              <a:rPr lang="pt-BR" sz="2400" dirty="0">
                <a:latin typeface="Courier New" pitchFamily="49" charset="0"/>
                <a:cs typeface="Courier New" pitchFamily="49" charset="0"/>
              </a:rPr>
              <a:t>     0</a:t>
            </a:r>
          </a:p>
          <a:p>
            <a:pPr marL="0" indent="0">
              <a:buNone/>
            </a:pPr>
            <a:r>
              <a:rPr lang="pt-BR" sz="2400" dirty="0">
                <a:latin typeface="Courier New" pitchFamily="49" charset="0"/>
                <a:cs typeface="Courier New" pitchFamily="49" charset="0"/>
              </a:rPr>
              <a:t>     1</a:t>
            </a:r>
          </a:p>
        </p:txBody>
      </p:sp>
      <p:sp>
        <p:nvSpPr>
          <p:cNvPr id="5" name="Text Placeholder 2"/>
          <p:cNvSpPr txBox="1">
            <a:spLocks/>
          </p:cNvSpPr>
          <p:nvPr/>
        </p:nvSpPr>
        <p:spPr>
          <a:xfrm>
            <a:off x="4933950" y="1594188"/>
            <a:ext cx="3752850" cy="3663612"/>
          </a:xfrm>
          <a:prstGeom prst="rect">
            <a:avLst/>
          </a:prstGeom>
        </p:spPr>
        <p:txBody>
          <a:bodyPr vert="horz">
            <a:noAutofit/>
          </a:bodyPr>
          <a:lstStyle>
            <a:lvl1pPr marL="234950" indent="-234950" algn="l" rtl="0" eaLnBrk="1" latinLnBrk="0" hangingPunct="1">
              <a:spcBef>
                <a:spcPct val="20000"/>
              </a:spcBef>
              <a:buClr>
                <a:schemeClr val="accent3"/>
              </a:buClr>
              <a:buSzPct val="95000"/>
              <a:buFont typeface="Arial" pitchFamily="34" charset="0"/>
              <a:buChar char="•"/>
              <a:defRPr kumimoji="0" sz="32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8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Clr>
                <a:srgbClr val="83C546"/>
              </a:buClr>
              <a:buFont typeface="Arial" pitchFamily="34" charset="0"/>
              <a:buNone/>
            </a:pPr>
            <a:r>
              <a:rPr lang="pt-BR" sz="2400" dirty="0">
                <a:solidFill>
                  <a:srgbClr val="323232"/>
                </a:solidFill>
                <a:latin typeface="Courier New" pitchFamily="49" charset="0"/>
                <a:cs typeface="Courier New" pitchFamily="49" charset="0"/>
              </a:rPr>
              <a:t>&gt;&gt; h * v</a:t>
            </a:r>
          </a:p>
          <a:p>
            <a:pPr marL="0" indent="0">
              <a:buClr>
                <a:srgbClr val="83C546"/>
              </a:buClr>
              <a:buFont typeface="Arial" pitchFamily="34" charset="0"/>
              <a:buNone/>
            </a:pPr>
            <a:r>
              <a:rPr lang="pt-BR" sz="2400" dirty="0">
                <a:solidFill>
                  <a:srgbClr val="323232"/>
                </a:solidFill>
                <a:latin typeface="Courier New" pitchFamily="49" charset="0"/>
                <a:cs typeface="Courier New" pitchFamily="49" charset="0"/>
              </a:rPr>
              <a:t>ans =</a:t>
            </a:r>
          </a:p>
          <a:p>
            <a:pPr marL="0" indent="0">
              <a:buClr>
                <a:srgbClr val="83C546"/>
              </a:buClr>
              <a:buFont typeface="Arial" pitchFamily="34" charset="0"/>
              <a:buNone/>
            </a:pPr>
            <a:r>
              <a:rPr lang="pt-BR" sz="2400" dirty="0">
                <a:solidFill>
                  <a:srgbClr val="323232"/>
                </a:solidFill>
                <a:latin typeface="Courier New" pitchFamily="49" charset="0"/>
                <a:cs typeface="Courier New" pitchFamily="49" charset="0"/>
              </a:rPr>
              <a:t>     4</a:t>
            </a:r>
          </a:p>
          <a:p>
            <a:pPr marL="0" indent="0">
              <a:buClr>
                <a:srgbClr val="83C546"/>
              </a:buClr>
              <a:buFont typeface="Arial" pitchFamily="34" charset="0"/>
              <a:buNone/>
            </a:pPr>
            <a:r>
              <a:rPr lang="pt-BR" sz="2400" dirty="0">
                <a:solidFill>
                  <a:srgbClr val="323232"/>
                </a:solidFill>
                <a:latin typeface="Courier New" pitchFamily="49" charset="0"/>
                <a:cs typeface="Courier New" pitchFamily="49" charset="0"/>
              </a:rPr>
              <a:t>&gt;&gt; v * h</a:t>
            </a:r>
          </a:p>
          <a:p>
            <a:pPr marL="0" indent="0">
              <a:buClr>
                <a:srgbClr val="83C546"/>
              </a:buClr>
              <a:buFont typeface="Arial" pitchFamily="34" charset="0"/>
              <a:buNone/>
            </a:pPr>
            <a:r>
              <a:rPr lang="pt-BR" sz="2400" dirty="0">
                <a:solidFill>
                  <a:srgbClr val="323232"/>
                </a:solidFill>
                <a:latin typeface="Courier New" pitchFamily="49" charset="0"/>
                <a:cs typeface="Courier New" pitchFamily="49" charset="0"/>
              </a:rPr>
              <a:t>ans =</a:t>
            </a:r>
          </a:p>
          <a:p>
            <a:pPr marL="0" indent="0">
              <a:buClr>
                <a:srgbClr val="83C546"/>
              </a:buClr>
              <a:buFont typeface="Arial" pitchFamily="34" charset="0"/>
              <a:buNone/>
            </a:pPr>
            <a:r>
              <a:rPr lang="pt-BR" sz="2400" dirty="0">
                <a:solidFill>
                  <a:srgbClr val="323232"/>
                </a:solidFill>
                <a:latin typeface="Courier New" pitchFamily="49" charset="0"/>
                <a:cs typeface="Courier New" pitchFamily="49" charset="0"/>
              </a:rPr>
              <a:t>    -2    -4    -6</a:t>
            </a:r>
          </a:p>
          <a:p>
            <a:pPr marL="0" indent="0">
              <a:buClr>
                <a:srgbClr val="83C546"/>
              </a:buClr>
              <a:buFont typeface="Arial" pitchFamily="34" charset="0"/>
              <a:buNone/>
            </a:pPr>
            <a:r>
              <a:rPr lang="pt-BR" sz="2400" dirty="0">
                <a:solidFill>
                  <a:srgbClr val="323232"/>
                </a:solidFill>
                <a:latin typeface="Courier New" pitchFamily="49" charset="0"/>
                <a:cs typeface="Courier New" pitchFamily="49" charset="0"/>
              </a:rPr>
              <a:t>     0     0     0</a:t>
            </a:r>
          </a:p>
          <a:p>
            <a:pPr marL="0" indent="0">
              <a:buClr>
                <a:srgbClr val="83C546"/>
              </a:buClr>
              <a:buFont typeface="Arial" pitchFamily="34" charset="0"/>
              <a:buNone/>
            </a:pPr>
            <a:r>
              <a:rPr lang="pt-BR" sz="2400" dirty="0">
                <a:solidFill>
                  <a:srgbClr val="323232"/>
                </a:solidFill>
                <a:latin typeface="Courier New" pitchFamily="49" charset="0"/>
                <a:cs typeface="Courier New" pitchFamily="49" charset="0"/>
              </a:rPr>
              <a:t>     2     4     6</a:t>
            </a:r>
          </a:p>
          <a:p>
            <a:pPr marL="0" indent="0">
              <a:buClr>
                <a:srgbClr val="83C546"/>
              </a:buClr>
              <a:buFont typeface="Arial" pitchFamily="34" charset="0"/>
              <a:buNone/>
            </a:pPr>
            <a:endParaRPr lang="en-US" sz="2400" dirty="0">
              <a:solidFill>
                <a:srgbClr val="323232"/>
              </a:solidFill>
              <a:latin typeface="Courier New" pitchFamily="49" charset="0"/>
              <a:cs typeface="Courier New" pitchFamily="49" charset="0"/>
            </a:endParaRPr>
          </a:p>
        </p:txBody>
      </p:sp>
      <p:cxnSp>
        <p:nvCxnSpPr>
          <p:cNvPr id="6" name="Straight Connector 5"/>
          <p:cNvCxnSpPr/>
          <p:nvPr/>
        </p:nvCxnSpPr>
        <p:spPr>
          <a:xfrm>
            <a:off x="4495800" y="1594188"/>
            <a:ext cx="0" cy="3511212"/>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9"/>
          </p:nvPr>
        </p:nvSpPr>
        <p:spPr/>
        <p:txBody>
          <a:bodyPr/>
          <a:lstStyle/>
          <a:p>
            <a:fld id="{D57F1E4F-1CFF-5643-939E-217C01CDF565}" type="slidenum">
              <a:rPr lang="en-US" smtClean="0">
                <a:solidFill>
                  <a:srgbClr val="323232"/>
                </a:solidFill>
              </a:rPr>
              <a:pPr/>
              <a:t>68</a:t>
            </a:fld>
            <a:endParaRPr lang="en-US" dirty="0">
              <a:solidFill>
                <a:srgbClr val="323232"/>
              </a:solidFill>
            </a:endParaRPr>
          </a:p>
        </p:txBody>
      </p:sp>
    </p:spTree>
    <p:extLst>
      <p:ext uri="{BB962C8B-B14F-4D97-AF65-F5344CB8AC3E}">
        <p14:creationId xmlns:p14="http://schemas.microsoft.com/office/powerpoint/2010/main" val="39492705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6200" y="76200"/>
            <a:ext cx="2811667" cy="286232"/>
          </a:xfrm>
        </p:spPr>
        <p:txBody>
          <a:bodyPr/>
          <a:lstStyle/>
          <a:p>
            <a:r>
              <a:rPr lang="en-US" dirty="0"/>
              <a:t>3.4 Element-by-Element Operations</a:t>
            </a:r>
          </a:p>
        </p:txBody>
      </p:sp>
      <p:sp>
        <p:nvSpPr>
          <p:cNvPr id="3" name="Text Placeholder 2"/>
          <p:cNvSpPr>
            <a:spLocks noGrp="1"/>
          </p:cNvSpPr>
          <p:nvPr>
            <p:ph sz="quarter" idx="16"/>
          </p:nvPr>
        </p:nvSpPr>
        <p:spPr>
          <a:xfrm>
            <a:off x="990600" y="914400"/>
            <a:ext cx="7162800" cy="5029200"/>
          </a:xfrm>
        </p:spPr>
        <p:txBody>
          <a:bodyPr/>
          <a:lstStyle/>
          <a:p>
            <a:pPr marL="0" indent="0">
              <a:buNone/>
            </a:pPr>
            <a:r>
              <a:rPr lang="en-US" sz="3600" dirty="0">
                <a:cs typeface="Courier New" pitchFamily="49" charset="0"/>
              </a:rPr>
              <a:t>Another way of saying </a:t>
            </a:r>
            <a:r>
              <a:rPr lang="en-US" sz="3600" i="1" dirty="0">
                <a:cs typeface="Courier New" pitchFamily="49" charset="0"/>
              </a:rPr>
              <a:t>elementwise</a:t>
            </a:r>
            <a:r>
              <a:rPr lang="en-US" sz="3600" dirty="0">
                <a:cs typeface="Courier New" pitchFamily="49" charset="0"/>
              </a:rPr>
              <a:t> operations is </a:t>
            </a:r>
            <a:r>
              <a:rPr lang="en-US" sz="3600" i="1" dirty="0">
                <a:cs typeface="Courier New" pitchFamily="49" charset="0"/>
              </a:rPr>
              <a:t>element-by-element </a:t>
            </a:r>
            <a:r>
              <a:rPr lang="en-US" sz="3600" dirty="0">
                <a:cs typeface="Courier New" pitchFamily="49" charset="0"/>
              </a:rPr>
              <a:t>operations</a:t>
            </a:r>
          </a:p>
          <a:p>
            <a:r>
              <a:rPr lang="en-US" dirty="0">
                <a:cs typeface="Courier New" pitchFamily="49" charset="0"/>
              </a:rPr>
              <a:t>Addition and subtraction of arrays is always elementwise</a:t>
            </a:r>
          </a:p>
          <a:p>
            <a:r>
              <a:rPr lang="en-US" dirty="0">
                <a:cs typeface="Courier New" pitchFamily="49" charset="0"/>
              </a:rPr>
              <a:t>Multiplication, division, exponentiation of arrays can be elementwise</a:t>
            </a:r>
          </a:p>
          <a:p>
            <a:r>
              <a:rPr lang="en-US" dirty="0">
                <a:cs typeface="Courier New" pitchFamily="49" charset="0"/>
              </a:rPr>
              <a:t>Both arrays must be same dimension</a:t>
            </a:r>
          </a:p>
        </p:txBody>
      </p:sp>
      <p:sp>
        <p:nvSpPr>
          <p:cNvPr id="4" name="Slide Number Placeholder 3"/>
          <p:cNvSpPr>
            <a:spLocks noGrp="1"/>
          </p:cNvSpPr>
          <p:nvPr>
            <p:ph type="sldNum" sz="quarter" idx="19"/>
          </p:nvPr>
        </p:nvSpPr>
        <p:spPr/>
        <p:txBody>
          <a:bodyPr/>
          <a:lstStyle/>
          <a:p>
            <a:fld id="{D57F1E4F-1CFF-5643-939E-217C01CDF565}" type="slidenum">
              <a:rPr lang="en-US" smtClean="0">
                <a:solidFill>
                  <a:srgbClr val="323232"/>
                </a:solidFill>
              </a:rPr>
              <a:pPr/>
              <a:t>69</a:t>
            </a:fld>
            <a:endParaRPr lang="en-US" dirty="0">
              <a:solidFill>
                <a:srgbClr val="323232"/>
              </a:solidFill>
            </a:endParaRPr>
          </a:p>
        </p:txBody>
      </p:sp>
    </p:spTree>
    <p:extLst>
      <p:ext uri="{BB962C8B-B14F-4D97-AF65-F5344CB8AC3E}">
        <p14:creationId xmlns:p14="http://schemas.microsoft.com/office/powerpoint/2010/main" val="2554901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t>
            </a:r>
            <a:r>
              <a:rPr lang="en-US" dirty="0" err="1"/>
              <a:t>Matlab</a:t>
            </a:r>
            <a:endParaRPr lang="en-US" dirty="0"/>
          </a:p>
        </p:txBody>
      </p:sp>
      <p:sp>
        <p:nvSpPr>
          <p:cNvPr id="3" name="Content Placeholder 2"/>
          <p:cNvSpPr>
            <a:spLocks noGrp="1"/>
          </p:cNvSpPr>
          <p:nvPr>
            <p:ph idx="1"/>
          </p:nvPr>
        </p:nvSpPr>
        <p:spPr/>
        <p:txBody>
          <a:bodyPr/>
          <a:lstStyle/>
          <a:p>
            <a:r>
              <a:rPr lang="en-US" dirty="0"/>
              <a:t>Find Matlab using the Mac search tool</a:t>
            </a:r>
          </a:p>
          <a:p>
            <a:r>
              <a:rPr lang="en-US" dirty="0"/>
              <a:t>What is the directory shown?</a:t>
            </a:r>
          </a:p>
          <a:p>
            <a:pPr lvl="1"/>
            <a:r>
              <a:rPr lang="en-US" dirty="0"/>
              <a:t>Change the directory to your desktop</a:t>
            </a:r>
          </a:p>
          <a:p>
            <a:r>
              <a:rPr lang="en-US" dirty="0"/>
              <a:t>Becoming comfortable with the </a:t>
            </a:r>
            <a:r>
              <a:rPr lang="en-US" dirty="0" err="1"/>
              <a:t>Matlab</a:t>
            </a:r>
            <a:r>
              <a:rPr lang="en-US" dirty="0"/>
              <a:t> environment</a:t>
            </a:r>
          </a:p>
          <a:p>
            <a:pPr lvl="1"/>
            <a:r>
              <a:rPr lang="en-US" dirty="0"/>
              <a:t>Command window</a:t>
            </a:r>
          </a:p>
          <a:p>
            <a:pPr lvl="1"/>
            <a:r>
              <a:rPr lang="en-US" dirty="0"/>
              <a:t>Workspace</a:t>
            </a:r>
          </a:p>
          <a:p>
            <a:pPr lvl="1"/>
            <a:r>
              <a:rPr lang="en-US" dirty="0"/>
              <a:t>Editor</a:t>
            </a:r>
          </a:p>
          <a:p>
            <a:pPr lvl="1"/>
            <a:r>
              <a:rPr lang="en-US" dirty="0"/>
              <a:t>Current Folder</a:t>
            </a:r>
          </a:p>
        </p:txBody>
      </p:sp>
    </p:spTree>
    <p:extLst>
      <p:ext uri="{BB962C8B-B14F-4D97-AF65-F5344CB8AC3E}">
        <p14:creationId xmlns:p14="http://schemas.microsoft.com/office/powerpoint/2010/main" val="39671219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6200" y="76200"/>
            <a:ext cx="2834109" cy="286682"/>
          </a:xfrm>
        </p:spPr>
        <p:txBody>
          <a:bodyPr/>
          <a:lstStyle/>
          <a:p>
            <a:r>
              <a:rPr lang="en-US" dirty="0"/>
              <a:t>3.4 Element-by-Element Operations</a:t>
            </a:r>
          </a:p>
        </p:txBody>
      </p:sp>
      <p:sp>
        <p:nvSpPr>
          <p:cNvPr id="3" name="Text Placeholder 2"/>
          <p:cNvSpPr>
            <a:spLocks noGrp="1"/>
          </p:cNvSpPr>
          <p:nvPr>
            <p:ph sz="quarter" idx="16"/>
          </p:nvPr>
        </p:nvSpPr>
        <p:spPr>
          <a:xfrm>
            <a:off x="990600" y="990600"/>
            <a:ext cx="7162800" cy="2514600"/>
          </a:xfrm>
        </p:spPr>
        <p:txBody>
          <a:bodyPr/>
          <a:lstStyle/>
          <a:p>
            <a:pPr marL="0" indent="0">
              <a:buNone/>
            </a:pPr>
            <a:r>
              <a:rPr lang="en-US" sz="3600" dirty="0">
                <a:cs typeface="Courier New" pitchFamily="49" charset="0"/>
              </a:rPr>
              <a:t>Do elementwise multiplication, division, exponentiation by putting a period in front of the arithmetic operator</a:t>
            </a:r>
          </a:p>
          <a:p>
            <a:pPr marL="0" indent="0">
              <a:buNone/>
            </a:pPr>
            <a:endParaRPr lang="en-US" sz="3600" dirty="0">
              <a:cs typeface="Courier New" pitchFamily="49"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290" y="3926716"/>
            <a:ext cx="7857420" cy="1450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9"/>
          </p:nvPr>
        </p:nvSpPr>
        <p:spPr/>
        <p:txBody>
          <a:bodyPr/>
          <a:lstStyle/>
          <a:p>
            <a:fld id="{D57F1E4F-1CFF-5643-939E-217C01CDF565}" type="slidenum">
              <a:rPr lang="en-US" smtClean="0">
                <a:solidFill>
                  <a:srgbClr val="323232"/>
                </a:solidFill>
              </a:rPr>
              <a:pPr/>
              <a:t>70</a:t>
            </a:fld>
            <a:endParaRPr lang="en-US" dirty="0">
              <a:solidFill>
                <a:srgbClr val="323232"/>
              </a:solidFill>
            </a:endParaRPr>
          </a:p>
        </p:txBody>
      </p:sp>
    </p:spTree>
    <p:extLst>
      <p:ext uri="{BB962C8B-B14F-4D97-AF65-F5344CB8AC3E}">
        <p14:creationId xmlns:p14="http://schemas.microsoft.com/office/powerpoint/2010/main" val="14485928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6200" y="76200"/>
            <a:ext cx="2834109" cy="286682"/>
          </a:xfrm>
        </p:spPr>
        <p:txBody>
          <a:bodyPr/>
          <a:lstStyle/>
          <a:p>
            <a:r>
              <a:rPr lang="en-US" dirty="0"/>
              <a:t>3.4 Element-by-Element Operations</a:t>
            </a:r>
          </a:p>
        </p:txBody>
      </p:sp>
      <p:sp>
        <p:nvSpPr>
          <p:cNvPr id="3" name="Text Placeholder 2"/>
          <p:cNvSpPr>
            <a:spLocks noGrp="1"/>
          </p:cNvSpPr>
          <p:nvPr>
            <p:ph sz="quarter" idx="16"/>
          </p:nvPr>
        </p:nvSpPr>
        <p:spPr>
          <a:xfrm>
            <a:off x="590550" y="485774"/>
            <a:ext cx="7962900" cy="6067425"/>
          </a:xfrm>
        </p:spPr>
        <p:txBody>
          <a:bodyPr>
            <a:normAutofit/>
          </a:bodyPr>
          <a:lstStyle/>
          <a:p>
            <a:pPr marL="0" indent="0">
              <a:buNone/>
            </a:pPr>
            <a:r>
              <a:rPr lang="en-US" dirty="0"/>
              <a:t>ELEMENTWISE MULTIPLICATION</a:t>
            </a:r>
          </a:p>
          <a:p>
            <a:r>
              <a:rPr lang="en-US" sz="3200" dirty="0"/>
              <a:t>Use </a:t>
            </a:r>
            <a:r>
              <a:rPr lang="en-US" dirty="0">
                <a:latin typeface="Courier New" pitchFamily="49" charset="0"/>
                <a:cs typeface="Courier New" pitchFamily="49" charset="0"/>
              </a:rPr>
              <a:t>.*</a:t>
            </a:r>
            <a:r>
              <a:rPr lang="en-US" sz="3200" dirty="0"/>
              <a:t> to get elementwise multiplication (notice period before asterisk)</a:t>
            </a:r>
          </a:p>
          <a:p>
            <a:r>
              <a:rPr lang="en-US" sz="3200" dirty="0"/>
              <a:t>Both matrices must have the same dimensions</a:t>
            </a:r>
          </a:p>
          <a:p>
            <a:pPr marL="0" indent="0">
              <a:buNone/>
            </a:pPr>
            <a:r>
              <a:rPr lang="en-US" sz="2800" dirty="0">
                <a:latin typeface="Courier New" pitchFamily="49" charset="0"/>
                <a:cs typeface="Courier New" pitchFamily="49" charset="0"/>
              </a:rPr>
              <a:t>&gt;&gt; A = [1 2; 3 4];</a:t>
            </a:r>
          </a:p>
          <a:p>
            <a:pPr marL="0" indent="0">
              <a:buNone/>
            </a:pPr>
            <a:r>
              <a:rPr lang="en-US" sz="2800" dirty="0">
                <a:latin typeface="Courier New" pitchFamily="49" charset="0"/>
                <a:cs typeface="Courier New" pitchFamily="49" charset="0"/>
              </a:rPr>
              <a:t>&gt;&gt; B = [0 1/2; 1 -1/2];</a:t>
            </a:r>
          </a:p>
          <a:p>
            <a:pPr marL="0" indent="0">
              <a:buNone/>
            </a:pPr>
            <a:r>
              <a:rPr lang="en-US" sz="2800" dirty="0">
                <a:latin typeface="Courier New" pitchFamily="49" charset="0"/>
                <a:cs typeface="Courier New" pitchFamily="49" charset="0"/>
              </a:rPr>
              <a:t>&gt;&gt; C = A .* B</a:t>
            </a:r>
          </a:p>
          <a:p>
            <a:pPr marL="0" indent="0">
              <a:buNone/>
            </a:pPr>
            <a:r>
              <a:rPr lang="en-US" sz="2800" dirty="0">
                <a:latin typeface="Courier New" pitchFamily="49" charset="0"/>
                <a:cs typeface="Courier New" pitchFamily="49" charset="0"/>
              </a:rPr>
              <a:t>&gt;&gt; C = </a:t>
            </a:r>
          </a:p>
          <a:p>
            <a:pPr marL="0" indent="0">
              <a:buNone/>
            </a:pPr>
            <a:r>
              <a:rPr lang="en-US" sz="2800" dirty="0">
                <a:latin typeface="Courier New" pitchFamily="49" charset="0"/>
                <a:cs typeface="Courier New" pitchFamily="49" charset="0"/>
              </a:rPr>
              <a:t>	0  1</a:t>
            </a:r>
          </a:p>
          <a:p>
            <a:pPr marL="0" indent="0">
              <a:buNone/>
            </a:pPr>
            <a:r>
              <a:rPr lang="en-US" sz="2800" dirty="0">
                <a:latin typeface="Courier New" pitchFamily="49" charset="0"/>
                <a:cs typeface="Courier New" pitchFamily="49" charset="0"/>
              </a:rPr>
              <a:t>	3 -2</a:t>
            </a:r>
          </a:p>
        </p:txBody>
      </p:sp>
      <p:sp>
        <p:nvSpPr>
          <p:cNvPr id="4" name="Slide Number Placeholder 3"/>
          <p:cNvSpPr>
            <a:spLocks noGrp="1"/>
          </p:cNvSpPr>
          <p:nvPr>
            <p:ph type="sldNum" sz="quarter" idx="19"/>
          </p:nvPr>
        </p:nvSpPr>
        <p:spPr/>
        <p:txBody>
          <a:bodyPr/>
          <a:lstStyle/>
          <a:p>
            <a:fld id="{D57F1E4F-1CFF-5643-939E-217C01CDF565}" type="slidenum">
              <a:rPr lang="en-US" smtClean="0">
                <a:solidFill>
                  <a:srgbClr val="323232"/>
                </a:solidFill>
              </a:rPr>
              <a:pPr/>
              <a:t>71</a:t>
            </a:fld>
            <a:endParaRPr lang="en-US" dirty="0">
              <a:solidFill>
                <a:srgbClr val="323232"/>
              </a:solidFill>
            </a:endParaRPr>
          </a:p>
        </p:txBody>
      </p:sp>
    </p:spTree>
    <p:extLst>
      <p:ext uri="{BB962C8B-B14F-4D97-AF65-F5344CB8AC3E}">
        <p14:creationId xmlns:p14="http://schemas.microsoft.com/office/powerpoint/2010/main" val="31518642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6200" y="76200"/>
            <a:ext cx="2834109" cy="286682"/>
          </a:xfrm>
        </p:spPr>
        <p:txBody>
          <a:bodyPr/>
          <a:lstStyle/>
          <a:p>
            <a:r>
              <a:rPr lang="en-US" dirty="0"/>
              <a:t>3.4 Element-by-Element Operations</a:t>
            </a:r>
          </a:p>
        </p:txBody>
      </p:sp>
      <p:sp>
        <p:nvSpPr>
          <p:cNvPr id="3" name="Text Placeholder 2"/>
          <p:cNvSpPr>
            <a:spLocks noGrp="1"/>
          </p:cNvSpPr>
          <p:nvPr>
            <p:ph sz="quarter" idx="16"/>
          </p:nvPr>
        </p:nvSpPr>
        <p:spPr>
          <a:xfrm>
            <a:off x="381000" y="495300"/>
            <a:ext cx="8382000" cy="6124956"/>
          </a:xfrm>
        </p:spPr>
        <p:txBody>
          <a:bodyPr>
            <a:normAutofit fontScale="92500"/>
          </a:bodyPr>
          <a:lstStyle/>
          <a:p>
            <a:pPr marL="0" indent="0">
              <a:buNone/>
            </a:pPr>
            <a:r>
              <a:rPr lang="en-US" sz="3900" dirty="0"/>
              <a:t>If matrices not same dimension in elementwise multiplication, MATLAB gives error</a:t>
            </a:r>
          </a:p>
          <a:p>
            <a:pPr marL="0" indent="0">
              <a:buNone/>
            </a:pPr>
            <a:r>
              <a:rPr lang="en-US" sz="2800" dirty="0">
                <a:latin typeface="Courier New" pitchFamily="49" charset="0"/>
                <a:cs typeface="Courier New" pitchFamily="49" charset="0"/>
              </a:rPr>
              <a:t>&gt;&gt; A = [ 1 2; 3 4];</a:t>
            </a:r>
          </a:p>
          <a:p>
            <a:pPr marL="0" indent="0">
              <a:buNone/>
            </a:pPr>
            <a:r>
              <a:rPr lang="en-US" sz="2800" dirty="0">
                <a:latin typeface="Courier New" pitchFamily="49" charset="0"/>
                <a:cs typeface="Courier New" pitchFamily="49" charset="0"/>
              </a:rPr>
              <a:t>&gt;&gt; B = [1 0]';</a:t>
            </a:r>
          </a:p>
          <a:p>
            <a:pPr marL="0" indent="0">
              <a:buNone/>
            </a:pPr>
            <a:r>
              <a:rPr lang="en-US" sz="2800" dirty="0">
                <a:latin typeface="Courier New" pitchFamily="49" charset="0"/>
                <a:cs typeface="Courier New" pitchFamily="49" charset="0"/>
              </a:rPr>
              <a:t>&gt;&gt; A .* B % Meant matrix multiplication!</a:t>
            </a:r>
          </a:p>
          <a:p>
            <a:pPr marL="0" indent="0">
              <a:buNone/>
            </a:pPr>
            <a:r>
              <a:rPr lang="en-US" sz="2800" dirty="0">
                <a:solidFill>
                  <a:srgbClr val="FF0000"/>
                </a:solidFill>
                <a:latin typeface="Courier New" pitchFamily="49" charset="0"/>
                <a:cs typeface="Courier New" pitchFamily="49" charset="0"/>
              </a:rPr>
              <a:t>??? Error using ==&gt; times</a:t>
            </a:r>
          </a:p>
          <a:p>
            <a:pPr marL="0" indent="0">
              <a:buNone/>
            </a:pPr>
            <a:r>
              <a:rPr lang="en-US" sz="2800" dirty="0">
                <a:solidFill>
                  <a:srgbClr val="FF0000"/>
                </a:solidFill>
                <a:latin typeface="Courier New" pitchFamily="49" charset="0"/>
                <a:cs typeface="Courier New" pitchFamily="49" charset="0"/>
              </a:rPr>
              <a:t>Matrix dimensions must agree.</a:t>
            </a:r>
          </a:p>
          <a:p>
            <a:pPr marL="0" indent="0">
              <a:buNone/>
            </a:pPr>
            <a:r>
              <a:rPr lang="en-US" sz="2800" dirty="0">
                <a:latin typeface="Courier New" pitchFamily="49" charset="0"/>
                <a:cs typeface="Courier New" pitchFamily="49" charset="0"/>
              </a:rPr>
              <a:t>&gt;&gt; A * B % this works</a:t>
            </a:r>
          </a:p>
          <a:p>
            <a:pPr marL="0" indent="0">
              <a:buNone/>
            </a:pPr>
            <a:r>
              <a:rPr lang="en-US" sz="2800" dirty="0" err="1">
                <a:latin typeface="Courier New" pitchFamily="49" charset="0"/>
                <a:cs typeface="Courier New" pitchFamily="49" charset="0"/>
              </a:rPr>
              <a:t>ans</a:t>
            </a:r>
            <a:r>
              <a:rPr lang="en-US" sz="2800" dirty="0">
                <a:latin typeface="Courier New" pitchFamily="49" charset="0"/>
                <a:cs typeface="Courier New" pitchFamily="49" charset="0"/>
              </a:rPr>
              <a:t> = </a:t>
            </a:r>
          </a:p>
          <a:p>
            <a:pPr marL="0" indent="0">
              <a:buNone/>
            </a:pPr>
            <a:r>
              <a:rPr lang="en-US" sz="2800" dirty="0">
                <a:latin typeface="Courier New" pitchFamily="49" charset="0"/>
                <a:cs typeface="Courier New" pitchFamily="49" charset="0"/>
              </a:rPr>
              <a:t>	1</a:t>
            </a:r>
          </a:p>
          <a:p>
            <a:pPr marL="0" indent="0">
              <a:buNone/>
            </a:pPr>
            <a:r>
              <a:rPr lang="en-US" sz="2800" dirty="0">
                <a:latin typeface="Courier New" pitchFamily="49" charset="0"/>
                <a:cs typeface="Courier New" pitchFamily="49" charset="0"/>
              </a:rPr>
              <a:t>	3</a:t>
            </a:r>
          </a:p>
        </p:txBody>
      </p:sp>
      <p:sp>
        <p:nvSpPr>
          <p:cNvPr id="4" name="Slide Number Placeholder 3"/>
          <p:cNvSpPr>
            <a:spLocks noGrp="1"/>
          </p:cNvSpPr>
          <p:nvPr>
            <p:ph type="sldNum" sz="quarter" idx="19"/>
          </p:nvPr>
        </p:nvSpPr>
        <p:spPr/>
        <p:txBody>
          <a:bodyPr/>
          <a:lstStyle/>
          <a:p>
            <a:fld id="{D57F1E4F-1CFF-5643-939E-217C01CDF565}" type="slidenum">
              <a:rPr lang="en-US" smtClean="0">
                <a:solidFill>
                  <a:srgbClr val="323232"/>
                </a:solidFill>
              </a:rPr>
              <a:pPr/>
              <a:t>72</a:t>
            </a:fld>
            <a:endParaRPr lang="en-US" dirty="0">
              <a:solidFill>
                <a:srgbClr val="323232"/>
              </a:solidFill>
            </a:endParaRPr>
          </a:p>
        </p:txBody>
      </p:sp>
    </p:spTree>
    <p:extLst>
      <p:ext uri="{BB962C8B-B14F-4D97-AF65-F5344CB8AC3E}">
        <p14:creationId xmlns:p14="http://schemas.microsoft.com/office/powerpoint/2010/main" val="39474066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6200" y="76200"/>
            <a:ext cx="2834109" cy="286682"/>
          </a:xfrm>
        </p:spPr>
        <p:txBody>
          <a:bodyPr/>
          <a:lstStyle/>
          <a:p>
            <a:r>
              <a:rPr lang="en-US" dirty="0"/>
              <a:t>3.4 Element-by-Element Operations</a:t>
            </a:r>
          </a:p>
        </p:txBody>
      </p:sp>
      <p:sp>
        <p:nvSpPr>
          <p:cNvPr id="3" name="Text Placeholder 2"/>
          <p:cNvSpPr>
            <a:spLocks noGrp="1"/>
          </p:cNvSpPr>
          <p:nvPr>
            <p:ph sz="quarter" idx="16"/>
          </p:nvPr>
        </p:nvSpPr>
        <p:spPr>
          <a:xfrm>
            <a:off x="1295400" y="1352550"/>
            <a:ext cx="7696200" cy="4286250"/>
          </a:xfrm>
        </p:spPr>
        <p:txBody>
          <a:bodyPr/>
          <a:lstStyle/>
          <a:p>
            <a:pPr marL="0" indent="0">
              <a:buNone/>
            </a:pPr>
            <a:r>
              <a:rPr lang="en-US" sz="3600" dirty="0">
                <a:cs typeface="Courier New" pitchFamily="49" charset="0"/>
              </a:rPr>
              <a:t>Be careful – when multiplying square matrices</a:t>
            </a:r>
          </a:p>
          <a:p>
            <a:r>
              <a:rPr lang="en-US" sz="3200" dirty="0">
                <a:cs typeface="Courier New" pitchFamily="49" charset="0"/>
              </a:rPr>
              <a:t>Both types of multiplication always work</a:t>
            </a:r>
          </a:p>
          <a:p>
            <a:r>
              <a:rPr lang="en-US" sz="3200" dirty="0">
                <a:cs typeface="Courier New" pitchFamily="49" charset="0"/>
              </a:rPr>
              <a:t>If you specify the wrong operator, MATLAB will do the wrong computation and there will be no error!</a:t>
            </a:r>
          </a:p>
          <a:p>
            <a:pPr lvl="1"/>
            <a:r>
              <a:rPr lang="en-US" sz="2800" dirty="0">
                <a:cs typeface="Courier New" pitchFamily="49" charset="0"/>
              </a:rPr>
              <a:t>Difficult to find this kind of mistake</a:t>
            </a:r>
          </a:p>
        </p:txBody>
      </p:sp>
      <p:sp>
        <p:nvSpPr>
          <p:cNvPr id="4" name="Slide Number Placeholder 3"/>
          <p:cNvSpPr>
            <a:spLocks noGrp="1"/>
          </p:cNvSpPr>
          <p:nvPr>
            <p:ph type="sldNum" sz="quarter" idx="19"/>
          </p:nvPr>
        </p:nvSpPr>
        <p:spPr/>
        <p:txBody>
          <a:bodyPr/>
          <a:lstStyle/>
          <a:p>
            <a:fld id="{D57F1E4F-1CFF-5643-939E-217C01CDF565}" type="slidenum">
              <a:rPr lang="en-US" smtClean="0">
                <a:solidFill>
                  <a:srgbClr val="323232"/>
                </a:solidFill>
              </a:rPr>
              <a:pPr/>
              <a:t>73</a:t>
            </a:fld>
            <a:endParaRPr lang="en-US" dirty="0">
              <a:solidFill>
                <a:srgbClr val="323232"/>
              </a:solidFill>
            </a:endParaRPr>
          </a:p>
        </p:txBody>
      </p:sp>
    </p:spTree>
    <p:extLst>
      <p:ext uri="{BB962C8B-B14F-4D97-AF65-F5344CB8AC3E}">
        <p14:creationId xmlns:p14="http://schemas.microsoft.com/office/powerpoint/2010/main" val="5676546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76200" y="76200"/>
            <a:ext cx="2834109" cy="286682"/>
          </a:xfrm>
        </p:spPr>
        <p:txBody>
          <a:bodyPr/>
          <a:lstStyle/>
          <a:p>
            <a:r>
              <a:rPr lang="en-US" dirty="0"/>
              <a:t>3.4 Element-by-Element Operations</a:t>
            </a:r>
          </a:p>
        </p:txBody>
      </p:sp>
      <p:sp>
        <p:nvSpPr>
          <p:cNvPr id="5" name="Content Placeholder 4"/>
          <p:cNvSpPr>
            <a:spLocks noGrp="1"/>
          </p:cNvSpPr>
          <p:nvPr>
            <p:ph sz="quarter" idx="16"/>
          </p:nvPr>
        </p:nvSpPr>
        <p:spPr>
          <a:xfrm>
            <a:off x="800100" y="914400"/>
            <a:ext cx="7543800" cy="1752600"/>
          </a:xfrm>
        </p:spPr>
        <p:txBody>
          <a:bodyPr>
            <a:normAutofit/>
          </a:bodyPr>
          <a:lstStyle/>
          <a:p>
            <a:pPr marL="34290" indent="0">
              <a:buNone/>
            </a:pPr>
            <a:r>
              <a:rPr lang="en-US" sz="3600" dirty="0" err="1"/>
              <a:t>Elementwise</a:t>
            </a:r>
            <a:r>
              <a:rPr lang="en-US" sz="3600" dirty="0"/>
              <a:t> computations useful for calculating value of a function at many values of its argument</a:t>
            </a:r>
          </a:p>
        </p:txBody>
      </p:sp>
      <p:pic>
        <p:nvPicPr>
          <p:cNvPr id="6" name="Picture 5"/>
          <p:cNvPicPr>
            <a:picLocks noChangeAspect="1"/>
          </p:cNvPicPr>
          <p:nvPr/>
        </p:nvPicPr>
        <p:blipFill>
          <a:blip r:embed="rId2"/>
          <a:stretch>
            <a:fillRect/>
          </a:stretch>
        </p:blipFill>
        <p:spPr>
          <a:xfrm>
            <a:off x="1017750" y="2895600"/>
            <a:ext cx="7108501" cy="2057400"/>
          </a:xfrm>
          <a:prstGeom prst="rect">
            <a:avLst/>
          </a:prstGeom>
        </p:spPr>
      </p:pic>
      <p:sp>
        <p:nvSpPr>
          <p:cNvPr id="2" name="Slide Number Placeholder 1"/>
          <p:cNvSpPr>
            <a:spLocks noGrp="1"/>
          </p:cNvSpPr>
          <p:nvPr>
            <p:ph type="sldNum" sz="quarter" idx="19"/>
          </p:nvPr>
        </p:nvSpPr>
        <p:spPr/>
        <p:txBody>
          <a:bodyPr/>
          <a:lstStyle/>
          <a:p>
            <a:fld id="{D57F1E4F-1CFF-5643-939E-217C01CDF565}" type="slidenum">
              <a:rPr lang="en-US" smtClean="0">
                <a:solidFill>
                  <a:srgbClr val="323232"/>
                </a:solidFill>
              </a:rPr>
              <a:pPr/>
              <a:t>74</a:t>
            </a:fld>
            <a:endParaRPr lang="en-US" dirty="0">
              <a:solidFill>
                <a:srgbClr val="323232"/>
              </a:solidFill>
            </a:endParaRPr>
          </a:p>
        </p:txBody>
      </p:sp>
    </p:spTree>
    <p:extLst>
      <p:ext uri="{BB962C8B-B14F-4D97-AF65-F5344CB8AC3E}">
        <p14:creationId xmlns:p14="http://schemas.microsoft.com/office/powerpoint/2010/main" val="1779179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6200" y="76200"/>
            <a:ext cx="3478516" cy="286232"/>
          </a:xfrm>
        </p:spPr>
        <p:txBody>
          <a:bodyPr/>
          <a:lstStyle/>
          <a:p>
            <a:r>
              <a:rPr lang="en-US" dirty="0"/>
              <a:t>3.6 Built-in Functions for Analyzing Arrays</a:t>
            </a:r>
          </a:p>
        </p:txBody>
      </p:sp>
      <p:sp>
        <p:nvSpPr>
          <p:cNvPr id="3" name="Text Placeholder 2"/>
          <p:cNvSpPr>
            <a:spLocks noGrp="1"/>
          </p:cNvSpPr>
          <p:nvPr>
            <p:ph sz="quarter" idx="16"/>
          </p:nvPr>
        </p:nvSpPr>
        <p:spPr>
          <a:xfrm>
            <a:off x="828675" y="647700"/>
            <a:ext cx="7486650" cy="5562600"/>
          </a:xfrm>
        </p:spPr>
        <p:txBody>
          <a:bodyPr>
            <a:normAutofit lnSpcReduction="10000"/>
          </a:bodyPr>
          <a:lstStyle/>
          <a:p>
            <a:pPr marL="0" indent="0">
              <a:buNone/>
            </a:pPr>
            <a:r>
              <a:rPr lang="en-US" sz="3600" dirty="0"/>
              <a:t>MATLAB has lots of functions for operating on arrays. For a vector </a:t>
            </a:r>
            <a:r>
              <a:rPr lang="en-US" sz="3600" dirty="0">
                <a:latin typeface="Courier New" pitchFamily="49" charset="0"/>
                <a:cs typeface="Courier New" pitchFamily="49" charset="0"/>
              </a:rPr>
              <a:t>v</a:t>
            </a:r>
          </a:p>
          <a:p>
            <a:r>
              <a:rPr lang="en-US" dirty="0">
                <a:latin typeface="Courier New" pitchFamily="49" charset="0"/>
                <a:cs typeface="Courier New" pitchFamily="49" charset="0"/>
              </a:rPr>
              <a:t>mean(v)</a:t>
            </a:r>
            <a:r>
              <a:rPr lang="en-US" sz="3600" dirty="0"/>
              <a:t> – </a:t>
            </a:r>
            <a:r>
              <a:rPr lang="en-US" dirty="0"/>
              <a:t>mean (average)</a:t>
            </a:r>
          </a:p>
          <a:p>
            <a:r>
              <a:rPr lang="en-US" dirty="0">
                <a:latin typeface="Courier New" pitchFamily="49" charset="0"/>
                <a:cs typeface="Courier New" pitchFamily="49" charset="0"/>
              </a:rPr>
              <a:t>max(v)</a:t>
            </a:r>
            <a:r>
              <a:rPr lang="en-US" dirty="0"/>
              <a:t> – maximum value, optionally with index of maximum</a:t>
            </a:r>
          </a:p>
          <a:p>
            <a:r>
              <a:rPr lang="en-US" dirty="0">
                <a:latin typeface="Courier New" pitchFamily="49" charset="0"/>
                <a:cs typeface="Courier New" pitchFamily="49" charset="0"/>
              </a:rPr>
              <a:t>min(v)</a:t>
            </a:r>
            <a:r>
              <a:rPr lang="en-US" dirty="0"/>
              <a:t> – minimum value, optionally with index of minimum</a:t>
            </a:r>
          </a:p>
          <a:p>
            <a:r>
              <a:rPr lang="en-US" dirty="0">
                <a:latin typeface="Courier New" pitchFamily="49" charset="0"/>
                <a:cs typeface="Courier New" pitchFamily="49" charset="0"/>
              </a:rPr>
              <a:t>sum(v)</a:t>
            </a:r>
            <a:r>
              <a:rPr lang="en-US" dirty="0"/>
              <a:t> – sum</a:t>
            </a:r>
          </a:p>
          <a:p>
            <a:r>
              <a:rPr lang="en-US" dirty="0">
                <a:latin typeface="Courier New" pitchFamily="49" charset="0"/>
                <a:cs typeface="Courier New" pitchFamily="49" charset="0"/>
              </a:rPr>
              <a:t>sort(v)</a:t>
            </a:r>
            <a:r>
              <a:rPr lang="en-US" dirty="0"/>
              <a:t> – elements sorted into ascending order</a:t>
            </a:r>
          </a:p>
        </p:txBody>
      </p:sp>
      <p:sp>
        <p:nvSpPr>
          <p:cNvPr id="4" name="Slide Number Placeholder 3"/>
          <p:cNvSpPr>
            <a:spLocks noGrp="1"/>
          </p:cNvSpPr>
          <p:nvPr>
            <p:ph type="sldNum" sz="quarter" idx="19"/>
          </p:nvPr>
        </p:nvSpPr>
        <p:spPr/>
        <p:txBody>
          <a:bodyPr/>
          <a:lstStyle/>
          <a:p>
            <a:fld id="{D57F1E4F-1CFF-5643-939E-217C01CDF565}" type="slidenum">
              <a:rPr lang="en-US" smtClean="0">
                <a:solidFill>
                  <a:srgbClr val="323232"/>
                </a:solidFill>
              </a:rPr>
              <a:pPr/>
              <a:t>75</a:t>
            </a:fld>
            <a:endParaRPr lang="en-US" dirty="0">
              <a:solidFill>
                <a:srgbClr val="323232"/>
              </a:solidFill>
            </a:endParaRPr>
          </a:p>
        </p:txBody>
      </p:sp>
    </p:spTree>
    <p:extLst>
      <p:ext uri="{BB962C8B-B14F-4D97-AF65-F5344CB8AC3E}">
        <p14:creationId xmlns:p14="http://schemas.microsoft.com/office/powerpoint/2010/main" val="39024121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6200" y="76200"/>
            <a:ext cx="3438442" cy="286682"/>
          </a:xfrm>
        </p:spPr>
        <p:txBody>
          <a:bodyPr/>
          <a:lstStyle/>
          <a:p>
            <a:r>
              <a:rPr lang="en-US" dirty="0"/>
              <a:t>3.6 Built-in Functions for Analyzing Arrays</a:t>
            </a:r>
          </a:p>
        </p:txBody>
      </p:sp>
      <p:sp>
        <p:nvSpPr>
          <p:cNvPr id="3" name="Text Placeholder 2"/>
          <p:cNvSpPr>
            <a:spLocks noGrp="1"/>
          </p:cNvSpPr>
          <p:nvPr>
            <p:ph sz="quarter" idx="16"/>
          </p:nvPr>
        </p:nvSpPr>
        <p:spPr>
          <a:xfrm>
            <a:off x="590550" y="647700"/>
            <a:ext cx="7962900" cy="5562600"/>
          </a:xfrm>
        </p:spPr>
        <p:txBody>
          <a:bodyPr/>
          <a:lstStyle/>
          <a:p>
            <a:r>
              <a:rPr lang="en-US" dirty="0">
                <a:latin typeface="Courier New" pitchFamily="49" charset="0"/>
                <a:cs typeface="Courier New" pitchFamily="49" charset="0"/>
              </a:rPr>
              <a:t>median(v)</a:t>
            </a:r>
            <a:r>
              <a:rPr lang="en-US" dirty="0"/>
              <a:t> – median</a:t>
            </a:r>
          </a:p>
          <a:p>
            <a:r>
              <a:rPr lang="en-US" dirty="0" err="1">
                <a:latin typeface="Courier New" pitchFamily="49" charset="0"/>
                <a:cs typeface="Courier New" pitchFamily="49" charset="0"/>
              </a:rPr>
              <a:t>std</a:t>
            </a:r>
            <a:r>
              <a:rPr lang="en-US" dirty="0">
                <a:latin typeface="Courier New" pitchFamily="49" charset="0"/>
                <a:cs typeface="Courier New" pitchFamily="49" charset="0"/>
              </a:rPr>
              <a:t>(v)</a:t>
            </a:r>
            <a:r>
              <a:rPr lang="en-US" dirty="0"/>
              <a:t> – standard deviation</a:t>
            </a:r>
          </a:p>
          <a:p>
            <a:r>
              <a:rPr lang="en-US" dirty="0">
                <a:latin typeface="Courier New" pitchFamily="49" charset="0"/>
                <a:cs typeface="Courier New" pitchFamily="49" charset="0"/>
              </a:rPr>
              <a:t>dot(</a:t>
            </a:r>
            <a:r>
              <a:rPr lang="en-US" dirty="0" err="1">
                <a:latin typeface="Courier New" pitchFamily="49" charset="0"/>
                <a:cs typeface="Courier New" pitchFamily="49" charset="0"/>
              </a:rPr>
              <a:t>v,w</a:t>
            </a:r>
            <a:r>
              <a:rPr lang="en-US" dirty="0">
                <a:latin typeface="Courier New" pitchFamily="49" charset="0"/>
                <a:cs typeface="Courier New" pitchFamily="49" charset="0"/>
              </a:rPr>
              <a:t>) </a:t>
            </a:r>
            <a:r>
              <a:rPr lang="en-US" dirty="0"/>
              <a:t>– dot (inner product); </a:t>
            </a:r>
            <a:r>
              <a:rPr lang="en-US" dirty="0">
                <a:latin typeface="Courier New" pitchFamily="49" charset="0"/>
                <a:cs typeface="Courier New" pitchFamily="49" charset="0"/>
              </a:rPr>
              <a:t>v</a:t>
            </a:r>
            <a:r>
              <a:rPr lang="en-US" dirty="0"/>
              <a:t>, </a:t>
            </a:r>
            <a:r>
              <a:rPr lang="en-US" dirty="0">
                <a:latin typeface="Courier New" pitchFamily="49" charset="0"/>
                <a:cs typeface="Courier New" pitchFamily="49" charset="0"/>
              </a:rPr>
              <a:t>w</a:t>
            </a:r>
            <a:r>
              <a:rPr lang="en-US" dirty="0"/>
              <a:t> both vectors of same size but any dimension</a:t>
            </a:r>
          </a:p>
          <a:p>
            <a:r>
              <a:rPr lang="en-US" dirty="0">
                <a:latin typeface="Courier New" pitchFamily="49" charset="0"/>
                <a:cs typeface="Courier New" pitchFamily="49" charset="0"/>
              </a:rPr>
              <a:t>cross(</a:t>
            </a:r>
            <a:r>
              <a:rPr lang="en-US" dirty="0" err="1">
                <a:latin typeface="Courier New" pitchFamily="49" charset="0"/>
                <a:cs typeface="Courier New" pitchFamily="49" charset="0"/>
              </a:rPr>
              <a:t>v,w</a:t>
            </a:r>
            <a:r>
              <a:rPr lang="en-US" dirty="0">
                <a:latin typeface="Courier New" pitchFamily="49" charset="0"/>
                <a:cs typeface="Courier New" pitchFamily="49" charset="0"/>
              </a:rPr>
              <a:t>)</a:t>
            </a:r>
            <a:r>
              <a:rPr lang="en-US" dirty="0"/>
              <a:t> – cross product; </a:t>
            </a:r>
            <a:r>
              <a:rPr lang="en-US" dirty="0">
                <a:latin typeface="Courier New" pitchFamily="49" charset="0"/>
                <a:cs typeface="Courier New" pitchFamily="49" charset="0"/>
              </a:rPr>
              <a:t>v</a:t>
            </a:r>
            <a:r>
              <a:rPr lang="en-US" dirty="0"/>
              <a:t>, </a:t>
            </a:r>
            <a:r>
              <a:rPr lang="en-US" dirty="0">
                <a:latin typeface="Courier New" pitchFamily="49" charset="0"/>
                <a:cs typeface="Courier New" pitchFamily="49" charset="0"/>
              </a:rPr>
              <a:t>w</a:t>
            </a:r>
            <a:r>
              <a:rPr lang="en-US" dirty="0"/>
              <a:t> must both have three elements but any dimension</a:t>
            </a:r>
          </a:p>
          <a:p>
            <a:r>
              <a:rPr lang="en-US" dirty="0" err="1">
                <a:latin typeface="Courier New" pitchFamily="49" charset="0"/>
                <a:cs typeface="Courier New" pitchFamily="49" charset="0"/>
              </a:rPr>
              <a:t>det</a:t>
            </a:r>
            <a:r>
              <a:rPr lang="en-US" dirty="0">
                <a:latin typeface="Courier New" pitchFamily="49" charset="0"/>
                <a:cs typeface="Courier New" pitchFamily="49" charset="0"/>
              </a:rPr>
              <a:t>(A)</a:t>
            </a:r>
            <a:r>
              <a:rPr lang="en-US" dirty="0"/>
              <a:t> – determinant of square matrix </a:t>
            </a:r>
            <a:r>
              <a:rPr lang="en-US" dirty="0">
                <a:latin typeface="Courier New" pitchFamily="49" charset="0"/>
                <a:cs typeface="Courier New" pitchFamily="49" charset="0"/>
              </a:rPr>
              <a:t>A</a:t>
            </a:r>
          </a:p>
          <a:p>
            <a:r>
              <a:rPr lang="en-US" dirty="0" err="1">
                <a:latin typeface="Courier New" pitchFamily="49" charset="0"/>
                <a:cs typeface="Courier New" pitchFamily="49" charset="0"/>
              </a:rPr>
              <a:t>inv</a:t>
            </a:r>
            <a:r>
              <a:rPr lang="en-US" dirty="0">
                <a:latin typeface="Courier New" pitchFamily="49" charset="0"/>
                <a:cs typeface="Courier New" pitchFamily="49" charset="0"/>
              </a:rPr>
              <a:t>(A)</a:t>
            </a:r>
            <a:r>
              <a:rPr lang="en-US" dirty="0"/>
              <a:t> – inverse of square matrix </a:t>
            </a:r>
            <a:r>
              <a:rPr lang="en-US" dirty="0">
                <a:latin typeface="Courier New" pitchFamily="49" charset="0"/>
                <a:cs typeface="Courier New" pitchFamily="49" charset="0"/>
              </a:rPr>
              <a:t>A</a:t>
            </a:r>
          </a:p>
        </p:txBody>
      </p:sp>
      <p:sp>
        <p:nvSpPr>
          <p:cNvPr id="4" name="Slide Number Placeholder 3"/>
          <p:cNvSpPr>
            <a:spLocks noGrp="1"/>
          </p:cNvSpPr>
          <p:nvPr>
            <p:ph type="sldNum" sz="quarter" idx="19"/>
          </p:nvPr>
        </p:nvSpPr>
        <p:spPr/>
        <p:txBody>
          <a:bodyPr/>
          <a:lstStyle/>
          <a:p>
            <a:fld id="{D57F1E4F-1CFF-5643-939E-217C01CDF565}" type="slidenum">
              <a:rPr lang="en-US" smtClean="0">
                <a:solidFill>
                  <a:srgbClr val="323232"/>
                </a:solidFill>
              </a:rPr>
              <a:pPr/>
              <a:t>76</a:t>
            </a:fld>
            <a:endParaRPr lang="en-US" dirty="0">
              <a:solidFill>
                <a:srgbClr val="323232"/>
              </a:solidFill>
            </a:endParaRPr>
          </a:p>
        </p:txBody>
      </p:sp>
    </p:spTree>
    <p:extLst>
      <p:ext uri="{BB962C8B-B14F-4D97-AF65-F5344CB8AC3E}">
        <p14:creationId xmlns:p14="http://schemas.microsoft.com/office/powerpoint/2010/main" val="2880609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E1C0EE-5378-4FE0-AFBA-80CE0DED1E7E}"/>
              </a:ext>
            </a:extLst>
          </p:cNvPr>
          <p:cNvSpPr>
            <a:spLocks noGrp="1"/>
          </p:cNvSpPr>
          <p:nvPr>
            <p:ph type="title"/>
          </p:nvPr>
        </p:nvSpPr>
        <p:spPr/>
        <p:txBody>
          <a:bodyPr/>
          <a:lstStyle/>
          <a:p>
            <a:r>
              <a:rPr lang="en-US" dirty="0"/>
              <a:t>Using </a:t>
            </a:r>
            <a:r>
              <a:rPr lang="en-US" dirty="0" err="1"/>
              <a:t>github</a:t>
            </a:r>
            <a:r>
              <a:rPr lang="en-US" dirty="0"/>
              <a:t> class directory</a:t>
            </a:r>
          </a:p>
        </p:txBody>
      </p:sp>
      <p:sp>
        <p:nvSpPr>
          <p:cNvPr id="5" name="Content Placeholder 4">
            <a:extLst>
              <a:ext uri="{FF2B5EF4-FFF2-40B4-BE49-F238E27FC236}">
                <a16:creationId xmlns:a16="http://schemas.microsoft.com/office/drawing/2014/main" id="{8199DCB6-EDC8-4EB3-B479-65A2A33CEBE8}"/>
              </a:ext>
            </a:extLst>
          </p:cNvPr>
          <p:cNvSpPr>
            <a:spLocks noGrp="1"/>
          </p:cNvSpPr>
          <p:nvPr>
            <p:ph idx="1"/>
          </p:nvPr>
        </p:nvSpPr>
        <p:spPr/>
        <p:txBody>
          <a:bodyPr/>
          <a:lstStyle/>
          <a:p>
            <a:r>
              <a:rPr lang="en-US" sz="2800" dirty="0"/>
              <a:t>Go to </a:t>
            </a:r>
            <a:r>
              <a:rPr lang="en-US" sz="2400" dirty="0">
                <a:hlinkClick r:id="rId2"/>
              </a:rPr>
              <a:t>https://github.com/johnhorel/ATMOS_5040_2019</a:t>
            </a:r>
            <a:endParaRPr lang="en-US" sz="2400" dirty="0"/>
          </a:p>
          <a:p>
            <a:r>
              <a:rPr lang="en-US" sz="2800" dirty="0"/>
              <a:t>Note the directory “programming help </a:t>
            </a:r>
            <a:r>
              <a:rPr lang="en-US" sz="2800" dirty="0" err="1"/>
              <a:t>matlab</a:t>
            </a:r>
            <a:r>
              <a:rPr lang="en-US" sz="2800" dirty="0"/>
              <a:t>”</a:t>
            </a:r>
          </a:p>
          <a:p>
            <a:r>
              <a:rPr lang="en-US" sz="2800" dirty="0"/>
              <a:t>Go to the main class directory</a:t>
            </a:r>
          </a:p>
          <a:p>
            <a:r>
              <a:rPr lang="en-US" sz="2800" dirty="0"/>
              <a:t>Select the clone/download tab</a:t>
            </a:r>
          </a:p>
          <a:p>
            <a:pPr lvl="1"/>
            <a:r>
              <a:rPr lang="en-US" dirty="0"/>
              <a:t>Select the  download zip tab</a:t>
            </a:r>
          </a:p>
          <a:p>
            <a:r>
              <a:rPr lang="en-US" sz="2800" dirty="0"/>
              <a:t>On your Mac, move the zip file to the Desktop and then unzip it</a:t>
            </a:r>
          </a:p>
          <a:p>
            <a:r>
              <a:rPr lang="en-US" sz="2800" dirty="0"/>
              <a:t>Go to the Chapter 2 subdirectory</a:t>
            </a:r>
          </a:p>
          <a:p>
            <a:r>
              <a:rPr lang="en-US" sz="2800" dirty="0"/>
              <a:t>Double click on the jan16_inclass.m file</a:t>
            </a:r>
          </a:p>
          <a:p>
            <a:r>
              <a:rPr lang="en-US" sz="2800" dirty="0"/>
              <a:t>Matlab should start up</a:t>
            </a:r>
          </a:p>
          <a:p>
            <a:pPr marL="0" indent="0">
              <a:buNone/>
            </a:pPr>
            <a:endParaRPr lang="en-US" dirty="0"/>
          </a:p>
        </p:txBody>
      </p:sp>
    </p:spTree>
    <p:extLst>
      <p:ext uri="{BB962C8B-B14F-4D97-AF65-F5344CB8AC3E}">
        <p14:creationId xmlns:p14="http://schemas.microsoft.com/office/powerpoint/2010/main" val="2593692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76200" y="76201"/>
            <a:ext cx="3505200" cy="304800"/>
          </a:xfrm>
        </p:spPr>
        <p:txBody>
          <a:bodyPr/>
          <a:lstStyle/>
          <a:p>
            <a:r>
              <a:rPr lang="en-US" dirty="0"/>
              <a:t>1.1 Starting MATLAB, MATLAB Windows</a:t>
            </a:r>
          </a:p>
        </p:txBody>
      </p:sp>
      <p:sp>
        <p:nvSpPr>
          <p:cNvPr id="12" name="Slide Number Placeholder 11"/>
          <p:cNvSpPr>
            <a:spLocks noGrp="1"/>
          </p:cNvSpPr>
          <p:nvPr>
            <p:ph type="sldNum" sz="quarter" idx="19"/>
          </p:nvPr>
        </p:nvSpPr>
        <p:spPr/>
        <p:txBody>
          <a:bodyPr/>
          <a:lstStyle/>
          <a:p>
            <a:fld id="{D57F1E4F-1CFF-5643-939E-217C01CDF565}" type="slidenum">
              <a:rPr lang="en-US" smtClean="0">
                <a:solidFill>
                  <a:srgbClr val="323232"/>
                </a:solidFill>
              </a:rPr>
              <a:pPr/>
              <a:t>9</a:t>
            </a:fld>
            <a:endParaRPr lang="en-US" dirty="0">
              <a:solidFill>
                <a:srgbClr val="323232"/>
              </a:solidFill>
            </a:endParaRPr>
          </a:p>
        </p:txBody>
      </p:sp>
      <p:grpSp>
        <p:nvGrpSpPr>
          <p:cNvPr id="13" name="Group 12"/>
          <p:cNvGrpSpPr/>
          <p:nvPr/>
        </p:nvGrpSpPr>
        <p:grpSpPr>
          <a:xfrm>
            <a:off x="76200" y="1828800"/>
            <a:ext cx="9144000" cy="4585533"/>
            <a:chOff x="-112295" y="1577008"/>
            <a:chExt cx="9332495" cy="3920348"/>
          </a:xfrm>
        </p:grpSpPr>
        <p:sp>
          <p:nvSpPr>
            <p:cNvPr id="3" name="TextBox 2"/>
            <p:cNvSpPr txBox="1"/>
            <p:nvPr/>
          </p:nvSpPr>
          <p:spPr>
            <a:xfrm rot="16200000">
              <a:off x="-1329875" y="2794588"/>
              <a:ext cx="2804491" cy="369332"/>
            </a:xfrm>
            <a:prstGeom prst="rect">
              <a:avLst/>
            </a:prstGeom>
            <a:noFill/>
          </p:spPr>
          <p:txBody>
            <a:bodyPr wrap="square" rtlCol="0">
              <a:spAutoFit/>
            </a:bodyPr>
            <a:lstStyle/>
            <a:p>
              <a:pPr algn="ctr" eaLnBrk="1" fontAlgn="auto" hangingPunct="1">
                <a:spcBef>
                  <a:spcPts val="0"/>
                </a:spcBef>
                <a:spcAft>
                  <a:spcPts val="0"/>
                </a:spcAft>
              </a:pPr>
              <a:r>
                <a:rPr lang="en-US" dirty="0">
                  <a:solidFill>
                    <a:srgbClr val="FF0000"/>
                  </a:solidFill>
                  <a:latin typeface="Calibri"/>
                </a:rPr>
                <a:t>Current Folder Window</a:t>
              </a:r>
            </a:p>
          </p:txBody>
        </p:sp>
        <p:sp>
          <p:nvSpPr>
            <p:cNvPr id="8" name="TextBox 7"/>
            <p:cNvSpPr txBox="1"/>
            <p:nvPr/>
          </p:nvSpPr>
          <p:spPr>
            <a:xfrm>
              <a:off x="2998537" y="5181600"/>
              <a:ext cx="2259849" cy="315756"/>
            </a:xfrm>
            <a:prstGeom prst="rect">
              <a:avLst/>
            </a:prstGeom>
            <a:noFill/>
          </p:spPr>
          <p:txBody>
            <a:bodyPr wrap="square" rtlCol="0">
              <a:spAutoFit/>
            </a:bodyPr>
            <a:lstStyle/>
            <a:p>
              <a:pPr eaLnBrk="1" fontAlgn="auto" hangingPunct="1">
                <a:spcBef>
                  <a:spcPts val="0"/>
                </a:spcBef>
                <a:spcAft>
                  <a:spcPts val="0"/>
                </a:spcAft>
              </a:pPr>
              <a:r>
                <a:rPr lang="en-US" dirty="0">
                  <a:solidFill>
                    <a:srgbClr val="FF0000"/>
                  </a:solidFill>
                  <a:latin typeface="Calibri"/>
                </a:rPr>
                <a:t>Command Window</a:t>
              </a:r>
            </a:p>
          </p:txBody>
        </p:sp>
        <p:sp>
          <p:nvSpPr>
            <p:cNvPr id="9" name="TextBox 8"/>
            <p:cNvSpPr txBox="1"/>
            <p:nvPr/>
          </p:nvSpPr>
          <p:spPr>
            <a:xfrm>
              <a:off x="7810500" y="2038164"/>
              <a:ext cx="1409700" cy="646331"/>
            </a:xfrm>
            <a:prstGeom prst="rect">
              <a:avLst/>
            </a:prstGeom>
            <a:noFill/>
          </p:spPr>
          <p:txBody>
            <a:bodyPr wrap="square" rtlCol="0">
              <a:spAutoFit/>
            </a:bodyPr>
            <a:lstStyle/>
            <a:p>
              <a:pPr eaLnBrk="1" fontAlgn="auto" hangingPunct="1">
                <a:spcBef>
                  <a:spcPts val="0"/>
                </a:spcBef>
                <a:spcAft>
                  <a:spcPts val="0"/>
                </a:spcAft>
              </a:pPr>
              <a:r>
                <a:rPr lang="en-US" dirty="0">
                  <a:solidFill>
                    <a:srgbClr val="FF0000"/>
                  </a:solidFill>
                  <a:latin typeface="Calibri"/>
                </a:rPr>
                <a:t>Workspace Window</a:t>
              </a:r>
            </a:p>
          </p:txBody>
        </p:sp>
        <p:sp>
          <p:nvSpPr>
            <p:cNvPr id="10" name="TextBox 9"/>
            <p:cNvSpPr txBox="1"/>
            <p:nvPr/>
          </p:nvSpPr>
          <p:spPr>
            <a:xfrm>
              <a:off x="7789744" y="3151714"/>
              <a:ext cx="1430456" cy="923330"/>
            </a:xfrm>
            <a:prstGeom prst="rect">
              <a:avLst/>
            </a:prstGeom>
            <a:noFill/>
          </p:spPr>
          <p:txBody>
            <a:bodyPr wrap="square" rtlCol="0">
              <a:spAutoFit/>
            </a:bodyPr>
            <a:lstStyle/>
            <a:p>
              <a:pPr eaLnBrk="1" fontAlgn="auto" hangingPunct="1">
                <a:spcBef>
                  <a:spcPts val="0"/>
                </a:spcBef>
                <a:spcAft>
                  <a:spcPts val="0"/>
                </a:spcAft>
              </a:pPr>
              <a:r>
                <a:rPr lang="en-US" dirty="0">
                  <a:solidFill>
                    <a:srgbClr val="FF0000"/>
                  </a:solidFill>
                  <a:latin typeface="Calibri"/>
                </a:rPr>
                <a:t>Command History Window</a:t>
              </a:r>
            </a:p>
          </p:txBody>
        </p:sp>
        <p:sp>
          <p:nvSpPr>
            <p:cNvPr id="11" name="Right Brace 10"/>
            <p:cNvSpPr/>
            <p:nvPr/>
          </p:nvSpPr>
          <p:spPr>
            <a:xfrm>
              <a:off x="7505700" y="3080266"/>
              <a:ext cx="266700" cy="907155"/>
            </a:xfrm>
            <a:prstGeom prst="rightBrace">
              <a:avLst/>
            </a:prstGeom>
            <a:ln w="22225">
              <a:solidFill>
                <a:srgbClr val="FF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spcBef>
                  <a:spcPts val="0"/>
                </a:spcBef>
                <a:spcAft>
                  <a:spcPts val="0"/>
                </a:spcAft>
              </a:pPr>
              <a:endParaRPr lang="en-US">
                <a:solidFill>
                  <a:srgbClr val="323232"/>
                </a:solidFill>
              </a:endParaRPr>
            </a:p>
          </p:txBody>
        </p:sp>
        <p:sp>
          <p:nvSpPr>
            <p:cNvPr id="14" name="Right Brace 13"/>
            <p:cNvSpPr/>
            <p:nvPr/>
          </p:nvSpPr>
          <p:spPr>
            <a:xfrm>
              <a:off x="7543800" y="2038164"/>
              <a:ext cx="266700" cy="822432"/>
            </a:xfrm>
            <a:prstGeom prst="rightBrace">
              <a:avLst/>
            </a:prstGeom>
            <a:ln w="22225">
              <a:solidFill>
                <a:srgbClr val="FF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spcBef>
                  <a:spcPts val="0"/>
                </a:spcBef>
                <a:spcAft>
                  <a:spcPts val="0"/>
                </a:spcAft>
              </a:pPr>
              <a:endParaRPr lang="en-US">
                <a:solidFill>
                  <a:srgbClr val="323232"/>
                </a:solidFill>
              </a:endParaRPr>
            </a:p>
          </p:txBody>
        </p:sp>
        <p:sp>
          <p:nvSpPr>
            <p:cNvPr id="15" name="Right Brace 14"/>
            <p:cNvSpPr/>
            <p:nvPr/>
          </p:nvSpPr>
          <p:spPr>
            <a:xfrm rot="5400000">
              <a:off x="3846370" y="2931972"/>
              <a:ext cx="594010" cy="3752850"/>
            </a:xfrm>
            <a:prstGeom prst="rightBrace">
              <a:avLst/>
            </a:prstGeom>
            <a:ln w="22225">
              <a:solidFill>
                <a:srgbClr val="FF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spcBef>
                  <a:spcPts val="0"/>
                </a:spcBef>
                <a:spcAft>
                  <a:spcPts val="0"/>
                </a:spcAft>
              </a:pPr>
              <a:endParaRPr lang="en-US">
                <a:solidFill>
                  <a:srgbClr val="323232"/>
                </a:solidFill>
              </a:endParaRPr>
            </a:p>
          </p:txBody>
        </p:sp>
        <p:sp>
          <p:nvSpPr>
            <p:cNvPr id="16" name="Right Brace 15"/>
            <p:cNvSpPr/>
            <p:nvPr/>
          </p:nvSpPr>
          <p:spPr>
            <a:xfrm rot="10800000">
              <a:off x="304797" y="1967885"/>
              <a:ext cx="381000" cy="2107157"/>
            </a:xfrm>
            <a:prstGeom prst="rightBrace">
              <a:avLst/>
            </a:prstGeom>
            <a:ln w="22225">
              <a:solidFill>
                <a:srgbClr val="FF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spcBef>
                  <a:spcPts val="0"/>
                </a:spcBef>
                <a:spcAft>
                  <a:spcPts val="0"/>
                </a:spcAft>
              </a:pPr>
              <a:endParaRPr lang="en-US">
                <a:solidFill>
                  <a:srgbClr val="323232"/>
                </a:solidFill>
              </a:endParaRPr>
            </a:p>
          </p:txBody>
        </p:sp>
      </p:grpSp>
      <p:pic>
        <p:nvPicPr>
          <p:cNvPr id="2" name="Picture 1"/>
          <p:cNvPicPr>
            <a:picLocks noChangeAspect="1"/>
          </p:cNvPicPr>
          <p:nvPr/>
        </p:nvPicPr>
        <p:blipFill>
          <a:blip r:embed="rId3"/>
          <a:stretch>
            <a:fillRect/>
          </a:stretch>
        </p:blipFill>
        <p:spPr>
          <a:xfrm>
            <a:off x="889956" y="1206370"/>
            <a:ext cx="6633490" cy="3965579"/>
          </a:xfrm>
          <a:prstGeom prst="rect">
            <a:avLst/>
          </a:prstGeom>
        </p:spPr>
      </p:pic>
    </p:spTree>
    <p:extLst>
      <p:ext uri="{BB962C8B-B14F-4D97-AF65-F5344CB8AC3E}">
        <p14:creationId xmlns:p14="http://schemas.microsoft.com/office/powerpoint/2010/main" val="44790458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15418</TotalTime>
  <Words>4462</Words>
  <Application>Microsoft Office PowerPoint</Application>
  <PresentationFormat>On-screen Show (4:3)</PresentationFormat>
  <Paragraphs>666</Paragraphs>
  <Slides>76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76</vt:i4>
      </vt:variant>
    </vt:vector>
  </HeadingPairs>
  <TitlesOfParts>
    <vt:vector size="81" baseType="lpstr">
      <vt:lpstr>Arial</vt:lpstr>
      <vt:lpstr>Calibri</vt:lpstr>
      <vt:lpstr>Cambria Math</vt:lpstr>
      <vt:lpstr>Courier New</vt:lpstr>
      <vt:lpstr>Default Design</vt:lpstr>
      <vt:lpstr>What you will be doing</vt:lpstr>
      <vt:lpstr>Programming Languages</vt:lpstr>
      <vt:lpstr>PowerPoint Presentation</vt:lpstr>
      <vt:lpstr>PowerPoint Presentation</vt:lpstr>
      <vt:lpstr>The zen of programming</vt:lpstr>
      <vt:lpstr>Debugging</vt:lpstr>
      <vt:lpstr>Running Matlab</vt:lpstr>
      <vt:lpstr>Using github class directory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Matlab File Names and Headers</vt:lpstr>
      <vt:lpstr>Comments</vt:lpstr>
      <vt:lpstr>Graphs</vt:lpstr>
      <vt:lpstr>Features for Plotting</vt:lpstr>
      <vt:lpstr>Output</vt:lpstr>
      <vt:lpstr>PowerPoint Presentation</vt:lpstr>
      <vt:lpstr>Saving as pdf and uploading to Canvas</vt:lpstr>
      <vt:lpstr>January 16 In-class assignment</vt:lpstr>
      <vt:lpstr>January 16 In-class assignment</vt:lpstr>
      <vt:lpstr>January 16 In-class assignment</vt:lpstr>
      <vt:lpstr>January 16 In-class assignment</vt:lpstr>
      <vt:lpstr>Same thing in python!</vt:lpstr>
      <vt:lpstr>What you will be doing</vt:lpstr>
      <vt:lpstr>Matlab reference material</vt:lpstr>
      <vt:lpstr>PowerPoint Presentation</vt:lpstr>
      <vt:lpstr>PowerPoint Presentation</vt:lpstr>
      <vt:lpstr>Boolean and Logical operators</vt:lpstr>
      <vt:lpstr>Syntax</vt:lpstr>
      <vt:lpstr>Math</vt:lpstr>
      <vt:lpstr>PowerPoint Presentation</vt:lpstr>
      <vt:lpstr>PowerPoint Presentation</vt:lpstr>
      <vt:lpstr>PowerPoint Presentation</vt:lpstr>
      <vt:lpstr>Matlab terminology</vt:lpstr>
      <vt:lpstr>PowerPoint Presentation</vt:lpstr>
      <vt:lpstr>Variable Names and Code 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Keeping Things Straight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Pacific Decadal Oscillation</dc:title>
  <dc:creator>jhorel</dc:creator>
  <cp:lastModifiedBy>john horel</cp:lastModifiedBy>
  <cp:revision>126</cp:revision>
  <cp:lastPrinted>2015-01-12T18:57:00Z</cp:lastPrinted>
  <dcterms:created xsi:type="dcterms:W3CDTF">2008-01-17T16:53:05Z</dcterms:created>
  <dcterms:modified xsi:type="dcterms:W3CDTF">2019-01-13T22:16:01Z</dcterms:modified>
</cp:coreProperties>
</file>