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34475" cy="12179300" type="ledger"/>
  <p:notesSz cx="9296400" cy="147828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100" d="100"/>
          <a:sy n="100" d="100"/>
        </p:scale>
        <p:origin x="1956" y="-2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086" y="1993233"/>
            <a:ext cx="7764304" cy="4240201"/>
          </a:xfrm>
        </p:spPr>
        <p:txBody>
          <a:bodyPr anchor="b"/>
          <a:lstStyle>
            <a:lvl1pPr algn="ctr">
              <a:defRPr sz="5994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1810" y="6396953"/>
            <a:ext cx="6850856" cy="2940511"/>
          </a:xfrm>
        </p:spPr>
        <p:txBody>
          <a:bodyPr/>
          <a:lstStyle>
            <a:lvl1pPr marL="0" indent="0" algn="ctr">
              <a:buNone/>
              <a:defRPr sz="2398"/>
            </a:lvl1pPr>
            <a:lvl2pPr marL="456743" indent="0" algn="ctr">
              <a:buNone/>
              <a:defRPr sz="1998"/>
            </a:lvl2pPr>
            <a:lvl3pPr marL="913486" indent="0" algn="ctr">
              <a:buNone/>
              <a:defRPr sz="1798"/>
            </a:lvl3pPr>
            <a:lvl4pPr marL="1370228" indent="0" algn="ctr">
              <a:buNone/>
              <a:defRPr sz="1598"/>
            </a:lvl4pPr>
            <a:lvl5pPr marL="1826971" indent="0" algn="ctr">
              <a:buNone/>
              <a:defRPr sz="1598"/>
            </a:lvl5pPr>
            <a:lvl6pPr marL="2283714" indent="0" algn="ctr">
              <a:buNone/>
              <a:defRPr sz="1598"/>
            </a:lvl6pPr>
            <a:lvl7pPr marL="2740457" indent="0" algn="ctr">
              <a:buNone/>
              <a:defRPr sz="1598"/>
            </a:lvl7pPr>
            <a:lvl8pPr marL="3197200" indent="0" algn="ctr">
              <a:buNone/>
              <a:defRPr sz="1598"/>
            </a:lvl8pPr>
            <a:lvl9pPr marL="3653942" indent="0" algn="ctr">
              <a:buNone/>
              <a:defRPr sz="1598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2FE87-3D6F-4F81-BC4B-949647873EF2}" type="datetimeFigureOut">
              <a:rPr lang="en-US" smtClean="0"/>
              <a:t>3/21/2017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2631F-8192-483D-9BEA-753B599D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705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2FE87-3D6F-4F81-BC4B-949647873EF2}" type="datetimeFigureOut">
              <a:rPr lang="en-US" smtClean="0"/>
              <a:t>3/21/2017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2631F-8192-483D-9BEA-753B599D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888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36859" y="648435"/>
            <a:ext cx="1969621" cy="1032139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7995" y="648435"/>
            <a:ext cx="5794683" cy="1032139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2FE87-3D6F-4F81-BC4B-949647873EF2}" type="datetimeFigureOut">
              <a:rPr lang="en-US" smtClean="0"/>
              <a:t>3/21/2017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2631F-8192-483D-9BEA-753B599D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218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2FE87-3D6F-4F81-BC4B-949647873EF2}" type="datetimeFigureOut">
              <a:rPr lang="en-US" smtClean="0"/>
              <a:t>3/21/2017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2631F-8192-483D-9BEA-753B599D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349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238" y="3036371"/>
            <a:ext cx="7878485" cy="5066250"/>
          </a:xfrm>
        </p:spPr>
        <p:txBody>
          <a:bodyPr anchor="b"/>
          <a:lstStyle>
            <a:lvl1pPr>
              <a:defRPr sz="5994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238" y="8150549"/>
            <a:ext cx="7878485" cy="2664221"/>
          </a:xfrm>
        </p:spPr>
        <p:txBody>
          <a:bodyPr/>
          <a:lstStyle>
            <a:lvl1pPr marL="0" indent="0">
              <a:buNone/>
              <a:defRPr sz="2398">
                <a:solidFill>
                  <a:schemeClr val="tx1"/>
                </a:solidFill>
              </a:defRPr>
            </a:lvl1pPr>
            <a:lvl2pPr marL="456743" indent="0">
              <a:buNone/>
              <a:defRPr sz="1998">
                <a:solidFill>
                  <a:schemeClr val="tx1">
                    <a:tint val="75000"/>
                  </a:schemeClr>
                </a:solidFill>
              </a:defRPr>
            </a:lvl2pPr>
            <a:lvl3pPr marL="913486" indent="0">
              <a:buNone/>
              <a:defRPr sz="1798">
                <a:solidFill>
                  <a:schemeClr val="tx1">
                    <a:tint val="75000"/>
                  </a:schemeClr>
                </a:solidFill>
              </a:defRPr>
            </a:lvl3pPr>
            <a:lvl4pPr marL="1370228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4pPr>
            <a:lvl5pPr marL="1826971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5pPr>
            <a:lvl6pPr marL="2283714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6pPr>
            <a:lvl7pPr marL="2740457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7pPr>
            <a:lvl8pPr marL="3197200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8pPr>
            <a:lvl9pPr marL="3653942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2FE87-3D6F-4F81-BC4B-949647873EF2}" type="datetimeFigureOut">
              <a:rPr lang="en-US" smtClean="0"/>
              <a:t>3/21/2017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2631F-8192-483D-9BEA-753B599D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368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7995" y="3242175"/>
            <a:ext cx="3882152" cy="772765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4328" y="3242175"/>
            <a:ext cx="3882152" cy="772765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2FE87-3D6F-4F81-BC4B-949647873EF2}" type="datetimeFigureOut">
              <a:rPr lang="en-US" smtClean="0"/>
              <a:t>3/21/2017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2631F-8192-483D-9BEA-753B599D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267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185" y="648437"/>
            <a:ext cx="7878485" cy="235410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186" y="2985621"/>
            <a:ext cx="3864310" cy="1463207"/>
          </a:xfrm>
        </p:spPr>
        <p:txBody>
          <a:bodyPr anchor="b"/>
          <a:lstStyle>
            <a:lvl1pPr marL="0" indent="0">
              <a:buNone/>
              <a:defRPr sz="2398" b="1"/>
            </a:lvl1pPr>
            <a:lvl2pPr marL="456743" indent="0">
              <a:buNone/>
              <a:defRPr sz="1998" b="1"/>
            </a:lvl2pPr>
            <a:lvl3pPr marL="913486" indent="0">
              <a:buNone/>
              <a:defRPr sz="1798" b="1"/>
            </a:lvl3pPr>
            <a:lvl4pPr marL="1370228" indent="0">
              <a:buNone/>
              <a:defRPr sz="1598" b="1"/>
            </a:lvl4pPr>
            <a:lvl5pPr marL="1826971" indent="0">
              <a:buNone/>
              <a:defRPr sz="1598" b="1"/>
            </a:lvl5pPr>
            <a:lvl6pPr marL="2283714" indent="0">
              <a:buNone/>
              <a:defRPr sz="1598" b="1"/>
            </a:lvl6pPr>
            <a:lvl7pPr marL="2740457" indent="0">
              <a:buNone/>
              <a:defRPr sz="1598" b="1"/>
            </a:lvl7pPr>
            <a:lvl8pPr marL="3197200" indent="0">
              <a:buNone/>
              <a:defRPr sz="1598" b="1"/>
            </a:lvl8pPr>
            <a:lvl9pPr marL="3653942" indent="0">
              <a:buNone/>
              <a:defRPr sz="1598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186" y="4448828"/>
            <a:ext cx="3864310" cy="654355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4328" y="2985621"/>
            <a:ext cx="3883342" cy="1463207"/>
          </a:xfrm>
        </p:spPr>
        <p:txBody>
          <a:bodyPr anchor="b"/>
          <a:lstStyle>
            <a:lvl1pPr marL="0" indent="0">
              <a:buNone/>
              <a:defRPr sz="2398" b="1"/>
            </a:lvl1pPr>
            <a:lvl2pPr marL="456743" indent="0">
              <a:buNone/>
              <a:defRPr sz="1998" b="1"/>
            </a:lvl2pPr>
            <a:lvl3pPr marL="913486" indent="0">
              <a:buNone/>
              <a:defRPr sz="1798" b="1"/>
            </a:lvl3pPr>
            <a:lvl4pPr marL="1370228" indent="0">
              <a:buNone/>
              <a:defRPr sz="1598" b="1"/>
            </a:lvl4pPr>
            <a:lvl5pPr marL="1826971" indent="0">
              <a:buNone/>
              <a:defRPr sz="1598" b="1"/>
            </a:lvl5pPr>
            <a:lvl6pPr marL="2283714" indent="0">
              <a:buNone/>
              <a:defRPr sz="1598" b="1"/>
            </a:lvl6pPr>
            <a:lvl7pPr marL="2740457" indent="0">
              <a:buNone/>
              <a:defRPr sz="1598" b="1"/>
            </a:lvl7pPr>
            <a:lvl8pPr marL="3197200" indent="0">
              <a:buNone/>
              <a:defRPr sz="1598" b="1"/>
            </a:lvl8pPr>
            <a:lvl9pPr marL="3653942" indent="0">
              <a:buNone/>
              <a:defRPr sz="1598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4328" y="4448828"/>
            <a:ext cx="3883342" cy="654355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2FE87-3D6F-4F81-BC4B-949647873EF2}" type="datetimeFigureOut">
              <a:rPr lang="en-US" smtClean="0"/>
              <a:t>3/21/2017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2631F-8192-483D-9BEA-753B599D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566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2FE87-3D6F-4F81-BC4B-949647873EF2}" type="datetimeFigureOut">
              <a:rPr lang="en-US" smtClean="0"/>
              <a:t>3/21/2017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2631F-8192-483D-9BEA-753B599D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170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2FE87-3D6F-4F81-BC4B-949647873EF2}" type="datetimeFigureOut">
              <a:rPr lang="en-US" smtClean="0"/>
              <a:t>3/21/2017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2631F-8192-483D-9BEA-753B599D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254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185" y="811953"/>
            <a:ext cx="2946106" cy="2841837"/>
          </a:xfrm>
        </p:spPr>
        <p:txBody>
          <a:bodyPr anchor="b"/>
          <a:lstStyle>
            <a:lvl1pPr>
              <a:defRPr sz="319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3342" y="1753596"/>
            <a:ext cx="4624328" cy="8655197"/>
          </a:xfrm>
        </p:spPr>
        <p:txBody>
          <a:bodyPr/>
          <a:lstStyle>
            <a:lvl1pPr>
              <a:defRPr sz="3197"/>
            </a:lvl1pPr>
            <a:lvl2pPr>
              <a:defRPr sz="2797"/>
            </a:lvl2pPr>
            <a:lvl3pPr>
              <a:defRPr sz="2398"/>
            </a:lvl3pPr>
            <a:lvl4pPr>
              <a:defRPr sz="1998"/>
            </a:lvl4pPr>
            <a:lvl5pPr>
              <a:defRPr sz="1998"/>
            </a:lvl5pPr>
            <a:lvl6pPr>
              <a:defRPr sz="1998"/>
            </a:lvl6pPr>
            <a:lvl7pPr>
              <a:defRPr sz="1998"/>
            </a:lvl7pPr>
            <a:lvl8pPr>
              <a:defRPr sz="1998"/>
            </a:lvl8pPr>
            <a:lvl9pPr>
              <a:defRPr sz="1998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185" y="3653790"/>
            <a:ext cx="2946106" cy="6769098"/>
          </a:xfrm>
        </p:spPr>
        <p:txBody>
          <a:bodyPr/>
          <a:lstStyle>
            <a:lvl1pPr marL="0" indent="0">
              <a:buNone/>
              <a:defRPr sz="1598"/>
            </a:lvl1pPr>
            <a:lvl2pPr marL="456743" indent="0">
              <a:buNone/>
              <a:defRPr sz="1399"/>
            </a:lvl2pPr>
            <a:lvl3pPr marL="913486" indent="0">
              <a:buNone/>
              <a:defRPr sz="1199"/>
            </a:lvl3pPr>
            <a:lvl4pPr marL="1370228" indent="0">
              <a:buNone/>
              <a:defRPr sz="999"/>
            </a:lvl4pPr>
            <a:lvl5pPr marL="1826971" indent="0">
              <a:buNone/>
              <a:defRPr sz="999"/>
            </a:lvl5pPr>
            <a:lvl6pPr marL="2283714" indent="0">
              <a:buNone/>
              <a:defRPr sz="999"/>
            </a:lvl6pPr>
            <a:lvl7pPr marL="2740457" indent="0">
              <a:buNone/>
              <a:defRPr sz="999"/>
            </a:lvl7pPr>
            <a:lvl8pPr marL="3197200" indent="0">
              <a:buNone/>
              <a:defRPr sz="999"/>
            </a:lvl8pPr>
            <a:lvl9pPr marL="3653942" indent="0">
              <a:buNone/>
              <a:defRPr sz="999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2FE87-3D6F-4F81-BC4B-949647873EF2}" type="datetimeFigureOut">
              <a:rPr lang="en-US" smtClean="0"/>
              <a:t>3/21/2017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2631F-8192-483D-9BEA-753B599D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011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185" y="811953"/>
            <a:ext cx="2946106" cy="2841837"/>
          </a:xfrm>
        </p:spPr>
        <p:txBody>
          <a:bodyPr anchor="b"/>
          <a:lstStyle>
            <a:lvl1pPr>
              <a:defRPr sz="319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3342" y="1753596"/>
            <a:ext cx="4624328" cy="8655197"/>
          </a:xfrm>
        </p:spPr>
        <p:txBody>
          <a:bodyPr anchor="t"/>
          <a:lstStyle>
            <a:lvl1pPr marL="0" indent="0">
              <a:buNone/>
              <a:defRPr sz="3197"/>
            </a:lvl1pPr>
            <a:lvl2pPr marL="456743" indent="0">
              <a:buNone/>
              <a:defRPr sz="2797"/>
            </a:lvl2pPr>
            <a:lvl3pPr marL="913486" indent="0">
              <a:buNone/>
              <a:defRPr sz="2398"/>
            </a:lvl3pPr>
            <a:lvl4pPr marL="1370228" indent="0">
              <a:buNone/>
              <a:defRPr sz="1998"/>
            </a:lvl4pPr>
            <a:lvl5pPr marL="1826971" indent="0">
              <a:buNone/>
              <a:defRPr sz="1998"/>
            </a:lvl5pPr>
            <a:lvl6pPr marL="2283714" indent="0">
              <a:buNone/>
              <a:defRPr sz="1998"/>
            </a:lvl6pPr>
            <a:lvl7pPr marL="2740457" indent="0">
              <a:buNone/>
              <a:defRPr sz="1998"/>
            </a:lvl7pPr>
            <a:lvl8pPr marL="3197200" indent="0">
              <a:buNone/>
              <a:defRPr sz="1998"/>
            </a:lvl8pPr>
            <a:lvl9pPr marL="3653942" indent="0">
              <a:buNone/>
              <a:defRPr sz="1998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185" y="3653790"/>
            <a:ext cx="2946106" cy="6769098"/>
          </a:xfrm>
        </p:spPr>
        <p:txBody>
          <a:bodyPr/>
          <a:lstStyle>
            <a:lvl1pPr marL="0" indent="0">
              <a:buNone/>
              <a:defRPr sz="1598"/>
            </a:lvl1pPr>
            <a:lvl2pPr marL="456743" indent="0">
              <a:buNone/>
              <a:defRPr sz="1399"/>
            </a:lvl2pPr>
            <a:lvl3pPr marL="913486" indent="0">
              <a:buNone/>
              <a:defRPr sz="1199"/>
            </a:lvl3pPr>
            <a:lvl4pPr marL="1370228" indent="0">
              <a:buNone/>
              <a:defRPr sz="999"/>
            </a:lvl4pPr>
            <a:lvl5pPr marL="1826971" indent="0">
              <a:buNone/>
              <a:defRPr sz="999"/>
            </a:lvl5pPr>
            <a:lvl6pPr marL="2283714" indent="0">
              <a:buNone/>
              <a:defRPr sz="999"/>
            </a:lvl6pPr>
            <a:lvl7pPr marL="2740457" indent="0">
              <a:buNone/>
              <a:defRPr sz="999"/>
            </a:lvl7pPr>
            <a:lvl8pPr marL="3197200" indent="0">
              <a:buNone/>
              <a:defRPr sz="999"/>
            </a:lvl8pPr>
            <a:lvl9pPr marL="3653942" indent="0">
              <a:buNone/>
              <a:defRPr sz="999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2FE87-3D6F-4F81-BC4B-949647873EF2}" type="datetimeFigureOut">
              <a:rPr lang="en-US" smtClean="0"/>
              <a:t>3/21/2017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2631F-8192-483D-9BEA-753B599D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391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7995" y="648437"/>
            <a:ext cx="7878485" cy="23541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7995" y="3242175"/>
            <a:ext cx="7878485" cy="77276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7995" y="11288409"/>
            <a:ext cx="2055257" cy="6484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62FE87-3D6F-4F81-BC4B-949647873EF2}" type="datetimeFigureOut">
              <a:rPr lang="en-US" smtClean="0"/>
              <a:t>3/21/2017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5795" y="11288409"/>
            <a:ext cx="3082885" cy="6484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1223" y="11288409"/>
            <a:ext cx="2055257" cy="6484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42631F-8192-483D-9BEA-753B599D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094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3486" rtl="0" eaLnBrk="1" latinLnBrk="0" hangingPunct="1">
        <a:lnSpc>
          <a:spcPct val="90000"/>
        </a:lnSpc>
        <a:spcBef>
          <a:spcPct val="0"/>
        </a:spcBef>
        <a:buNone/>
        <a:defRPr sz="439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371" indent="-228371" algn="l" defTabSz="913486" rtl="0" eaLnBrk="1" latinLnBrk="0" hangingPunct="1">
        <a:lnSpc>
          <a:spcPct val="90000"/>
        </a:lnSpc>
        <a:spcBef>
          <a:spcPts val="999"/>
        </a:spcBef>
        <a:buFont typeface="Arial" panose="020B0604020202020204" pitchFamily="34" charset="0"/>
        <a:buChar char="•"/>
        <a:defRPr sz="2797" kern="1200">
          <a:solidFill>
            <a:schemeClr val="tx1"/>
          </a:solidFill>
          <a:latin typeface="+mn-lt"/>
          <a:ea typeface="+mn-ea"/>
          <a:cs typeface="+mn-cs"/>
        </a:defRPr>
      </a:lvl1pPr>
      <a:lvl2pPr marL="685114" indent="-228371" algn="l" defTabSz="91348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141857" indent="-228371" algn="l" defTabSz="91348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98" kern="1200">
          <a:solidFill>
            <a:schemeClr val="tx1"/>
          </a:solidFill>
          <a:latin typeface="+mn-lt"/>
          <a:ea typeface="+mn-ea"/>
          <a:cs typeface="+mn-cs"/>
        </a:defRPr>
      </a:lvl3pPr>
      <a:lvl4pPr marL="1598600" indent="-228371" algn="l" defTabSz="91348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5343" indent="-228371" algn="l" defTabSz="91348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8" kern="1200">
          <a:solidFill>
            <a:schemeClr val="tx1"/>
          </a:solidFill>
          <a:latin typeface="+mn-lt"/>
          <a:ea typeface="+mn-ea"/>
          <a:cs typeface="+mn-cs"/>
        </a:defRPr>
      </a:lvl5pPr>
      <a:lvl6pPr marL="2512085" indent="-228371" algn="l" defTabSz="91348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8" kern="1200">
          <a:solidFill>
            <a:schemeClr val="tx1"/>
          </a:solidFill>
          <a:latin typeface="+mn-lt"/>
          <a:ea typeface="+mn-ea"/>
          <a:cs typeface="+mn-cs"/>
        </a:defRPr>
      </a:lvl6pPr>
      <a:lvl7pPr marL="2968828" indent="-228371" algn="l" defTabSz="91348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8" kern="1200">
          <a:solidFill>
            <a:schemeClr val="tx1"/>
          </a:solidFill>
          <a:latin typeface="+mn-lt"/>
          <a:ea typeface="+mn-ea"/>
          <a:cs typeface="+mn-cs"/>
        </a:defRPr>
      </a:lvl7pPr>
      <a:lvl8pPr marL="3425571" indent="-228371" algn="l" defTabSz="91348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8" kern="1200">
          <a:solidFill>
            <a:schemeClr val="tx1"/>
          </a:solidFill>
          <a:latin typeface="+mn-lt"/>
          <a:ea typeface="+mn-ea"/>
          <a:cs typeface="+mn-cs"/>
        </a:defRPr>
      </a:lvl8pPr>
      <a:lvl9pPr marL="3882314" indent="-228371" algn="l" defTabSz="91348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486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1pPr>
      <a:lvl2pPr marL="456743" algn="l" defTabSz="913486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2pPr>
      <a:lvl3pPr marL="913486" algn="l" defTabSz="913486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3pPr>
      <a:lvl4pPr marL="1370228" algn="l" defTabSz="913486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4pPr>
      <a:lvl5pPr marL="1826971" algn="l" defTabSz="913486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5pPr>
      <a:lvl6pPr marL="2283714" algn="l" defTabSz="913486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6pPr>
      <a:lvl7pPr marL="2740457" algn="l" defTabSz="913486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7pPr>
      <a:lvl8pPr marL="3197200" algn="l" defTabSz="913486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8pPr>
      <a:lvl9pPr marL="3653942" algn="l" defTabSz="913486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77391" y="2212839"/>
            <a:ext cx="1581665" cy="2636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Jurisdiction</a:t>
            </a:r>
            <a:endParaRPr lang="en-US" sz="1400" dirty="0"/>
          </a:p>
        </p:txBody>
      </p:sp>
      <p:sp>
        <p:nvSpPr>
          <p:cNvPr id="5" name="Rectangle 4"/>
          <p:cNvSpPr/>
          <p:nvPr/>
        </p:nvSpPr>
        <p:spPr>
          <a:xfrm>
            <a:off x="5012137" y="2212839"/>
            <a:ext cx="1581665" cy="2636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Student group 1</a:t>
            </a:r>
            <a:endParaRPr lang="en-US" sz="1400" dirty="0"/>
          </a:p>
        </p:txBody>
      </p:sp>
      <p:sp>
        <p:nvSpPr>
          <p:cNvPr id="6" name="Rectangle 5"/>
          <p:cNvSpPr/>
          <p:nvPr/>
        </p:nvSpPr>
        <p:spPr>
          <a:xfrm>
            <a:off x="7046883" y="2212839"/>
            <a:ext cx="1581665" cy="2636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Student group 2</a:t>
            </a:r>
            <a:endParaRPr lang="en-US" sz="1400" dirty="0"/>
          </a:p>
        </p:txBody>
      </p:sp>
      <p:sp>
        <p:nvSpPr>
          <p:cNvPr id="7" name="Isosceles Triangle 6"/>
          <p:cNvSpPr/>
          <p:nvPr/>
        </p:nvSpPr>
        <p:spPr>
          <a:xfrm rot="5400000">
            <a:off x="2773504" y="2293158"/>
            <a:ext cx="115332" cy="102973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Isosceles Triangle 7"/>
          <p:cNvSpPr/>
          <p:nvPr/>
        </p:nvSpPr>
        <p:spPr>
          <a:xfrm rot="5400000">
            <a:off x="6863593" y="2293157"/>
            <a:ext cx="115332" cy="102973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Isosceles Triangle 8"/>
          <p:cNvSpPr/>
          <p:nvPr/>
        </p:nvSpPr>
        <p:spPr>
          <a:xfrm rot="5400000">
            <a:off x="4832965" y="2293157"/>
            <a:ext cx="115332" cy="102973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664354" y="2649446"/>
            <a:ext cx="6203092" cy="5107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Grade 4                          Grade 8                            Grade 12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42646" y="3819219"/>
            <a:ext cx="1295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White — Black</a:t>
            </a:r>
            <a:endParaRPr 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919433" y="8441388"/>
            <a:ext cx="14891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White — Hispanic</a:t>
            </a:r>
            <a:endParaRPr 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942646" y="10176746"/>
            <a:ext cx="13281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Male — Female</a:t>
            </a:r>
            <a:endParaRPr lang="en-US" sz="1400" dirty="0"/>
          </a:p>
        </p:txBody>
      </p:sp>
      <p:sp>
        <p:nvSpPr>
          <p:cNvPr id="14" name="Rectangle 13"/>
          <p:cNvSpPr/>
          <p:nvPr/>
        </p:nvSpPr>
        <p:spPr>
          <a:xfrm>
            <a:off x="361950" y="3256763"/>
            <a:ext cx="8505496" cy="41005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         Subject 1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435764" y="3346897"/>
            <a:ext cx="271848" cy="2553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501668" y="3474582"/>
            <a:ext cx="135924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810841" y="3924893"/>
            <a:ext cx="131805" cy="1156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787628" y="10272795"/>
            <a:ext cx="131805" cy="1156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787627" y="8537437"/>
            <a:ext cx="131805" cy="1156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-11502" y="3674662"/>
            <a:ext cx="37446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FF0000"/>
                </a:solidFill>
              </a:rPr>
              <a:t>Check box to remove gap you no longer wish to see</a:t>
            </a:r>
            <a:endParaRPr lang="en-US" sz="1100" dirty="0">
              <a:solidFill>
                <a:srgbClr val="FF0000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7385608" y="11566357"/>
            <a:ext cx="1401814" cy="3788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 smtClean="0"/>
              <a:t>Key</a:t>
            </a:r>
            <a:endParaRPr lang="en-US" dirty="0"/>
          </a:p>
        </p:txBody>
      </p:sp>
      <p:grpSp>
        <p:nvGrpSpPr>
          <p:cNvPr id="52" name="Group 51"/>
          <p:cNvGrpSpPr/>
          <p:nvPr/>
        </p:nvGrpSpPr>
        <p:grpSpPr>
          <a:xfrm>
            <a:off x="2851381" y="3950691"/>
            <a:ext cx="1474771" cy="1152065"/>
            <a:chOff x="2633671" y="3950691"/>
            <a:chExt cx="1474771" cy="1152065"/>
          </a:xfrm>
        </p:grpSpPr>
        <p:sp>
          <p:nvSpPr>
            <p:cNvPr id="2" name="Rectangle 1"/>
            <p:cNvSpPr/>
            <p:nvPr/>
          </p:nvSpPr>
          <p:spPr>
            <a:xfrm>
              <a:off x="2633671" y="3950691"/>
              <a:ext cx="1474771" cy="11520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" name="Straight Connector 36"/>
            <p:cNvCxnSpPr/>
            <p:nvPr/>
          </p:nvCxnSpPr>
          <p:spPr>
            <a:xfrm>
              <a:off x="2822356" y="4362527"/>
              <a:ext cx="1067783" cy="15965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V="1">
              <a:off x="2832523" y="4652812"/>
              <a:ext cx="1057616" cy="18650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/>
          <p:cNvGrpSpPr/>
          <p:nvPr/>
        </p:nvGrpSpPr>
        <p:grpSpPr>
          <a:xfrm>
            <a:off x="5016829" y="3950691"/>
            <a:ext cx="1474771" cy="1152065"/>
            <a:chOff x="4938500" y="3950691"/>
            <a:chExt cx="1474771" cy="1152065"/>
          </a:xfrm>
        </p:grpSpPr>
        <p:sp>
          <p:nvSpPr>
            <p:cNvPr id="41" name="Rectangle 40"/>
            <p:cNvSpPr/>
            <p:nvPr/>
          </p:nvSpPr>
          <p:spPr>
            <a:xfrm>
              <a:off x="4938500" y="3950691"/>
              <a:ext cx="1474771" cy="11520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Straight Connector 41"/>
            <p:cNvCxnSpPr/>
            <p:nvPr/>
          </p:nvCxnSpPr>
          <p:spPr>
            <a:xfrm flipH="1">
              <a:off x="5127185" y="4362527"/>
              <a:ext cx="1067783" cy="15965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H="1" flipV="1">
              <a:off x="5137352" y="4652812"/>
              <a:ext cx="1057616" cy="18650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/>
          <p:cNvGrpSpPr/>
          <p:nvPr/>
        </p:nvGrpSpPr>
        <p:grpSpPr>
          <a:xfrm>
            <a:off x="7312903" y="3950691"/>
            <a:ext cx="1474771" cy="1152065"/>
            <a:chOff x="7225819" y="3950691"/>
            <a:chExt cx="1474771" cy="1152065"/>
          </a:xfrm>
        </p:grpSpPr>
        <p:sp>
          <p:nvSpPr>
            <p:cNvPr id="44" name="Rectangle 43"/>
            <p:cNvSpPr/>
            <p:nvPr/>
          </p:nvSpPr>
          <p:spPr>
            <a:xfrm>
              <a:off x="7225819" y="3950691"/>
              <a:ext cx="1474771" cy="11520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5" name="Straight Connector 44"/>
            <p:cNvCxnSpPr/>
            <p:nvPr/>
          </p:nvCxnSpPr>
          <p:spPr>
            <a:xfrm flipH="1" flipV="1">
              <a:off x="7414505" y="4522184"/>
              <a:ext cx="1067782" cy="13062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flipH="1">
              <a:off x="7369099" y="4522184"/>
              <a:ext cx="1113188" cy="29028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/>
          <p:cNvGrpSpPr/>
          <p:nvPr/>
        </p:nvGrpSpPr>
        <p:grpSpPr>
          <a:xfrm>
            <a:off x="2851381" y="8559222"/>
            <a:ext cx="1474771" cy="1152065"/>
            <a:chOff x="2633671" y="3950691"/>
            <a:chExt cx="1474771" cy="1152065"/>
          </a:xfrm>
        </p:grpSpPr>
        <p:sp>
          <p:nvSpPr>
            <p:cNvPr id="54" name="Rectangle 53"/>
            <p:cNvSpPr/>
            <p:nvPr/>
          </p:nvSpPr>
          <p:spPr>
            <a:xfrm>
              <a:off x="2633671" y="3950691"/>
              <a:ext cx="1474771" cy="11520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5" name="Straight Connector 54"/>
            <p:cNvCxnSpPr/>
            <p:nvPr/>
          </p:nvCxnSpPr>
          <p:spPr>
            <a:xfrm>
              <a:off x="2822356" y="4362527"/>
              <a:ext cx="1067783" cy="15965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flipV="1">
              <a:off x="2832523" y="4652812"/>
              <a:ext cx="1057616" cy="18650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/>
          <p:cNvGrpSpPr/>
          <p:nvPr/>
        </p:nvGrpSpPr>
        <p:grpSpPr>
          <a:xfrm>
            <a:off x="5016829" y="8559222"/>
            <a:ext cx="1474771" cy="1152065"/>
            <a:chOff x="4938500" y="3950691"/>
            <a:chExt cx="1474771" cy="1152065"/>
          </a:xfrm>
        </p:grpSpPr>
        <p:sp>
          <p:nvSpPr>
            <p:cNvPr id="58" name="Rectangle 57"/>
            <p:cNvSpPr/>
            <p:nvPr/>
          </p:nvSpPr>
          <p:spPr>
            <a:xfrm>
              <a:off x="4938500" y="3950691"/>
              <a:ext cx="1474771" cy="11520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9" name="Straight Connector 58"/>
            <p:cNvCxnSpPr/>
            <p:nvPr/>
          </p:nvCxnSpPr>
          <p:spPr>
            <a:xfrm flipH="1">
              <a:off x="5127185" y="4362527"/>
              <a:ext cx="1067783" cy="15965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flipH="1" flipV="1">
              <a:off x="5137352" y="4652812"/>
              <a:ext cx="1057616" cy="18650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/>
          <p:cNvGrpSpPr/>
          <p:nvPr/>
        </p:nvGrpSpPr>
        <p:grpSpPr>
          <a:xfrm>
            <a:off x="7312903" y="8559222"/>
            <a:ext cx="1474771" cy="1152065"/>
            <a:chOff x="7225819" y="3950691"/>
            <a:chExt cx="1474771" cy="1152065"/>
          </a:xfrm>
        </p:grpSpPr>
        <p:sp>
          <p:nvSpPr>
            <p:cNvPr id="62" name="Rectangle 61"/>
            <p:cNvSpPr/>
            <p:nvPr/>
          </p:nvSpPr>
          <p:spPr>
            <a:xfrm>
              <a:off x="7225819" y="3950691"/>
              <a:ext cx="1474771" cy="11520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3" name="Straight Connector 62"/>
            <p:cNvCxnSpPr/>
            <p:nvPr/>
          </p:nvCxnSpPr>
          <p:spPr>
            <a:xfrm flipH="1" flipV="1">
              <a:off x="7414505" y="4522184"/>
              <a:ext cx="1067782" cy="13062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flipH="1">
              <a:off x="7369099" y="4522184"/>
              <a:ext cx="1113188" cy="29028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/>
          <p:cNvGrpSpPr/>
          <p:nvPr/>
        </p:nvGrpSpPr>
        <p:grpSpPr>
          <a:xfrm>
            <a:off x="2851381" y="10315902"/>
            <a:ext cx="1474771" cy="1152065"/>
            <a:chOff x="2633671" y="3950691"/>
            <a:chExt cx="1474771" cy="1152065"/>
          </a:xfrm>
        </p:grpSpPr>
        <p:sp>
          <p:nvSpPr>
            <p:cNvPr id="66" name="Rectangle 65"/>
            <p:cNvSpPr/>
            <p:nvPr/>
          </p:nvSpPr>
          <p:spPr>
            <a:xfrm>
              <a:off x="2633671" y="3950691"/>
              <a:ext cx="1474771" cy="11520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7" name="Straight Connector 66"/>
            <p:cNvCxnSpPr/>
            <p:nvPr/>
          </p:nvCxnSpPr>
          <p:spPr>
            <a:xfrm>
              <a:off x="2822356" y="4362527"/>
              <a:ext cx="1067783" cy="15965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flipV="1">
              <a:off x="2832523" y="4652812"/>
              <a:ext cx="1057616" cy="18650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/>
          <p:cNvGrpSpPr/>
          <p:nvPr/>
        </p:nvGrpSpPr>
        <p:grpSpPr>
          <a:xfrm>
            <a:off x="5016829" y="10315902"/>
            <a:ext cx="1474771" cy="1152065"/>
            <a:chOff x="4938500" y="3950691"/>
            <a:chExt cx="1474771" cy="1152065"/>
          </a:xfrm>
        </p:grpSpPr>
        <p:sp>
          <p:nvSpPr>
            <p:cNvPr id="70" name="Rectangle 69"/>
            <p:cNvSpPr/>
            <p:nvPr/>
          </p:nvSpPr>
          <p:spPr>
            <a:xfrm>
              <a:off x="4938500" y="3950691"/>
              <a:ext cx="1474771" cy="11520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1" name="Straight Connector 70"/>
            <p:cNvCxnSpPr/>
            <p:nvPr/>
          </p:nvCxnSpPr>
          <p:spPr>
            <a:xfrm flipH="1">
              <a:off x="5127185" y="4362527"/>
              <a:ext cx="1067783" cy="15965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flipH="1" flipV="1">
              <a:off x="5137352" y="4652812"/>
              <a:ext cx="1057616" cy="18650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Group 72"/>
          <p:cNvGrpSpPr/>
          <p:nvPr/>
        </p:nvGrpSpPr>
        <p:grpSpPr>
          <a:xfrm>
            <a:off x="7312903" y="10315902"/>
            <a:ext cx="1474771" cy="1152065"/>
            <a:chOff x="7225819" y="3950691"/>
            <a:chExt cx="1474771" cy="1152065"/>
          </a:xfrm>
        </p:grpSpPr>
        <p:sp>
          <p:nvSpPr>
            <p:cNvPr id="74" name="Rectangle 73"/>
            <p:cNvSpPr/>
            <p:nvPr/>
          </p:nvSpPr>
          <p:spPr>
            <a:xfrm>
              <a:off x="7225819" y="3950691"/>
              <a:ext cx="1474771" cy="11520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5" name="Straight Connector 74"/>
            <p:cNvCxnSpPr/>
            <p:nvPr/>
          </p:nvCxnSpPr>
          <p:spPr>
            <a:xfrm flipH="1" flipV="1">
              <a:off x="7414505" y="4522184"/>
              <a:ext cx="1067782" cy="13062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flipH="1">
              <a:off x="7369099" y="4522184"/>
              <a:ext cx="1113188" cy="29028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8" name="TextBox 97"/>
          <p:cNvSpPr txBox="1"/>
          <p:nvPr/>
        </p:nvSpPr>
        <p:spPr>
          <a:xfrm>
            <a:off x="2469953" y="986827"/>
            <a:ext cx="41782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Achievement Gaps</a:t>
            </a:r>
            <a:endParaRPr lang="en-US" sz="3600" dirty="0"/>
          </a:p>
        </p:txBody>
      </p:sp>
      <p:pic>
        <p:nvPicPr>
          <p:cNvPr id="99" name="Picture 9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025" y="10511385"/>
            <a:ext cx="1699426" cy="1299199"/>
          </a:xfrm>
          <a:prstGeom prst="rect">
            <a:avLst/>
          </a:prstGeom>
        </p:spPr>
      </p:pic>
      <p:pic>
        <p:nvPicPr>
          <p:cNvPr id="100" name="Picture 9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04"/>
          <a:stretch/>
        </p:blipFill>
        <p:spPr>
          <a:xfrm>
            <a:off x="676235" y="8806051"/>
            <a:ext cx="1711057" cy="1385083"/>
          </a:xfrm>
          <a:prstGeom prst="rect">
            <a:avLst/>
          </a:prstGeom>
        </p:spPr>
      </p:pic>
      <p:pic>
        <p:nvPicPr>
          <p:cNvPr id="101" name="Picture 10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92" b="60359"/>
          <a:stretch/>
        </p:blipFill>
        <p:spPr>
          <a:xfrm>
            <a:off x="743447" y="4455831"/>
            <a:ext cx="1713004" cy="54906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072456" y="1853438"/>
            <a:ext cx="14747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FF0000"/>
                </a:solidFill>
              </a:rPr>
              <a:t>1. Select jurisdiction</a:t>
            </a:r>
            <a:endParaRPr lang="en-US" sz="1100" dirty="0">
              <a:solidFill>
                <a:srgbClr val="FF0000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938006" y="1779532"/>
            <a:ext cx="164627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2</a:t>
            </a:r>
            <a:r>
              <a:rPr lang="en-US" sz="1100" dirty="0" smtClean="0">
                <a:solidFill>
                  <a:srgbClr val="FF0000"/>
                </a:solidFill>
              </a:rPr>
              <a:t>. See the score for one </a:t>
            </a:r>
            <a:r>
              <a:rPr lang="en-US" sz="1100" dirty="0" smtClean="0">
                <a:solidFill>
                  <a:srgbClr val="FF0000"/>
                </a:solidFill>
              </a:rPr>
              <a:t/>
            </a:r>
            <a:br>
              <a:rPr lang="en-US" sz="1100" dirty="0" smtClean="0">
                <a:solidFill>
                  <a:srgbClr val="FF0000"/>
                </a:solidFill>
              </a:rPr>
            </a:br>
            <a:r>
              <a:rPr lang="en-US" sz="1100" dirty="0" smtClean="0">
                <a:solidFill>
                  <a:srgbClr val="FF0000"/>
                </a:solidFill>
              </a:rPr>
              <a:t>     student </a:t>
            </a:r>
            <a:r>
              <a:rPr lang="en-US" sz="1100" dirty="0" smtClean="0">
                <a:solidFill>
                  <a:srgbClr val="FF0000"/>
                </a:solidFill>
              </a:rPr>
              <a:t>group</a:t>
            </a:r>
            <a:endParaRPr lang="en-US" sz="1100" dirty="0">
              <a:solidFill>
                <a:srgbClr val="FF0000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6512536" y="1818004"/>
            <a:ext cx="5343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FF0000"/>
                </a:solidFill>
              </a:rPr>
              <a:t>minus</a:t>
            </a:r>
            <a:endParaRPr lang="en-US" sz="1100" dirty="0">
              <a:solidFill>
                <a:srgbClr val="FF000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7027833" y="1853438"/>
            <a:ext cx="16462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FF0000"/>
                </a:solidFill>
              </a:rPr>
              <a:t>3. Another student group</a:t>
            </a:r>
            <a:endParaRPr lang="en-US" sz="1100" dirty="0">
              <a:solidFill>
                <a:srgbClr val="FF0000"/>
              </a:solidFill>
            </a:endParaRPr>
          </a:p>
        </p:txBody>
      </p:sp>
      <p:grpSp>
        <p:nvGrpSpPr>
          <p:cNvPr id="80" name="Group 79"/>
          <p:cNvGrpSpPr/>
          <p:nvPr/>
        </p:nvGrpSpPr>
        <p:grpSpPr>
          <a:xfrm>
            <a:off x="2892601" y="5356883"/>
            <a:ext cx="1474771" cy="1152065"/>
            <a:chOff x="2633671" y="3950691"/>
            <a:chExt cx="1474771" cy="1152065"/>
          </a:xfrm>
        </p:grpSpPr>
        <p:sp>
          <p:nvSpPr>
            <p:cNvPr id="81" name="Rectangle 80"/>
            <p:cNvSpPr/>
            <p:nvPr/>
          </p:nvSpPr>
          <p:spPr>
            <a:xfrm>
              <a:off x="2633671" y="3950691"/>
              <a:ext cx="1474771" cy="11520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2" name="Straight Connector 81"/>
            <p:cNvCxnSpPr/>
            <p:nvPr/>
          </p:nvCxnSpPr>
          <p:spPr>
            <a:xfrm>
              <a:off x="2822356" y="4362527"/>
              <a:ext cx="1067783" cy="15965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flipV="1">
              <a:off x="2832523" y="4652812"/>
              <a:ext cx="1057616" cy="18650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Group 83"/>
          <p:cNvGrpSpPr/>
          <p:nvPr/>
        </p:nvGrpSpPr>
        <p:grpSpPr>
          <a:xfrm>
            <a:off x="5058049" y="5356883"/>
            <a:ext cx="1474771" cy="1152065"/>
            <a:chOff x="4938500" y="3950691"/>
            <a:chExt cx="1474771" cy="1152065"/>
          </a:xfrm>
        </p:grpSpPr>
        <p:sp>
          <p:nvSpPr>
            <p:cNvPr id="85" name="Rectangle 84"/>
            <p:cNvSpPr/>
            <p:nvPr/>
          </p:nvSpPr>
          <p:spPr>
            <a:xfrm>
              <a:off x="4938500" y="3950691"/>
              <a:ext cx="1474771" cy="11520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6" name="Straight Connector 85"/>
            <p:cNvCxnSpPr/>
            <p:nvPr/>
          </p:nvCxnSpPr>
          <p:spPr>
            <a:xfrm flipH="1">
              <a:off x="5127185" y="4362527"/>
              <a:ext cx="1067783" cy="15965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flipH="1" flipV="1">
              <a:off x="5137352" y="4652812"/>
              <a:ext cx="1057616" cy="18650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" name="Group 87"/>
          <p:cNvGrpSpPr/>
          <p:nvPr/>
        </p:nvGrpSpPr>
        <p:grpSpPr>
          <a:xfrm>
            <a:off x="7354123" y="5356883"/>
            <a:ext cx="1474771" cy="1152065"/>
            <a:chOff x="7225819" y="3950691"/>
            <a:chExt cx="1474771" cy="1152065"/>
          </a:xfrm>
        </p:grpSpPr>
        <p:sp>
          <p:nvSpPr>
            <p:cNvPr id="89" name="Rectangle 88"/>
            <p:cNvSpPr/>
            <p:nvPr/>
          </p:nvSpPr>
          <p:spPr>
            <a:xfrm>
              <a:off x="7225819" y="3950691"/>
              <a:ext cx="1474771" cy="11520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0" name="Straight Connector 89"/>
            <p:cNvCxnSpPr/>
            <p:nvPr/>
          </p:nvCxnSpPr>
          <p:spPr>
            <a:xfrm flipH="1" flipV="1">
              <a:off x="7414505" y="4522184"/>
              <a:ext cx="1067782" cy="13062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 flipH="1">
              <a:off x="7369099" y="4522184"/>
              <a:ext cx="1113188" cy="29028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Group 91"/>
          <p:cNvGrpSpPr/>
          <p:nvPr/>
        </p:nvGrpSpPr>
        <p:grpSpPr>
          <a:xfrm>
            <a:off x="2892601" y="6838675"/>
            <a:ext cx="1474771" cy="1152065"/>
            <a:chOff x="2633671" y="3950691"/>
            <a:chExt cx="1474771" cy="1152065"/>
          </a:xfrm>
        </p:grpSpPr>
        <p:sp>
          <p:nvSpPr>
            <p:cNvPr id="93" name="Rectangle 92"/>
            <p:cNvSpPr/>
            <p:nvPr/>
          </p:nvSpPr>
          <p:spPr>
            <a:xfrm>
              <a:off x="2633671" y="3950691"/>
              <a:ext cx="1474771" cy="11520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4" name="Straight Connector 93"/>
            <p:cNvCxnSpPr/>
            <p:nvPr/>
          </p:nvCxnSpPr>
          <p:spPr>
            <a:xfrm>
              <a:off x="2822356" y="4362527"/>
              <a:ext cx="1067783" cy="15965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 flipV="1">
              <a:off x="2832523" y="4652812"/>
              <a:ext cx="1057616" cy="18650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6" name="Group 95"/>
          <p:cNvGrpSpPr/>
          <p:nvPr/>
        </p:nvGrpSpPr>
        <p:grpSpPr>
          <a:xfrm>
            <a:off x="5058049" y="6838675"/>
            <a:ext cx="1474771" cy="1152065"/>
            <a:chOff x="4938500" y="3950691"/>
            <a:chExt cx="1474771" cy="1152065"/>
          </a:xfrm>
        </p:grpSpPr>
        <p:sp>
          <p:nvSpPr>
            <p:cNvPr id="97" name="Rectangle 96"/>
            <p:cNvSpPr/>
            <p:nvPr/>
          </p:nvSpPr>
          <p:spPr>
            <a:xfrm>
              <a:off x="4938500" y="3950691"/>
              <a:ext cx="1474771" cy="11520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2" name="Straight Connector 101"/>
            <p:cNvCxnSpPr/>
            <p:nvPr/>
          </p:nvCxnSpPr>
          <p:spPr>
            <a:xfrm flipH="1">
              <a:off x="5127185" y="4362527"/>
              <a:ext cx="1067783" cy="15965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 flipH="1" flipV="1">
              <a:off x="5137352" y="4652812"/>
              <a:ext cx="1057616" cy="18650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7354123" y="6838675"/>
            <a:ext cx="1474771" cy="1152065"/>
            <a:chOff x="7225819" y="3950691"/>
            <a:chExt cx="1474771" cy="1152065"/>
          </a:xfrm>
        </p:grpSpPr>
        <p:sp>
          <p:nvSpPr>
            <p:cNvPr id="105" name="Rectangle 104"/>
            <p:cNvSpPr/>
            <p:nvPr/>
          </p:nvSpPr>
          <p:spPr>
            <a:xfrm>
              <a:off x="7225819" y="3950691"/>
              <a:ext cx="1474771" cy="11520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6" name="Straight Connector 105"/>
            <p:cNvCxnSpPr/>
            <p:nvPr/>
          </p:nvCxnSpPr>
          <p:spPr>
            <a:xfrm flipH="1" flipV="1">
              <a:off x="7414505" y="4522184"/>
              <a:ext cx="1067782" cy="13062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 flipH="1">
              <a:off x="7369099" y="4522184"/>
              <a:ext cx="1113188" cy="29028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1589091" y="5957052"/>
            <a:ext cx="15138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White male – Black male</a:t>
            </a:r>
            <a:endParaRPr lang="en-US" sz="1400" dirty="0"/>
          </a:p>
        </p:txBody>
      </p:sp>
      <p:sp>
        <p:nvSpPr>
          <p:cNvPr id="108" name="TextBox 107"/>
          <p:cNvSpPr txBox="1"/>
          <p:nvPr/>
        </p:nvSpPr>
        <p:spPr>
          <a:xfrm>
            <a:off x="1627861" y="7187135"/>
            <a:ext cx="15138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White female – Black female</a:t>
            </a:r>
            <a:endParaRPr 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220557" y="4184954"/>
            <a:ext cx="26224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FF0000"/>
                </a:solidFill>
              </a:rPr>
              <a:t>4. Dig deeper by adding a cross-tab</a:t>
            </a:r>
            <a:endParaRPr lang="en-US" sz="1100" dirty="0">
              <a:solidFill>
                <a:srgbClr val="FF0000"/>
              </a:solidFill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1432523" y="6065061"/>
            <a:ext cx="131805" cy="1156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/>
          <p:cNvSpPr/>
          <p:nvPr/>
        </p:nvSpPr>
        <p:spPr>
          <a:xfrm>
            <a:off x="1473941" y="7276434"/>
            <a:ext cx="131805" cy="1156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144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77391" y="1501641"/>
            <a:ext cx="1581665" cy="2636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Jurisdiction</a:t>
            </a:r>
            <a:endParaRPr lang="en-US" sz="1400" dirty="0"/>
          </a:p>
        </p:txBody>
      </p:sp>
      <p:sp>
        <p:nvSpPr>
          <p:cNvPr id="5" name="Rectangle 4"/>
          <p:cNvSpPr/>
          <p:nvPr/>
        </p:nvSpPr>
        <p:spPr>
          <a:xfrm>
            <a:off x="5012137" y="1501641"/>
            <a:ext cx="1581665" cy="2636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Student group 1</a:t>
            </a:r>
            <a:endParaRPr lang="en-US" sz="1400" dirty="0"/>
          </a:p>
        </p:txBody>
      </p:sp>
      <p:sp>
        <p:nvSpPr>
          <p:cNvPr id="6" name="Rectangle 5"/>
          <p:cNvSpPr/>
          <p:nvPr/>
        </p:nvSpPr>
        <p:spPr>
          <a:xfrm>
            <a:off x="7046883" y="1501641"/>
            <a:ext cx="1581665" cy="2636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Student group 2</a:t>
            </a:r>
            <a:endParaRPr lang="en-US" sz="1400" dirty="0"/>
          </a:p>
        </p:txBody>
      </p:sp>
      <p:sp>
        <p:nvSpPr>
          <p:cNvPr id="7" name="Isosceles Triangle 6"/>
          <p:cNvSpPr/>
          <p:nvPr/>
        </p:nvSpPr>
        <p:spPr>
          <a:xfrm rot="5400000">
            <a:off x="2773504" y="1581960"/>
            <a:ext cx="115332" cy="102973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Isosceles Triangle 7"/>
          <p:cNvSpPr/>
          <p:nvPr/>
        </p:nvSpPr>
        <p:spPr>
          <a:xfrm rot="5400000">
            <a:off x="6863593" y="1581959"/>
            <a:ext cx="115332" cy="102973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Isosceles Triangle 8"/>
          <p:cNvSpPr/>
          <p:nvPr/>
        </p:nvSpPr>
        <p:spPr>
          <a:xfrm rot="5400000">
            <a:off x="4832965" y="1581959"/>
            <a:ext cx="115332" cy="102973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664354" y="1938248"/>
            <a:ext cx="6203092" cy="5107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Grade 4                          Grade 8                          Grade 12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42646" y="3108021"/>
            <a:ext cx="12551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White — Black</a:t>
            </a:r>
            <a:endParaRPr 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919433" y="7565209"/>
            <a:ext cx="14891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White — Hispanic</a:t>
            </a:r>
            <a:endParaRPr 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942646" y="9769704"/>
            <a:ext cx="13281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Male — Female</a:t>
            </a:r>
            <a:endParaRPr lang="en-US" sz="1400" dirty="0"/>
          </a:p>
        </p:txBody>
      </p:sp>
      <p:sp>
        <p:nvSpPr>
          <p:cNvPr id="14" name="Rectangle 13"/>
          <p:cNvSpPr/>
          <p:nvPr/>
        </p:nvSpPr>
        <p:spPr>
          <a:xfrm>
            <a:off x="361950" y="2545565"/>
            <a:ext cx="8505496" cy="41005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      Subject 1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435764" y="2635699"/>
            <a:ext cx="271848" cy="2553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501668" y="2763384"/>
            <a:ext cx="135924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810841" y="3213695"/>
            <a:ext cx="131805" cy="1156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787628" y="9865753"/>
            <a:ext cx="131805" cy="1156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787627" y="7661258"/>
            <a:ext cx="131805" cy="1156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7240464" y="11453246"/>
            <a:ext cx="1401814" cy="6516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 smtClean="0"/>
              <a:t>Key</a:t>
            </a:r>
            <a:endParaRPr lang="en-US" dirty="0"/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5754" y="4502915"/>
            <a:ext cx="4228070" cy="2724601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25000"/>
              </a:schemeClr>
            </a:solidFill>
          </a:ln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1589" y="3122533"/>
            <a:ext cx="1502213" cy="1216581"/>
          </a:xfrm>
          <a:prstGeom prst="rect">
            <a:avLst/>
          </a:prstGeom>
          <a:ln w="31750">
            <a:solidFill>
              <a:schemeClr val="bg2">
                <a:lumMod val="25000"/>
              </a:schemeClr>
            </a:solidFill>
          </a:ln>
        </p:spPr>
      </p:pic>
      <p:grpSp>
        <p:nvGrpSpPr>
          <p:cNvPr id="34" name="Group 33"/>
          <p:cNvGrpSpPr/>
          <p:nvPr/>
        </p:nvGrpSpPr>
        <p:grpSpPr>
          <a:xfrm>
            <a:off x="2633671" y="3166920"/>
            <a:ext cx="1474771" cy="1152065"/>
            <a:chOff x="2633671" y="3950691"/>
            <a:chExt cx="1474771" cy="1152065"/>
          </a:xfrm>
        </p:grpSpPr>
        <p:sp>
          <p:nvSpPr>
            <p:cNvPr id="37" name="Rectangle 36"/>
            <p:cNvSpPr/>
            <p:nvPr/>
          </p:nvSpPr>
          <p:spPr>
            <a:xfrm>
              <a:off x="2633671" y="3950691"/>
              <a:ext cx="1474771" cy="11520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" name="Straight Connector 39"/>
            <p:cNvCxnSpPr/>
            <p:nvPr/>
          </p:nvCxnSpPr>
          <p:spPr>
            <a:xfrm>
              <a:off x="2822356" y="4362527"/>
              <a:ext cx="1067783" cy="15965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V="1">
              <a:off x="2832523" y="4652812"/>
              <a:ext cx="1057616" cy="18650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7225819" y="3166920"/>
            <a:ext cx="1474771" cy="1152065"/>
            <a:chOff x="7225819" y="3950691"/>
            <a:chExt cx="1474771" cy="1152065"/>
          </a:xfrm>
        </p:grpSpPr>
        <p:sp>
          <p:nvSpPr>
            <p:cNvPr id="47" name="Rectangle 46"/>
            <p:cNvSpPr/>
            <p:nvPr/>
          </p:nvSpPr>
          <p:spPr>
            <a:xfrm>
              <a:off x="7225819" y="3950691"/>
              <a:ext cx="1474771" cy="11520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Straight Connector 47"/>
            <p:cNvCxnSpPr/>
            <p:nvPr/>
          </p:nvCxnSpPr>
          <p:spPr>
            <a:xfrm flipH="1" flipV="1">
              <a:off x="7414505" y="4522184"/>
              <a:ext cx="1067782" cy="13062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flipH="1">
              <a:off x="7369099" y="4522184"/>
              <a:ext cx="1113188" cy="29028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/>
          <p:cNvGrpSpPr/>
          <p:nvPr/>
        </p:nvGrpSpPr>
        <p:grpSpPr>
          <a:xfrm>
            <a:off x="2584972" y="7661258"/>
            <a:ext cx="1474771" cy="1152065"/>
            <a:chOff x="2633671" y="3950691"/>
            <a:chExt cx="1474771" cy="1152065"/>
          </a:xfrm>
        </p:grpSpPr>
        <p:sp>
          <p:nvSpPr>
            <p:cNvPr id="51" name="Rectangle 50"/>
            <p:cNvSpPr/>
            <p:nvPr/>
          </p:nvSpPr>
          <p:spPr>
            <a:xfrm>
              <a:off x="2633671" y="3950691"/>
              <a:ext cx="1474771" cy="11520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2" name="Straight Connector 51"/>
            <p:cNvCxnSpPr/>
            <p:nvPr/>
          </p:nvCxnSpPr>
          <p:spPr>
            <a:xfrm>
              <a:off x="2822356" y="4362527"/>
              <a:ext cx="1067783" cy="15965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V="1">
              <a:off x="2832523" y="4652812"/>
              <a:ext cx="1057616" cy="18650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/>
          <p:cNvGrpSpPr/>
          <p:nvPr/>
        </p:nvGrpSpPr>
        <p:grpSpPr>
          <a:xfrm>
            <a:off x="4881046" y="7661258"/>
            <a:ext cx="1474771" cy="1152065"/>
            <a:chOff x="4938500" y="3950691"/>
            <a:chExt cx="1474771" cy="1152065"/>
          </a:xfrm>
        </p:grpSpPr>
        <p:sp>
          <p:nvSpPr>
            <p:cNvPr id="55" name="Rectangle 54"/>
            <p:cNvSpPr/>
            <p:nvPr/>
          </p:nvSpPr>
          <p:spPr>
            <a:xfrm>
              <a:off x="4938500" y="3950691"/>
              <a:ext cx="1474771" cy="11520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6" name="Straight Connector 55"/>
            <p:cNvCxnSpPr/>
            <p:nvPr/>
          </p:nvCxnSpPr>
          <p:spPr>
            <a:xfrm flipH="1">
              <a:off x="5127185" y="4362527"/>
              <a:ext cx="1067783" cy="15965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flipH="1" flipV="1">
              <a:off x="5137352" y="4652812"/>
              <a:ext cx="1057616" cy="18650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7"/>
          <p:cNvGrpSpPr/>
          <p:nvPr/>
        </p:nvGrpSpPr>
        <p:grpSpPr>
          <a:xfrm>
            <a:off x="7177120" y="7661258"/>
            <a:ext cx="1474771" cy="1152065"/>
            <a:chOff x="7225819" y="3950691"/>
            <a:chExt cx="1474771" cy="1152065"/>
          </a:xfrm>
        </p:grpSpPr>
        <p:sp>
          <p:nvSpPr>
            <p:cNvPr id="59" name="Rectangle 58"/>
            <p:cNvSpPr/>
            <p:nvPr/>
          </p:nvSpPr>
          <p:spPr>
            <a:xfrm>
              <a:off x="7225819" y="3950691"/>
              <a:ext cx="1474771" cy="11520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0" name="Straight Connector 59"/>
            <p:cNvCxnSpPr/>
            <p:nvPr/>
          </p:nvCxnSpPr>
          <p:spPr>
            <a:xfrm flipH="1" flipV="1">
              <a:off x="7414505" y="4522184"/>
              <a:ext cx="1067782" cy="13062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flipH="1">
              <a:off x="7369099" y="4522184"/>
              <a:ext cx="1113188" cy="29028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61"/>
          <p:cNvGrpSpPr/>
          <p:nvPr/>
        </p:nvGrpSpPr>
        <p:grpSpPr>
          <a:xfrm>
            <a:off x="2584972" y="9865753"/>
            <a:ext cx="1474771" cy="1152065"/>
            <a:chOff x="2633671" y="3950691"/>
            <a:chExt cx="1474771" cy="1152065"/>
          </a:xfrm>
        </p:grpSpPr>
        <p:sp>
          <p:nvSpPr>
            <p:cNvPr id="63" name="Rectangle 62"/>
            <p:cNvSpPr/>
            <p:nvPr/>
          </p:nvSpPr>
          <p:spPr>
            <a:xfrm>
              <a:off x="2633671" y="3950691"/>
              <a:ext cx="1474771" cy="11520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4" name="Straight Connector 63"/>
            <p:cNvCxnSpPr/>
            <p:nvPr/>
          </p:nvCxnSpPr>
          <p:spPr>
            <a:xfrm>
              <a:off x="2822356" y="4362527"/>
              <a:ext cx="1067783" cy="15965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flipV="1">
              <a:off x="2832523" y="4652812"/>
              <a:ext cx="1057616" cy="18650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/>
          <p:cNvGrpSpPr/>
          <p:nvPr/>
        </p:nvGrpSpPr>
        <p:grpSpPr>
          <a:xfrm>
            <a:off x="4881046" y="9865753"/>
            <a:ext cx="1474771" cy="1152065"/>
            <a:chOff x="4938500" y="3950691"/>
            <a:chExt cx="1474771" cy="1152065"/>
          </a:xfrm>
        </p:grpSpPr>
        <p:sp>
          <p:nvSpPr>
            <p:cNvPr id="67" name="Rectangle 66"/>
            <p:cNvSpPr/>
            <p:nvPr/>
          </p:nvSpPr>
          <p:spPr>
            <a:xfrm>
              <a:off x="4938500" y="3950691"/>
              <a:ext cx="1474771" cy="11520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8" name="Straight Connector 67"/>
            <p:cNvCxnSpPr/>
            <p:nvPr/>
          </p:nvCxnSpPr>
          <p:spPr>
            <a:xfrm flipH="1">
              <a:off x="5127185" y="4362527"/>
              <a:ext cx="1067783" cy="15965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flipH="1" flipV="1">
              <a:off x="5137352" y="4652812"/>
              <a:ext cx="1057616" cy="18650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Group 69"/>
          <p:cNvGrpSpPr/>
          <p:nvPr/>
        </p:nvGrpSpPr>
        <p:grpSpPr>
          <a:xfrm>
            <a:off x="7177120" y="9865753"/>
            <a:ext cx="1474771" cy="1152065"/>
            <a:chOff x="7225819" y="3950691"/>
            <a:chExt cx="1474771" cy="1152065"/>
          </a:xfrm>
        </p:grpSpPr>
        <p:sp>
          <p:nvSpPr>
            <p:cNvPr id="71" name="Rectangle 70"/>
            <p:cNvSpPr/>
            <p:nvPr/>
          </p:nvSpPr>
          <p:spPr>
            <a:xfrm>
              <a:off x="7225819" y="3950691"/>
              <a:ext cx="1474771" cy="11520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2" name="Straight Connector 71"/>
            <p:cNvCxnSpPr/>
            <p:nvPr/>
          </p:nvCxnSpPr>
          <p:spPr>
            <a:xfrm flipH="1" flipV="1">
              <a:off x="7414505" y="4522184"/>
              <a:ext cx="1067782" cy="13062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flipH="1">
              <a:off x="7369099" y="4522184"/>
              <a:ext cx="1113188" cy="29028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4" name="Picture 7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025" y="10115973"/>
            <a:ext cx="1699426" cy="1299199"/>
          </a:xfrm>
          <a:prstGeom prst="rect">
            <a:avLst/>
          </a:prstGeom>
        </p:spPr>
      </p:pic>
      <p:pic>
        <p:nvPicPr>
          <p:cNvPr id="75" name="Picture 74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04"/>
          <a:stretch/>
        </p:blipFill>
        <p:spPr>
          <a:xfrm>
            <a:off x="676235" y="7898554"/>
            <a:ext cx="1711057" cy="1385083"/>
          </a:xfrm>
          <a:prstGeom prst="rect">
            <a:avLst/>
          </a:prstGeom>
        </p:spPr>
      </p:pic>
      <p:pic>
        <p:nvPicPr>
          <p:cNvPr id="76" name="Picture 75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04"/>
          <a:stretch/>
        </p:blipFill>
        <p:spPr>
          <a:xfrm>
            <a:off x="632693" y="3409743"/>
            <a:ext cx="1711057" cy="1385083"/>
          </a:xfrm>
          <a:prstGeom prst="rect">
            <a:avLst/>
          </a:prstGeom>
        </p:spPr>
      </p:pic>
      <p:sp>
        <p:nvSpPr>
          <p:cNvPr id="77" name="TextBox 76"/>
          <p:cNvSpPr txBox="1"/>
          <p:nvPr/>
        </p:nvSpPr>
        <p:spPr>
          <a:xfrm>
            <a:off x="2469953" y="551263"/>
            <a:ext cx="41782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Achievement Gaps</a:t>
            </a:r>
            <a:endParaRPr lang="en-US" sz="3600" dirty="0"/>
          </a:p>
        </p:txBody>
      </p:sp>
      <p:sp>
        <p:nvSpPr>
          <p:cNvPr id="78" name="TextBox 77"/>
          <p:cNvSpPr txBox="1"/>
          <p:nvPr/>
        </p:nvSpPr>
        <p:spPr>
          <a:xfrm>
            <a:off x="3077056" y="1195826"/>
            <a:ext cx="16430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FF0000"/>
                </a:solidFill>
              </a:rPr>
              <a:t>1. Select jurisdiction</a:t>
            </a:r>
            <a:endParaRPr lang="en-US" sz="1100" dirty="0">
              <a:solidFill>
                <a:srgbClr val="FF000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4954110" y="1114577"/>
            <a:ext cx="164627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2</a:t>
            </a:r>
            <a:r>
              <a:rPr lang="en-US" sz="1100" dirty="0" smtClean="0">
                <a:solidFill>
                  <a:srgbClr val="FF0000"/>
                </a:solidFill>
              </a:rPr>
              <a:t>. See the score for one student group</a:t>
            </a:r>
            <a:endParaRPr lang="en-US" sz="1100" dirty="0">
              <a:solidFill>
                <a:srgbClr val="FF0000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6519115" y="1229249"/>
            <a:ext cx="5343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FF0000"/>
                </a:solidFill>
              </a:rPr>
              <a:t>minus</a:t>
            </a:r>
            <a:endParaRPr lang="en-US" sz="1100" dirty="0">
              <a:solidFill>
                <a:srgbClr val="FF0000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7053463" y="1195826"/>
            <a:ext cx="16462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FF0000"/>
                </a:solidFill>
              </a:rPr>
              <a:t>3. Another student group</a:t>
            </a:r>
            <a:endParaRPr lang="en-US" sz="11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4196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406</TotalTime>
  <Words>121</Words>
  <Application>Microsoft Office PowerPoint</Application>
  <PresentationFormat>Ledger Paper (11x17 in)</PresentationFormat>
  <Paragraphs>32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ETS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Saponara, Christine</dc:creator>
  <cp:lastModifiedBy>Saponara, Christine</cp:lastModifiedBy>
  <cp:revision>14</cp:revision>
  <cp:lastPrinted>2017-02-21T17:00:08Z</cp:lastPrinted>
  <dcterms:created xsi:type="dcterms:W3CDTF">2017-01-31T16:33:21Z</dcterms:created>
  <dcterms:modified xsi:type="dcterms:W3CDTF">2017-03-21T15:24:13Z</dcterms:modified>
</cp:coreProperties>
</file>