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70" r:id="rId12"/>
    <p:sldId id="271" r:id="rId13"/>
    <p:sldId id="272" r:id="rId14"/>
    <p:sldId id="273" r:id="rId15"/>
    <p:sldId id="275" r:id="rId16"/>
    <p:sldId id="276" r:id="rId17"/>
    <p:sldId id="259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8AD29-812B-4839-AC82-EF07CE50451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666AA1-5029-4409-B0BF-1BBF0D6E6AAA}">
      <dgm:prSet/>
      <dgm:spPr/>
      <dgm:t>
        <a:bodyPr/>
        <a:lstStyle/>
        <a:p>
          <a:r>
            <a:rPr lang="zh-CN" dirty="0"/>
            <a:t>多种成熟的屏幕适配方案（比如阿里的</a:t>
          </a:r>
          <a:r>
            <a:rPr lang="en-US" dirty="0"/>
            <a:t>flexible</a:t>
          </a:r>
          <a:r>
            <a:rPr lang="zh-CN" dirty="0"/>
            <a:t>）</a:t>
          </a:r>
          <a:endParaRPr lang="en-US" dirty="0"/>
        </a:p>
      </dgm:t>
    </dgm:pt>
    <dgm:pt modelId="{1B57E76D-C29D-4262-B475-A920B2ECC172}" cxnId="{E010BAF3-0D5B-4D93-9E78-FD7D616AF4DC}" type="parTrans">
      <dgm:prSet/>
      <dgm:spPr/>
      <dgm:t>
        <a:bodyPr/>
        <a:lstStyle/>
        <a:p>
          <a:endParaRPr lang="en-US"/>
        </a:p>
      </dgm:t>
    </dgm:pt>
    <dgm:pt modelId="{A51B6C91-3E82-4E5A-8CE5-E4116A8DD293}" cxnId="{E010BAF3-0D5B-4D93-9E78-FD7D616AF4DC}" type="sibTrans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9AD1DF2-D9B9-42AF-B2E0-323347BE97B2}">
      <dgm:prSet/>
      <dgm:spPr/>
      <dgm:t>
        <a:bodyPr/>
        <a:lstStyle/>
        <a:p>
          <a:r>
            <a:rPr lang="zh-CN" dirty="0"/>
            <a:t>移动端下</a:t>
          </a:r>
          <a:r>
            <a:rPr lang="en-US" dirty="0"/>
            <a:t>1px</a:t>
          </a:r>
          <a:r>
            <a:rPr lang="zh-CN" dirty="0"/>
            <a:t>问题</a:t>
          </a:r>
          <a:endParaRPr lang="en-US" dirty="0"/>
        </a:p>
      </dgm:t>
    </dgm:pt>
    <dgm:pt modelId="{350A0A61-7FAD-494E-8232-5EBDCA3AD794}" cxnId="{BCCA9944-E908-4892-9AEF-467D3F8C1C36}" type="parTrans">
      <dgm:prSet/>
      <dgm:spPr/>
      <dgm:t>
        <a:bodyPr/>
        <a:lstStyle/>
        <a:p>
          <a:endParaRPr lang="en-US"/>
        </a:p>
      </dgm:t>
    </dgm:pt>
    <dgm:pt modelId="{E249ECCF-649C-4ACA-80E5-ACB138893EF2}" cxnId="{BCCA9944-E908-4892-9AEF-467D3F8C1C36}" type="sibTrans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2044355-3842-4549-BFC7-9145C3C20480}">
      <dgm:prSet/>
      <dgm:spPr/>
      <dgm:t>
        <a:bodyPr/>
        <a:lstStyle/>
        <a:p>
          <a:r>
            <a:rPr lang="zh-CN"/>
            <a:t>系统字体缩放带来的布局错乱</a:t>
          </a:r>
          <a:endParaRPr lang="en-US" dirty="0"/>
        </a:p>
      </dgm:t>
    </dgm:pt>
    <dgm:pt modelId="{B4067E40-A297-4019-8DA2-DA89F9A78C3B}" cxnId="{8ED2ED77-87EA-4084-A9C0-936F456FF28A}" type="parTrans">
      <dgm:prSet/>
      <dgm:spPr/>
      <dgm:t>
        <a:bodyPr/>
        <a:lstStyle/>
        <a:p>
          <a:endParaRPr lang="en-US"/>
        </a:p>
      </dgm:t>
    </dgm:pt>
    <dgm:pt modelId="{7507058A-7A39-4349-9DDC-211B2805ADA7}" cxnId="{8ED2ED77-87EA-4084-A9C0-936F456FF28A}" type="sibTrans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582E3F0-BBB2-42C5-BA3A-B722C5EA3826}" type="pres">
      <dgm:prSet presAssocID="{67C8AD29-812B-4839-AC82-EF07CE504512}" presName="Name0" presStyleCnt="0">
        <dgm:presLayoutVars>
          <dgm:animLvl val="lvl"/>
          <dgm:resizeHandles val="exact"/>
        </dgm:presLayoutVars>
      </dgm:prSet>
      <dgm:spPr/>
    </dgm:pt>
    <dgm:pt modelId="{D1B91915-BB47-46E6-BBA2-D0C0B190C495}" type="pres">
      <dgm:prSet presAssocID="{F1666AA1-5029-4409-B0BF-1BBF0D6E6AAA}" presName="compositeNode" presStyleCnt="0">
        <dgm:presLayoutVars>
          <dgm:bulletEnabled val="1"/>
        </dgm:presLayoutVars>
      </dgm:prSet>
      <dgm:spPr/>
    </dgm:pt>
    <dgm:pt modelId="{91C1F770-054B-4BCC-B867-F555EBCFB4A6}" type="pres">
      <dgm:prSet presAssocID="{F1666AA1-5029-4409-B0BF-1BBF0D6E6AAA}" presName="bgRect" presStyleLbl="alignNode1" presStyleIdx="0" presStyleCnt="3"/>
      <dgm:spPr/>
    </dgm:pt>
    <dgm:pt modelId="{7AF7F74D-8ACA-48C2-B6D5-19C3D23857C2}" type="pres">
      <dgm:prSet presAssocID="{A51B6C91-3E82-4E5A-8CE5-E4116A8DD29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1D1A3DF-3199-4F64-8E61-C5DA2D1EE730}" type="pres">
      <dgm:prSet presAssocID="{F1666AA1-5029-4409-B0BF-1BBF0D6E6AAA}" presName="nodeRect" presStyleLbl="alignNode1" presStyleIdx="0" presStyleCnt="3">
        <dgm:presLayoutVars>
          <dgm:bulletEnabled val="1"/>
        </dgm:presLayoutVars>
      </dgm:prSet>
      <dgm:spPr/>
    </dgm:pt>
    <dgm:pt modelId="{96B748A5-8733-4B26-ABA6-16E8488EB52F}" type="pres">
      <dgm:prSet presAssocID="{A51B6C91-3E82-4E5A-8CE5-E4116A8DD293}" presName="sibTrans" presStyleCnt="0"/>
      <dgm:spPr/>
    </dgm:pt>
    <dgm:pt modelId="{CFFE235B-F886-4301-BA31-6FFF97962A26}" type="pres">
      <dgm:prSet presAssocID="{89AD1DF2-D9B9-42AF-B2E0-323347BE97B2}" presName="compositeNode" presStyleCnt="0">
        <dgm:presLayoutVars>
          <dgm:bulletEnabled val="1"/>
        </dgm:presLayoutVars>
      </dgm:prSet>
      <dgm:spPr/>
    </dgm:pt>
    <dgm:pt modelId="{22F65A27-D0E7-440C-9726-63112FBEDB80}" type="pres">
      <dgm:prSet presAssocID="{89AD1DF2-D9B9-42AF-B2E0-323347BE97B2}" presName="bgRect" presStyleLbl="alignNode1" presStyleIdx="1" presStyleCnt="3"/>
      <dgm:spPr/>
    </dgm:pt>
    <dgm:pt modelId="{8879672B-DDFF-4244-BEF1-2900D30D5CD5}" type="pres">
      <dgm:prSet presAssocID="{E249ECCF-649C-4ACA-80E5-ACB138893EF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4284699-3821-4C25-89AC-90E0CAB1CA05}" type="pres">
      <dgm:prSet presAssocID="{89AD1DF2-D9B9-42AF-B2E0-323347BE97B2}" presName="nodeRect" presStyleLbl="alignNode1" presStyleIdx="1" presStyleCnt="3">
        <dgm:presLayoutVars>
          <dgm:bulletEnabled val="1"/>
        </dgm:presLayoutVars>
      </dgm:prSet>
      <dgm:spPr/>
    </dgm:pt>
    <dgm:pt modelId="{5AD9DB64-C266-44DC-92F6-5A914941ECEA}" type="pres">
      <dgm:prSet presAssocID="{E249ECCF-649C-4ACA-80E5-ACB138893EF2}" presName="sibTrans" presStyleCnt="0"/>
      <dgm:spPr/>
    </dgm:pt>
    <dgm:pt modelId="{7BDA50BF-1F4F-4D30-89E6-95E8A0D79EBC}" type="pres">
      <dgm:prSet presAssocID="{22044355-3842-4549-BFC7-9145C3C20480}" presName="compositeNode" presStyleCnt="0">
        <dgm:presLayoutVars>
          <dgm:bulletEnabled val="1"/>
        </dgm:presLayoutVars>
      </dgm:prSet>
      <dgm:spPr/>
    </dgm:pt>
    <dgm:pt modelId="{CB9B68AA-5280-4E55-A971-2703C737ED7F}" type="pres">
      <dgm:prSet presAssocID="{22044355-3842-4549-BFC7-9145C3C20480}" presName="bgRect" presStyleLbl="alignNode1" presStyleIdx="2" presStyleCnt="3"/>
      <dgm:spPr/>
    </dgm:pt>
    <dgm:pt modelId="{BD57077F-72CB-4D4F-A666-764D61D5BB3A}" type="pres">
      <dgm:prSet presAssocID="{7507058A-7A39-4349-9DDC-211B2805ADA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EAA254A-A67A-4B2E-A9E4-AED1549E91BE}" type="pres">
      <dgm:prSet presAssocID="{22044355-3842-4549-BFC7-9145C3C2048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FD11E02-A64E-40F7-985E-71A0357B729C}" type="presOf" srcId="{E249ECCF-649C-4ACA-80E5-ACB138893EF2}" destId="{8879672B-DDFF-4244-BEF1-2900D30D5CD5}" srcOrd="0" destOrd="0" presId="urn:microsoft.com/office/officeart/2016/7/layout/LinearBlockProcessNumbered"/>
    <dgm:cxn modelId="{58078E18-217F-48E4-9316-5091F9A9AEF1}" type="presOf" srcId="{A51B6C91-3E82-4E5A-8CE5-E4116A8DD293}" destId="{7AF7F74D-8ACA-48C2-B6D5-19C3D23857C2}" srcOrd="0" destOrd="0" presId="urn:microsoft.com/office/officeart/2016/7/layout/LinearBlockProcessNumbered"/>
    <dgm:cxn modelId="{0EF5A120-55EB-442E-8BA5-0F339D1E396C}" type="presOf" srcId="{67C8AD29-812B-4839-AC82-EF07CE504512}" destId="{6582E3F0-BBB2-42C5-BA3A-B722C5EA3826}" srcOrd="0" destOrd="0" presId="urn:microsoft.com/office/officeart/2016/7/layout/LinearBlockProcessNumbered"/>
    <dgm:cxn modelId="{8E896F38-C107-4104-846D-F281DBAFA84D}" type="presOf" srcId="{22044355-3842-4549-BFC7-9145C3C20480}" destId="{CB9B68AA-5280-4E55-A971-2703C737ED7F}" srcOrd="0" destOrd="0" presId="urn:microsoft.com/office/officeart/2016/7/layout/LinearBlockProcessNumbered"/>
    <dgm:cxn modelId="{DACFC93F-B086-4847-AAB4-7CE860D1220F}" type="presOf" srcId="{89AD1DF2-D9B9-42AF-B2E0-323347BE97B2}" destId="{22F65A27-D0E7-440C-9726-63112FBEDB80}" srcOrd="0" destOrd="0" presId="urn:microsoft.com/office/officeart/2016/7/layout/LinearBlockProcessNumbered"/>
    <dgm:cxn modelId="{5072F45B-95F6-40E9-B8A1-F66F9505B106}" type="presOf" srcId="{89AD1DF2-D9B9-42AF-B2E0-323347BE97B2}" destId="{94284699-3821-4C25-89AC-90E0CAB1CA05}" srcOrd="1" destOrd="0" presId="urn:microsoft.com/office/officeart/2016/7/layout/LinearBlockProcessNumbered"/>
    <dgm:cxn modelId="{BCCA9944-E908-4892-9AEF-467D3F8C1C36}" srcId="{67C8AD29-812B-4839-AC82-EF07CE504512}" destId="{89AD1DF2-D9B9-42AF-B2E0-323347BE97B2}" srcOrd="1" destOrd="0" parTransId="{350A0A61-7FAD-494E-8232-5EBDCA3AD794}" sibTransId="{E249ECCF-649C-4ACA-80E5-ACB138893EF2}"/>
    <dgm:cxn modelId="{8ED2ED77-87EA-4084-A9C0-936F456FF28A}" srcId="{67C8AD29-812B-4839-AC82-EF07CE504512}" destId="{22044355-3842-4549-BFC7-9145C3C20480}" srcOrd="2" destOrd="0" parTransId="{B4067E40-A297-4019-8DA2-DA89F9A78C3B}" sibTransId="{7507058A-7A39-4349-9DDC-211B2805ADA7}"/>
    <dgm:cxn modelId="{96ED25B4-FEDB-4704-A728-D7B40026B42A}" type="presOf" srcId="{F1666AA1-5029-4409-B0BF-1BBF0D6E6AAA}" destId="{D1D1A3DF-3199-4F64-8E61-C5DA2D1EE730}" srcOrd="1" destOrd="0" presId="urn:microsoft.com/office/officeart/2016/7/layout/LinearBlockProcessNumbered"/>
    <dgm:cxn modelId="{241767D6-C053-4115-A5A7-72C2E70AF99C}" type="presOf" srcId="{22044355-3842-4549-BFC7-9145C3C20480}" destId="{5EAA254A-A67A-4B2E-A9E4-AED1549E91BE}" srcOrd="1" destOrd="0" presId="urn:microsoft.com/office/officeart/2016/7/layout/LinearBlockProcessNumbered"/>
    <dgm:cxn modelId="{831EABD9-A9F1-426C-AB36-A570086B3737}" type="presOf" srcId="{7507058A-7A39-4349-9DDC-211B2805ADA7}" destId="{BD57077F-72CB-4D4F-A666-764D61D5BB3A}" srcOrd="0" destOrd="0" presId="urn:microsoft.com/office/officeart/2016/7/layout/LinearBlockProcessNumbered"/>
    <dgm:cxn modelId="{E010BAF3-0D5B-4D93-9E78-FD7D616AF4DC}" srcId="{67C8AD29-812B-4839-AC82-EF07CE504512}" destId="{F1666AA1-5029-4409-B0BF-1BBF0D6E6AAA}" srcOrd="0" destOrd="0" parTransId="{1B57E76D-C29D-4262-B475-A920B2ECC172}" sibTransId="{A51B6C91-3E82-4E5A-8CE5-E4116A8DD293}"/>
    <dgm:cxn modelId="{9701BDFE-9F0A-4DCD-A817-E25139E587D7}" type="presOf" srcId="{F1666AA1-5029-4409-B0BF-1BBF0D6E6AAA}" destId="{91C1F770-054B-4BCC-B867-F555EBCFB4A6}" srcOrd="0" destOrd="0" presId="urn:microsoft.com/office/officeart/2016/7/layout/LinearBlockProcessNumbered"/>
    <dgm:cxn modelId="{20BBA078-123F-41F5-B2B0-05123F2F099F}" type="presParOf" srcId="{6582E3F0-BBB2-42C5-BA3A-B722C5EA3826}" destId="{D1B91915-BB47-46E6-BBA2-D0C0B190C495}" srcOrd="0" destOrd="0" presId="urn:microsoft.com/office/officeart/2016/7/layout/LinearBlockProcessNumbered"/>
    <dgm:cxn modelId="{47D1979C-A016-4AC2-9B83-3050EED4850B}" type="presParOf" srcId="{D1B91915-BB47-46E6-BBA2-D0C0B190C495}" destId="{91C1F770-054B-4BCC-B867-F555EBCFB4A6}" srcOrd="0" destOrd="0" presId="urn:microsoft.com/office/officeart/2016/7/layout/LinearBlockProcessNumbered"/>
    <dgm:cxn modelId="{08315D3D-7244-4E75-BA29-6DA70884CE8D}" type="presParOf" srcId="{D1B91915-BB47-46E6-BBA2-D0C0B190C495}" destId="{7AF7F74D-8ACA-48C2-B6D5-19C3D23857C2}" srcOrd="1" destOrd="0" presId="urn:microsoft.com/office/officeart/2016/7/layout/LinearBlockProcessNumbered"/>
    <dgm:cxn modelId="{4C2172E7-8DDD-4953-AD73-82A73E80E756}" type="presParOf" srcId="{D1B91915-BB47-46E6-BBA2-D0C0B190C495}" destId="{D1D1A3DF-3199-4F64-8E61-C5DA2D1EE730}" srcOrd="2" destOrd="0" presId="urn:microsoft.com/office/officeart/2016/7/layout/LinearBlockProcessNumbered"/>
    <dgm:cxn modelId="{1BDAF84A-EC1F-4B02-8FB4-733D81EFF175}" type="presParOf" srcId="{6582E3F0-BBB2-42C5-BA3A-B722C5EA3826}" destId="{96B748A5-8733-4B26-ABA6-16E8488EB52F}" srcOrd="1" destOrd="0" presId="urn:microsoft.com/office/officeart/2016/7/layout/LinearBlockProcessNumbered"/>
    <dgm:cxn modelId="{5960C62B-1E1E-417A-BEFE-6B638BF9C844}" type="presParOf" srcId="{6582E3F0-BBB2-42C5-BA3A-B722C5EA3826}" destId="{CFFE235B-F886-4301-BA31-6FFF97962A26}" srcOrd="2" destOrd="0" presId="urn:microsoft.com/office/officeart/2016/7/layout/LinearBlockProcessNumbered"/>
    <dgm:cxn modelId="{94AB31D1-D228-4EB6-A5A8-4FAEB8D50E56}" type="presParOf" srcId="{CFFE235B-F886-4301-BA31-6FFF97962A26}" destId="{22F65A27-D0E7-440C-9726-63112FBEDB80}" srcOrd="0" destOrd="0" presId="urn:microsoft.com/office/officeart/2016/7/layout/LinearBlockProcessNumbered"/>
    <dgm:cxn modelId="{09FE6A02-E773-40AA-A9F1-42ECF7DF81A4}" type="presParOf" srcId="{CFFE235B-F886-4301-BA31-6FFF97962A26}" destId="{8879672B-DDFF-4244-BEF1-2900D30D5CD5}" srcOrd="1" destOrd="0" presId="urn:microsoft.com/office/officeart/2016/7/layout/LinearBlockProcessNumbered"/>
    <dgm:cxn modelId="{1AFDA3BE-1B79-4995-9E22-41B739FB46F7}" type="presParOf" srcId="{CFFE235B-F886-4301-BA31-6FFF97962A26}" destId="{94284699-3821-4C25-89AC-90E0CAB1CA05}" srcOrd="2" destOrd="0" presId="urn:microsoft.com/office/officeart/2016/7/layout/LinearBlockProcessNumbered"/>
    <dgm:cxn modelId="{DB44710D-F4B5-4287-9817-DB22800E80AA}" type="presParOf" srcId="{6582E3F0-BBB2-42C5-BA3A-B722C5EA3826}" destId="{5AD9DB64-C266-44DC-92F6-5A914941ECEA}" srcOrd="3" destOrd="0" presId="urn:microsoft.com/office/officeart/2016/7/layout/LinearBlockProcessNumbered"/>
    <dgm:cxn modelId="{6BADBEBB-EB0E-4E8A-B541-5295877DB8E3}" type="presParOf" srcId="{6582E3F0-BBB2-42C5-BA3A-B722C5EA3826}" destId="{7BDA50BF-1F4F-4D30-89E6-95E8A0D79EBC}" srcOrd="4" destOrd="0" presId="urn:microsoft.com/office/officeart/2016/7/layout/LinearBlockProcessNumbered"/>
    <dgm:cxn modelId="{408C6174-3B64-4AE3-8890-9FD6EC0B7AD9}" type="presParOf" srcId="{7BDA50BF-1F4F-4D30-89E6-95E8A0D79EBC}" destId="{CB9B68AA-5280-4E55-A971-2703C737ED7F}" srcOrd="0" destOrd="0" presId="urn:microsoft.com/office/officeart/2016/7/layout/LinearBlockProcessNumbered"/>
    <dgm:cxn modelId="{C902F223-C0F1-4076-BCBD-8991DFD1CEB9}" type="presParOf" srcId="{7BDA50BF-1F4F-4D30-89E6-95E8A0D79EBC}" destId="{BD57077F-72CB-4D4F-A666-764D61D5BB3A}" srcOrd="1" destOrd="0" presId="urn:microsoft.com/office/officeart/2016/7/layout/LinearBlockProcessNumbered"/>
    <dgm:cxn modelId="{DD2C3395-8D06-4004-9F2C-0C4EDFB9A981}" type="presParOf" srcId="{7BDA50BF-1F4F-4D30-89E6-95E8A0D79EBC}" destId="{5EAA254A-A67A-4B2E-A9E4-AED1549E91B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1F770-054B-4BCC-B867-F555EBCFB4A6}">
      <dsp:nvSpPr>
        <dsp:cNvPr id="0" name=""/>
        <dsp:cNvSpPr/>
      </dsp:nvSpPr>
      <dsp:spPr>
        <a:xfrm>
          <a:off x="821" y="80923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 dirty="0"/>
            <a:t>多种成熟的屏幕适配方案（比如阿里的</a:t>
          </a:r>
          <a:r>
            <a:rPr lang="en-US" sz="2600" kern="1200" dirty="0"/>
            <a:t>flexible</a:t>
          </a:r>
          <a:r>
            <a:rPr lang="zh-CN" sz="2600" kern="1200" dirty="0"/>
            <a:t>）</a:t>
          </a:r>
          <a:endParaRPr lang="en-US" sz="2600" kern="1200" dirty="0"/>
        </a:p>
      </dsp:txBody>
      <dsp:txXfrm>
        <a:off x="821" y="1677979"/>
        <a:ext cx="3327201" cy="2395585"/>
      </dsp:txXfrm>
    </dsp:sp>
    <dsp:sp modelId="{7AF7F74D-8ACA-48C2-B6D5-19C3D23857C2}">
      <dsp:nvSpPr>
        <dsp:cNvPr id="0" name=""/>
        <dsp:cNvSpPr/>
      </dsp:nvSpPr>
      <dsp:spPr>
        <a:xfrm>
          <a:off x="821" y="80923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80923"/>
        <a:ext cx="3327201" cy="1597056"/>
      </dsp:txXfrm>
    </dsp:sp>
    <dsp:sp modelId="{22F65A27-D0E7-440C-9726-63112FBEDB80}">
      <dsp:nvSpPr>
        <dsp:cNvPr id="0" name=""/>
        <dsp:cNvSpPr/>
      </dsp:nvSpPr>
      <dsp:spPr>
        <a:xfrm>
          <a:off x="3594199" y="80923"/>
          <a:ext cx="3327201" cy="399264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 dirty="0"/>
            <a:t>移动端下</a:t>
          </a:r>
          <a:r>
            <a:rPr lang="en-US" sz="2600" kern="1200" dirty="0"/>
            <a:t>1px</a:t>
          </a:r>
          <a:r>
            <a:rPr lang="zh-CN" sz="2600" kern="1200" dirty="0"/>
            <a:t>问题</a:t>
          </a:r>
          <a:endParaRPr lang="en-US" sz="2600" kern="1200" dirty="0"/>
        </a:p>
      </dsp:txBody>
      <dsp:txXfrm>
        <a:off x="3594199" y="1677979"/>
        <a:ext cx="3327201" cy="2395585"/>
      </dsp:txXfrm>
    </dsp:sp>
    <dsp:sp modelId="{8879672B-DDFF-4244-BEF1-2900D30D5CD5}">
      <dsp:nvSpPr>
        <dsp:cNvPr id="0" name=""/>
        <dsp:cNvSpPr/>
      </dsp:nvSpPr>
      <dsp:spPr>
        <a:xfrm>
          <a:off x="3594199" y="80923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80923"/>
        <a:ext cx="3327201" cy="1597056"/>
      </dsp:txXfrm>
    </dsp:sp>
    <dsp:sp modelId="{CB9B68AA-5280-4E55-A971-2703C737ED7F}">
      <dsp:nvSpPr>
        <dsp:cNvPr id="0" name=""/>
        <dsp:cNvSpPr/>
      </dsp:nvSpPr>
      <dsp:spPr>
        <a:xfrm>
          <a:off x="7187576" y="80923"/>
          <a:ext cx="3327201" cy="399264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系统字体缩放带来的布局错乱</a:t>
          </a:r>
          <a:endParaRPr lang="en-US" sz="2600" kern="1200" dirty="0"/>
        </a:p>
      </dsp:txBody>
      <dsp:txXfrm>
        <a:off x="7187576" y="1677979"/>
        <a:ext cx="3327201" cy="2395585"/>
      </dsp:txXfrm>
    </dsp:sp>
    <dsp:sp modelId="{BD57077F-72CB-4D4F-A666-764D61D5BB3A}">
      <dsp:nvSpPr>
        <dsp:cNvPr id="0" name=""/>
        <dsp:cNvSpPr/>
      </dsp:nvSpPr>
      <dsp:spPr>
        <a:xfrm>
          <a:off x="7187576" y="80923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80923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cxnId="4" type="sibTrans">
          <dgm:prSet phldrT="1"/>
          <dgm:t>
            <a:bodyPr/>
            <a:lstStyle/>
            <a:p>
              <a:r>
                <a:rPr/>
                <a:t>01</a:t>
              </a:r>
            </a:p>
          </dgm:t>
        </dgm:pt>
        <dgm:pt modelId="201" cxnId="5" type="sibTrans">
          <dgm:prSet phldrT="2"/>
          <dgm:t>
            <a:bodyPr/>
            <a:lstStyle/>
            <a:p>
              <a:r>
                <a:rPr/>
                <a:t>02</a:t>
              </a:r>
            </a:p>
          </dgm:t>
        </dgm:pt>
        <dgm:pt modelId="301" cxnId="6" type="sibTrans">
          <dgm:prSet phldrT="3"/>
          <dgm:t>
            <a:bodyPr/>
            <a:lstStyle/>
            <a:p>
              <a:r>
                <a:rPr/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stBulletLvl" val="2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D8C-6CD8-4909-991C-80BADA94E0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807C-07D5-43C6-BE37-D443445A6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D8C-6CD8-4909-991C-80BADA94E0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807C-07D5-43C6-BE37-D443445A6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D8C-6CD8-4909-991C-80BADA94E0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807C-07D5-43C6-BE37-D443445A6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D8C-6CD8-4909-991C-80BADA94E0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807C-07D5-43C6-BE37-D443445A6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D8C-6CD8-4909-991C-80BADA94E0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807C-07D5-43C6-BE37-D443445A6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D8C-6CD8-4909-991C-80BADA94E0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807C-07D5-43C6-BE37-D443445A6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D8C-6CD8-4909-991C-80BADA94E0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807C-07D5-43C6-BE37-D443445A6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D8C-6CD8-4909-991C-80BADA94E0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807C-07D5-43C6-BE37-D443445A6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D8C-6CD8-4909-991C-80BADA94E0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807C-07D5-43C6-BE37-D443445A6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D8C-6CD8-4909-991C-80BADA94E0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807C-07D5-43C6-BE37-D443445A6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D8C-6CD8-4909-991C-80BADA94E0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807C-07D5-43C6-BE37-D443445A6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80D8C-6CD8-4909-991C-80BADA94E0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B807C-07D5-43C6-BE37-D443445A61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2" name="Freeform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b="1"/>
              <a:t>移动端适配与</a:t>
            </a:r>
            <a:r>
              <a:rPr lang="en-US" altLang="zh-CN" sz="4800" b="1"/>
              <a:t>rem</a:t>
            </a:r>
            <a:r>
              <a:rPr lang="zh-CN" altLang="en-US" sz="4800" b="1"/>
              <a:t>方案</a:t>
            </a:r>
            <a:endParaRPr lang="zh-CN" altLang="en-US" sz="4800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600"/>
              <a:t>    							</a:t>
            </a:r>
            <a:endParaRPr lang="en-US" altLang="zh-CN" sz="1600"/>
          </a:p>
          <a:p>
            <a:pPr algn="l">
              <a:lnSpc>
                <a:spcPct val="70000"/>
              </a:lnSpc>
            </a:pPr>
            <a:r>
              <a:rPr lang="en-US" altLang="zh-CN" sz="1600"/>
              <a:t>								</a:t>
            </a:r>
            <a:r>
              <a:rPr lang="en-US" altLang="zh-CN" sz="1600" b="1"/>
              <a:t>——</a:t>
            </a:r>
            <a:r>
              <a:rPr lang="zh-CN" altLang="en-US" sz="1600" b="1"/>
              <a:t>安子晗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为了更方便理解</a:t>
            </a:r>
            <a:r>
              <a:rPr lang="en-US" altLang="zh-CN" sz="3200" b="1" dirty="0">
                <a:solidFill>
                  <a:schemeClr val="bg1"/>
                </a:solidFill>
              </a:rPr>
              <a:t>...</a:t>
            </a:r>
            <a:endParaRPr lang="en-US" altLang="zh-CN" sz="3200" b="1" kern="1200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1396589"/>
            <a:ext cx="12191999" cy="56096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首先，设备像素也就是物理像素是保持不变的，逻辑像素是可以伸缩的。来看三个图：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         </a:t>
            </a:r>
            <a:r>
              <a:rPr lang="zh-CN" altLang="en-US" sz="1600" dirty="0"/>
              <a:t>一个物理像素对应                                   一个逻辑像素对应                                   一个物理像素对应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               </a:t>
            </a:r>
            <a:r>
              <a:rPr lang="zh-CN" altLang="en-US" sz="1600" dirty="0"/>
              <a:t>一个逻辑像素                                     多个物理像素（放大）                            多个逻辑像素（缩小）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 </a:t>
            </a:r>
            <a:r>
              <a:rPr lang="en-US" altLang="zh-CN" sz="1600" dirty="0"/>
              <a:t>	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zh-CN" altLang="en-US" sz="2000" dirty="0"/>
              <a:t>那，再回去看上一个</a:t>
            </a:r>
            <a:r>
              <a:rPr lang="en-US" altLang="zh-CN" sz="2000" dirty="0"/>
              <a:t>PPT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		</a:t>
            </a:r>
            <a:r>
              <a:rPr lang="zh-CN" altLang="en-US" sz="2000" dirty="0"/>
              <a:t>一倍屏就是第一张图的情况，刚好对应上；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	             </a:t>
            </a:r>
            <a:r>
              <a:rPr lang="zh-CN" altLang="en-US" sz="2000" dirty="0"/>
              <a:t>二倍屏和三倍屏就是第二张图的情况，一个逻辑像素对应多个物理像素。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          				  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5379" y="2313309"/>
            <a:ext cx="1426588" cy="14204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731" y="2313309"/>
            <a:ext cx="1426588" cy="1426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083" y="2302348"/>
            <a:ext cx="1438781" cy="14265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altLang="zh-CN" sz="3200" b="1" dirty="0"/>
              <a:t>Viewport</a:t>
            </a:r>
            <a:r>
              <a:rPr lang="zh-CN" altLang="en-US" sz="3200" b="1" dirty="0"/>
              <a:t>（视口）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1" y="149290"/>
            <a:ext cx="6624734" cy="64101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通俗的讲，移动设备上的</a:t>
            </a:r>
            <a:r>
              <a:rPr lang="en-US" altLang="zh-CN" sz="2400" dirty="0">
                <a:solidFill>
                  <a:schemeClr val="bg1"/>
                </a:solidFill>
              </a:rPr>
              <a:t>viewport</a:t>
            </a:r>
            <a:r>
              <a:rPr lang="zh-CN" altLang="en-US" sz="2400" dirty="0">
                <a:solidFill>
                  <a:schemeClr val="bg1"/>
                </a:solidFill>
              </a:rPr>
              <a:t>就是设备的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屏幕上能用来显示我们的网页的那一块区域，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再具体一点，就是浏览器上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chemeClr val="bg1"/>
                </a:solidFill>
              </a:rPr>
              <a:t>也可能是一个</a:t>
            </a:r>
            <a:r>
              <a:rPr lang="en-US" altLang="zh-CN" sz="2400" dirty="0">
                <a:solidFill>
                  <a:schemeClr val="bg1"/>
                </a:solidFill>
              </a:rPr>
              <a:t>app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中的</a:t>
            </a:r>
            <a:r>
              <a:rPr lang="en-US" altLang="zh-CN" sz="2400" dirty="0" err="1">
                <a:solidFill>
                  <a:schemeClr val="bg1"/>
                </a:solidFill>
              </a:rPr>
              <a:t>webview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en-US" sz="2400" dirty="0">
                <a:solidFill>
                  <a:schemeClr val="bg1"/>
                </a:solidFill>
              </a:rPr>
              <a:t>用来显示网页的那部分区域。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对于</a:t>
            </a:r>
            <a:r>
              <a:rPr lang="en-US" altLang="zh-CN" sz="2400" dirty="0">
                <a:solidFill>
                  <a:schemeClr val="bg1"/>
                </a:solidFill>
              </a:rPr>
              <a:t>viewport</a:t>
            </a:r>
            <a:r>
              <a:rPr lang="zh-CN" altLang="en-US" sz="2400" dirty="0">
                <a:solidFill>
                  <a:schemeClr val="bg1"/>
                </a:solidFill>
              </a:rPr>
              <a:t>，国外的</a:t>
            </a:r>
            <a:r>
              <a:rPr lang="en-US" altLang="zh-CN" sz="2400" dirty="0">
                <a:solidFill>
                  <a:schemeClr val="bg1"/>
                </a:solidFill>
              </a:rPr>
              <a:t>PPK</a:t>
            </a:r>
            <a:r>
              <a:rPr lang="zh-CN" altLang="en-US" sz="2400" dirty="0">
                <a:solidFill>
                  <a:schemeClr val="bg1"/>
                </a:solidFill>
              </a:rPr>
              <a:t>大神有很深的见解，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他把</a:t>
            </a:r>
            <a:r>
              <a:rPr lang="en-US" altLang="zh-CN" sz="2400" dirty="0">
                <a:solidFill>
                  <a:schemeClr val="bg1"/>
                </a:solidFill>
              </a:rPr>
              <a:t>viewport</a:t>
            </a:r>
            <a:r>
              <a:rPr lang="zh-CN" altLang="en-US" sz="2400" dirty="0">
                <a:solidFill>
                  <a:schemeClr val="bg1"/>
                </a:solidFill>
              </a:rPr>
              <a:t>分成了三种：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			     </a:t>
            </a:r>
            <a:r>
              <a:rPr lang="en-US" altLang="zh-CN" b="1" i="1" dirty="0">
                <a:solidFill>
                  <a:schemeClr val="bg1"/>
                </a:solidFill>
              </a:rPr>
              <a:t>layout viewport</a:t>
            </a:r>
            <a:endParaRPr lang="en-US" altLang="zh-CN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chemeClr val="bg1"/>
                </a:solidFill>
              </a:rPr>
              <a:t>			    visual viewport</a:t>
            </a:r>
            <a:endParaRPr lang="en-US" altLang="zh-CN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chemeClr val="bg1"/>
                </a:solidFill>
              </a:rPr>
              <a:t>			    ideal viewport</a:t>
            </a:r>
            <a:endParaRPr lang="en-US" altLang="zh-CN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chemeClr val="bg1"/>
                </a:solidFill>
              </a:rPr>
              <a:t>				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992" y="225155"/>
            <a:ext cx="2891938" cy="470373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layout viewport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915" y="797668"/>
            <a:ext cx="4490093" cy="6060332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首先，移动设备上的浏览器认为自己必须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能让所有的网站都正常显示，即使是那些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不是为移动设备设计的网站。但如果以浏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览器的可视区域作为</a:t>
            </a:r>
            <a:r>
              <a:rPr lang="en-US" altLang="zh-CN" sz="1800" dirty="0">
                <a:solidFill>
                  <a:schemeClr val="bg1"/>
                </a:solidFill>
              </a:rPr>
              <a:t>viewport</a:t>
            </a:r>
            <a:r>
              <a:rPr lang="zh-CN" altLang="en-US" sz="1800" dirty="0">
                <a:solidFill>
                  <a:schemeClr val="bg1"/>
                </a:solidFill>
              </a:rPr>
              <a:t>的话，因为移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动设备的屏幕都不是很宽，所以那些为桌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面浏览器设计的网站放到移动设备上显示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时，必然会因为移动设备的</a:t>
            </a:r>
            <a:r>
              <a:rPr lang="en-US" altLang="zh-CN" sz="1800" dirty="0">
                <a:solidFill>
                  <a:schemeClr val="bg1"/>
                </a:solidFill>
              </a:rPr>
              <a:t>viewport</a:t>
            </a:r>
            <a:r>
              <a:rPr lang="zh-CN" altLang="en-US" sz="1800" dirty="0">
                <a:solidFill>
                  <a:schemeClr val="bg1"/>
                </a:solidFill>
              </a:rPr>
              <a:t>太窄，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而挤作一团，甚至布局什么的都会乱掉。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如果把移动设备上浏览器的可视区域设为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viewport</a:t>
            </a:r>
            <a:r>
              <a:rPr lang="zh-CN" altLang="en-US" sz="1800" dirty="0">
                <a:solidFill>
                  <a:schemeClr val="bg1"/>
                </a:solidFill>
              </a:rPr>
              <a:t>的话，某些网站就会因为</a:t>
            </a:r>
            <a:r>
              <a:rPr lang="en-US" altLang="zh-CN" sz="1800" dirty="0">
                <a:solidFill>
                  <a:schemeClr val="bg1"/>
                </a:solidFill>
              </a:rPr>
              <a:t>viewport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太窄而显示错乱，所以这些浏览器就决定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默认情况下把</a:t>
            </a:r>
            <a:r>
              <a:rPr lang="en-US" altLang="zh-CN" sz="1800" dirty="0">
                <a:solidFill>
                  <a:schemeClr val="bg1"/>
                </a:solidFill>
              </a:rPr>
              <a:t>viewport</a:t>
            </a:r>
            <a:r>
              <a:rPr lang="zh-CN" altLang="en-US" sz="1800" dirty="0">
                <a:solidFill>
                  <a:schemeClr val="bg1"/>
                </a:solidFill>
              </a:rPr>
              <a:t>设为一个较宽的值，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比如</a:t>
            </a:r>
            <a:r>
              <a:rPr lang="en-US" altLang="zh-CN" sz="1800" dirty="0">
                <a:solidFill>
                  <a:schemeClr val="bg1"/>
                </a:solidFill>
              </a:rPr>
              <a:t>980px</a:t>
            </a:r>
            <a:r>
              <a:rPr lang="zh-CN" altLang="en-US" sz="1800" dirty="0">
                <a:solidFill>
                  <a:schemeClr val="bg1"/>
                </a:solidFill>
              </a:rPr>
              <a:t>，这样的话即使是那些为桌面设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计的网站也能在移动浏览器上正常显示了。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ppk</a:t>
            </a:r>
            <a:r>
              <a:rPr lang="zh-CN" altLang="en-US" sz="1800" dirty="0">
                <a:solidFill>
                  <a:schemeClr val="bg1"/>
                </a:solidFill>
              </a:rPr>
              <a:t>把这个浏览器默认的</a:t>
            </a:r>
            <a:r>
              <a:rPr lang="en-US" altLang="zh-CN" sz="1800" dirty="0">
                <a:solidFill>
                  <a:schemeClr val="bg1"/>
                </a:solidFill>
              </a:rPr>
              <a:t>viewport</a:t>
            </a:r>
            <a:r>
              <a:rPr lang="zh-CN" altLang="en-US" sz="1800" dirty="0">
                <a:solidFill>
                  <a:schemeClr val="bg1"/>
                </a:solidFill>
              </a:rPr>
              <a:t>叫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做 </a:t>
            </a:r>
            <a:r>
              <a:rPr lang="en-US" altLang="zh-CN" sz="1800" dirty="0">
                <a:solidFill>
                  <a:schemeClr val="bg1"/>
                </a:solidFill>
              </a:rPr>
              <a:t>layout viewport</a:t>
            </a:r>
            <a:r>
              <a:rPr lang="zh-CN" altLang="en-US" sz="1800" dirty="0">
                <a:solidFill>
                  <a:schemeClr val="bg1"/>
                </a:solidFill>
              </a:rPr>
              <a:t>。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011" y="1124630"/>
            <a:ext cx="6591300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992" y="797668"/>
            <a:ext cx="2891938" cy="470373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visual viewport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874" y="1693407"/>
            <a:ext cx="4490093" cy="6060332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layout viewport </a:t>
            </a:r>
            <a:r>
              <a:rPr lang="zh-CN" altLang="en-US" sz="1800" dirty="0">
                <a:solidFill>
                  <a:schemeClr val="bg1"/>
                </a:solidFill>
              </a:rPr>
              <a:t>的宽度是大于浏览器可视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区域的宽度的，所以我们还需要一个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viewport</a:t>
            </a:r>
            <a:r>
              <a:rPr lang="zh-CN" altLang="en-US" sz="1800" dirty="0">
                <a:solidFill>
                  <a:schemeClr val="bg1"/>
                </a:solidFill>
              </a:rPr>
              <a:t>来代表 浏览器可视区域的大小，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ppk</a:t>
            </a:r>
            <a:r>
              <a:rPr lang="zh-CN" altLang="en-US" sz="1800" dirty="0">
                <a:solidFill>
                  <a:schemeClr val="bg1"/>
                </a:solidFill>
              </a:rPr>
              <a:t>把这个</a:t>
            </a:r>
            <a:r>
              <a:rPr lang="en-US" altLang="zh-CN" sz="1800" dirty="0">
                <a:solidFill>
                  <a:schemeClr val="bg1"/>
                </a:solidFill>
              </a:rPr>
              <a:t>viewport</a:t>
            </a:r>
            <a:r>
              <a:rPr lang="zh-CN" altLang="en-US" sz="1800" dirty="0">
                <a:solidFill>
                  <a:schemeClr val="bg1"/>
                </a:solidFill>
              </a:rPr>
              <a:t>叫做 </a:t>
            </a:r>
            <a:r>
              <a:rPr lang="en-US" altLang="zh-CN" sz="1800" dirty="0">
                <a:solidFill>
                  <a:schemeClr val="bg1"/>
                </a:solidFill>
              </a:rPr>
              <a:t>visual viewport</a:t>
            </a:r>
            <a:r>
              <a:rPr lang="zh-CN" altLang="en-US" sz="1800" dirty="0">
                <a:solidFill>
                  <a:schemeClr val="bg1"/>
                </a:solidFill>
              </a:rPr>
              <a:t>。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layout viewport</a:t>
            </a:r>
            <a:r>
              <a:rPr lang="zh-CN" altLang="en-US" sz="1800" dirty="0">
                <a:solidFill>
                  <a:schemeClr val="bg1"/>
                </a:solidFill>
              </a:rPr>
              <a:t>的宽度获取：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document.documentElement.clientWidth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visual viewport</a:t>
            </a:r>
            <a:r>
              <a:rPr lang="zh-CN" altLang="en-US" sz="1800" dirty="0">
                <a:solidFill>
                  <a:schemeClr val="bg1"/>
                </a:solidFill>
              </a:rPr>
              <a:t>的宽度获取：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window.innerWidth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4698" y="1268041"/>
            <a:ext cx="6619875" cy="5019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992" y="91943"/>
            <a:ext cx="2891938" cy="470373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ideal viewport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915" y="631221"/>
            <a:ext cx="4490093" cy="6702639"/>
          </a:xfrm>
        </p:spPr>
        <p:txBody>
          <a:bodyPr>
            <a:noAutofit/>
          </a:bodyPr>
          <a:lstStyle/>
          <a:p>
            <a:pPr marL="0" indent="0">
              <a:lnSpc>
                <a:spcPts val="14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因为现在越来越多的网站都会为移动设备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进行单独的设计，所以必须还要有一个能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完美适配移动设备的</a:t>
            </a:r>
            <a:r>
              <a:rPr lang="en-US" altLang="zh-CN" sz="1800" dirty="0">
                <a:solidFill>
                  <a:schemeClr val="bg1"/>
                </a:solidFill>
              </a:rPr>
              <a:t>viewport</a:t>
            </a:r>
            <a:r>
              <a:rPr lang="zh-CN" altLang="en-US" sz="1800" dirty="0">
                <a:solidFill>
                  <a:schemeClr val="bg1"/>
                </a:solidFill>
              </a:rPr>
              <a:t>。所谓的完美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适配指的是，首先不需要用户缩放和横向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滚动条就能正常的查看网站的所有内容；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第二，显示的文字的大小是合适，比如一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段</a:t>
            </a:r>
            <a:r>
              <a:rPr lang="en-US" altLang="zh-CN" sz="1800" dirty="0">
                <a:solidFill>
                  <a:schemeClr val="bg1"/>
                </a:solidFill>
              </a:rPr>
              <a:t>14px</a:t>
            </a:r>
            <a:r>
              <a:rPr lang="zh-CN" altLang="en-US" sz="1800" dirty="0">
                <a:solidFill>
                  <a:schemeClr val="bg1"/>
                </a:solidFill>
              </a:rPr>
              <a:t>大小的文字，不会因为在一个高密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度像素的屏幕里显示得太小而无法看清，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理想的情况是这段</a:t>
            </a:r>
            <a:r>
              <a:rPr lang="en-US" altLang="zh-CN" sz="1800" dirty="0">
                <a:solidFill>
                  <a:schemeClr val="bg1"/>
                </a:solidFill>
              </a:rPr>
              <a:t>14px</a:t>
            </a:r>
            <a:r>
              <a:rPr lang="zh-CN" altLang="en-US" sz="1800" dirty="0">
                <a:solidFill>
                  <a:schemeClr val="bg1"/>
                </a:solidFill>
              </a:rPr>
              <a:t>的文字无论是在何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种密度屏幕，何种分辨率下，显示出来的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大小都是差不多的。当然，不只是文字，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其他元素像图片什么的也是这个道理。</a:t>
            </a:r>
            <a:r>
              <a:rPr lang="en-US" altLang="zh-CN" sz="1800" dirty="0">
                <a:solidFill>
                  <a:schemeClr val="bg1"/>
                </a:solidFill>
              </a:rPr>
              <a:t>PPK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把这个</a:t>
            </a:r>
            <a:r>
              <a:rPr lang="en-US" altLang="zh-CN" sz="1800" dirty="0">
                <a:solidFill>
                  <a:schemeClr val="bg1"/>
                </a:solidFill>
              </a:rPr>
              <a:t>viewport</a:t>
            </a:r>
            <a:r>
              <a:rPr lang="zh-CN" altLang="en-US" sz="1800" dirty="0">
                <a:solidFill>
                  <a:schemeClr val="bg1"/>
                </a:solidFill>
              </a:rPr>
              <a:t>叫做 </a:t>
            </a:r>
            <a:r>
              <a:rPr lang="en-US" altLang="zh-CN" sz="1800" dirty="0">
                <a:solidFill>
                  <a:schemeClr val="bg1"/>
                </a:solidFill>
              </a:rPr>
              <a:t>ideal viewport</a:t>
            </a:r>
            <a:r>
              <a:rPr lang="zh-CN" altLang="en-US" sz="1800" dirty="0">
                <a:solidFill>
                  <a:schemeClr val="bg1"/>
                </a:solidFill>
              </a:rPr>
              <a:t>，也就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是第三个</a:t>
            </a:r>
            <a:r>
              <a:rPr lang="en-US" altLang="zh-CN" sz="1800" dirty="0">
                <a:solidFill>
                  <a:schemeClr val="bg1"/>
                </a:solidFill>
              </a:rPr>
              <a:t>viewport——</a:t>
            </a:r>
            <a:r>
              <a:rPr lang="zh-CN" altLang="en-US" sz="1800" dirty="0">
                <a:solidFill>
                  <a:schemeClr val="bg1"/>
                </a:solidFill>
              </a:rPr>
              <a:t>移动设备的理想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viewport</a:t>
            </a:r>
            <a:r>
              <a:rPr lang="zh-CN" altLang="en-US" sz="1800" dirty="0">
                <a:solidFill>
                  <a:schemeClr val="bg1"/>
                </a:solidFill>
              </a:rPr>
              <a:t>。</a:t>
            </a:r>
            <a:r>
              <a:rPr lang="en-US" altLang="zh-CN" sz="1800" dirty="0">
                <a:solidFill>
                  <a:schemeClr val="bg1"/>
                </a:solidFill>
              </a:rPr>
              <a:t> ideal viewport</a:t>
            </a:r>
            <a:r>
              <a:rPr lang="zh-CN" altLang="en-US" sz="1800" dirty="0">
                <a:solidFill>
                  <a:schemeClr val="bg1"/>
                </a:solidFill>
              </a:rPr>
              <a:t>并没有一个固定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的尺寸，不同的设备拥有有不同的</a:t>
            </a:r>
            <a:r>
              <a:rPr lang="en-US" altLang="zh-CN" sz="1800" dirty="0">
                <a:solidFill>
                  <a:schemeClr val="bg1"/>
                </a:solidFill>
              </a:rPr>
              <a:t>ideal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viewport</a:t>
            </a:r>
            <a:r>
              <a:rPr lang="zh-CN" altLang="en-US" sz="1800" dirty="0">
                <a:solidFill>
                  <a:schemeClr val="bg1"/>
                </a:solidFill>
              </a:rPr>
              <a:t>。所有的</a:t>
            </a:r>
            <a:r>
              <a:rPr lang="en-US" altLang="zh-CN" sz="1800" dirty="0" err="1">
                <a:solidFill>
                  <a:schemeClr val="bg1"/>
                </a:solidFill>
              </a:rPr>
              <a:t>iphone</a:t>
            </a:r>
            <a:r>
              <a:rPr lang="zh-CN" altLang="en-US" sz="1800" dirty="0">
                <a:solidFill>
                  <a:schemeClr val="bg1"/>
                </a:solidFill>
              </a:rPr>
              <a:t>的</a:t>
            </a:r>
            <a:r>
              <a:rPr lang="en-US" altLang="zh-CN" sz="1800" dirty="0">
                <a:solidFill>
                  <a:schemeClr val="bg1"/>
                </a:solidFill>
              </a:rPr>
              <a:t>ideal viewport</a:t>
            </a:r>
            <a:r>
              <a:rPr lang="zh-CN" altLang="en-US" sz="1800" dirty="0">
                <a:solidFill>
                  <a:schemeClr val="bg1"/>
                </a:solidFill>
              </a:rPr>
              <a:t>宽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度都是</a:t>
            </a:r>
            <a:r>
              <a:rPr lang="en-US" altLang="zh-CN" sz="1800" dirty="0">
                <a:solidFill>
                  <a:schemeClr val="bg1"/>
                </a:solidFill>
              </a:rPr>
              <a:t>320px</a:t>
            </a:r>
            <a:r>
              <a:rPr lang="zh-CN" altLang="en-US" sz="1800" dirty="0">
                <a:solidFill>
                  <a:schemeClr val="bg1"/>
                </a:solidFill>
              </a:rPr>
              <a:t>，无论它的屏幕宽度是</a:t>
            </a:r>
            <a:r>
              <a:rPr lang="en-US" altLang="zh-CN" sz="1800" dirty="0">
                <a:solidFill>
                  <a:schemeClr val="bg1"/>
                </a:solidFill>
              </a:rPr>
              <a:t>320</a:t>
            </a:r>
            <a:r>
              <a:rPr lang="zh-CN" altLang="en-US" sz="1800" dirty="0">
                <a:solidFill>
                  <a:schemeClr val="bg1"/>
                </a:solidFill>
              </a:rPr>
              <a:t>还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是</a:t>
            </a:r>
            <a:r>
              <a:rPr lang="en-US" altLang="zh-CN" sz="1800" dirty="0">
                <a:solidFill>
                  <a:schemeClr val="bg1"/>
                </a:solidFill>
              </a:rPr>
              <a:t>640</a:t>
            </a:r>
            <a:r>
              <a:rPr lang="zh-CN" altLang="en-US" sz="1800" dirty="0">
                <a:solidFill>
                  <a:schemeClr val="bg1"/>
                </a:solidFill>
              </a:rPr>
              <a:t>，也就是说，在</a:t>
            </a:r>
            <a:r>
              <a:rPr lang="en-US" altLang="zh-CN" sz="1800" dirty="0" err="1">
                <a:solidFill>
                  <a:schemeClr val="bg1"/>
                </a:solidFill>
              </a:rPr>
              <a:t>iphone</a:t>
            </a:r>
            <a:r>
              <a:rPr lang="zh-CN" altLang="en-US" sz="1800" dirty="0">
                <a:solidFill>
                  <a:schemeClr val="bg1"/>
                </a:solidFill>
              </a:rPr>
              <a:t>中，</a:t>
            </a:r>
            <a:r>
              <a:rPr lang="en-US" altLang="zh-CN" sz="1800" dirty="0" err="1">
                <a:solidFill>
                  <a:schemeClr val="bg1"/>
                </a:solidFill>
              </a:rPr>
              <a:t>css</a:t>
            </a:r>
            <a:r>
              <a:rPr lang="zh-CN" altLang="en-US" sz="1800" dirty="0">
                <a:solidFill>
                  <a:schemeClr val="bg1"/>
                </a:solidFill>
              </a:rPr>
              <a:t>中的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320px</a:t>
            </a:r>
            <a:r>
              <a:rPr lang="zh-CN" altLang="en-US" sz="1800" dirty="0">
                <a:solidFill>
                  <a:schemeClr val="bg1"/>
                </a:solidFill>
              </a:rPr>
              <a:t>就代表</a:t>
            </a:r>
            <a:r>
              <a:rPr lang="en-US" altLang="zh-CN" sz="1800" dirty="0" err="1">
                <a:solidFill>
                  <a:schemeClr val="bg1"/>
                </a:solidFill>
              </a:rPr>
              <a:t>iphone</a:t>
            </a:r>
            <a:r>
              <a:rPr lang="zh-CN" altLang="en-US" sz="1800" dirty="0">
                <a:solidFill>
                  <a:schemeClr val="bg1"/>
                </a:solidFill>
              </a:rPr>
              <a:t>屏幕的宽度。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887" y="472601"/>
            <a:ext cx="3190875" cy="2495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936" y="3684620"/>
            <a:ext cx="3152775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利用</a:t>
            </a:r>
            <a:r>
              <a:rPr lang="en-US" altLang="zh-CN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meta</a:t>
            </a:r>
            <a:r>
              <a:rPr lang="zh-CN" alt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标签对</a:t>
            </a:r>
            <a:r>
              <a:rPr lang="en-US" altLang="zh-CN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viewport</a:t>
            </a:r>
            <a:r>
              <a:rPr lang="zh-CN" alt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进行控制</a:t>
            </a:r>
            <a:endParaRPr lang="en-US" altLang="zh-CN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35564" y="1681094"/>
            <a:ext cx="11353801" cy="54195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b="1" dirty="0"/>
              <a:t>meta viewport </a:t>
            </a:r>
            <a:r>
              <a:rPr lang="zh-CN" altLang="en-US" sz="2400" b="1" dirty="0"/>
              <a:t>标签首先是由苹果公司在其</a:t>
            </a:r>
            <a:r>
              <a:rPr lang="en-US" altLang="zh-CN" sz="2400" b="1" dirty="0"/>
              <a:t>safari</a:t>
            </a:r>
            <a:r>
              <a:rPr lang="zh-CN" altLang="en-US" sz="2400" b="1" dirty="0"/>
              <a:t>浏览器中引入的，目的就是</a:t>
            </a:r>
            <a:endParaRPr lang="en-US" altLang="zh-CN" sz="2400" b="1" dirty="0"/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b="1" dirty="0"/>
              <a:t>解决移动设备的</a:t>
            </a:r>
            <a:r>
              <a:rPr lang="en-US" altLang="zh-CN" sz="2400" b="1" dirty="0"/>
              <a:t>viewport</a:t>
            </a:r>
            <a:r>
              <a:rPr lang="zh-CN" altLang="en-US" sz="2400" b="1" dirty="0"/>
              <a:t>问题。后来安卓以及各大浏览器厂商也都纷纷效仿，</a:t>
            </a:r>
            <a:endParaRPr lang="en-US" altLang="zh-CN" sz="2400" b="1" dirty="0"/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b="1" dirty="0"/>
              <a:t>引入对</a:t>
            </a:r>
            <a:r>
              <a:rPr lang="en-US" altLang="zh-CN" sz="2400" b="1" dirty="0"/>
              <a:t>meta viewport</a:t>
            </a:r>
            <a:r>
              <a:rPr lang="zh-CN" altLang="en-US" sz="2400" b="1" dirty="0"/>
              <a:t>的支持，事实也证明这个东西还是非常有用的。</a:t>
            </a:r>
            <a:endParaRPr lang="en-US" altLang="zh-CN" sz="2400" b="1" dirty="0"/>
          </a:p>
          <a:p>
            <a:pPr marL="0" indent="0">
              <a:lnSpc>
                <a:spcPts val="22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b="1" dirty="0"/>
              <a:t>解释：这个</a:t>
            </a:r>
            <a:r>
              <a:rPr lang="en-US" altLang="zh-CN" sz="2400" b="1" dirty="0"/>
              <a:t>meta</a:t>
            </a:r>
            <a:r>
              <a:rPr lang="zh-CN" altLang="en-US" sz="2400" b="1" dirty="0"/>
              <a:t>标签的作用就是得到</a:t>
            </a:r>
            <a:r>
              <a:rPr lang="en-US" altLang="zh-CN" sz="2400" b="1" dirty="0"/>
              <a:t>ideal viewport,</a:t>
            </a:r>
            <a:r>
              <a:rPr lang="zh-CN" altLang="en-US" sz="2400" b="1" dirty="0"/>
              <a:t>把默认的</a:t>
            </a:r>
            <a:r>
              <a:rPr lang="en-US" altLang="zh-CN" sz="2400" b="1" dirty="0"/>
              <a:t>layout viewport</a:t>
            </a:r>
            <a:r>
              <a:rPr lang="zh-CN" altLang="en-US" sz="2400" b="1" dirty="0"/>
              <a:t>的</a:t>
            </a:r>
            <a:endParaRPr lang="en-US" altLang="zh-CN" sz="2400" b="1" dirty="0"/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b="1" dirty="0"/>
              <a:t>宽度设为移动设备的屏幕宽度，禁止用户进行缩放。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0803" y="1548002"/>
            <a:ext cx="6750394" cy="23055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1250" y="1830067"/>
            <a:ext cx="8044543" cy="31977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rem</a:t>
            </a:r>
            <a:r>
              <a:rPr lang="zh-CN" alt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布局方案</a:t>
            </a:r>
            <a:endParaRPr lang="zh-CN" altLang="en-US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zh-CN" altLang="en-US" sz="3200" b="1"/>
              <a:t>什么是</a:t>
            </a:r>
            <a:r>
              <a:rPr lang="en-US" altLang="zh-CN" sz="3200" b="1"/>
              <a:t>rem</a:t>
            </a:r>
            <a:r>
              <a:rPr lang="zh-CN" altLang="en-US" sz="3200" b="1"/>
              <a:t>？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</a:rPr>
              <a:t>rem</a:t>
            </a:r>
            <a:r>
              <a:rPr lang="zh-CN" altLang="en-US" sz="2400">
                <a:solidFill>
                  <a:schemeClr val="bg1"/>
                </a:solidFill>
              </a:rPr>
              <a:t>（</a:t>
            </a:r>
            <a:r>
              <a:rPr lang="en-US" altLang="zh-CN" sz="2400">
                <a:solidFill>
                  <a:schemeClr val="bg1"/>
                </a:solidFill>
              </a:rPr>
              <a:t>font size of the root element</a:t>
            </a:r>
            <a:r>
              <a:rPr lang="zh-CN" altLang="en-US" sz="2400">
                <a:solidFill>
                  <a:schemeClr val="bg1"/>
                </a:solidFill>
              </a:rPr>
              <a:t>）是指相对于根元素的字体大小的单位。简单的说它就是一个相对单位。看到</a:t>
            </a:r>
            <a:r>
              <a:rPr lang="en-US" altLang="zh-CN" sz="2400">
                <a:solidFill>
                  <a:schemeClr val="bg1"/>
                </a:solidFill>
              </a:rPr>
              <a:t>rem</a:t>
            </a:r>
            <a:r>
              <a:rPr lang="zh-CN" altLang="en-US" sz="2400">
                <a:solidFill>
                  <a:schemeClr val="bg1"/>
                </a:solidFill>
              </a:rPr>
              <a:t>大家一定会想起</a:t>
            </a:r>
            <a:r>
              <a:rPr lang="en-US" altLang="zh-CN" sz="2400">
                <a:solidFill>
                  <a:schemeClr val="bg1"/>
                </a:solidFill>
              </a:rPr>
              <a:t>em</a:t>
            </a:r>
            <a:r>
              <a:rPr lang="zh-CN" altLang="en-US" sz="2400">
                <a:solidFill>
                  <a:schemeClr val="bg1"/>
                </a:solidFill>
              </a:rPr>
              <a:t>单位，</a:t>
            </a:r>
            <a:r>
              <a:rPr lang="en-US" altLang="zh-CN" sz="2400">
                <a:solidFill>
                  <a:schemeClr val="bg1"/>
                </a:solidFill>
              </a:rPr>
              <a:t>em</a:t>
            </a:r>
            <a:r>
              <a:rPr lang="zh-CN" altLang="en-US" sz="2400">
                <a:solidFill>
                  <a:schemeClr val="bg1"/>
                </a:solidFill>
              </a:rPr>
              <a:t>（</a:t>
            </a:r>
            <a:r>
              <a:rPr lang="en-US" altLang="zh-CN" sz="2400">
                <a:solidFill>
                  <a:schemeClr val="bg1"/>
                </a:solidFill>
              </a:rPr>
              <a:t>font size of the element</a:t>
            </a:r>
            <a:r>
              <a:rPr lang="zh-CN" altLang="en-US" sz="2400">
                <a:solidFill>
                  <a:schemeClr val="bg1"/>
                </a:solidFill>
              </a:rPr>
              <a:t>）是指相对于父元素的字体大小的单位。它们之间其实很相似，只不过一个计算的规则是依赖根元素一个是依赖父元素计算。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解释代码</a:t>
            </a:r>
            <a:endParaRPr lang="zh-CN" altLang="en-US" sz="5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可继续研讨的问题</a:t>
            </a:r>
            <a:endParaRPr lang="zh-CN" altLang="en-US" b="1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39913" y="218574"/>
            <a:ext cx="3614633" cy="6286319"/>
          </a:xfrm>
          <a:prstGeom prst="rect">
            <a:avLst/>
          </a:prstGeom>
        </p:spPr>
      </p:pic>
      <p:sp>
        <p:nvSpPr>
          <p:cNvPr id="11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移动端屏幕尺寸与像素那些事 </a:t>
            </a:r>
            <a:endParaRPr lang="zh-CN" altLang="en-US" sz="3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t="65" r="2" b="3273"/>
          <a:stretch>
            <a:fillRect/>
          </a:stretch>
        </p:blipFill>
        <p:spPr>
          <a:xfrm>
            <a:off x="402238" y="1221270"/>
            <a:ext cx="3547191" cy="46735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分辨率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像素</a:t>
            </a:r>
            <a:r>
              <a:rPr lang="zh-CN" altLang="en-US" sz="2000" b="1" dirty="0">
                <a:solidFill>
                  <a:schemeClr val="bg1"/>
                </a:solidFill>
              </a:rPr>
              <a:t>：</a:t>
            </a:r>
            <a:r>
              <a:rPr lang="zh-CN" altLang="en-US" sz="2400" b="1" dirty="0">
                <a:solidFill>
                  <a:schemeClr val="bg1"/>
                </a:solidFill>
              </a:rPr>
              <a:t>左边有很多红蓝绿组成的小块，每一个小块就是一个像素，一个像素需要</a:t>
            </a:r>
            <a:r>
              <a:rPr lang="en-US" altLang="zh-CN" sz="2400" b="1" dirty="0" err="1">
                <a:solidFill>
                  <a:schemeClr val="bg1"/>
                </a:solidFill>
              </a:rPr>
              <a:t>rgb</a:t>
            </a:r>
            <a:r>
              <a:rPr lang="zh-CN" altLang="en-US" sz="2400" b="1" dirty="0">
                <a:solidFill>
                  <a:schemeClr val="bg1"/>
                </a:solidFill>
              </a:rPr>
              <a:t>三种颜色不同亮度的配合才能显示成其他颜色。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b="1" dirty="0">
                <a:solidFill>
                  <a:schemeClr val="bg1"/>
                </a:solidFill>
              </a:rPr>
              <a:t>平常所说的屏幕分辨率就是在这块屏幕上有多少个像素。比如厂商常说的</a:t>
            </a:r>
            <a:r>
              <a:rPr lang="en-US" altLang="zh-CN" sz="2400" b="1" dirty="0">
                <a:solidFill>
                  <a:schemeClr val="bg1"/>
                </a:solidFill>
              </a:rPr>
              <a:t>1080*1920</a:t>
            </a:r>
            <a:r>
              <a:rPr lang="zh-CN" altLang="en-US" sz="2400" b="1" dirty="0">
                <a:solidFill>
                  <a:schemeClr val="bg1"/>
                </a:solidFill>
              </a:rPr>
              <a:t>，就是横向有</a:t>
            </a:r>
            <a:r>
              <a:rPr lang="en-US" altLang="zh-CN" sz="2400" b="1" dirty="0">
                <a:solidFill>
                  <a:schemeClr val="bg1"/>
                </a:solidFill>
              </a:rPr>
              <a:t>1080</a:t>
            </a:r>
            <a:r>
              <a:rPr lang="zh-CN" altLang="en-US" sz="2400" b="1" dirty="0">
                <a:solidFill>
                  <a:schemeClr val="bg1"/>
                </a:solidFill>
              </a:rPr>
              <a:t>个像素，纵向有</a:t>
            </a:r>
            <a:r>
              <a:rPr lang="en-US" altLang="zh-CN" sz="2400" b="1" dirty="0">
                <a:solidFill>
                  <a:schemeClr val="bg1"/>
                </a:solidFill>
              </a:rPr>
              <a:t>1920</a:t>
            </a:r>
            <a:r>
              <a:rPr lang="zh-CN" altLang="en-US" sz="2400" b="1" dirty="0">
                <a:solidFill>
                  <a:schemeClr val="bg1"/>
                </a:solidFill>
              </a:rPr>
              <a:t>个像素。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3467" y="1868521"/>
            <a:ext cx="10905066" cy="40076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什么是</a:t>
            </a:r>
            <a:r>
              <a:rPr lang="en-US" altLang="zh-CN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PPI</a:t>
            </a:r>
            <a:endParaRPr lang="en-US" altLang="zh-CN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2319" y="3070342"/>
            <a:ext cx="6411613" cy="185936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910847" cy="1146176"/>
          </a:xfrm>
        </p:spPr>
        <p:txBody>
          <a:bodyPr>
            <a:normAutofit/>
          </a:bodyPr>
          <a:lstStyle/>
          <a:p>
            <a:r>
              <a:rPr lang="zh-CN" altLang="en-US" b="1" dirty="0"/>
              <a:t>如何计算</a:t>
            </a:r>
            <a:r>
              <a:rPr lang="en-US" altLang="zh-CN" b="1" dirty="0"/>
              <a:t>PPI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180184"/>
            <a:ext cx="4961105" cy="3639684"/>
          </a:xfrm>
        </p:spPr>
        <p:txBody>
          <a:bodyPr anchor="ctr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乔布斯说：</a:t>
            </a:r>
            <a:r>
              <a:rPr lang="en-US" altLang="zh-CN" sz="3600" dirty="0">
                <a:solidFill>
                  <a:schemeClr val="bg1"/>
                </a:solidFill>
              </a:rPr>
              <a:t>PPI</a:t>
            </a:r>
            <a:r>
              <a:rPr lang="zh-CN" altLang="en-US" sz="3600" dirty="0">
                <a:solidFill>
                  <a:schemeClr val="bg1"/>
                </a:solidFill>
              </a:rPr>
              <a:t>超过</a:t>
            </a:r>
            <a:r>
              <a:rPr lang="en-US" altLang="zh-CN" sz="3600" dirty="0">
                <a:solidFill>
                  <a:schemeClr val="bg1"/>
                </a:solidFill>
              </a:rPr>
              <a:t>326</a:t>
            </a:r>
            <a:r>
              <a:rPr lang="zh-CN" altLang="en-US" sz="3600" dirty="0">
                <a:solidFill>
                  <a:schemeClr val="bg1"/>
                </a:solidFill>
              </a:rPr>
              <a:t>就</a:t>
            </a:r>
            <a:r>
              <a:rPr lang="zh-CN" altLang="en-US" sz="3600">
                <a:solidFill>
                  <a:schemeClr val="bg1"/>
                </a:solidFill>
              </a:rPr>
              <a:t>叫做视网膜</a:t>
            </a:r>
            <a:r>
              <a:rPr lang="zh-CN" altLang="en-US" sz="3600" dirty="0">
                <a:solidFill>
                  <a:schemeClr val="bg1"/>
                </a:solidFill>
              </a:rPr>
              <a:t>屏幕</a:t>
            </a:r>
            <a:endParaRPr lang="en-US" altLang="zh-CN" sz="36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553" y="963877"/>
            <a:ext cx="4357992" cy="4930246"/>
          </a:xfrm>
        </p:spPr>
        <p:txBody>
          <a:bodyPr>
            <a:normAutofit/>
          </a:bodyPr>
          <a:lstStyle/>
          <a:p>
            <a:pPr algn="r"/>
            <a:r>
              <a:rPr lang="zh-CN" altLang="en-US" sz="3600" b="1" dirty="0">
                <a:solidFill>
                  <a:schemeClr val="accent1"/>
                </a:solidFill>
              </a:rPr>
              <a:t>逻辑像素和物理像素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6031" y="525294"/>
            <a:ext cx="6377769" cy="5612859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r>
              <a:rPr lang="zh-CN" altLang="en-US" sz="2400" dirty="0"/>
              <a:t>屏幕的像素分为逻辑像素（设备独立像素）</a:t>
            </a:r>
            <a:endParaRPr lang="en-US" altLang="zh-CN" sz="2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和物理像素（设备像素）</a:t>
            </a:r>
            <a:endParaRPr lang="en-US" altLang="zh-CN" sz="2400" dirty="0"/>
          </a:p>
          <a:p>
            <a:pPr>
              <a:lnSpc>
                <a:spcPct val="70000"/>
              </a:lnSpc>
            </a:pPr>
            <a:endParaRPr lang="en-US" altLang="zh-CN" sz="2400" dirty="0"/>
          </a:p>
          <a:p>
            <a:pPr>
              <a:lnSpc>
                <a:spcPct val="70000"/>
              </a:lnSpc>
            </a:pPr>
            <a:r>
              <a:rPr lang="zh-CN" altLang="en-US" sz="2400" dirty="0"/>
              <a:t>物理像素：</a:t>
            </a:r>
            <a:r>
              <a:rPr lang="zh-CN" altLang="en-US" sz="2400" b="1" dirty="0"/>
              <a:t>硬件上</a:t>
            </a:r>
            <a:r>
              <a:rPr lang="zh-CN" altLang="en-US" sz="2400" dirty="0"/>
              <a:t>屏幕上横向和纵向有多少</a:t>
            </a:r>
            <a:endParaRPr lang="en-US" altLang="zh-CN" sz="2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400" dirty="0"/>
              <a:t>                     </a:t>
            </a:r>
            <a:r>
              <a:rPr lang="zh-CN" altLang="en-US" sz="2400" dirty="0"/>
              <a:t>个像素点。</a:t>
            </a:r>
            <a:endParaRPr lang="en-US" altLang="zh-CN" sz="2400" dirty="0"/>
          </a:p>
          <a:p>
            <a:pPr>
              <a:lnSpc>
                <a:spcPct val="70000"/>
              </a:lnSpc>
            </a:pPr>
            <a:endParaRPr lang="en-US" altLang="zh-CN" sz="2400" dirty="0"/>
          </a:p>
          <a:p>
            <a:pPr>
              <a:lnSpc>
                <a:spcPct val="70000"/>
              </a:lnSpc>
            </a:pPr>
            <a:r>
              <a:rPr lang="zh-CN" altLang="en-US" sz="2400" dirty="0"/>
              <a:t>逻辑像素：</a:t>
            </a:r>
            <a:r>
              <a:rPr lang="zh-CN" altLang="en-US" sz="2400" b="1" dirty="0"/>
              <a:t>程序认为</a:t>
            </a:r>
            <a:r>
              <a:rPr lang="zh-CN" altLang="en-US" sz="2400" dirty="0"/>
              <a:t>屏幕上横向和纵向有多</a:t>
            </a:r>
            <a:endParaRPr lang="en-US" altLang="zh-CN" sz="2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400" dirty="0"/>
              <a:t>                     </a:t>
            </a:r>
            <a:r>
              <a:rPr lang="zh-CN" altLang="en-US" sz="2400" dirty="0"/>
              <a:t>少个像素点。</a:t>
            </a:r>
            <a:endParaRPr lang="en-US" altLang="zh-CN" sz="2400" dirty="0"/>
          </a:p>
          <a:p>
            <a:pPr>
              <a:lnSpc>
                <a:spcPct val="70000"/>
              </a:lnSpc>
            </a:pPr>
            <a:endParaRPr lang="en-US" altLang="zh-CN" sz="2400" dirty="0"/>
          </a:p>
          <a:p>
            <a:pPr>
              <a:lnSpc>
                <a:spcPct val="70000"/>
              </a:lnSpc>
            </a:pPr>
            <a:r>
              <a:rPr lang="zh-CN" altLang="en-US" sz="2400" dirty="0"/>
              <a:t>设备像素比</a:t>
            </a:r>
            <a:r>
              <a:rPr lang="en-US" altLang="zh-CN" sz="2400" dirty="0"/>
              <a:t>(device pixel ratio )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400" dirty="0"/>
              <a:t>	</a:t>
            </a:r>
            <a:r>
              <a:rPr lang="zh-CN" altLang="en-US" sz="2000" dirty="0"/>
              <a:t>设备像素比（</a:t>
            </a:r>
            <a:r>
              <a:rPr lang="en-US" altLang="zh-CN" sz="2000" dirty="0" err="1"/>
              <a:t>dpr</a:t>
            </a:r>
            <a:r>
              <a:rPr lang="zh-CN" altLang="en-US" sz="2000" dirty="0"/>
              <a:t>） </a:t>
            </a:r>
            <a:r>
              <a:rPr lang="en-US" altLang="zh-CN" sz="2000" dirty="0"/>
              <a:t>= </a:t>
            </a:r>
            <a:r>
              <a:rPr lang="zh-CN" altLang="en-US" sz="2000" dirty="0"/>
              <a:t>物理像素 </a:t>
            </a:r>
            <a:r>
              <a:rPr lang="en-US" altLang="zh-CN" sz="2000" dirty="0"/>
              <a:t>/ </a:t>
            </a:r>
            <a:r>
              <a:rPr lang="zh-CN" altLang="en-US" sz="2000" dirty="0"/>
              <a:t>设备独立像素 </a:t>
            </a:r>
            <a:endParaRPr lang="en-US" altLang="zh-CN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/>
              <a:t>	// </a:t>
            </a:r>
            <a:r>
              <a:rPr lang="zh-CN" altLang="en-US" sz="2000" dirty="0"/>
              <a:t>在某一方向上，</a:t>
            </a:r>
            <a:r>
              <a:rPr lang="en-US" altLang="zh-CN" sz="2000" dirty="0"/>
              <a:t>x</a:t>
            </a:r>
            <a:r>
              <a:rPr lang="zh-CN" altLang="en-US" sz="2000" dirty="0"/>
              <a:t>方向或者</a:t>
            </a:r>
            <a:r>
              <a:rPr lang="en-US" altLang="zh-CN" sz="2000" dirty="0"/>
              <a:t>y</a:t>
            </a:r>
            <a:r>
              <a:rPr lang="zh-CN" altLang="en-US" sz="2000" dirty="0"/>
              <a:t>方向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JavaScript 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window.devicePixelRatio</a:t>
            </a:r>
            <a:r>
              <a:rPr lang="zh-CN" altLang="en-US" sz="2000" dirty="0"/>
              <a:t>来获取</a:t>
            </a:r>
            <a:r>
              <a:rPr lang="en-US" altLang="zh-CN" sz="2000" dirty="0"/>
              <a:t>	</a:t>
            </a:r>
            <a:r>
              <a:rPr lang="zh-CN" altLang="en-US" sz="2000" dirty="0"/>
              <a:t>设备中的像素比值。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zh-CN" altLang="en-US" sz="3200" b="1"/>
              <a:t>举个栗子？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1" y="149290"/>
            <a:ext cx="6624734" cy="6410130"/>
          </a:xfrm>
        </p:spPr>
        <p:txBody>
          <a:bodyPr anchor="ctr"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以</a:t>
            </a:r>
            <a:r>
              <a:rPr lang="en-US" altLang="zh-CN" sz="2400" dirty="0">
                <a:solidFill>
                  <a:schemeClr val="bg1"/>
                </a:solidFill>
              </a:rPr>
              <a:t>iPhone6</a:t>
            </a:r>
            <a:r>
              <a:rPr lang="zh-CN" altLang="en-US" sz="2400" dirty="0">
                <a:solidFill>
                  <a:schemeClr val="bg1"/>
                </a:solidFill>
              </a:rPr>
              <a:t>为例：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chemeClr val="bg1"/>
                </a:solidFill>
              </a:rPr>
              <a:t>iPhone6</a:t>
            </a:r>
            <a:r>
              <a:rPr lang="zh-CN" altLang="en-US" sz="2400" dirty="0">
                <a:solidFill>
                  <a:schemeClr val="bg1"/>
                </a:solidFill>
              </a:rPr>
              <a:t>的设备像素是</a:t>
            </a:r>
            <a:r>
              <a:rPr lang="en-US" altLang="zh-CN" sz="2400" dirty="0">
                <a:solidFill>
                  <a:schemeClr val="bg1"/>
                </a:solidFill>
              </a:rPr>
              <a:t>375×667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这个可以认为是</a:t>
            </a:r>
            <a:r>
              <a:rPr lang="en-US" altLang="zh-CN" sz="2400" dirty="0">
                <a:solidFill>
                  <a:schemeClr val="bg1"/>
                </a:solidFill>
              </a:rPr>
              <a:t>iPhone6</a:t>
            </a:r>
            <a:r>
              <a:rPr lang="zh-CN" altLang="en-US" sz="2400" dirty="0">
                <a:solidFill>
                  <a:schemeClr val="bg1"/>
                </a:solidFill>
              </a:rPr>
              <a:t>的逻辑像素，</a:t>
            </a: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	iPhone6</a:t>
            </a:r>
            <a:r>
              <a:rPr lang="zh-CN" altLang="en-US" sz="2400" dirty="0">
                <a:solidFill>
                  <a:schemeClr val="bg1"/>
                </a:solidFill>
              </a:rPr>
              <a:t>是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倍屏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那根据 </a:t>
            </a:r>
            <a:r>
              <a:rPr lang="en-US" altLang="zh-CN" sz="2400" dirty="0" err="1">
                <a:solidFill>
                  <a:schemeClr val="bg1"/>
                </a:solidFill>
              </a:rPr>
              <a:t>dpr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公式可以知道</a:t>
            </a:r>
            <a:r>
              <a:rPr lang="en-US" altLang="zh-CN" sz="2400" dirty="0">
                <a:solidFill>
                  <a:schemeClr val="bg1"/>
                </a:solidFill>
              </a:rPr>
              <a:t>iPhone6</a:t>
            </a:r>
            <a:r>
              <a:rPr lang="zh-CN" altLang="en-US" sz="2400" dirty="0">
                <a:solidFill>
                  <a:schemeClr val="bg1"/>
                </a:solidFill>
              </a:rPr>
              <a:t>的物理</a:t>
            </a: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像素是：</a:t>
            </a:r>
            <a:r>
              <a:rPr lang="en-US" altLang="zh-CN" sz="2400" dirty="0">
                <a:solidFill>
                  <a:schemeClr val="bg1"/>
                </a:solidFill>
              </a:rPr>
              <a:t>750×1334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4379" y="4932881"/>
            <a:ext cx="5298205" cy="4322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普通屏幕 </a:t>
            </a:r>
            <a:r>
              <a:rPr lang="en-US" altLang="zh-CN" sz="3200" b="1" dirty="0">
                <a:solidFill>
                  <a:schemeClr val="bg1"/>
                </a:solidFill>
              </a:rPr>
              <a:t>vs Retina</a:t>
            </a:r>
            <a:r>
              <a:rPr lang="zh-CN" altLang="en-US" sz="3200" b="1" dirty="0">
                <a:solidFill>
                  <a:schemeClr val="bg1"/>
                </a:solidFill>
              </a:rPr>
              <a:t>屏幕</a:t>
            </a:r>
            <a:endParaRPr lang="en-US" altLang="zh-CN" sz="3200" b="1" kern="1200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1396589"/>
            <a:ext cx="12191999" cy="56096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   普通屏幕的物理像素点：</a:t>
            </a:r>
            <a:r>
              <a:rPr lang="en-US" altLang="zh-CN" sz="2200" dirty="0"/>
              <a:t>                                Retina</a:t>
            </a:r>
            <a:r>
              <a:rPr lang="zh-CN" altLang="en-US" sz="2200" dirty="0"/>
              <a:t>屏幕的物理像素点：</a:t>
            </a:r>
            <a:endParaRPr lang="en-US" altLang="zh-CN" sz="22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在不同的屏幕上</a:t>
            </a:r>
            <a:r>
              <a:rPr lang="en-US" altLang="zh-CN" sz="2000" dirty="0"/>
              <a:t>(</a:t>
            </a:r>
            <a:r>
              <a:rPr lang="zh-CN" altLang="en-US" sz="2000" dirty="0"/>
              <a:t>普通屏幕 </a:t>
            </a:r>
            <a:r>
              <a:rPr lang="en-US" altLang="zh-CN" sz="2000" dirty="0"/>
              <a:t>vs retina</a:t>
            </a:r>
            <a:r>
              <a:rPr lang="zh-CN" altLang="en-US" sz="2000" dirty="0"/>
              <a:t>屏幕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css</a:t>
            </a:r>
            <a:r>
              <a:rPr lang="zh-CN" altLang="en-US" sz="2000" dirty="0"/>
              <a:t>像素所呈现的大小</a:t>
            </a:r>
            <a:r>
              <a:rPr lang="en-US" altLang="zh-CN" sz="2000" dirty="0"/>
              <a:t>(</a:t>
            </a:r>
            <a:r>
              <a:rPr lang="zh-CN" altLang="en-US" sz="2000" dirty="0"/>
              <a:t>物理尺寸</a:t>
            </a:r>
            <a:r>
              <a:rPr lang="en-US" altLang="zh-CN" sz="2000" dirty="0"/>
              <a:t>)</a:t>
            </a:r>
            <a:r>
              <a:rPr lang="zh-CN" altLang="en-US" sz="2000" dirty="0"/>
              <a:t>是一致的，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不同的是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 err="1"/>
              <a:t>css</a:t>
            </a:r>
            <a:r>
              <a:rPr lang="zh-CN" altLang="en-US" sz="2000" dirty="0"/>
              <a:t>像素所对应的物理像素个数是不一致的。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在普通屏幕下，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 err="1"/>
              <a:t>css</a:t>
            </a:r>
            <a:r>
              <a:rPr lang="zh-CN" altLang="en-US" sz="2000" dirty="0"/>
              <a:t>像素 对应 </a:t>
            </a:r>
            <a:r>
              <a:rPr lang="en-US" altLang="zh-CN" sz="2000" dirty="0"/>
              <a:t>1</a:t>
            </a:r>
            <a:r>
              <a:rPr lang="zh-CN" altLang="en-US" sz="2000" dirty="0"/>
              <a:t>个物理像素</a:t>
            </a:r>
            <a:r>
              <a:rPr lang="en-US" altLang="zh-CN" sz="2000" dirty="0"/>
              <a:t>(1:1)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在</a:t>
            </a:r>
            <a:r>
              <a:rPr lang="en-US" altLang="zh-CN" sz="2000" dirty="0"/>
              <a:t>retina </a:t>
            </a:r>
            <a:r>
              <a:rPr lang="zh-CN" altLang="en-US" sz="2000" dirty="0"/>
              <a:t>屏幕下，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 err="1"/>
              <a:t>css</a:t>
            </a:r>
            <a:r>
              <a:rPr lang="zh-CN" altLang="en-US" sz="2000" dirty="0"/>
              <a:t>像素对应 </a:t>
            </a:r>
            <a:r>
              <a:rPr lang="en-US" altLang="zh-CN" sz="2000" dirty="0"/>
              <a:t>4</a:t>
            </a:r>
            <a:r>
              <a:rPr lang="zh-CN" altLang="en-US" sz="2000" dirty="0"/>
              <a:t>个物理像素</a:t>
            </a:r>
            <a:r>
              <a:rPr lang="en-US" altLang="zh-CN" sz="2000" dirty="0"/>
              <a:t>(1:4)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375" y="2031770"/>
            <a:ext cx="2071441" cy="16783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479" y="1966491"/>
            <a:ext cx="2955002" cy="18089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8" name="内容占位符 3"/>
          <p:cNvPicPr>
            <a:picLocks noChangeAspect="1"/>
          </p:cNvPicPr>
          <p:nvPr/>
        </p:nvPicPr>
        <p:blipFill rotWithShape="1">
          <a:blip r:embed="rId1"/>
          <a:srcRect l="2669" b="1"/>
          <a:stretch>
            <a:fillRect/>
          </a:stretch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为什么要有</a:t>
            </a:r>
            <a:r>
              <a:rPr lang="en-US" altLang="zh-CN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@2X</a:t>
            </a:r>
            <a:r>
              <a:rPr lang="zh-CN" alt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、</a:t>
            </a:r>
            <a:r>
              <a:rPr lang="en-US" altLang="zh-CN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@3X</a:t>
            </a:r>
            <a:r>
              <a:rPr lang="zh-CN" alt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的图片</a:t>
            </a:r>
            <a:endParaRPr lang="zh-CN" altLang="en-US" sz="3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48929" y="2438401"/>
            <a:ext cx="3884160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原因：理论上，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个位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图像素对应于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个物理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像素，图片才能得到完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美清晰的展示。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2827</Words>
  <Application>WPS 演示</Application>
  <PresentationFormat>宽屏</PresentationFormat>
  <Paragraphs>175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等线</vt:lpstr>
      <vt:lpstr>等线 Light</vt:lpstr>
      <vt:lpstr>微软雅黑</vt:lpstr>
      <vt:lpstr>Arial Unicode MS</vt:lpstr>
      <vt:lpstr>Office 主题​​</vt:lpstr>
      <vt:lpstr>移动端适配与rem方案</vt:lpstr>
      <vt:lpstr>移动端屏幕尺寸与像素那些事 </vt:lpstr>
      <vt:lpstr>分辨率</vt:lpstr>
      <vt:lpstr>什么是PPI</vt:lpstr>
      <vt:lpstr>如何计算PPI</vt:lpstr>
      <vt:lpstr>逻辑像素和物理像素</vt:lpstr>
      <vt:lpstr>举个栗子？</vt:lpstr>
      <vt:lpstr>普通屏幕 vs Retina屏幕</vt:lpstr>
      <vt:lpstr>为什么要有@2X、@3X的图片</vt:lpstr>
      <vt:lpstr>为了更方便理解...</vt:lpstr>
      <vt:lpstr>Viewport（视口）</vt:lpstr>
      <vt:lpstr>layout viewport</vt:lpstr>
      <vt:lpstr>visual viewport</vt:lpstr>
      <vt:lpstr>ideal viewport</vt:lpstr>
      <vt:lpstr>利用meta标签对viewport进行控制</vt:lpstr>
      <vt:lpstr>rem布局方案</vt:lpstr>
      <vt:lpstr>什么是rem？</vt:lpstr>
      <vt:lpstr>解释代码</vt:lpstr>
      <vt:lpstr>可继续研讨的问题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移动端适配与rem方案</dc:title>
  <dc:creator>An Mr.</dc:creator>
  <cp:lastModifiedBy>啊哈哈</cp:lastModifiedBy>
  <cp:revision>88</cp:revision>
  <dcterms:created xsi:type="dcterms:W3CDTF">2017-07-26T14:30:00Z</dcterms:created>
  <dcterms:modified xsi:type="dcterms:W3CDTF">2017-12-11T12:46:05Z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