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81C"/>
    <a:srgbClr val="A09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p:restoredTop sz="96018"/>
  </p:normalViewPr>
  <p:slideViewPr>
    <p:cSldViewPr snapToGrid="0" snapToObjects="1">
      <p:cViewPr varScale="1">
        <p:scale>
          <a:sx n="115" d="100"/>
          <a:sy n="115" d="100"/>
        </p:scale>
        <p:origin x="24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62C-397F-1E44-879A-B3C18F3316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4D7F0-2E3B-794B-A3E5-A7009F07F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8DE9DE-1A9B-2843-AF5F-0F7B502A414A}"/>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5" name="Footer Placeholder 4">
            <a:extLst>
              <a:ext uri="{FF2B5EF4-FFF2-40B4-BE49-F238E27FC236}">
                <a16:creationId xmlns:a16="http://schemas.microsoft.com/office/drawing/2014/main" id="{B31BBFC2-3ECD-FF43-931C-BBF4C6EA4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5E62C-68C8-9743-9E7A-9B9375ED4605}"/>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405042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9B6A-B8A3-2148-8248-6F1DF4143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1B132-FA44-5645-B41F-EEA171E28B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FDC67-B667-7644-BBB7-8F5433F81CA2}"/>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5" name="Footer Placeholder 4">
            <a:extLst>
              <a:ext uri="{FF2B5EF4-FFF2-40B4-BE49-F238E27FC236}">
                <a16:creationId xmlns:a16="http://schemas.microsoft.com/office/drawing/2014/main" id="{44AFB1F4-E520-204C-AD49-39ED9AAF1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1672E-FA25-BC41-B600-8FEDB27C8338}"/>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408045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475A2-C33D-F24B-AFFD-CBB0DDCD9F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C6B0E-D3C6-2543-9FB9-152540A56A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78E17-EC5C-E744-870A-D7306D6557C3}"/>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5" name="Footer Placeholder 4">
            <a:extLst>
              <a:ext uri="{FF2B5EF4-FFF2-40B4-BE49-F238E27FC236}">
                <a16:creationId xmlns:a16="http://schemas.microsoft.com/office/drawing/2014/main" id="{2A2F826B-A468-F546-94F9-1D1A99872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608FF-4BEE-6B49-8FB5-1A4A0DA5EFA4}"/>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30642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468C-7938-2C49-8F80-ADAA5A13D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9850EA-8971-CF45-AAB3-77A1056E5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31255-98CB-3043-AD72-D5716D2C4A33}"/>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5" name="Footer Placeholder 4">
            <a:extLst>
              <a:ext uri="{FF2B5EF4-FFF2-40B4-BE49-F238E27FC236}">
                <a16:creationId xmlns:a16="http://schemas.microsoft.com/office/drawing/2014/main" id="{A8AB3E7B-510C-C444-969E-0A2F43E4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A553D-18CE-3E48-9FDF-87322FB972BA}"/>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81113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2603-7CD5-E243-BE41-A159BBC86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39A275-205A-E146-8C3E-31AF83160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737F7-AD7B-1748-96F4-C300171FA97B}"/>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5" name="Footer Placeholder 4">
            <a:extLst>
              <a:ext uri="{FF2B5EF4-FFF2-40B4-BE49-F238E27FC236}">
                <a16:creationId xmlns:a16="http://schemas.microsoft.com/office/drawing/2014/main" id="{C8EF7093-D52A-8644-BD5F-D62E10C9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5159C-172A-7744-BCB9-64FA94983E43}"/>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410592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FF58-71BE-094A-8F62-21C55893D3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DB2F29-6942-9C42-B7CA-1FC8461BA8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1C287-A3FA-9C49-B4DE-B642D46A0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B62831-77E0-9F46-9CF7-EEA8AD1090D7}"/>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6" name="Footer Placeholder 5">
            <a:extLst>
              <a:ext uri="{FF2B5EF4-FFF2-40B4-BE49-F238E27FC236}">
                <a16:creationId xmlns:a16="http://schemas.microsoft.com/office/drawing/2014/main" id="{FBEE29F3-D73D-D848-AA9D-42A8076A8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11069-6734-C445-80EE-EE2C9D2DBFDA}"/>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426415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F27-0CEF-AF41-BDF8-9E9EEF0EA0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CFA348-C6F6-7B41-A738-507A74EA9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FA8A9-F815-1648-AE10-6357403A9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5D1CE3-2D29-D94D-841B-7CC964151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7A4E7-4B75-B04B-9259-5BD199515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B022F8-5284-0847-B2D2-13FAF934AD2C}"/>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8" name="Footer Placeholder 7">
            <a:extLst>
              <a:ext uri="{FF2B5EF4-FFF2-40B4-BE49-F238E27FC236}">
                <a16:creationId xmlns:a16="http://schemas.microsoft.com/office/drawing/2014/main" id="{2D6A0647-6213-D74B-93DF-EA404E01A9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B1705-5FB5-D64B-8CCD-41E5760519D3}"/>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191507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6E8E-857D-234A-AF32-D68D032C9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90C997-FF7E-BA4A-8F00-23E163EC319C}"/>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4" name="Footer Placeholder 3">
            <a:extLst>
              <a:ext uri="{FF2B5EF4-FFF2-40B4-BE49-F238E27FC236}">
                <a16:creationId xmlns:a16="http://schemas.microsoft.com/office/drawing/2014/main" id="{B4F36DD7-990F-BF48-8A27-51DBC2107F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5C52E-3E22-6246-9395-22B56AB5981A}"/>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244977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72BC1-71F7-244B-954C-73205B18EA38}"/>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3" name="Footer Placeholder 2">
            <a:extLst>
              <a:ext uri="{FF2B5EF4-FFF2-40B4-BE49-F238E27FC236}">
                <a16:creationId xmlns:a16="http://schemas.microsoft.com/office/drawing/2014/main" id="{A7E69B38-A4C6-B44F-9DD9-B166086AC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FA837-6168-0347-AE05-07237123C0D0}"/>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310054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9875-ABAE-9644-92A1-5150275AE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3F17C9-EAAE-524B-8811-A73A3E9BA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3E12DD-0BBB-C247-9715-9C4876CBC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58A14-95FB-8F44-8E7C-ACF3E1D0081C}"/>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6" name="Footer Placeholder 5">
            <a:extLst>
              <a:ext uri="{FF2B5EF4-FFF2-40B4-BE49-F238E27FC236}">
                <a16:creationId xmlns:a16="http://schemas.microsoft.com/office/drawing/2014/main" id="{A34F4F90-51D0-7D40-8DAB-7D7C09D80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D934D-65DA-5D4B-8468-22C3F7A99C48}"/>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396506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2F52-A3F4-F548-B6C5-9906FD3D5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75743-ADAD-4A42-94BA-88EC94011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8FD447-A9E7-5642-B9D4-60442FFBF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60D3EE-B9C8-8643-8DE2-8DF1AEAD8DA4}"/>
              </a:ext>
            </a:extLst>
          </p:cNvPr>
          <p:cNvSpPr>
            <a:spLocks noGrp="1"/>
          </p:cNvSpPr>
          <p:nvPr>
            <p:ph type="dt" sz="half" idx="10"/>
          </p:nvPr>
        </p:nvSpPr>
        <p:spPr/>
        <p:txBody>
          <a:bodyPr/>
          <a:lstStyle/>
          <a:p>
            <a:fld id="{94F4AA6B-B987-EB4B-8E9A-B57AC2E1D0F4}" type="datetimeFigureOut">
              <a:rPr lang="en-US" smtClean="0"/>
              <a:t>11/18/20</a:t>
            </a:fld>
            <a:endParaRPr lang="en-US"/>
          </a:p>
        </p:txBody>
      </p:sp>
      <p:sp>
        <p:nvSpPr>
          <p:cNvPr id="6" name="Footer Placeholder 5">
            <a:extLst>
              <a:ext uri="{FF2B5EF4-FFF2-40B4-BE49-F238E27FC236}">
                <a16:creationId xmlns:a16="http://schemas.microsoft.com/office/drawing/2014/main" id="{DA793EDE-43BF-C443-8F5F-08DB6F0EF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F14B7-A5D9-B64B-835D-BCFE8A7D3D83}"/>
              </a:ext>
            </a:extLst>
          </p:cNvPr>
          <p:cNvSpPr>
            <a:spLocks noGrp="1"/>
          </p:cNvSpPr>
          <p:nvPr>
            <p:ph type="sldNum" sz="quarter" idx="12"/>
          </p:nvPr>
        </p:nvSpPr>
        <p:spPr/>
        <p:txBody>
          <a:bodyPr/>
          <a:lstStyle/>
          <a:p>
            <a:fld id="{FF5498D1-4613-9C4E-A477-2C29D469B2AB}" type="slidenum">
              <a:rPr lang="en-US" smtClean="0"/>
              <a:t>‹#›</a:t>
            </a:fld>
            <a:endParaRPr lang="en-US"/>
          </a:p>
        </p:txBody>
      </p:sp>
    </p:spTree>
    <p:extLst>
      <p:ext uri="{BB962C8B-B14F-4D97-AF65-F5344CB8AC3E}">
        <p14:creationId xmlns:p14="http://schemas.microsoft.com/office/powerpoint/2010/main" val="1236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40A76-9CD3-124B-A495-995BCA685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759B07-B7CF-A642-9C11-FF88DADD4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9706C-F38D-F049-BBC6-CC6208825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4AA6B-B987-EB4B-8E9A-B57AC2E1D0F4}" type="datetimeFigureOut">
              <a:rPr lang="en-US" smtClean="0"/>
              <a:t>11/18/20</a:t>
            </a:fld>
            <a:endParaRPr lang="en-US"/>
          </a:p>
        </p:txBody>
      </p:sp>
      <p:sp>
        <p:nvSpPr>
          <p:cNvPr id="5" name="Footer Placeholder 4">
            <a:extLst>
              <a:ext uri="{FF2B5EF4-FFF2-40B4-BE49-F238E27FC236}">
                <a16:creationId xmlns:a16="http://schemas.microsoft.com/office/drawing/2014/main" id="{56058F99-102D-3240-A796-292E1C802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4C4CB1-127B-B247-A092-D6F9072A2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498D1-4613-9C4E-A477-2C29D469B2AB}" type="slidenum">
              <a:rPr lang="en-US" smtClean="0"/>
              <a:t>‹#›</a:t>
            </a:fld>
            <a:endParaRPr lang="en-US"/>
          </a:p>
        </p:txBody>
      </p:sp>
    </p:spTree>
    <p:extLst>
      <p:ext uri="{BB962C8B-B14F-4D97-AF65-F5344CB8AC3E}">
        <p14:creationId xmlns:p14="http://schemas.microsoft.com/office/powerpoint/2010/main" val="421922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Freeform 109">
            <a:extLst>
              <a:ext uri="{FF2B5EF4-FFF2-40B4-BE49-F238E27FC236}">
                <a16:creationId xmlns:a16="http://schemas.microsoft.com/office/drawing/2014/main" id="{0CBB6167-B47D-434B-A4BB-91FC879DA392}"/>
              </a:ext>
            </a:extLst>
          </p:cNvPr>
          <p:cNvSpPr/>
          <p:nvPr/>
        </p:nvSpPr>
        <p:spPr>
          <a:xfrm>
            <a:off x="5494722" y="-19658"/>
            <a:ext cx="1312752" cy="6840856"/>
          </a:xfrm>
          <a:custGeom>
            <a:avLst/>
            <a:gdLst>
              <a:gd name="connsiteX0" fmla="*/ 704457 w 1312752"/>
              <a:gd name="connsiteY0" fmla="*/ 5794121 h 6840856"/>
              <a:gd name="connsiteX1" fmla="*/ 1312752 w 1312752"/>
              <a:gd name="connsiteY1" fmla="*/ 6302391 h 6840856"/>
              <a:gd name="connsiteX2" fmla="*/ 704457 w 1312752"/>
              <a:gd name="connsiteY2" fmla="*/ 6810660 h 6840856"/>
              <a:gd name="connsiteX3" fmla="*/ 0 w 1312752"/>
              <a:gd name="connsiteY3" fmla="*/ 0 h 6840856"/>
              <a:gd name="connsiteX4" fmla="*/ 697132 w 1312752"/>
              <a:gd name="connsiteY4" fmla="*/ 0 h 6840856"/>
              <a:gd name="connsiteX5" fmla="*/ 697132 w 1312752"/>
              <a:gd name="connsiteY5" fmla="*/ 6840856 h 6840856"/>
              <a:gd name="connsiteX6" fmla="*/ 0 w 1312752"/>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2752" h="6840856">
                <a:moveTo>
                  <a:pt x="704457" y="5794121"/>
                </a:moveTo>
                <a:lnTo>
                  <a:pt x="1312752" y="6302391"/>
                </a:lnTo>
                <a:lnTo>
                  <a:pt x="704457" y="6810660"/>
                </a:lnTo>
                <a:close/>
                <a:moveTo>
                  <a:pt x="0" y="0"/>
                </a:moveTo>
                <a:lnTo>
                  <a:pt x="697132" y="0"/>
                </a:lnTo>
                <a:lnTo>
                  <a:pt x="697132" y="6840856"/>
                </a:lnTo>
                <a:lnTo>
                  <a:pt x="0" y="6840856"/>
                </a:lnTo>
                <a:close/>
              </a:path>
            </a:pathLst>
          </a:cu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Content Placeholder 31">
            <a:extLst>
              <a:ext uri="{FF2B5EF4-FFF2-40B4-BE49-F238E27FC236}">
                <a16:creationId xmlns:a16="http://schemas.microsoft.com/office/drawing/2014/main" id="{9EADB275-CCDF-4F42-B891-06BE4B76DB9D}"/>
              </a:ext>
            </a:extLst>
          </p:cNvPr>
          <p:cNvSpPr>
            <a:spLocks noGrp="1"/>
          </p:cNvSpPr>
          <p:nvPr>
            <p:ph idx="1"/>
          </p:nvPr>
        </p:nvSpPr>
        <p:spPr>
          <a:xfrm>
            <a:off x="7436223" y="551386"/>
            <a:ext cx="3969542" cy="5662394"/>
          </a:xfrm>
        </p:spPr>
        <p:txBody>
          <a:bodyPr>
            <a:normAutofit fontScale="92500" lnSpcReduction="10000"/>
          </a:bodyPr>
          <a:lstStyle/>
          <a:p>
            <a:r>
              <a:rPr lang="en-US" sz="2600" b="1" dirty="0">
                <a:latin typeface="Tw Cen MT Condensed Extra Bold" panose="020B0602020104020603" pitchFamily="34" charset="77"/>
              </a:rPr>
              <a:t>Effect of Patients features on resting blood pressure</a:t>
            </a:r>
          </a:p>
          <a:p>
            <a:r>
              <a:rPr lang="en-US" sz="2200" b="1" i="1" dirty="0">
                <a:latin typeface="Tw Cen MT" panose="020B0602020104020603" pitchFamily="34" charset="77"/>
              </a:rPr>
              <a:t>By John </a:t>
            </a:r>
            <a:r>
              <a:rPr lang="en-US" sz="2200" b="1" i="1" dirty="0" err="1">
                <a:latin typeface="Tw Cen MT" panose="020B0602020104020603" pitchFamily="34" charset="77"/>
              </a:rPr>
              <a:t>Ifedili</a:t>
            </a:r>
            <a:endParaRPr lang="en-US" sz="2200" b="1" i="1" dirty="0">
              <a:latin typeface="Tw Cen MT" panose="020B0602020104020603" pitchFamily="34" charset="77"/>
            </a:endParaRPr>
          </a:p>
          <a:p>
            <a:r>
              <a:rPr lang="en-US" i="1" dirty="0">
                <a:latin typeface="Tw Cen MT" panose="020B0602020104020603" pitchFamily="34" charset="77"/>
              </a:rPr>
              <a:t>1.Abstract.</a:t>
            </a:r>
          </a:p>
          <a:p>
            <a:r>
              <a:rPr lang="en-US" i="1" dirty="0">
                <a:latin typeface="Tw Cen MT" panose="020B0602020104020603" pitchFamily="34" charset="77"/>
              </a:rPr>
              <a:t>2. Project Description.</a:t>
            </a:r>
          </a:p>
          <a:p>
            <a:r>
              <a:rPr lang="en-US" i="1" dirty="0">
                <a:latin typeface="Tw Cen MT" panose="020B0602020104020603" pitchFamily="34" charset="77"/>
              </a:rPr>
              <a:t>3. Problem.</a:t>
            </a:r>
          </a:p>
          <a:p>
            <a:r>
              <a:rPr lang="en-US" i="1" dirty="0">
                <a:latin typeface="Tw Cen MT" panose="020B0602020104020603" pitchFamily="34" charset="77"/>
              </a:rPr>
              <a:t>4. Purpose of the study.</a:t>
            </a:r>
          </a:p>
          <a:p>
            <a:r>
              <a:rPr lang="en-US" i="1" dirty="0">
                <a:latin typeface="Tw Cen MT" panose="020B0602020104020603" pitchFamily="34" charset="77"/>
              </a:rPr>
              <a:t>5. Methods.</a:t>
            </a:r>
          </a:p>
          <a:p>
            <a:r>
              <a:rPr lang="en-US" i="1" dirty="0">
                <a:latin typeface="Tw Cen MT" panose="020B0602020104020603" pitchFamily="34" charset="77"/>
              </a:rPr>
              <a:t>6. Analysis.</a:t>
            </a:r>
          </a:p>
          <a:p>
            <a:r>
              <a:rPr lang="en-US" i="1" dirty="0">
                <a:latin typeface="Tw Cen MT" panose="020B0602020104020603" pitchFamily="34" charset="77"/>
              </a:rPr>
              <a:t>7. Analysis and Results.</a:t>
            </a:r>
          </a:p>
          <a:p>
            <a:r>
              <a:rPr lang="en-US" i="1" dirty="0">
                <a:latin typeface="Tw Cen MT" panose="020B0602020104020603" pitchFamily="34" charset="77"/>
              </a:rPr>
              <a:t>8. Analysis and Results.</a:t>
            </a:r>
          </a:p>
          <a:p>
            <a:r>
              <a:rPr lang="en-US" i="1" dirty="0">
                <a:latin typeface="Tw Cen MT" panose="020B0602020104020603" pitchFamily="34" charset="77"/>
              </a:rPr>
              <a:t>9. Summary.</a:t>
            </a:r>
          </a:p>
          <a:p>
            <a:r>
              <a:rPr lang="en-US" i="1" dirty="0">
                <a:latin typeface="Tw Cen MT" panose="020B0602020104020603" pitchFamily="34" charset="77"/>
              </a:rPr>
              <a:t>10. Future Research.</a:t>
            </a:r>
          </a:p>
          <a:p>
            <a:endParaRPr lang="en-US" dirty="0"/>
          </a:p>
        </p:txBody>
      </p:sp>
      <p:sp>
        <p:nvSpPr>
          <p:cNvPr id="22" name="TextBox 21">
            <a:extLst>
              <a:ext uri="{FF2B5EF4-FFF2-40B4-BE49-F238E27FC236}">
                <a16:creationId xmlns:a16="http://schemas.microsoft.com/office/drawing/2014/main" id="{D5F0DC63-4DC0-0D40-80DD-750EC901EAA0}"/>
              </a:ext>
            </a:extLst>
          </p:cNvPr>
          <p:cNvSpPr txBox="1"/>
          <p:nvPr/>
        </p:nvSpPr>
        <p:spPr>
          <a:xfrm flipH="1">
            <a:off x="4942115" y="6027519"/>
            <a:ext cx="925287" cy="523220"/>
          </a:xfrm>
          <a:prstGeom prst="rect">
            <a:avLst/>
          </a:prstGeom>
          <a:noFill/>
        </p:spPr>
        <p:txBody>
          <a:bodyPr wrap="square" rtlCol="0">
            <a:spAutoFit/>
          </a:bodyPr>
          <a:lstStyle/>
          <a:p>
            <a:r>
              <a:rPr lang="en-US" sz="2800" b="1" dirty="0">
                <a:solidFill>
                  <a:schemeClr val="bg1"/>
                </a:solidFill>
                <a:latin typeface="Tw Cen MT Condensed" panose="020B0606020104020203" pitchFamily="34" charset="77"/>
                <a:ea typeface="Malgun Gothic" panose="020B0503020000020004" pitchFamily="34" charset="-127"/>
              </a:rPr>
              <a:t>6</a:t>
            </a:r>
          </a:p>
        </p:txBody>
      </p:sp>
      <p:sp>
        <p:nvSpPr>
          <p:cNvPr id="23" name="TextBox 22">
            <a:extLst>
              <a:ext uri="{FF2B5EF4-FFF2-40B4-BE49-F238E27FC236}">
                <a16:creationId xmlns:a16="http://schemas.microsoft.com/office/drawing/2014/main" id="{39F22789-FACC-CC46-9052-ED3A6A9EBAE3}"/>
              </a:ext>
            </a:extLst>
          </p:cNvPr>
          <p:cNvSpPr txBox="1"/>
          <p:nvPr/>
        </p:nvSpPr>
        <p:spPr>
          <a:xfrm flipH="1" flipV="1">
            <a:off x="4942112" y="5872956"/>
            <a:ext cx="522517" cy="523220"/>
          </a:xfrm>
          <a:prstGeom prst="rect">
            <a:avLst/>
          </a:prstGeom>
          <a:noFill/>
        </p:spPr>
        <p:txBody>
          <a:bodyPr wrap="square" rtlCol="0">
            <a:spAutoFit/>
          </a:bodyPr>
          <a:lstStyle/>
          <a:p>
            <a:r>
              <a:rPr lang="en-US" sz="2800" b="1" dirty="0">
                <a:solidFill>
                  <a:schemeClr val="bg1"/>
                </a:solidFill>
                <a:latin typeface="Tw Cen MT Condensed" panose="020B0606020104020203" pitchFamily="34" charset="77"/>
                <a:ea typeface="Malgun Gothic" panose="020B0503020000020004" pitchFamily="34" charset="-127"/>
              </a:rPr>
              <a:t>6</a:t>
            </a:r>
          </a:p>
        </p:txBody>
      </p:sp>
      <p:sp>
        <p:nvSpPr>
          <p:cNvPr id="27" name="TextBox 26">
            <a:extLst>
              <a:ext uri="{FF2B5EF4-FFF2-40B4-BE49-F238E27FC236}">
                <a16:creationId xmlns:a16="http://schemas.microsoft.com/office/drawing/2014/main" id="{80322B84-6D7A-424F-806E-B9B9FBBD392C}"/>
              </a:ext>
            </a:extLst>
          </p:cNvPr>
          <p:cNvSpPr txBox="1"/>
          <p:nvPr/>
        </p:nvSpPr>
        <p:spPr>
          <a:xfrm flipH="1">
            <a:off x="3238497" y="4422629"/>
            <a:ext cx="789221" cy="523220"/>
          </a:xfrm>
          <a:prstGeom prst="rect">
            <a:avLst/>
          </a:prstGeom>
          <a:noFill/>
        </p:spPr>
        <p:txBody>
          <a:bodyPr wrap="square" rtlCol="0">
            <a:spAutoFit/>
          </a:bodyPr>
          <a:lstStyle/>
          <a:p>
            <a:r>
              <a:rPr lang="en-US" sz="2800" b="1" dirty="0">
                <a:solidFill>
                  <a:schemeClr val="bg1"/>
                </a:solidFill>
                <a:latin typeface="Tw Cen MT Condensed" panose="020B0606020104020203" pitchFamily="34" charset="77"/>
                <a:ea typeface="Malgun Gothic" panose="020B0503020000020004" pitchFamily="34" charset="-127"/>
              </a:rPr>
              <a:t>4</a:t>
            </a:r>
          </a:p>
        </p:txBody>
      </p:sp>
      <p:sp>
        <p:nvSpPr>
          <p:cNvPr id="29" name="TextBox 28">
            <a:extLst>
              <a:ext uri="{FF2B5EF4-FFF2-40B4-BE49-F238E27FC236}">
                <a16:creationId xmlns:a16="http://schemas.microsoft.com/office/drawing/2014/main" id="{AD9D8BD7-E543-D24C-8BDD-7848F37EC4E4}"/>
              </a:ext>
            </a:extLst>
          </p:cNvPr>
          <p:cNvSpPr txBox="1"/>
          <p:nvPr/>
        </p:nvSpPr>
        <p:spPr>
          <a:xfrm flipH="1">
            <a:off x="2463909" y="3620184"/>
            <a:ext cx="674918" cy="523220"/>
          </a:xfrm>
          <a:prstGeom prst="rect">
            <a:avLst/>
          </a:prstGeom>
          <a:noFill/>
        </p:spPr>
        <p:txBody>
          <a:bodyPr wrap="square" rtlCol="0">
            <a:spAutoFit/>
          </a:bodyPr>
          <a:lstStyle/>
          <a:p>
            <a:r>
              <a:rPr lang="en-US" sz="2800" b="1" dirty="0">
                <a:solidFill>
                  <a:schemeClr val="bg1"/>
                </a:solidFill>
                <a:latin typeface="Tw Cen MT Condensed" panose="020B0606020104020203" pitchFamily="34" charset="77"/>
                <a:ea typeface="Malgun Gothic" panose="020B0503020000020004" pitchFamily="34" charset="-127"/>
              </a:rPr>
              <a:t>3</a:t>
            </a:r>
          </a:p>
        </p:txBody>
      </p:sp>
      <p:sp>
        <p:nvSpPr>
          <p:cNvPr id="30" name="TextBox 29">
            <a:extLst>
              <a:ext uri="{FF2B5EF4-FFF2-40B4-BE49-F238E27FC236}">
                <a16:creationId xmlns:a16="http://schemas.microsoft.com/office/drawing/2014/main" id="{2815457F-7421-DE42-9C27-ABD2ACA20F16}"/>
              </a:ext>
            </a:extLst>
          </p:cNvPr>
          <p:cNvSpPr txBox="1"/>
          <p:nvPr/>
        </p:nvSpPr>
        <p:spPr>
          <a:xfrm flipH="1">
            <a:off x="1579792" y="2817739"/>
            <a:ext cx="674919" cy="523220"/>
          </a:xfrm>
          <a:prstGeom prst="rect">
            <a:avLst/>
          </a:prstGeom>
          <a:noFill/>
        </p:spPr>
        <p:txBody>
          <a:bodyPr wrap="square" rtlCol="0">
            <a:spAutoFit/>
          </a:bodyPr>
          <a:lstStyle/>
          <a:p>
            <a:r>
              <a:rPr lang="en-US" sz="2800" b="1" dirty="0">
                <a:solidFill>
                  <a:schemeClr val="bg1"/>
                </a:solidFill>
                <a:latin typeface="Tw Cen MT Condensed" panose="020B0606020104020203" pitchFamily="34" charset="77"/>
                <a:ea typeface="Malgun Gothic" panose="020B0503020000020004" pitchFamily="34" charset="-127"/>
              </a:rPr>
              <a:t>2</a:t>
            </a:r>
          </a:p>
        </p:txBody>
      </p:sp>
      <p:sp>
        <p:nvSpPr>
          <p:cNvPr id="31" name="TextBox 30">
            <a:extLst>
              <a:ext uri="{FF2B5EF4-FFF2-40B4-BE49-F238E27FC236}">
                <a16:creationId xmlns:a16="http://schemas.microsoft.com/office/drawing/2014/main" id="{4B5969E8-9106-9C49-8ADB-C769316DBBD0}"/>
              </a:ext>
            </a:extLst>
          </p:cNvPr>
          <p:cNvSpPr txBox="1"/>
          <p:nvPr/>
        </p:nvSpPr>
        <p:spPr>
          <a:xfrm flipH="1">
            <a:off x="819481" y="2015294"/>
            <a:ext cx="540887" cy="523220"/>
          </a:xfrm>
          <a:prstGeom prst="rect">
            <a:avLst/>
          </a:prstGeom>
          <a:noFill/>
        </p:spPr>
        <p:txBody>
          <a:bodyPr wrap="square" rtlCol="0">
            <a:spAutoFit/>
          </a:bodyPr>
          <a:lstStyle/>
          <a:p>
            <a:r>
              <a:rPr lang="en-US" sz="2800" b="1" dirty="0">
                <a:solidFill>
                  <a:schemeClr val="bg1"/>
                </a:solidFill>
                <a:latin typeface="Tw Cen MT Condensed" panose="020B0606020104020203" pitchFamily="34" charset="77"/>
                <a:ea typeface="Malgun Gothic" panose="020B0503020000020004" pitchFamily="34" charset="-127"/>
              </a:rPr>
              <a:t>1</a:t>
            </a:r>
          </a:p>
        </p:txBody>
      </p:sp>
      <p:sp>
        <p:nvSpPr>
          <p:cNvPr id="39" name="Rectangle 38">
            <a:extLst>
              <a:ext uri="{FF2B5EF4-FFF2-40B4-BE49-F238E27FC236}">
                <a16:creationId xmlns:a16="http://schemas.microsoft.com/office/drawing/2014/main" id="{FBB97BBB-ED9E-404A-9C00-436AF0928DDE}"/>
              </a:ext>
            </a:extLst>
          </p:cNvPr>
          <p:cNvSpPr/>
          <p:nvPr/>
        </p:nvSpPr>
        <p:spPr>
          <a:xfrm>
            <a:off x="3316057" y="-2857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A10D0CB8-3CF9-D541-8BE0-BC5C93383585}"/>
              </a:ext>
            </a:extLst>
          </p:cNvPr>
          <p:cNvSpPr txBox="1"/>
          <p:nvPr/>
        </p:nvSpPr>
        <p:spPr>
          <a:xfrm>
            <a:off x="4002232" y="6182084"/>
            <a:ext cx="1532221" cy="461665"/>
          </a:xfrm>
          <a:prstGeom prst="rect">
            <a:avLst/>
          </a:prstGeom>
          <a:noFill/>
        </p:spPr>
        <p:txBody>
          <a:bodyPr wrap="square" rtlCol="0">
            <a:spAutoFit/>
          </a:bodyPr>
          <a:lstStyle/>
          <a:p>
            <a:r>
              <a:rPr lang="en-US" sz="2400" dirty="0">
                <a:solidFill>
                  <a:schemeClr val="bg1"/>
                </a:solidFill>
              </a:rPr>
              <a:t>10</a:t>
            </a:r>
            <a:r>
              <a:rPr lang="en-US" sz="2400" b="1" dirty="0">
                <a:solidFill>
                  <a:schemeClr val="bg1"/>
                </a:solidFill>
                <a:latin typeface="Tw Cen MT Condensed" panose="020B0606020104020203" pitchFamily="34" charset="77"/>
                <a:ea typeface="Malgun Gothic" panose="020B0503020000020004" pitchFamily="34" charset="-127"/>
              </a:rPr>
              <a:t> 4</a:t>
            </a:r>
            <a:endParaRPr lang="en-US" sz="2400" dirty="0">
              <a:solidFill>
                <a:schemeClr val="bg1"/>
              </a:solidFill>
            </a:endParaRPr>
          </a:p>
        </p:txBody>
      </p:sp>
      <p:sp>
        <p:nvSpPr>
          <p:cNvPr id="111" name="Freeform 110">
            <a:extLst>
              <a:ext uri="{FF2B5EF4-FFF2-40B4-BE49-F238E27FC236}">
                <a16:creationId xmlns:a16="http://schemas.microsoft.com/office/drawing/2014/main" id="{5D5EC2C2-2E84-9E4C-8D97-73CC2836804A}"/>
              </a:ext>
            </a:extLst>
          </p:cNvPr>
          <p:cNvSpPr/>
          <p:nvPr/>
        </p:nvSpPr>
        <p:spPr>
          <a:xfrm>
            <a:off x="4797522" y="-13021"/>
            <a:ext cx="1326399" cy="6840856"/>
          </a:xfrm>
          <a:custGeom>
            <a:avLst/>
            <a:gdLst>
              <a:gd name="connsiteX0" fmla="*/ 718104 w 1326399"/>
              <a:gd name="connsiteY0" fmla="*/ 5818345 h 6840856"/>
              <a:gd name="connsiteX1" fmla="*/ 1326399 w 1326399"/>
              <a:gd name="connsiteY1" fmla="*/ 6326615 h 6840856"/>
              <a:gd name="connsiteX2" fmla="*/ 718104 w 1326399"/>
              <a:gd name="connsiteY2" fmla="*/ 6834884 h 6840856"/>
              <a:gd name="connsiteX3" fmla="*/ 0 w 1326399"/>
              <a:gd name="connsiteY3" fmla="*/ 0 h 6840856"/>
              <a:gd name="connsiteX4" fmla="*/ 697132 w 1326399"/>
              <a:gd name="connsiteY4" fmla="*/ 0 h 6840856"/>
              <a:gd name="connsiteX5" fmla="*/ 697132 w 1326399"/>
              <a:gd name="connsiteY5" fmla="*/ 6840856 h 6840856"/>
              <a:gd name="connsiteX6" fmla="*/ 0 w 1326399"/>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399" h="6840856">
                <a:moveTo>
                  <a:pt x="718104" y="5818345"/>
                </a:moveTo>
                <a:lnTo>
                  <a:pt x="1326399" y="6326615"/>
                </a:lnTo>
                <a:lnTo>
                  <a:pt x="718104" y="6834884"/>
                </a:lnTo>
                <a:close/>
                <a:moveTo>
                  <a:pt x="0" y="0"/>
                </a:moveTo>
                <a:lnTo>
                  <a:pt x="697132" y="0"/>
                </a:lnTo>
                <a:lnTo>
                  <a:pt x="697132" y="6840856"/>
                </a:lnTo>
                <a:lnTo>
                  <a:pt x="0" y="6840856"/>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TextBox 120">
            <a:hlinkClick r:id="" action="ppaction://hlinkshowjump?jump=nextslide"/>
            <a:extLst>
              <a:ext uri="{FF2B5EF4-FFF2-40B4-BE49-F238E27FC236}">
                <a16:creationId xmlns:a16="http://schemas.microsoft.com/office/drawing/2014/main" id="{E5E15B3C-FA1C-0243-A4AB-679752B31F75}"/>
              </a:ext>
            </a:extLst>
          </p:cNvPr>
          <p:cNvSpPr txBox="1"/>
          <p:nvPr/>
        </p:nvSpPr>
        <p:spPr>
          <a:xfrm>
            <a:off x="6268511" y="6027519"/>
            <a:ext cx="532936" cy="461665"/>
          </a:xfrm>
          <a:prstGeom prst="rect">
            <a:avLst/>
          </a:prstGeom>
          <a:noFill/>
        </p:spPr>
        <p:txBody>
          <a:bodyPr wrap="square" rtlCol="0">
            <a:spAutoFit/>
          </a:bodyPr>
          <a:lstStyle/>
          <a:p>
            <a:r>
              <a:rPr lang="en-US" sz="2400" dirty="0">
                <a:solidFill>
                  <a:schemeClr val="bg1"/>
                </a:solidFill>
              </a:rPr>
              <a:t>10</a:t>
            </a:r>
          </a:p>
        </p:txBody>
      </p:sp>
      <p:sp>
        <p:nvSpPr>
          <p:cNvPr id="112" name="Freeform 111">
            <a:extLst>
              <a:ext uri="{FF2B5EF4-FFF2-40B4-BE49-F238E27FC236}">
                <a16:creationId xmlns:a16="http://schemas.microsoft.com/office/drawing/2014/main" id="{91AE3043-EFDD-6249-99D3-3193605E1B28}"/>
              </a:ext>
            </a:extLst>
          </p:cNvPr>
          <p:cNvSpPr/>
          <p:nvPr/>
        </p:nvSpPr>
        <p:spPr>
          <a:xfrm>
            <a:off x="4160085" y="-5716"/>
            <a:ext cx="1270544" cy="6840856"/>
          </a:xfrm>
          <a:custGeom>
            <a:avLst/>
            <a:gdLst>
              <a:gd name="connsiteX0" fmla="*/ 0 w 1270544"/>
              <a:gd name="connsiteY0" fmla="*/ 0 h 6840856"/>
              <a:gd name="connsiteX1" fmla="*/ 697132 w 1270544"/>
              <a:gd name="connsiteY1" fmla="*/ 0 h 6840856"/>
              <a:gd name="connsiteX2" fmla="*/ 697132 w 1270544"/>
              <a:gd name="connsiteY2" fmla="*/ 5259937 h 6840856"/>
              <a:gd name="connsiteX3" fmla="*/ 1270544 w 1270544"/>
              <a:gd name="connsiteY3" fmla="*/ 5739060 h 6840856"/>
              <a:gd name="connsiteX4" fmla="*/ 697132 w 1270544"/>
              <a:gd name="connsiteY4" fmla="*/ 6218182 h 6840856"/>
              <a:gd name="connsiteX5" fmla="*/ 697132 w 1270544"/>
              <a:gd name="connsiteY5" fmla="*/ 6840856 h 6840856"/>
              <a:gd name="connsiteX6" fmla="*/ 0 w 1270544"/>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544" h="6840856">
                <a:moveTo>
                  <a:pt x="0" y="0"/>
                </a:moveTo>
                <a:lnTo>
                  <a:pt x="697132" y="0"/>
                </a:lnTo>
                <a:lnTo>
                  <a:pt x="697132" y="5259937"/>
                </a:lnTo>
                <a:lnTo>
                  <a:pt x="1270544" y="5739060"/>
                </a:lnTo>
                <a:lnTo>
                  <a:pt x="697132" y="6218182"/>
                </a:lnTo>
                <a:lnTo>
                  <a:pt x="697132" y="6840856"/>
                </a:lnTo>
                <a:lnTo>
                  <a:pt x="0" y="6840856"/>
                </a:lnTo>
                <a:close/>
              </a:path>
            </a:pathLst>
          </a:cu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 name="TextBox 122">
            <a:extLst>
              <a:ext uri="{FF2B5EF4-FFF2-40B4-BE49-F238E27FC236}">
                <a16:creationId xmlns:a16="http://schemas.microsoft.com/office/drawing/2014/main" id="{7ECD44BF-3BA8-4949-B3EF-98E037A8AF29}"/>
              </a:ext>
            </a:extLst>
          </p:cNvPr>
          <p:cNvSpPr txBox="1"/>
          <p:nvPr/>
        </p:nvSpPr>
        <p:spPr>
          <a:xfrm>
            <a:off x="3174910" y="4700900"/>
            <a:ext cx="954561" cy="461665"/>
          </a:xfrm>
          <a:prstGeom prst="rect">
            <a:avLst/>
          </a:prstGeom>
          <a:noFill/>
        </p:spPr>
        <p:txBody>
          <a:bodyPr wrap="square" rtlCol="0">
            <a:spAutoFit/>
          </a:bodyPr>
          <a:lstStyle/>
          <a:p>
            <a:r>
              <a:rPr lang="en-US" sz="2400" dirty="0">
                <a:solidFill>
                  <a:schemeClr val="bg1"/>
                </a:solidFill>
              </a:rPr>
              <a:t>8</a:t>
            </a:r>
          </a:p>
        </p:txBody>
      </p:sp>
      <p:sp>
        <p:nvSpPr>
          <p:cNvPr id="113" name="Freeform 112">
            <a:extLst>
              <a:ext uri="{FF2B5EF4-FFF2-40B4-BE49-F238E27FC236}">
                <a16:creationId xmlns:a16="http://schemas.microsoft.com/office/drawing/2014/main" id="{906990D5-7558-0B44-BAA3-373B1618B315}"/>
              </a:ext>
            </a:extLst>
          </p:cNvPr>
          <p:cNvSpPr/>
          <p:nvPr/>
        </p:nvSpPr>
        <p:spPr>
          <a:xfrm>
            <a:off x="3451935" y="-13021"/>
            <a:ext cx="1305014" cy="6840856"/>
          </a:xfrm>
          <a:custGeom>
            <a:avLst/>
            <a:gdLst>
              <a:gd name="connsiteX0" fmla="*/ 0 w 1305014"/>
              <a:gd name="connsiteY0" fmla="*/ 0 h 6840856"/>
              <a:gd name="connsiteX1" fmla="*/ 697132 w 1305014"/>
              <a:gd name="connsiteY1" fmla="*/ 0 h 6840856"/>
              <a:gd name="connsiteX2" fmla="*/ 697132 w 1305014"/>
              <a:gd name="connsiteY2" fmla="*/ 4590558 h 6840856"/>
              <a:gd name="connsiteX3" fmla="*/ 1305014 w 1305014"/>
              <a:gd name="connsiteY3" fmla="*/ 5098483 h 6840856"/>
              <a:gd name="connsiteX4" fmla="*/ 697132 w 1305014"/>
              <a:gd name="connsiteY4" fmla="*/ 5606407 h 6840856"/>
              <a:gd name="connsiteX5" fmla="*/ 697132 w 1305014"/>
              <a:gd name="connsiteY5" fmla="*/ 6840856 h 6840856"/>
              <a:gd name="connsiteX6" fmla="*/ 0 w 1305014"/>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014" h="6840856">
                <a:moveTo>
                  <a:pt x="0" y="0"/>
                </a:moveTo>
                <a:lnTo>
                  <a:pt x="697132" y="0"/>
                </a:lnTo>
                <a:lnTo>
                  <a:pt x="697132" y="4590558"/>
                </a:lnTo>
                <a:lnTo>
                  <a:pt x="1305014" y="5098483"/>
                </a:lnTo>
                <a:lnTo>
                  <a:pt x="697132" y="5606407"/>
                </a:lnTo>
                <a:lnTo>
                  <a:pt x="697132" y="6840856"/>
                </a:lnTo>
                <a:lnTo>
                  <a:pt x="0" y="684085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Freeform 113">
            <a:extLst>
              <a:ext uri="{FF2B5EF4-FFF2-40B4-BE49-F238E27FC236}">
                <a16:creationId xmlns:a16="http://schemas.microsoft.com/office/drawing/2014/main" id="{2F4B4AFD-F844-C646-96FF-628209906B78}"/>
              </a:ext>
            </a:extLst>
          </p:cNvPr>
          <p:cNvSpPr/>
          <p:nvPr/>
        </p:nvSpPr>
        <p:spPr>
          <a:xfrm>
            <a:off x="2771006" y="-5716"/>
            <a:ext cx="1328372" cy="6840856"/>
          </a:xfrm>
          <a:custGeom>
            <a:avLst/>
            <a:gdLst>
              <a:gd name="connsiteX0" fmla="*/ 720077 w 1328372"/>
              <a:gd name="connsiteY0" fmla="*/ 3780463 h 6840856"/>
              <a:gd name="connsiteX1" fmla="*/ 1328372 w 1328372"/>
              <a:gd name="connsiteY1" fmla="*/ 4288733 h 6840856"/>
              <a:gd name="connsiteX2" fmla="*/ 720077 w 1328372"/>
              <a:gd name="connsiteY2" fmla="*/ 4797002 h 6840856"/>
              <a:gd name="connsiteX3" fmla="*/ 0 w 1328372"/>
              <a:gd name="connsiteY3" fmla="*/ 0 h 6840856"/>
              <a:gd name="connsiteX4" fmla="*/ 697132 w 1328372"/>
              <a:gd name="connsiteY4" fmla="*/ 0 h 6840856"/>
              <a:gd name="connsiteX5" fmla="*/ 697132 w 1328372"/>
              <a:gd name="connsiteY5" fmla="*/ 6840856 h 6840856"/>
              <a:gd name="connsiteX6" fmla="*/ 0 w 1328372"/>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8372" h="6840856">
                <a:moveTo>
                  <a:pt x="720077" y="3780463"/>
                </a:moveTo>
                <a:lnTo>
                  <a:pt x="1328372" y="4288733"/>
                </a:lnTo>
                <a:lnTo>
                  <a:pt x="720077" y="4797002"/>
                </a:lnTo>
                <a:close/>
                <a:moveTo>
                  <a:pt x="0" y="0"/>
                </a:moveTo>
                <a:lnTo>
                  <a:pt x="697132" y="0"/>
                </a:lnTo>
                <a:lnTo>
                  <a:pt x="697132" y="6840856"/>
                </a:lnTo>
                <a:lnTo>
                  <a:pt x="0" y="6840856"/>
                </a:lnTo>
                <a:close/>
              </a:path>
            </a:pathLst>
          </a:cu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6" name="TextBox 125">
            <a:extLst>
              <a:ext uri="{FF2B5EF4-FFF2-40B4-BE49-F238E27FC236}">
                <a16:creationId xmlns:a16="http://schemas.microsoft.com/office/drawing/2014/main" id="{7C606811-EF0A-5342-8468-9B2CE83A5AFB}"/>
              </a:ext>
            </a:extLst>
          </p:cNvPr>
          <p:cNvSpPr txBox="1"/>
          <p:nvPr/>
        </p:nvSpPr>
        <p:spPr>
          <a:xfrm>
            <a:off x="2777868" y="3186394"/>
            <a:ext cx="930022" cy="461665"/>
          </a:xfrm>
          <a:prstGeom prst="rect">
            <a:avLst/>
          </a:prstGeom>
          <a:noFill/>
        </p:spPr>
        <p:txBody>
          <a:bodyPr wrap="square" rtlCol="0">
            <a:spAutoFit/>
          </a:bodyPr>
          <a:lstStyle/>
          <a:p>
            <a:r>
              <a:rPr lang="en-US" sz="2400" dirty="0">
                <a:solidFill>
                  <a:schemeClr val="bg1"/>
                </a:solidFill>
              </a:rPr>
              <a:t>6</a:t>
            </a:r>
          </a:p>
        </p:txBody>
      </p:sp>
      <p:sp>
        <p:nvSpPr>
          <p:cNvPr id="115" name="Freeform 114">
            <a:extLst>
              <a:ext uri="{FF2B5EF4-FFF2-40B4-BE49-F238E27FC236}">
                <a16:creationId xmlns:a16="http://schemas.microsoft.com/office/drawing/2014/main" id="{946202AD-D76F-C94B-AFD0-AA9B198DE2A3}"/>
              </a:ext>
            </a:extLst>
          </p:cNvPr>
          <p:cNvSpPr/>
          <p:nvPr/>
        </p:nvSpPr>
        <p:spPr>
          <a:xfrm>
            <a:off x="2201943" y="-28577"/>
            <a:ext cx="1241031" cy="6840856"/>
          </a:xfrm>
          <a:custGeom>
            <a:avLst/>
            <a:gdLst>
              <a:gd name="connsiteX0" fmla="*/ 0 w 1241031"/>
              <a:gd name="connsiteY0" fmla="*/ 0 h 6840856"/>
              <a:gd name="connsiteX1" fmla="*/ 697132 w 1241031"/>
              <a:gd name="connsiteY1" fmla="*/ 0 h 6840856"/>
              <a:gd name="connsiteX2" fmla="*/ 697132 w 1241031"/>
              <a:gd name="connsiteY2" fmla="*/ 3054686 h 6840856"/>
              <a:gd name="connsiteX3" fmla="*/ 1241031 w 1241031"/>
              <a:gd name="connsiteY3" fmla="*/ 3509149 h 6840856"/>
              <a:gd name="connsiteX4" fmla="*/ 697132 w 1241031"/>
              <a:gd name="connsiteY4" fmla="*/ 3963611 h 6840856"/>
              <a:gd name="connsiteX5" fmla="*/ 697132 w 1241031"/>
              <a:gd name="connsiteY5" fmla="*/ 6840856 h 6840856"/>
              <a:gd name="connsiteX6" fmla="*/ 0 w 1241031"/>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031" h="6840856">
                <a:moveTo>
                  <a:pt x="0" y="0"/>
                </a:moveTo>
                <a:lnTo>
                  <a:pt x="697132" y="0"/>
                </a:lnTo>
                <a:lnTo>
                  <a:pt x="697132" y="3054686"/>
                </a:lnTo>
                <a:lnTo>
                  <a:pt x="1241031" y="3509149"/>
                </a:lnTo>
                <a:lnTo>
                  <a:pt x="697132" y="3963611"/>
                </a:lnTo>
                <a:lnTo>
                  <a:pt x="697132" y="6840856"/>
                </a:lnTo>
                <a:lnTo>
                  <a:pt x="0" y="6840856"/>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7" name="TextBox 126">
            <a:hlinkClick r:id="" action="ppaction://hlinkshowjump?jump=nextslide"/>
            <a:extLst>
              <a:ext uri="{FF2B5EF4-FFF2-40B4-BE49-F238E27FC236}">
                <a16:creationId xmlns:a16="http://schemas.microsoft.com/office/drawing/2014/main" id="{8F1AE4CE-7074-CD4E-B7CD-2DF98114F518}"/>
              </a:ext>
            </a:extLst>
          </p:cNvPr>
          <p:cNvSpPr txBox="1"/>
          <p:nvPr/>
        </p:nvSpPr>
        <p:spPr>
          <a:xfrm flipH="1">
            <a:off x="4230859" y="4825262"/>
            <a:ext cx="786451" cy="461665"/>
          </a:xfrm>
          <a:prstGeom prst="rect">
            <a:avLst/>
          </a:prstGeom>
          <a:noFill/>
        </p:spPr>
        <p:txBody>
          <a:bodyPr wrap="square" rtlCol="0">
            <a:spAutoFit/>
          </a:bodyPr>
          <a:lstStyle/>
          <a:p>
            <a:r>
              <a:rPr lang="en-US" sz="2400" dirty="0">
                <a:solidFill>
                  <a:schemeClr val="bg1"/>
                </a:solidFill>
              </a:rPr>
              <a:t>7</a:t>
            </a:r>
          </a:p>
        </p:txBody>
      </p:sp>
      <p:sp>
        <p:nvSpPr>
          <p:cNvPr id="128" name="TextBox 127">
            <a:hlinkClick r:id="" action="ppaction://hlinkshowjump?jump=nextslide"/>
            <a:extLst>
              <a:ext uri="{FF2B5EF4-FFF2-40B4-BE49-F238E27FC236}">
                <a16:creationId xmlns:a16="http://schemas.microsoft.com/office/drawing/2014/main" id="{DF3DB6B9-D355-9142-B429-ACDC6D8E4742}"/>
              </a:ext>
            </a:extLst>
          </p:cNvPr>
          <p:cNvSpPr txBox="1"/>
          <p:nvPr/>
        </p:nvSpPr>
        <p:spPr>
          <a:xfrm>
            <a:off x="3480880" y="4143404"/>
            <a:ext cx="808804" cy="461665"/>
          </a:xfrm>
          <a:prstGeom prst="rect">
            <a:avLst/>
          </a:prstGeom>
          <a:noFill/>
        </p:spPr>
        <p:txBody>
          <a:bodyPr wrap="square" rtlCol="0">
            <a:spAutoFit/>
          </a:bodyPr>
          <a:lstStyle/>
          <a:p>
            <a:r>
              <a:rPr lang="en-US" sz="2400" dirty="0">
                <a:solidFill>
                  <a:schemeClr val="bg1"/>
                </a:solidFill>
              </a:rPr>
              <a:t>6</a:t>
            </a:r>
          </a:p>
        </p:txBody>
      </p:sp>
      <p:sp>
        <p:nvSpPr>
          <p:cNvPr id="129" name="TextBox 128">
            <a:hlinkClick r:id="" action="ppaction://hlinkshowjump?jump=nextslide"/>
            <a:extLst>
              <a:ext uri="{FF2B5EF4-FFF2-40B4-BE49-F238E27FC236}">
                <a16:creationId xmlns:a16="http://schemas.microsoft.com/office/drawing/2014/main" id="{21902EF6-9519-C94F-92E1-F466F2EE4EC9}"/>
              </a:ext>
            </a:extLst>
          </p:cNvPr>
          <p:cNvSpPr txBox="1"/>
          <p:nvPr/>
        </p:nvSpPr>
        <p:spPr>
          <a:xfrm flipH="1">
            <a:off x="2896496" y="3186394"/>
            <a:ext cx="736784" cy="461665"/>
          </a:xfrm>
          <a:prstGeom prst="rect">
            <a:avLst/>
          </a:prstGeom>
          <a:noFill/>
        </p:spPr>
        <p:txBody>
          <a:bodyPr wrap="square" rtlCol="0">
            <a:spAutoFit/>
          </a:bodyPr>
          <a:lstStyle/>
          <a:p>
            <a:r>
              <a:rPr lang="en-US" sz="2400" dirty="0">
                <a:solidFill>
                  <a:schemeClr val="bg1"/>
                </a:solidFill>
              </a:rPr>
              <a:t>5</a:t>
            </a:r>
          </a:p>
        </p:txBody>
      </p:sp>
      <p:sp>
        <p:nvSpPr>
          <p:cNvPr id="116" name="Freeform 115">
            <a:extLst>
              <a:ext uri="{FF2B5EF4-FFF2-40B4-BE49-F238E27FC236}">
                <a16:creationId xmlns:a16="http://schemas.microsoft.com/office/drawing/2014/main" id="{F9635F41-8B67-DF49-9B0A-8839A874AFD3}"/>
              </a:ext>
            </a:extLst>
          </p:cNvPr>
          <p:cNvSpPr/>
          <p:nvPr/>
        </p:nvSpPr>
        <p:spPr>
          <a:xfrm>
            <a:off x="1622503" y="-79469"/>
            <a:ext cx="1175874" cy="6840856"/>
          </a:xfrm>
          <a:custGeom>
            <a:avLst/>
            <a:gdLst>
              <a:gd name="connsiteX0" fmla="*/ 0 w 1175874"/>
              <a:gd name="connsiteY0" fmla="*/ 0 h 6840856"/>
              <a:gd name="connsiteX1" fmla="*/ 697132 w 1175874"/>
              <a:gd name="connsiteY1" fmla="*/ 0 h 6840856"/>
              <a:gd name="connsiteX2" fmla="*/ 697132 w 1175874"/>
              <a:gd name="connsiteY2" fmla="*/ 2283823 h 6840856"/>
              <a:gd name="connsiteX3" fmla="*/ 1175874 w 1175874"/>
              <a:gd name="connsiteY3" fmla="*/ 2683843 h 6840856"/>
              <a:gd name="connsiteX4" fmla="*/ 697132 w 1175874"/>
              <a:gd name="connsiteY4" fmla="*/ 3083863 h 6840856"/>
              <a:gd name="connsiteX5" fmla="*/ 697132 w 1175874"/>
              <a:gd name="connsiteY5" fmla="*/ 6840856 h 6840856"/>
              <a:gd name="connsiteX6" fmla="*/ 0 w 1175874"/>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874" h="6840856">
                <a:moveTo>
                  <a:pt x="0" y="0"/>
                </a:moveTo>
                <a:lnTo>
                  <a:pt x="697132" y="0"/>
                </a:lnTo>
                <a:lnTo>
                  <a:pt x="697132" y="2283823"/>
                </a:lnTo>
                <a:lnTo>
                  <a:pt x="1175874" y="2683843"/>
                </a:lnTo>
                <a:lnTo>
                  <a:pt x="697132" y="3083863"/>
                </a:lnTo>
                <a:lnTo>
                  <a:pt x="697132" y="6840856"/>
                </a:lnTo>
                <a:lnTo>
                  <a:pt x="0" y="6840856"/>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TextBox 129">
            <a:extLst>
              <a:ext uri="{FF2B5EF4-FFF2-40B4-BE49-F238E27FC236}">
                <a16:creationId xmlns:a16="http://schemas.microsoft.com/office/drawing/2014/main" id="{BD839BC6-D684-B443-9E0B-D8648B2E1184}"/>
              </a:ext>
            </a:extLst>
          </p:cNvPr>
          <p:cNvSpPr txBox="1"/>
          <p:nvPr/>
        </p:nvSpPr>
        <p:spPr>
          <a:xfrm>
            <a:off x="872329" y="540780"/>
            <a:ext cx="1537686" cy="461665"/>
          </a:xfrm>
          <a:prstGeom prst="rect">
            <a:avLst/>
          </a:prstGeom>
          <a:noFill/>
        </p:spPr>
        <p:txBody>
          <a:bodyPr wrap="square" rtlCol="0">
            <a:spAutoFit/>
          </a:bodyPr>
          <a:lstStyle/>
          <a:p>
            <a:r>
              <a:rPr lang="en-US" sz="2400" dirty="0">
                <a:solidFill>
                  <a:schemeClr val="bg1"/>
                </a:solidFill>
              </a:rPr>
              <a:t>4</a:t>
            </a:r>
          </a:p>
        </p:txBody>
      </p:sp>
      <p:sp>
        <p:nvSpPr>
          <p:cNvPr id="117" name="Freeform 116">
            <a:extLst>
              <a:ext uri="{FF2B5EF4-FFF2-40B4-BE49-F238E27FC236}">
                <a16:creationId xmlns:a16="http://schemas.microsoft.com/office/drawing/2014/main" id="{84ADE050-F41D-9749-AB91-57EF78653F5D}"/>
              </a:ext>
            </a:extLst>
          </p:cNvPr>
          <p:cNvSpPr/>
          <p:nvPr/>
        </p:nvSpPr>
        <p:spPr>
          <a:xfrm>
            <a:off x="1100831" y="17144"/>
            <a:ext cx="1170991" cy="6840856"/>
          </a:xfrm>
          <a:custGeom>
            <a:avLst/>
            <a:gdLst>
              <a:gd name="connsiteX0" fmla="*/ 0 w 1170991"/>
              <a:gd name="connsiteY0" fmla="*/ 0 h 6840856"/>
              <a:gd name="connsiteX1" fmla="*/ 697132 w 1170991"/>
              <a:gd name="connsiteY1" fmla="*/ 0 h 6840856"/>
              <a:gd name="connsiteX2" fmla="*/ 697132 w 1170991"/>
              <a:gd name="connsiteY2" fmla="*/ 1462598 h 6840856"/>
              <a:gd name="connsiteX3" fmla="*/ 1170991 w 1170991"/>
              <a:gd name="connsiteY3" fmla="*/ 1858538 h 6840856"/>
              <a:gd name="connsiteX4" fmla="*/ 697132 w 1170991"/>
              <a:gd name="connsiteY4" fmla="*/ 2254477 h 6840856"/>
              <a:gd name="connsiteX5" fmla="*/ 697132 w 1170991"/>
              <a:gd name="connsiteY5" fmla="*/ 6840856 h 6840856"/>
              <a:gd name="connsiteX6" fmla="*/ 0 w 1170991"/>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0991" h="6840856">
                <a:moveTo>
                  <a:pt x="0" y="0"/>
                </a:moveTo>
                <a:lnTo>
                  <a:pt x="697132" y="0"/>
                </a:lnTo>
                <a:lnTo>
                  <a:pt x="697132" y="1462598"/>
                </a:lnTo>
                <a:lnTo>
                  <a:pt x="1170991" y="1858538"/>
                </a:lnTo>
                <a:lnTo>
                  <a:pt x="697132" y="2254477"/>
                </a:lnTo>
                <a:lnTo>
                  <a:pt x="697132" y="6840856"/>
                </a:lnTo>
                <a:lnTo>
                  <a:pt x="0" y="684085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4" name="TextBox 133">
            <a:hlinkClick r:id="" action="ppaction://hlinkshowjump?jump=nextslide"/>
            <a:extLst>
              <a:ext uri="{FF2B5EF4-FFF2-40B4-BE49-F238E27FC236}">
                <a16:creationId xmlns:a16="http://schemas.microsoft.com/office/drawing/2014/main" id="{44F5EDE6-6C81-7842-911D-2EB95B8360CC}"/>
              </a:ext>
            </a:extLst>
          </p:cNvPr>
          <p:cNvSpPr txBox="1"/>
          <p:nvPr/>
        </p:nvSpPr>
        <p:spPr>
          <a:xfrm flipH="1">
            <a:off x="2326820" y="2351573"/>
            <a:ext cx="883123" cy="461665"/>
          </a:xfrm>
          <a:prstGeom prst="rect">
            <a:avLst/>
          </a:prstGeom>
          <a:noFill/>
        </p:spPr>
        <p:txBody>
          <a:bodyPr wrap="square" rtlCol="0">
            <a:spAutoFit/>
          </a:bodyPr>
          <a:lstStyle/>
          <a:p>
            <a:r>
              <a:rPr lang="en-US" sz="2400" dirty="0">
                <a:solidFill>
                  <a:schemeClr val="bg1"/>
                </a:solidFill>
              </a:rPr>
              <a:t>4</a:t>
            </a:r>
          </a:p>
        </p:txBody>
      </p:sp>
      <p:sp>
        <p:nvSpPr>
          <p:cNvPr id="135" name="TextBox 134">
            <a:hlinkClick r:id="" action="ppaction://hlinkshowjump?jump=nextslide"/>
            <a:extLst>
              <a:ext uri="{FF2B5EF4-FFF2-40B4-BE49-F238E27FC236}">
                <a16:creationId xmlns:a16="http://schemas.microsoft.com/office/drawing/2014/main" id="{CF30B584-8C80-F342-A817-7BD81D3A5CA8}"/>
              </a:ext>
            </a:extLst>
          </p:cNvPr>
          <p:cNvSpPr txBox="1"/>
          <p:nvPr/>
        </p:nvSpPr>
        <p:spPr>
          <a:xfrm flipH="1">
            <a:off x="1704493" y="1578558"/>
            <a:ext cx="958354" cy="461665"/>
          </a:xfrm>
          <a:prstGeom prst="rect">
            <a:avLst/>
          </a:prstGeom>
          <a:noFill/>
        </p:spPr>
        <p:txBody>
          <a:bodyPr wrap="square" rtlCol="0">
            <a:spAutoFit/>
          </a:bodyPr>
          <a:lstStyle/>
          <a:p>
            <a:r>
              <a:rPr lang="en-US" sz="2400" dirty="0">
                <a:solidFill>
                  <a:schemeClr val="bg1"/>
                </a:solidFill>
              </a:rPr>
              <a:t> 3</a:t>
            </a:r>
          </a:p>
        </p:txBody>
      </p:sp>
      <p:sp>
        <p:nvSpPr>
          <p:cNvPr id="118" name="Freeform 117">
            <a:extLst>
              <a:ext uri="{FF2B5EF4-FFF2-40B4-BE49-F238E27FC236}">
                <a16:creationId xmlns:a16="http://schemas.microsoft.com/office/drawing/2014/main" id="{54752E4E-3A9E-424D-9040-94F0BD9C7E46}"/>
              </a:ext>
            </a:extLst>
          </p:cNvPr>
          <p:cNvSpPr/>
          <p:nvPr/>
        </p:nvSpPr>
        <p:spPr>
          <a:xfrm>
            <a:off x="564843" y="40004"/>
            <a:ext cx="1164243" cy="6840856"/>
          </a:xfrm>
          <a:custGeom>
            <a:avLst/>
            <a:gdLst>
              <a:gd name="connsiteX0" fmla="*/ 0 w 1164243"/>
              <a:gd name="connsiteY0" fmla="*/ 0 h 6840856"/>
              <a:gd name="connsiteX1" fmla="*/ 697132 w 1164243"/>
              <a:gd name="connsiteY1" fmla="*/ 0 h 6840856"/>
              <a:gd name="connsiteX2" fmla="*/ 697132 w 1164243"/>
              <a:gd name="connsiteY2" fmla="*/ 797495 h 6840856"/>
              <a:gd name="connsiteX3" fmla="*/ 1164243 w 1164243"/>
              <a:gd name="connsiteY3" fmla="*/ 1187796 h 6840856"/>
              <a:gd name="connsiteX4" fmla="*/ 697132 w 1164243"/>
              <a:gd name="connsiteY4" fmla="*/ 1578097 h 6840856"/>
              <a:gd name="connsiteX5" fmla="*/ 697132 w 1164243"/>
              <a:gd name="connsiteY5" fmla="*/ 6840856 h 6840856"/>
              <a:gd name="connsiteX6" fmla="*/ 0 w 1164243"/>
              <a:gd name="connsiteY6" fmla="*/ 6840856 h 684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4243" h="6840856">
                <a:moveTo>
                  <a:pt x="0" y="0"/>
                </a:moveTo>
                <a:lnTo>
                  <a:pt x="697132" y="0"/>
                </a:lnTo>
                <a:lnTo>
                  <a:pt x="697132" y="797495"/>
                </a:lnTo>
                <a:lnTo>
                  <a:pt x="1164243" y="1187796"/>
                </a:lnTo>
                <a:lnTo>
                  <a:pt x="697132" y="1578097"/>
                </a:lnTo>
                <a:lnTo>
                  <a:pt x="697132" y="6840856"/>
                </a:lnTo>
                <a:lnTo>
                  <a:pt x="0" y="6840856"/>
                </a:lnTo>
                <a:close/>
              </a:path>
            </a:pathLst>
          </a:cu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119">
            <a:hlinkClick r:id="" action="ppaction://hlinkshowjump?jump=firstslide"/>
            <a:extLst>
              <a:ext uri="{FF2B5EF4-FFF2-40B4-BE49-F238E27FC236}">
                <a16:creationId xmlns:a16="http://schemas.microsoft.com/office/drawing/2014/main" id="{BC6ED684-DD29-F849-A915-061A179F311C}"/>
              </a:ext>
            </a:extLst>
          </p:cNvPr>
          <p:cNvSpPr/>
          <p:nvPr/>
        </p:nvSpPr>
        <p:spPr>
          <a:xfrm>
            <a:off x="0" y="-29371"/>
            <a:ext cx="1057338" cy="6887371"/>
          </a:xfrm>
          <a:custGeom>
            <a:avLst/>
            <a:gdLst>
              <a:gd name="connsiteX0" fmla="*/ 601647 w 1057338"/>
              <a:gd name="connsiteY0" fmla="*/ 0 h 6887371"/>
              <a:gd name="connsiteX1" fmla="*/ 1057338 w 1057338"/>
              <a:gd name="connsiteY1" fmla="*/ 662781 h 6887371"/>
              <a:gd name="connsiteX2" fmla="*/ 601647 w 1057338"/>
              <a:gd name="connsiteY2" fmla="*/ 1325562 h 6887371"/>
              <a:gd name="connsiteX3" fmla="*/ 601647 w 1057338"/>
              <a:gd name="connsiteY3" fmla="*/ 962909 h 6887371"/>
              <a:gd name="connsiteX4" fmla="*/ 571180 w 1057338"/>
              <a:gd name="connsiteY4" fmla="*/ 993979 h 6887371"/>
              <a:gd name="connsiteX5" fmla="*/ 571180 w 1057338"/>
              <a:gd name="connsiteY5" fmla="*/ 6887371 h 6887371"/>
              <a:gd name="connsiteX6" fmla="*/ 0 w 1057338"/>
              <a:gd name="connsiteY6" fmla="*/ 6887371 h 6887371"/>
              <a:gd name="connsiteX7" fmla="*/ 0 w 1057338"/>
              <a:gd name="connsiteY7" fmla="*/ 46515 h 6887371"/>
              <a:gd name="connsiteX8" fmla="*/ 571180 w 1057338"/>
              <a:gd name="connsiteY8" fmla="*/ 46515 h 6887371"/>
              <a:gd name="connsiteX9" fmla="*/ 571180 w 1057338"/>
              <a:gd name="connsiteY9" fmla="*/ 224598 h 6887371"/>
              <a:gd name="connsiteX10" fmla="*/ 601647 w 1057338"/>
              <a:gd name="connsiteY10" fmla="*/ 255668 h 688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7338" h="6887371">
                <a:moveTo>
                  <a:pt x="601647" y="0"/>
                </a:moveTo>
                <a:lnTo>
                  <a:pt x="1057338" y="662781"/>
                </a:lnTo>
                <a:lnTo>
                  <a:pt x="601647" y="1325562"/>
                </a:lnTo>
                <a:lnTo>
                  <a:pt x="601647" y="962909"/>
                </a:lnTo>
                <a:lnTo>
                  <a:pt x="571180" y="993979"/>
                </a:lnTo>
                <a:lnTo>
                  <a:pt x="571180" y="6887371"/>
                </a:lnTo>
                <a:lnTo>
                  <a:pt x="0" y="6887371"/>
                </a:lnTo>
                <a:lnTo>
                  <a:pt x="0" y="46515"/>
                </a:lnTo>
                <a:lnTo>
                  <a:pt x="571180" y="46515"/>
                </a:lnTo>
                <a:lnTo>
                  <a:pt x="571180" y="224598"/>
                </a:lnTo>
                <a:lnTo>
                  <a:pt x="601647" y="25566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TextBox 136">
            <a:hlinkClick r:id="" action="ppaction://hlinkshowjump?jump=nextslide"/>
            <a:extLst>
              <a:ext uri="{FF2B5EF4-FFF2-40B4-BE49-F238E27FC236}">
                <a16:creationId xmlns:a16="http://schemas.microsoft.com/office/drawing/2014/main" id="{48ABC671-615E-1646-9594-053D7B9BA397}"/>
              </a:ext>
            </a:extLst>
          </p:cNvPr>
          <p:cNvSpPr txBox="1"/>
          <p:nvPr/>
        </p:nvSpPr>
        <p:spPr>
          <a:xfrm>
            <a:off x="601647" y="540781"/>
            <a:ext cx="1383978" cy="461665"/>
          </a:xfrm>
          <a:prstGeom prst="rect">
            <a:avLst/>
          </a:prstGeom>
          <a:noFill/>
        </p:spPr>
        <p:txBody>
          <a:bodyPr wrap="square" rtlCol="0">
            <a:spAutoFit/>
          </a:bodyPr>
          <a:lstStyle/>
          <a:p>
            <a:r>
              <a:rPr lang="en-US" sz="2400" dirty="0">
                <a:solidFill>
                  <a:schemeClr val="bg1"/>
                </a:solidFill>
                <a:hlinkClick r:id="rId2" action="ppaction://hlinksldjump"/>
              </a:rPr>
              <a:t> </a:t>
            </a:r>
            <a:endParaRPr lang="en-US" sz="2400" dirty="0">
              <a:solidFill>
                <a:schemeClr val="bg1"/>
              </a:solidFill>
            </a:endParaRPr>
          </a:p>
        </p:txBody>
      </p:sp>
      <p:sp>
        <p:nvSpPr>
          <p:cNvPr id="141" name="Triangle 140">
            <a:hlinkClick r:id="" action="ppaction://hlinkshowjump?jump=firstslide"/>
            <a:extLst>
              <a:ext uri="{FF2B5EF4-FFF2-40B4-BE49-F238E27FC236}">
                <a16:creationId xmlns:a16="http://schemas.microsoft.com/office/drawing/2014/main" id="{9C344763-C90C-C34C-924E-BFADB1F4F32F}"/>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TextBox 141">
            <a:hlinkClick r:id="" action="ppaction://hlinkshowjump?jump=nextslide"/>
            <a:extLst>
              <a:ext uri="{FF2B5EF4-FFF2-40B4-BE49-F238E27FC236}">
                <a16:creationId xmlns:a16="http://schemas.microsoft.com/office/drawing/2014/main" id="{7C9E7EDA-9A03-6D46-A61D-F723A917D1CB}"/>
              </a:ext>
            </a:extLst>
          </p:cNvPr>
          <p:cNvSpPr txBox="1"/>
          <p:nvPr/>
        </p:nvSpPr>
        <p:spPr>
          <a:xfrm>
            <a:off x="4989474" y="5507121"/>
            <a:ext cx="691648" cy="461665"/>
          </a:xfrm>
          <a:prstGeom prst="rect">
            <a:avLst/>
          </a:prstGeom>
          <a:noFill/>
        </p:spPr>
        <p:txBody>
          <a:bodyPr wrap="square" rtlCol="0">
            <a:spAutoFit/>
          </a:bodyPr>
          <a:lstStyle/>
          <a:p>
            <a:r>
              <a:rPr lang="en-US" sz="2400" dirty="0">
                <a:solidFill>
                  <a:schemeClr val="bg1"/>
                </a:solidFill>
              </a:rPr>
              <a:t>8</a:t>
            </a:r>
          </a:p>
        </p:txBody>
      </p:sp>
      <p:sp>
        <p:nvSpPr>
          <p:cNvPr id="143" name="TextBox 142">
            <a:hlinkClick r:id="" action="ppaction://hlinkshowjump?jump=nextslide"/>
            <a:extLst>
              <a:ext uri="{FF2B5EF4-FFF2-40B4-BE49-F238E27FC236}">
                <a16:creationId xmlns:a16="http://schemas.microsoft.com/office/drawing/2014/main" id="{A1EB7438-5F42-C446-8DAC-B847E84AEB2E}"/>
              </a:ext>
            </a:extLst>
          </p:cNvPr>
          <p:cNvSpPr txBox="1"/>
          <p:nvPr/>
        </p:nvSpPr>
        <p:spPr>
          <a:xfrm flipH="1">
            <a:off x="5528722" y="6027519"/>
            <a:ext cx="892189" cy="461665"/>
          </a:xfrm>
          <a:prstGeom prst="rect">
            <a:avLst/>
          </a:prstGeom>
          <a:noFill/>
        </p:spPr>
        <p:txBody>
          <a:bodyPr wrap="square" rtlCol="0">
            <a:spAutoFit/>
          </a:bodyPr>
          <a:lstStyle/>
          <a:p>
            <a:r>
              <a:rPr lang="en-US" sz="2400" dirty="0">
                <a:solidFill>
                  <a:schemeClr val="bg1"/>
                </a:solidFill>
              </a:rPr>
              <a:t>9</a:t>
            </a:r>
          </a:p>
        </p:txBody>
      </p:sp>
      <p:sp>
        <p:nvSpPr>
          <p:cNvPr id="145" name="TextBox 144">
            <a:hlinkClick r:id="" action="ppaction://hlinkshowjump?jump=nextslide"/>
            <a:extLst>
              <a:ext uri="{FF2B5EF4-FFF2-40B4-BE49-F238E27FC236}">
                <a16:creationId xmlns:a16="http://schemas.microsoft.com/office/drawing/2014/main" id="{5E8CBB50-3289-C74C-BC17-8B74B3DC6F9D}"/>
              </a:ext>
            </a:extLst>
          </p:cNvPr>
          <p:cNvSpPr txBox="1"/>
          <p:nvPr/>
        </p:nvSpPr>
        <p:spPr>
          <a:xfrm flipH="1">
            <a:off x="1143004" y="1002445"/>
            <a:ext cx="958354" cy="461665"/>
          </a:xfrm>
          <a:prstGeom prst="rect">
            <a:avLst/>
          </a:prstGeom>
          <a:noFill/>
        </p:spPr>
        <p:txBody>
          <a:bodyPr wrap="square" rtlCol="0">
            <a:spAutoFit/>
          </a:bodyPr>
          <a:lstStyle/>
          <a:p>
            <a:r>
              <a:rPr lang="en-US" sz="2400" dirty="0">
                <a:solidFill>
                  <a:schemeClr val="bg1"/>
                </a:solidFill>
              </a:rPr>
              <a:t> 2</a:t>
            </a:r>
          </a:p>
        </p:txBody>
      </p:sp>
      <p:sp>
        <p:nvSpPr>
          <p:cNvPr id="150" name="TextBox 149">
            <a:hlinkClick r:id="" action="ppaction://hlinkshowjump?jump=nextslide"/>
            <a:extLst>
              <a:ext uri="{FF2B5EF4-FFF2-40B4-BE49-F238E27FC236}">
                <a16:creationId xmlns:a16="http://schemas.microsoft.com/office/drawing/2014/main" id="{E2604AB9-7375-1D47-B319-08C81F573B93}"/>
              </a:ext>
            </a:extLst>
          </p:cNvPr>
          <p:cNvSpPr txBox="1"/>
          <p:nvPr/>
        </p:nvSpPr>
        <p:spPr>
          <a:xfrm flipH="1">
            <a:off x="514820" y="426332"/>
            <a:ext cx="958354" cy="461665"/>
          </a:xfrm>
          <a:prstGeom prst="rect">
            <a:avLst/>
          </a:prstGeom>
          <a:noFill/>
        </p:spPr>
        <p:txBody>
          <a:bodyPr wrap="square" rtlCol="0">
            <a:spAutoFit/>
          </a:bodyPr>
          <a:lstStyle/>
          <a:p>
            <a:r>
              <a:rPr lang="en-US" sz="2400" dirty="0">
                <a:solidFill>
                  <a:schemeClr val="bg1"/>
                </a:solidFill>
              </a:rPr>
              <a:t> 1</a:t>
            </a:r>
          </a:p>
        </p:txBody>
      </p:sp>
    </p:spTree>
    <p:extLst>
      <p:ext uri="{BB962C8B-B14F-4D97-AF65-F5344CB8AC3E}">
        <p14:creationId xmlns:p14="http://schemas.microsoft.com/office/powerpoint/2010/main" val="20204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checkerboard(across)">
                                      <p:cBhvr>
                                        <p:cTn id="7" dur="5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2" end="2"/>
                                            </p:txEl>
                                          </p:spTgt>
                                        </p:tgtEl>
                                        <p:attrNameLst>
                                          <p:attrName>style.visibility</p:attrName>
                                        </p:attrNameLst>
                                      </p:cBhvr>
                                      <p:to>
                                        <p:strVal val="visible"/>
                                      </p:to>
                                    </p:set>
                                    <p:animEffect transition="in" filter="fade">
                                      <p:cBhvr>
                                        <p:cTn id="10" dur="500"/>
                                        <p:tgtEl>
                                          <p:spTgt spid="3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checkerboard(across)">
                                      <p:cBhvr>
                                        <p:cTn id="21" dur="500"/>
                                        <p:tgtEl>
                                          <p:spTgt spid="118"/>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xEl>
                                              <p:pRg st="3" end="3"/>
                                            </p:txEl>
                                          </p:spTgt>
                                        </p:tgtEl>
                                        <p:attrNameLst>
                                          <p:attrName>style.visibility</p:attrName>
                                        </p:attrNameLst>
                                      </p:cBhvr>
                                      <p:to>
                                        <p:strVal val="visible"/>
                                      </p:to>
                                    </p:set>
                                    <p:animEffect transition="in" filter="fade">
                                      <p:cBhvr>
                                        <p:cTn id="24" dur="500"/>
                                        <p:tgtEl>
                                          <p:spTgt spid="3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17"/>
                                        </p:tgtEl>
                                        <p:attrNameLst>
                                          <p:attrName>style.visibility</p:attrName>
                                        </p:attrNameLst>
                                      </p:cBhvr>
                                      <p:to>
                                        <p:strVal val="visible"/>
                                      </p:to>
                                    </p:set>
                                    <p:animEffect transition="in" filter="checkerboard(across)">
                                      <p:cBhvr>
                                        <p:cTn id="29" dur="500"/>
                                        <p:tgtEl>
                                          <p:spTgt spid="117"/>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xEl>
                                              <p:pRg st="4" end="4"/>
                                            </p:txEl>
                                          </p:spTgt>
                                        </p:tgtEl>
                                        <p:attrNameLst>
                                          <p:attrName>style.visibility</p:attrName>
                                        </p:attrNameLst>
                                      </p:cBhvr>
                                      <p:to>
                                        <p:strVal val="visible"/>
                                      </p:to>
                                    </p:set>
                                    <p:animEffect transition="in" filter="fade">
                                      <p:cBhvr>
                                        <p:cTn id="32" dur="500"/>
                                        <p:tgtEl>
                                          <p:spTgt spid="3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checkerboard(across)">
                                      <p:cBhvr>
                                        <p:cTn id="37" dur="500"/>
                                        <p:tgtEl>
                                          <p:spTgt spid="116"/>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xEl>
                                              <p:pRg st="5" end="5"/>
                                            </p:txEl>
                                          </p:spTgt>
                                        </p:tgtEl>
                                        <p:attrNameLst>
                                          <p:attrName>style.visibility</p:attrName>
                                        </p:attrNameLst>
                                      </p:cBhvr>
                                      <p:to>
                                        <p:strVal val="visible"/>
                                      </p:to>
                                    </p:set>
                                    <p:animEffect transition="in" filter="fade">
                                      <p:cBhvr>
                                        <p:cTn id="40" dur="500"/>
                                        <p:tgtEl>
                                          <p:spTgt spid="3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checkerboard(across)">
                                      <p:cBhvr>
                                        <p:cTn id="45" dur="500"/>
                                        <p:tgtEl>
                                          <p:spTgt spid="115"/>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xEl>
                                              <p:pRg st="6" end="6"/>
                                            </p:txEl>
                                          </p:spTgt>
                                        </p:tgtEl>
                                        <p:attrNameLst>
                                          <p:attrName>style.visibility</p:attrName>
                                        </p:attrNameLst>
                                      </p:cBhvr>
                                      <p:to>
                                        <p:strVal val="visible"/>
                                      </p:to>
                                    </p:set>
                                    <p:animEffect transition="in" filter="fade">
                                      <p:cBhvr>
                                        <p:cTn id="48" dur="500"/>
                                        <p:tgtEl>
                                          <p:spTgt spid="3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checkerboard(across)">
                                      <p:cBhvr>
                                        <p:cTn id="53" dur="500"/>
                                        <p:tgtEl>
                                          <p:spTgt spid="114"/>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xEl>
                                              <p:pRg st="7" end="7"/>
                                            </p:txEl>
                                          </p:spTgt>
                                        </p:tgtEl>
                                        <p:attrNameLst>
                                          <p:attrName>style.visibility</p:attrName>
                                        </p:attrNameLst>
                                      </p:cBhvr>
                                      <p:to>
                                        <p:strVal val="visible"/>
                                      </p:to>
                                    </p:set>
                                    <p:animEffect transition="in" filter="fade">
                                      <p:cBhvr>
                                        <p:cTn id="56" dur="500"/>
                                        <p:tgtEl>
                                          <p:spTgt spid="32">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animEffect transition="in" filter="checkerboard(across)">
                                      <p:cBhvr>
                                        <p:cTn id="61" dur="500"/>
                                        <p:tgtEl>
                                          <p:spTgt spid="113"/>
                                        </p:tgtEl>
                                      </p:cBhvr>
                                    </p:animEffect>
                                  </p:childTnLst>
                                </p:cTn>
                              </p:par>
                              <p:par>
                                <p:cTn id="62" presetID="10" presetClass="entr" presetSubtype="0" fill="hold" nodeType="withEffect">
                                  <p:stCondLst>
                                    <p:cond delay="0"/>
                                  </p:stCondLst>
                                  <p:childTnLst>
                                    <p:set>
                                      <p:cBhvr>
                                        <p:cTn id="63" dur="1" fill="hold">
                                          <p:stCondLst>
                                            <p:cond delay="0"/>
                                          </p:stCondLst>
                                        </p:cTn>
                                        <p:tgtEl>
                                          <p:spTgt spid="32">
                                            <p:txEl>
                                              <p:pRg st="8" end="8"/>
                                            </p:txEl>
                                          </p:spTgt>
                                        </p:tgtEl>
                                        <p:attrNameLst>
                                          <p:attrName>style.visibility</p:attrName>
                                        </p:attrNameLst>
                                      </p:cBhvr>
                                      <p:to>
                                        <p:strVal val="visible"/>
                                      </p:to>
                                    </p:set>
                                    <p:animEffect transition="in" filter="fade">
                                      <p:cBhvr>
                                        <p:cTn id="64" dur="500"/>
                                        <p:tgtEl>
                                          <p:spTgt spid="32">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checkerboard(across)">
                                      <p:cBhvr>
                                        <p:cTn id="69" dur="500"/>
                                        <p:tgtEl>
                                          <p:spTgt spid="112"/>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xEl>
                                              <p:pRg st="9" end="9"/>
                                            </p:txEl>
                                          </p:spTgt>
                                        </p:tgtEl>
                                        <p:attrNameLst>
                                          <p:attrName>style.visibility</p:attrName>
                                        </p:attrNameLst>
                                      </p:cBhvr>
                                      <p:to>
                                        <p:strVal val="visible"/>
                                      </p:to>
                                    </p:set>
                                    <p:animEffect transition="in" filter="fade">
                                      <p:cBhvr>
                                        <p:cTn id="72" dur="500"/>
                                        <p:tgtEl>
                                          <p:spTgt spid="32">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checkerboard(across)">
                                      <p:cBhvr>
                                        <p:cTn id="77" dur="500"/>
                                        <p:tgtEl>
                                          <p:spTgt spid="111"/>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xEl>
                                              <p:pRg st="10" end="10"/>
                                            </p:txEl>
                                          </p:spTgt>
                                        </p:tgtEl>
                                        <p:attrNameLst>
                                          <p:attrName>style.visibility</p:attrName>
                                        </p:attrNameLst>
                                      </p:cBhvr>
                                      <p:to>
                                        <p:strVal val="visible"/>
                                      </p:to>
                                    </p:set>
                                    <p:animEffect transition="in" filter="fade">
                                      <p:cBhvr>
                                        <p:cTn id="80" dur="500"/>
                                        <p:tgtEl>
                                          <p:spTgt spid="32">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110"/>
                                        </p:tgtEl>
                                        <p:attrNameLst>
                                          <p:attrName>style.visibility</p:attrName>
                                        </p:attrNameLst>
                                      </p:cBhvr>
                                      <p:to>
                                        <p:strVal val="visible"/>
                                      </p:to>
                                    </p:set>
                                    <p:animEffect transition="in" filter="checkerboard(across)">
                                      <p:cBhvr>
                                        <p:cTn id="85" dur="500"/>
                                        <p:tgtEl>
                                          <p:spTgt spid="110"/>
                                        </p:tgtEl>
                                      </p:cBhvr>
                                    </p:animEffect>
                                  </p:childTnLst>
                                </p:cTn>
                              </p:par>
                              <p:par>
                                <p:cTn id="86" presetID="10" presetClass="entr" presetSubtype="0" fill="hold" nodeType="withEffect">
                                  <p:stCondLst>
                                    <p:cond delay="0"/>
                                  </p:stCondLst>
                                  <p:childTnLst>
                                    <p:set>
                                      <p:cBhvr>
                                        <p:cTn id="87" dur="1" fill="hold">
                                          <p:stCondLst>
                                            <p:cond delay="0"/>
                                          </p:stCondLst>
                                        </p:cTn>
                                        <p:tgtEl>
                                          <p:spTgt spid="32">
                                            <p:txEl>
                                              <p:pRg st="11" end="11"/>
                                            </p:txEl>
                                          </p:spTgt>
                                        </p:tgtEl>
                                        <p:attrNameLst>
                                          <p:attrName>style.visibility</p:attrName>
                                        </p:attrNameLst>
                                      </p:cBhvr>
                                      <p:to>
                                        <p:strVal val="visible"/>
                                      </p:to>
                                    </p:set>
                                    <p:animEffect transition="in" filter="fade">
                                      <p:cBhvr>
                                        <p:cTn id="88" dur="500"/>
                                        <p:tgtEl>
                                          <p:spTgt spid="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P spid="114" grpId="0" animBg="1"/>
      <p:bldP spid="115" grpId="0" animBg="1"/>
      <p:bldP spid="116" grpId="0" animBg="1"/>
      <p:bldP spid="117" grpId="0" animBg="1"/>
      <p:bldP spid="118" grpId="0" animBg="1"/>
      <p:bldP spid="1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1075767" y="1188637"/>
            <a:ext cx="2988234" cy="4480726"/>
          </a:xfrm>
        </p:spPr>
        <p:txBody>
          <a:bodyPr>
            <a:normAutofit/>
          </a:bodyPr>
          <a:lstStyle/>
          <a:p>
            <a:pPr algn="r"/>
            <a:r>
              <a:rPr lang="en-US" sz="5600" dirty="0"/>
              <a:t>Summary</a:t>
            </a:r>
          </a:p>
        </p:txBody>
      </p:sp>
      <p:cxnSp>
        <p:nvCxnSpPr>
          <p:cNvPr id="24" name="Straight Connector 2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16CF06B-E5F4-3043-9065-DD5E35EC80D6}"/>
              </a:ext>
            </a:extLst>
          </p:cNvPr>
          <p:cNvSpPr>
            <a:spLocks noGrp="1"/>
          </p:cNvSpPr>
          <p:nvPr>
            <p:ph idx="1"/>
          </p:nvPr>
        </p:nvSpPr>
        <p:spPr>
          <a:xfrm>
            <a:off x="5255260" y="1648870"/>
            <a:ext cx="4702848" cy="3560260"/>
          </a:xfrm>
        </p:spPr>
        <p:txBody>
          <a:bodyPr anchor="ctr">
            <a:normAutofit/>
          </a:bodyPr>
          <a:lstStyle/>
          <a:p>
            <a:r>
              <a:rPr lang="en-US" sz="2200" dirty="0">
                <a:latin typeface="Tw Cen MT" panose="020B0602020104020603" pitchFamily="34" charset="77"/>
              </a:rPr>
              <a:t>Fasting blood sugar and slope were the best predictors of the resting blood pressure</a:t>
            </a:r>
          </a:p>
          <a:p>
            <a:r>
              <a:rPr lang="en-US" sz="2200" dirty="0">
                <a:latin typeface="Tw Cen MT" panose="020B0602020104020603" pitchFamily="34" charset="77"/>
              </a:rPr>
              <a:t> </a:t>
            </a:r>
            <a:r>
              <a:rPr lang="en-US" sz="2200" dirty="0" err="1">
                <a:latin typeface="Tw Cen MT" panose="020B0602020104020603" pitchFamily="34" charset="77"/>
              </a:rPr>
              <a:t>Guassian</a:t>
            </a:r>
            <a:r>
              <a:rPr lang="en-US" sz="2200" dirty="0">
                <a:latin typeface="Tw Cen MT" panose="020B0602020104020603" pitchFamily="34" charset="77"/>
              </a:rPr>
              <a:t> Naïve Bayes(60%) had the best machine learning algorithm to predict the resting blood pressure.</a:t>
            </a:r>
          </a:p>
          <a:p>
            <a:r>
              <a:rPr lang="en-US" sz="2200" dirty="0">
                <a:latin typeface="Tw Cen MT" panose="020B0602020104020603" pitchFamily="34" charset="77"/>
              </a:rPr>
              <a:t> There appeared to be a relationship between most features and resting blood pressure.</a:t>
            </a:r>
          </a:p>
        </p:txBody>
      </p:sp>
      <p:sp>
        <p:nvSpPr>
          <p:cNvPr id="3" name="Triangle 2">
            <a:hlinkClick r:id="" action="ppaction://hlinkshowjump?jump=firstslide"/>
            <a:extLst>
              <a:ext uri="{FF2B5EF4-FFF2-40B4-BE49-F238E27FC236}">
                <a16:creationId xmlns:a16="http://schemas.microsoft.com/office/drawing/2014/main" id="{9B8C8BEA-3F3F-2546-A3D8-07614007972A}"/>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200796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6053668" y="803325"/>
            <a:ext cx="5314536" cy="1325563"/>
          </a:xfrm>
        </p:spPr>
        <p:txBody>
          <a:bodyPr>
            <a:normAutofit/>
          </a:bodyPr>
          <a:lstStyle/>
          <a:p>
            <a:r>
              <a:rPr lang="en-US" dirty="0"/>
              <a:t>Future research</a:t>
            </a:r>
          </a:p>
        </p:txBody>
      </p:sp>
      <p:sp>
        <p:nvSpPr>
          <p:cNvPr id="20" name="Freeform: Shape 1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descr="Research">
            <a:extLst>
              <a:ext uri="{FF2B5EF4-FFF2-40B4-BE49-F238E27FC236}">
                <a16:creationId xmlns:a16="http://schemas.microsoft.com/office/drawing/2014/main" id="{DCA9812D-66F2-44C8-A91C-982BABE4E6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4" name="Content Placeholder 3">
            <a:extLst>
              <a:ext uri="{FF2B5EF4-FFF2-40B4-BE49-F238E27FC236}">
                <a16:creationId xmlns:a16="http://schemas.microsoft.com/office/drawing/2014/main" id="{DAC7A661-8FBF-EF4C-8C30-54CF781A3B58}"/>
              </a:ext>
            </a:extLst>
          </p:cNvPr>
          <p:cNvSpPr>
            <a:spLocks noGrp="1"/>
          </p:cNvSpPr>
          <p:nvPr>
            <p:ph idx="1"/>
          </p:nvPr>
        </p:nvSpPr>
        <p:spPr>
          <a:xfrm>
            <a:off x="6053667" y="2279018"/>
            <a:ext cx="5314543" cy="3375920"/>
          </a:xfrm>
        </p:spPr>
        <p:txBody>
          <a:bodyPr anchor="t">
            <a:normAutofit/>
          </a:bodyPr>
          <a:lstStyle/>
          <a:p>
            <a:r>
              <a:rPr lang="en-US" sz="2400" dirty="0">
                <a:latin typeface="Tw Cen MT" panose="020B0602020104020603" pitchFamily="34" charset="77"/>
              </a:rPr>
              <a:t>Data analysis and Machine learning could be used as a guide for Medical researchers for great research that would save time and money.</a:t>
            </a:r>
          </a:p>
        </p:txBody>
      </p:sp>
      <p:sp>
        <p:nvSpPr>
          <p:cNvPr id="3" name="Triangle 2">
            <a:hlinkClick r:id="" action="ppaction://hlinkshowjump?jump=firstslide"/>
            <a:extLst>
              <a:ext uri="{FF2B5EF4-FFF2-40B4-BE49-F238E27FC236}">
                <a16:creationId xmlns:a16="http://schemas.microsoft.com/office/drawing/2014/main" id="{083B05A1-7752-224C-B46F-62D9D4BF9181}"/>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65321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686834" y="1153572"/>
            <a:ext cx="3200400" cy="4461163"/>
          </a:xfrm>
        </p:spPr>
        <p:txBody>
          <a:bodyPr>
            <a:normAutofit/>
          </a:bodyPr>
          <a:lstStyle/>
          <a:p>
            <a:r>
              <a:rPr lang="en-US" dirty="0">
                <a:ln w="0"/>
                <a:solidFill>
                  <a:srgbClr val="FFFFFF"/>
                </a:solidFill>
                <a:effectLst>
                  <a:outerShdw blurRad="38100" dist="19050" dir="2700000" algn="tl" rotWithShape="0">
                    <a:schemeClr val="dk1">
                      <a:alpha val="40000"/>
                    </a:schemeClr>
                  </a:outerShdw>
                </a:effectLst>
              </a:rPr>
              <a:t>ABSTRACT</a:t>
            </a:r>
            <a:br>
              <a:rPr lang="en-US" dirty="0">
                <a:ln w="0"/>
                <a:solidFill>
                  <a:srgbClr val="FFFFFF"/>
                </a:solidFill>
                <a:effectLst>
                  <a:outerShdw blurRad="38100" dist="19050" dir="2700000" algn="tl" rotWithShape="0">
                    <a:schemeClr val="dk1">
                      <a:alpha val="40000"/>
                    </a:schemeClr>
                  </a:outerShdw>
                </a:effectLst>
              </a:rPr>
            </a:br>
            <a:br>
              <a:rPr lang="en-US" dirty="0">
                <a:ln w="0"/>
                <a:solidFill>
                  <a:srgbClr val="FFFFFF"/>
                </a:solidFill>
                <a:effectLst>
                  <a:outerShdw blurRad="38100" dist="19050" dir="2700000" algn="tl" rotWithShape="0">
                    <a:schemeClr val="dk1">
                      <a:alpha val="40000"/>
                    </a:schemeClr>
                  </a:outerShdw>
                </a:effectLst>
              </a:rPr>
            </a:br>
            <a:endParaRPr lang="en-US" dirty="0">
              <a:ln w="0"/>
              <a:solidFill>
                <a:srgbClr val="FFFFFF"/>
              </a:solidFill>
              <a:effectLst>
                <a:outerShdw blurRad="38100" dist="19050" dir="2700000" algn="tl" rotWithShape="0">
                  <a:schemeClr val="dk1">
                    <a:alpha val="40000"/>
                  </a:schemeClr>
                </a:outerShdw>
              </a:effectLst>
            </a:endParaRP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F25AB6D8-FC3B-4941-9F58-27E13CE5898E}"/>
              </a:ext>
            </a:extLst>
          </p:cNvPr>
          <p:cNvSpPr>
            <a:spLocks noGrp="1"/>
          </p:cNvSpPr>
          <p:nvPr>
            <p:ph idx="1"/>
          </p:nvPr>
        </p:nvSpPr>
        <p:spPr>
          <a:xfrm>
            <a:off x="4447308" y="591344"/>
            <a:ext cx="6906491" cy="5585619"/>
          </a:xfrm>
        </p:spPr>
        <p:txBody>
          <a:bodyPr anchor="ctr">
            <a:normAutofit/>
          </a:bodyPr>
          <a:lstStyle/>
          <a:p>
            <a:pPr marL="0" indent="0">
              <a:buNone/>
            </a:pPr>
            <a:r>
              <a:rPr lang="en-US" sz="2400" i="1" dirty="0">
                <a:latin typeface="Tw Cen MT" panose="020B0602020104020603" pitchFamily="34" charset="77"/>
              </a:rPr>
              <a:t>High blood pressure is when the resting blood pressure is greater than 130/80 mm/Hg Systolic/Diastolic.</a:t>
            </a:r>
          </a:p>
          <a:p>
            <a:pPr marL="0" indent="0">
              <a:buNone/>
            </a:pPr>
            <a:r>
              <a:rPr lang="en-US" sz="2400" i="1" dirty="0">
                <a:latin typeface="Tw Cen MT" panose="020B0602020104020603" pitchFamily="34" charset="77"/>
              </a:rPr>
              <a:t>Patients factors like diabetes are known to worsen high blood pressure over time. However, the relationship has not been clearly established using a data set.</a:t>
            </a:r>
          </a:p>
          <a:p>
            <a:pPr marL="0" indent="0">
              <a:buNone/>
            </a:pPr>
            <a:r>
              <a:rPr lang="en-US" sz="2400" i="1" dirty="0">
                <a:latin typeface="Tw Cen MT" panose="020B0602020104020603" pitchFamily="34" charset="77"/>
              </a:rPr>
              <a:t>The objective of this work was to measure the relationship between patient features and the systolic resting blood pressure using data from the UCI machine learning heart repository. </a:t>
            </a:r>
          </a:p>
          <a:p>
            <a:pPr marL="0" indent="0">
              <a:buNone/>
            </a:pPr>
            <a:r>
              <a:rPr lang="en-US" sz="2400" i="1" dirty="0">
                <a:latin typeface="Tw Cen MT" panose="020B0602020104020603" pitchFamily="34" charset="77"/>
              </a:rPr>
              <a:t>Fasting blood sugar and slope were the highly ranked features related to resting blood pressure. </a:t>
            </a:r>
            <a:r>
              <a:rPr lang="en-US" sz="2400" i="1" dirty="0" err="1">
                <a:latin typeface="Tw Cen MT" panose="020B0602020104020603" pitchFamily="34" charset="77"/>
              </a:rPr>
              <a:t>Guassian</a:t>
            </a:r>
            <a:r>
              <a:rPr lang="en-US" sz="2400" i="1" dirty="0">
                <a:latin typeface="Tw Cen MT" panose="020B0602020104020603" pitchFamily="34" charset="77"/>
              </a:rPr>
              <a:t> Naïve Bayes(58%) had the best machine learning algorithm for prediction.</a:t>
            </a:r>
            <a:endParaRPr lang="en-US" sz="2400" dirty="0">
              <a:latin typeface="Tw Cen MT" panose="020B0602020104020603" pitchFamily="34" charset="77"/>
            </a:endParaRPr>
          </a:p>
          <a:p>
            <a:pPr marL="0" indent="0">
              <a:buNone/>
            </a:pPr>
            <a:endParaRPr lang="en-US" sz="2400" dirty="0">
              <a:latin typeface="Tw Cen MT" panose="020B0602020104020603" pitchFamily="34" charset="77"/>
            </a:endParaRPr>
          </a:p>
          <a:p>
            <a:pPr marL="0" indent="0">
              <a:buNone/>
            </a:pPr>
            <a:endParaRPr lang="en-US" dirty="0"/>
          </a:p>
        </p:txBody>
      </p:sp>
      <p:sp>
        <p:nvSpPr>
          <p:cNvPr id="13" name="Triangle 12">
            <a:hlinkClick r:id="" action="ppaction://hlinkshowjump?jump=firstslide"/>
            <a:extLst>
              <a:ext uri="{FF2B5EF4-FFF2-40B4-BE49-F238E27FC236}">
                <a16:creationId xmlns:a16="http://schemas.microsoft.com/office/drawing/2014/main" id="{EB3CE3B9-67E3-8541-955E-5BBE00495DBD}"/>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822009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Project</a:t>
            </a:r>
            <a:br>
              <a:rPr lang="en-US" dirty="0">
                <a:solidFill>
                  <a:srgbClr val="FFFFFF"/>
                </a:solidFill>
              </a:rPr>
            </a:br>
            <a:r>
              <a:rPr lang="en-US" dirty="0">
                <a:solidFill>
                  <a:srgbClr val="FFFFFF"/>
                </a:solidFill>
              </a:rPr>
              <a:t>Description</a:t>
            </a: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3DD074F8-0DD8-F041-ABF2-08CB03B4DB33}"/>
              </a:ext>
            </a:extLst>
          </p:cNvPr>
          <p:cNvSpPr>
            <a:spLocks noGrp="1"/>
          </p:cNvSpPr>
          <p:nvPr>
            <p:ph idx="1"/>
          </p:nvPr>
        </p:nvSpPr>
        <p:spPr>
          <a:xfrm>
            <a:off x="4447308" y="591344"/>
            <a:ext cx="6906491" cy="5585619"/>
          </a:xfrm>
        </p:spPr>
        <p:txBody>
          <a:bodyPr anchor="ctr">
            <a:normAutofit/>
          </a:bodyPr>
          <a:lstStyle/>
          <a:p>
            <a:r>
              <a:rPr lang="en-US" i="1" dirty="0">
                <a:latin typeface="Tw Cen MT" panose="020B0602020104020603" pitchFamily="34" charset="77"/>
              </a:rPr>
              <a:t> Data was loaded from the UCI heart disease repository from Kaggle. </a:t>
            </a:r>
          </a:p>
          <a:p>
            <a:r>
              <a:rPr lang="en-US" i="1" dirty="0">
                <a:latin typeface="Tw Cen MT" panose="020B0602020104020603" pitchFamily="34" charset="77"/>
              </a:rPr>
              <a:t>It was explored and various data visualization techniques were deployed to understand the  data. Feature engineering techniques were also deployed to transform the data into formats that make machine learning algorithms effective.</a:t>
            </a:r>
          </a:p>
          <a:p>
            <a:r>
              <a:rPr lang="en-US" i="1" dirty="0">
                <a:latin typeface="Tw Cen MT" panose="020B0602020104020603" pitchFamily="34" charset="77"/>
              </a:rPr>
              <a:t>The performance of these machine learning algorithms were evaluated . And a conclusion was made on the relationship between the features and the resting blood pressure.</a:t>
            </a:r>
            <a:endParaRPr lang="en-US" dirty="0">
              <a:latin typeface="Tw Cen MT" panose="020B0602020104020603" pitchFamily="34" charset="77"/>
            </a:endParaRPr>
          </a:p>
          <a:p>
            <a:endParaRPr lang="en-US" dirty="0"/>
          </a:p>
        </p:txBody>
      </p:sp>
      <p:sp>
        <p:nvSpPr>
          <p:cNvPr id="9" name="Triangle 8">
            <a:hlinkClick r:id="" action="ppaction://hlinkshowjump?jump=firstslide"/>
            <a:extLst>
              <a:ext uri="{FF2B5EF4-FFF2-40B4-BE49-F238E27FC236}">
                <a16:creationId xmlns:a16="http://schemas.microsoft.com/office/drawing/2014/main" id="{5EA9A7E9-78D4-2440-BF3C-5BB6EC332F4C}"/>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80600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dirty="0">
                <a:solidFill>
                  <a:srgbClr val="FFFFFF"/>
                </a:solidFill>
              </a:rPr>
              <a:t>Problem</a:t>
            </a:r>
            <a:endParaRPr lang="en-US"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9E2FB61-F700-9041-BDA2-93F688664924}"/>
              </a:ext>
            </a:extLst>
          </p:cNvPr>
          <p:cNvSpPr>
            <a:spLocks noGrp="1"/>
          </p:cNvSpPr>
          <p:nvPr>
            <p:ph idx="1"/>
          </p:nvPr>
        </p:nvSpPr>
        <p:spPr>
          <a:xfrm>
            <a:off x="4447308" y="591344"/>
            <a:ext cx="6906491" cy="5585619"/>
          </a:xfrm>
        </p:spPr>
        <p:txBody>
          <a:bodyPr anchor="ctr">
            <a:normAutofit/>
          </a:bodyPr>
          <a:lstStyle/>
          <a:p>
            <a:r>
              <a:rPr lang="en-US" i="1" dirty="0">
                <a:latin typeface="Tw Cen MT" panose="020B0602020104020603" pitchFamily="34" charset="77"/>
              </a:rPr>
              <a:t>Some Patient associated conditions like chest pain and high fasting blood sugar might affect resting blood pressure and could contribute or worsen  hypertension. Our goal is to validate this claim by using a public data set to observe trends in this data set related to resting blood pressure.</a:t>
            </a:r>
            <a:endParaRPr lang="en-US" dirty="0">
              <a:latin typeface="Tw Cen MT" panose="020B0602020104020603" pitchFamily="34" charset="77"/>
            </a:endParaRPr>
          </a:p>
          <a:p>
            <a:endParaRPr lang="en-US" dirty="0"/>
          </a:p>
        </p:txBody>
      </p:sp>
      <p:sp>
        <p:nvSpPr>
          <p:cNvPr id="3" name="Triangle 2">
            <a:hlinkClick r:id="" action="ppaction://hlinkshowjump?jump=firstslide"/>
            <a:extLst>
              <a:ext uri="{FF2B5EF4-FFF2-40B4-BE49-F238E27FC236}">
                <a16:creationId xmlns:a16="http://schemas.microsoft.com/office/drawing/2014/main" id="{CA4EE73E-E4ED-0C42-B014-C6CB6329A16F}"/>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01322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Purpose of the study</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2E4B340-F425-8E44-AE2D-66EBAA705CCA}"/>
              </a:ext>
            </a:extLst>
          </p:cNvPr>
          <p:cNvSpPr>
            <a:spLocks noGrp="1"/>
          </p:cNvSpPr>
          <p:nvPr>
            <p:ph idx="1"/>
          </p:nvPr>
        </p:nvSpPr>
        <p:spPr>
          <a:xfrm>
            <a:off x="4447308" y="591344"/>
            <a:ext cx="6906491" cy="5585619"/>
          </a:xfrm>
        </p:spPr>
        <p:txBody>
          <a:bodyPr anchor="ctr">
            <a:normAutofit/>
          </a:bodyPr>
          <a:lstStyle/>
          <a:p>
            <a:br>
              <a:rPr lang="en-US" dirty="0"/>
            </a:br>
            <a:endParaRPr lang="en-US" dirty="0"/>
          </a:p>
          <a:p>
            <a:r>
              <a:rPr lang="en-US" sz="2400" i="1" dirty="0">
                <a:latin typeface="Tw Cen MT" panose="020B0602020104020603" pitchFamily="34" charset="77"/>
              </a:rPr>
              <a:t>if we can understand the factors that are associated with high blood pressure, we can ensure that facilities have systems in place to monitor blood pressure of patients when these associated factors are present or are elevated.</a:t>
            </a:r>
          </a:p>
          <a:p>
            <a:r>
              <a:rPr lang="en-US" sz="2400" i="1" dirty="0">
                <a:latin typeface="Tw Cen MT" panose="020B0602020104020603" pitchFamily="34" charset="77"/>
              </a:rPr>
              <a:t>We can also measure relationships between other types of features with Categorical variables with similar methods.</a:t>
            </a:r>
          </a:p>
          <a:p>
            <a:r>
              <a:rPr lang="en-US" sz="2400" i="1" dirty="0">
                <a:latin typeface="Tw Cen MT" panose="020B0602020104020603" pitchFamily="34" charset="77"/>
              </a:rPr>
              <a:t>Lastly, health Researchers need a guide from Data Scientists to conduct further research and reduce waste of time and money on projects that might not yield results.</a:t>
            </a:r>
            <a:endParaRPr lang="en-US" sz="2400" dirty="0">
              <a:latin typeface="Tw Cen MT" panose="020B0602020104020603" pitchFamily="34" charset="77"/>
            </a:endParaRPr>
          </a:p>
          <a:p>
            <a:pPr marL="0" indent="0">
              <a:buNone/>
            </a:pPr>
            <a:endParaRPr lang="en-US" dirty="0"/>
          </a:p>
        </p:txBody>
      </p:sp>
      <p:sp>
        <p:nvSpPr>
          <p:cNvPr id="3" name="Triangle 2">
            <a:hlinkClick r:id="" action="ppaction://hlinkshowjump?jump=firstslide"/>
            <a:extLst>
              <a:ext uri="{FF2B5EF4-FFF2-40B4-BE49-F238E27FC236}">
                <a16:creationId xmlns:a16="http://schemas.microsoft.com/office/drawing/2014/main" id="{2E36059C-CE71-8149-B6AC-4CA05DC9873E}"/>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683258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Methods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1034CBC8-C471-004A-930C-32C0F732E9C9}"/>
              </a:ext>
            </a:extLst>
          </p:cNvPr>
          <p:cNvSpPr>
            <a:spLocks noGrp="1"/>
          </p:cNvSpPr>
          <p:nvPr>
            <p:ph idx="1"/>
          </p:nvPr>
        </p:nvSpPr>
        <p:spPr>
          <a:xfrm>
            <a:off x="4447308" y="591344"/>
            <a:ext cx="6906491" cy="5585619"/>
          </a:xfrm>
        </p:spPr>
        <p:txBody>
          <a:bodyPr anchor="ctr">
            <a:normAutofit/>
          </a:bodyPr>
          <a:lstStyle/>
          <a:p>
            <a:r>
              <a:rPr lang="en-US" b="1" dirty="0">
                <a:latin typeface="Tw Cen MT Condensed" panose="020B0606020104020203" pitchFamily="34" charset="77"/>
              </a:rPr>
              <a:t>Data Loading</a:t>
            </a:r>
          </a:p>
          <a:p>
            <a:r>
              <a:rPr lang="en-US" b="1" dirty="0">
                <a:latin typeface="Tw Cen MT Condensed" panose="020B0606020104020203" pitchFamily="34" charset="77"/>
              </a:rPr>
              <a:t>Data exploration</a:t>
            </a:r>
          </a:p>
          <a:p>
            <a:r>
              <a:rPr lang="en-US" b="1" dirty="0">
                <a:latin typeface="Tw Cen MT Condensed" panose="020B0606020104020203" pitchFamily="34" charset="77"/>
              </a:rPr>
              <a:t>Data visualization techniques</a:t>
            </a:r>
          </a:p>
          <a:p>
            <a:r>
              <a:rPr lang="en-US" b="1" dirty="0">
                <a:latin typeface="Tw Cen MT Condensed" panose="020B0606020104020203" pitchFamily="34" charset="77"/>
              </a:rPr>
              <a:t>Supervised learning classification algorithm</a:t>
            </a:r>
          </a:p>
          <a:p>
            <a:r>
              <a:rPr lang="en-US" b="1" dirty="0">
                <a:latin typeface="Tw Cen MT Condensed" panose="020B0606020104020203" pitchFamily="34" charset="77"/>
              </a:rPr>
              <a:t>Confusion matrix</a:t>
            </a:r>
          </a:p>
          <a:p>
            <a:pPr marL="0" indent="0">
              <a:buNone/>
            </a:pPr>
            <a:endParaRPr lang="en-US" dirty="0"/>
          </a:p>
        </p:txBody>
      </p:sp>
      <p:sp>
        <p:nvSpPr>
          <p:cNvPr id="3" name="Triangle 2">
            <a:hlinkClick r:id="" action="ppaction://hlinkshowjump?jump=firstslide"/>
            <a:extLst>
              <a:ext uri="{FF2B5EF4-FFF2-40B4-BE49-F238E27FC236}">
                <a16:creationId xmlns:a16="http://schemas.microsoft.com/office/drawing/2014/main" id="{8C07CC7B-2F78-114A-8DA1-6D6CF6E52869}"/>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31847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1006900" y="1188637"/>
            <a:ext cx="3141430" cy="4480726"/>
          </a:xfrm>
        </p:spPr>
        <p:txBody>
          <a:bodyPr>
            <a:normAutofit/>
          </a:bodyPr>
          <a:lstStyle/>
          <a:p>
            <a:pPr algn="r"/>
            <a:r>
              <a:rPr lang="en-US" sz="6600"/>
              <a:t>Analysis </a:t>
            </a:r>
          </a:p>
        </p:txBody>
      </p:sp>
      <p:cxnSp>
        <p:nvCxnSpPr>
          <p:cNvPr id="27" name="Straight Connector 2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36EB555-1A20-B24B-AE94-4E64E871598C}"/>
              </a:ext>
            </a:extLst>
          </p:cNvPr>
          <p:cNvSpPr>
            <a:spLocks noGrp="1"/>
          </p:cNvSpPr>
          <p:nvPr>
            <p:ph idx="1"/>
          </p:nvPr>
        </p:nvSpPr>
        <p:spPr>
          <a:xfrm>
            <a:off x="5138928" y="1338729"/>
            <a:ext cx="4795584" cy="4180542"/>
          </a:xfrm>
        </p:spPr>
        <p:txBody>
          <a:bodyPr anchor="ctr">
            <a:normAutofit/>
          </a:bodyPr>
          <a:lstStyle/>
          <a:p>
            <a:r>
              <a:rPr lang="en-US" sz="2200" dirty="0"/>
              <a:t>Features sorted by their rank</a:t>
            </a:r>
            <a:r>
              <a:rPr lang="en-US" sz="2200" i="1" dirty="0"/>
              <a:t>: [(1, '</a:t>
            </a:r>
            <a:r>
              <a:rPr lang="en-US" sz="2200" i="1" dirty="0" err="1"/>
              <a:t>fbs</a:t>
            </a:r>
            <a:r>
              <a:rPr lang="en-US" sz="2200" i="1" dirty="0"/>
              <a:t>'), (1, 'slope_0'), (1, 'slope_1'), (2, 'age'), (3, 'cp_3'), (4, 'cp_1'), (5, '</a:t>
            </a:r>
            <a:r>
              <a:rPr lang="en-US" sz="2200" i="1" dirty="0" err="1"/>
              <a:t>oldpeak</a:t>
            </a:r>
            <a:r>
              <a:rPr lang="en-US" sz="2200" i="1" dirty="0"/>
              <a:t>'), (6, 'thal_2'), (7, 'thal_1'), (8, 'cp_2'), (9, 'thal_0'), (10, '</a:t>
            </a:r>
            <a:r>
              <a:rPr lang="en-US" sz="2200" i="1" dirty="0" err="1"/>
              <a:t>trest_band</a:t>
            </a:r>
            <a:r>
              <a:rPr lang="en-US" sz="2200" i="1" dirty="0"/>
              <a:t>'), (11, '</a:t>
            </a:r>
            <a:r>
              <a:rPr lang="en-US" sz="2200" i="1" dirty="0" err="1"/>
              <a:t>exang</a:t>
            </a:r>
            <a:r>
              <a:rPr lang="en-US" sz="2200" i="1" dirty="0"/>
              <a:t>'), (12, '</a:t>
            </a:r>
            <a:r>
              <a:rPr lang="en-US" sz="2200" i="1" dirty="0" err="1"/>
              <a:t>restecg</a:t>
            </a:r>
            <a:r>
              <a:rPr lang="en-US" sz="2200" i="1" dirty="0"/>
              <a:t>'), (13, 'sex'), (14, 'thal_3'), (15, 'ca'), (16, '</a:t>
            </a:r>
            <a:r>
              <a:rPr lang="en-US" sz="2200" i="1" dirty="0" err="1"/>
              <a:t>thalach</a:t>
            </a:r>
            <a:r>
              <a:rPr lang="en-US" sz="2200" i="1" dirty="0"/>
              <a:t>'), (17, 'cp_0'), (18, '</a:t>
            </a:r>
            <a:r>
              <a:rPr lang="en-US" sz="2200" i="1" dirty="0" err="1"/>
              <a:t>chol</a:t>
            </a:r>
            <a:r>
              <a:rPr lang="en-US" sz="2200" i="1" dirty="0"/>
              <a:t>')] </a:t>
            </a:r>
          </a:p>
          <a:p>
            <a:pPr marL="0" indent="0">
              <a:buNone/>
            </a:pPr>
            <a:r>
              <a:rPr lang="en-US" sz="1900" dirty="0">
                <a:latin typeface="Tw Cen MT" panose="020B0602020104020603" pitchFamily="34" charset="77"/>
              </a:rPr>
              <a:t>Fasting blood sugar and slope had the greatest effect on the resting blood pressure.</a:t>
            </a:r>
            <a:br>
              <a:rPr lang="en-US" sz="1900" dirty="0">
                <a:latin typeface="Tw Cen MT" panose="020B0602020104020603" pitchFamily="34" charset="77"/>
              </a:rPr>
            </a:br>
            <a:r>
              <a:rPr lang="en-US" sz="1900" i="1" dirty="0">
                <a:latin typeface="Tw Cen MT" panose="020B0602020104020603" pitchFamily="34" charset="77"/>
              </a:rPr>
              <a:t>The best machine learning algorithm for prediction  of resting blood pressure was </a:t>
            </a:r>
            <a:r>
              <a:rPr lang="en-US" sz="1900" i="1" dirty="0" err="1">
                <a:latin typeface="Tw Cen MT" panose="020B0602020104020603" pitchFamily="34" charset="77"/>
              </a:rPr>
              <a:t>Guassian</a:t>
            </a:r>
            <a:r>
              <a:rPr lang="en-US" sz="1900" i="1" dirty="0">
                <a:latin typeface="Tw Cen MT" panose="020B0602020104020603" pitchFamily="34" charset="77"/>
              </a:rPr>
              <a:t> Naïve Bayes.</a:t>
            </a:r>
            <a:endParaRPr lang="en-US" sz="1900" dirty="0">
              <a:latin typeface="Tw Cen MT" panose="020B0602020104020603" pitchFamily="34" charset="77"/>
            </a:endParaRPr>
          </a:p>
          <a:p>
            <a:pPr marL="0" indent="0">
              <a:buNone/>
            </a:pPr>
            <a:endParaRPr lang="en-US" sz="2200" dirty="0"/>
          </a:p>
          <a:p>
            <a:endParaRPr lang="en-US" sz="2200" dirty="0"/>
          </a:p>
        </p:txBody>
      </p:sp>
      <p:sp>
        <p:nvSpPr>
          <p:cNvPr id="4" name="Triangle 3">
            <a:hlinkClick r:id="" action="ppaction://hlinkshowjump?jump=firstslide"/>
            <a:extLst>
              <a:ext uri="{FF2B5EF4-FFF2-40B4-BE49-F238E27FC236}">
                <a16:creationId xmlns:a16="http://schemas.microsoft.com/office/drawing/2014/main" id="{75FEEFAA-5640-3A4C-860A-DEDE3D89DB32}"/>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148589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C99C8B1-F3DC-C048-9280-A0B130DCDA19}"/>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Analysis and </a:t>
            </a:r>
            <a:br>
              <a:rPr lang="en-US" sz="4000"/>
            </a:br>
            <a:r>
              <a:rPr lang="en-US" sz="4000"/>
              <a:t>Results</a:t>
            </a:r>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a:extLst>
              <a:ext uri="{FF2B5EF4-FFF2-40B4-BE49-F238E27FC236}">
                <a16:creationId xmlns:a16="http://schemas.microsoft.com/office/drawing/2014/main" id="{10C0C3D2-769F-7243-A800-FD7759A6D40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57" r="-2" b="-2"/>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
        <p:nvSpPr>
          <p:cNvPr id="3" name="Triangle 2">
            <a:hlinkClick r:id="" action="ppaction://hlinkshowjump?jump=firstslide"/>
            <a:extLst>
              <a:ext uri="{FF2B5EF4-FFF2-40B4-BE49-F238E27FC236}">
                <a16:creationId xmlns:a16="http://schemas.microsoft.com/office/drawing/2014/main" id="{6426E916-D3B1-FA48-A8E2-29B12BCC246D}"/>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1480A208-7FF0-C34F-9D6D-EEB3B537707B}"/>
              </a:ext>
            </a:extLst>
          </p:cNvPr>
          <p:cNvSpPr txBox="1"/>
          <p:nvPr/>
        </p:nvSpPr>
        <p:spPr>
          <a:xfrm>
            <a:off x="8211826" y="1229142"/>
            <a:ext cx="3883863" cy="646331"/>
          </a:xfrm>
          <a:prstGeom prst="rect">
            <a:avLst/>
          </a:prstGeom>
          <a:noFill/>
        </p:spPr>
        <p:txBody>
          <a:bodyPr wrap="square" rtlCol="0">
            <a:spAutoFit/>
          </a:bodyPr>
          <a:lstStyle/>
          <a:p>
            <a:r>
              <a:rPr lang="en-US" dirty="0"/>
              <a:t>As the maximum heart rate increased,</a:t>
            </a:r>
          </a:p>
          <a:p>
            <a:r>
              <a:rPr lang="en-US" dirty="0"/>
              <a:t>more people had heart disease.</a:t>
            </a:r>
          </a:p>
        </p:txBody>
      </p:sp>
    </p:spTree>
    <p:extLst>
      <p:ext uri="{BB962C8B-B14F-4D97-AF65-F5344CB8AC3E}">
        <p14:creationId xmlns:p14="http://schemas.microsoft.com/office/powerpoint/2010/main" val="3867206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050" name="Picture 2">
            <a:extLst>
              <a:ext uri="{FF2B5EF4-FFF2-40B4-BE49-F238E27FC236}">
                <a16:creationId xmlns:a16="http://schemas.microsoft.com/office/drawing/2014/main" id="{4D207068-517C-DC40-856D-1D2A4B746E0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57" r="-2" b="-2"/>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
        <p:nvSpPr>
          <p:cNvPr id="4" name="Triangle 3">
            <a:hlinkClick r:id="" action="ppaction://hlinkshowjump?jump=firstslide"/>
            <a:extLst>
              <a:ext uri="{FF2B5EF4-FFF2-40B4-BE49-F238E27FC236}">
                <a16:creationId xmlns:a16="http://schemas.microsoft.com/office/drawing/2014/main" id="{5D21E4FE-B662-1D44-A7A7-E0425672B7CE}"/>
              </a:ext>
            </a:extLst>
          </p:cNvPr>
          <p:cNvSpPr/>
          <p:nvPr/>
        </p:nvSpPr>
        <p:spPr>
          <a:xfrm rot="5400000">
            <a:off x="11225213" y="5954713"/>
            <a:ext cx="814387" cy="5572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383FEC0F-E274-3F4F-A875-E09B1862F514}"/>
              </a:ext>
            </a:extLst>
          </p:cNvPr>
          <p:cNvSpPr txBox="1"/>
          <p:nvPr/>
        </p:nvSpPr>
        <p:spPr>
          <a:xfrm>
            <a:off x="9158288" y="1628775"/>
            <a:ext cx="3017044" cy="923330"/>
          </a:xfrm>
          <a:prstGeom prst="rect">
            <a:avLst/>
          </a:prstGeom>
          <a:noFill/>
        </p:spPr>
        <p:txBody>
          <a:bodyPr wrap="none" rtlCol="0">
            <a:spAutoFit/>
          </a:bodyPr>
          <a:lstStyle/>
          <a:p>
            <a:r>
              <a:rPr lang="en-US" dirty="0"/>
              <a:t>There was no consistent </a:t>
            </a:r>
          </a:p>
          <a:p>
            <a:r>
              <a:rPr lang="en-US" dirty="0"/>
              <a:t>Relationship between age and</a:t>
            </a:r>
          </a:p>
          <a:p>
            <a:r>
              <a:rPr lang="en-US" dirty="0"/>
              <a:t>Resting blood pressure</a:t>
            </a:r>
          </a:p>
        </p:txBody>
      </p:sp>
    </p:spTree>
    <p:extLst>
      <p:ext uri="{BB962C8B-B14F-4D97-AF65-F5344CB8AC3E}">
        <p14:creationId xmlns:p14="http://schemas.microsoft.com/office/powerpoint/2010/main" val="1179025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693</Words>
  <Application>Microsoft Macintosh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Rockwell</vt:lpstr>
      <vt:lpstr>Tw Cen MT</vt:lpstr>
      <vt:lpstr>Tw Cen MT Condensed</vt:lpstr>
      <vt:lpstr>Tw Cen MT Condensed Extra Bold</vt:lpstr>
      <vt:lpstr>Office Theme</vt:lpstr>
      <vt:lpstr>PowerPoint Presentation</vt:lpstr>
      <vt:lpstr>ABSTRACT  </vt:lpstr>
      <vt:lpstr>Project Description</vt:lpstr>
      <vt:lpstr>Problem</vt:lpstr>
      <vt:lpstr>Purpose of the study</vt:lpstr>
      <vt:lpstr>Methods</vt:lpstr>
      <vt:lpstr>Analysis </vt:lpstr>
      <vt:lpstr>Analysis and  Results</vt:lpstr>
      <vt:lpstr>PowerPoint Presentation</vt:lpstr>
      <vt:lpstr>Summary</vt:lpstr>
      <vt:lpstr>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2020-11-18T02:30:07Z</dcterms:created>
  <dcterms:modified xsi:type="dcterms:W3CDTF">2020-11-19T02:55:29Z</dcterms:modified>
</cp:coreProperties>
</file>