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71" r:id="rId4"/>
    <p:sldId id="272" r:id="rId5"/>
    <p:sldId id="273" r:id="rId6"/>
    <p:sldId id="274" r:id="rId7"/>
    <p:sldId id="275" r:id="rId8"/>
    <p:sldId id="277"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C6C612-208D-4A55-AEEA-BC91F68B441A}">
          <p14:sldIdLst>
            <p14:sldId id="256"/>
            <p14:sldId id="268"/>
            <p14:sldId id="271"/>
            <p14:sldId id="272"/>
            <p14:sldId id="273"/>
            <p14:sldId id="274"/>
            <p14:sldId id="275"/>
            <p14:sldId id="277"/>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3" autoAdjust="0"/>
    <p:restoredTop sz="94660"/>
  </p:normalViewPr>
  <p:slideViewPr>
    <p:cSldViewPr snapToGrid="0">
      <p:cViewPr varScale="1">
        <p:scale>
          <a:sx n="69" d="100"/>
          <a:sy n="69" d="100"/>
        </p:scale>
        <p:origin x="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6/23/2019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project.org/COPYING" TargetMode="Externa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www.analyticsvidhya.com/blog/2017/09/sas-vs-vs-python-tool-learn/" TargetMode="External"/><Relationship Id="rId7" Type="http://schemas.openxmlformats.org/officeDocument/2006/relationships/hyperlink" Target="https://mindmajix.com/python-vs-sas-vs-r" TargetMode="External"/><Relationship Id="rId2" Type="http://schemas.openxmlformats.org/officeDocument/2006/relationships/hyperlink" Target="https://www.quora.com/Which-is-best-SAS-or-Python-or-R" TargetMode="External"/><Relationship Id="rId1" Type="http://schemas.openxmlformats.org/officeDocument/2006/relationships/slideLayout" Target="../slideLayouts/slideLayout11.xml"/><Relationship Id="rId6" Type="http://schemas.openxmlformats.org/officeDocument/2006/relationships/hyperlink" Target="https://www.r-bloggers.com/data-science-job-report-2017-r-passes-sas-but-python-leaves-them-both-behind/" TargetMode="External"/><Relationship Id="rId5" Type="http://schemas.openxmlformats.org/officeDocument/2006/relationships/hyperlink" Target="https://www.quora.com/What-is-the-license-fee-for-SAS" TargetMode="External"/><Relationship Id="rId4" Type="http://schemas.openxmlformats.org/officeDocument/2006/relationships/hyperlink" Target="http://www.theanalyticslab.nl/python-r-vs-spss-sa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240D-B273-45B5-9376-C7EE969B6560}"/>
              </a:ext>
            </a:extLst>
          </p:cNvPr>
          <p:cNvSpPr>
            <a:spLocks noGrp="1"/>
          </p:cNvSpPr>
          <p:nvPr>
            <p:ph type="ctrTitle"/>
          </p:nvPr>
        </p:nvSpPr>
        <p:spPr/>
        <p:txBody>
          <a:bodyPr/>
          <a:lstStyle/>
          <a:p>
            <a:r>
              <a:rPr lang="en-US" dirty="0"/>
              <a:t>Comparative review of analytical ides</a:t>
            </a:r>
          </a:p>
        </p:txBody>
      </p:sp>
      <p:sp>
        <p:nvSpPr>
          <p:cNvPr id="3" name="Subtitle 2">
            <a:extLst>
              <a:ext uri="{FF2B5EF4-FFF2-40B4-BE49-F238E27FC236}">
                <a16:creationId xmlns:a16="http://schemas.microsoft.com/office/drawing/2014/main" id="{830AE826-D75B-4271-A118-FAD9D226DACA}"/>
              </a:ext>
            </a:extLst>
          </p:cNvPr>
          <p:cNvSpPr>
            <a:spLocks noGrp="1"/>
          </p:cNvSpPr>
          <p:nvPr>
            <p:ph type="subTitle" idx="1"/>
          </p:nvPr>
        </p:nvSpPr>
        <p:spPr/>
        <p:txBody>
          <a:bodyPr/>
          <a:lstStyle/>
          <a:p>
            <a:r>
              <a:rPr lang="en-US" dirty="0"/>
              <a:t>Analysis and Comparison of R-studio, SAS Studio, and Python Edu IDE</a:t>
            </a:r>
          </a:p>
          <a:p>
            <a:r>
              <a:rPr lang="en-US" dirty="0"/>
              <a:t>John Imbur, 6/23/2019</a:t>
            </a:r>
          </a:p>
        </p:txBody>
      </p:sp>
    </p:spTree>
    <p:extLst>
      <p:ext uri="{BB962C8B-B14F-4D97-AF65-F5344CB8AC3E}">
        <p14:creationId xmlns:p14="http://schemas.microsoft.com/office/powerpoint/2010/main" val="388157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AE84-C887-4F4E-8087-B91924CF0F47}"/>
              </a:ext>
            </a:extLst>
          </p:cNvPr>
          <p:cNvSpPr>
            <a:spLocks noGrp="1"/>
          </p:cNvSpPr>
          <p:nvPr>
            <p:ph type="title"/>
          </p:nvPr>
        </p:nvSpPr>
        <p:spPr>
          <a:xfrm>
            <a:off x="684212" y="4738255"/>
            <a:ext cx="10801206" cy="1731818"/>
          </a:xfrm>
        </p:spPr>
        <p:txBody>
          <a:bodyPr anchor="b">
            <a:normAutofit/>
          </a:bodyPr>
          <a:lstStyle/>
          <a:p>
            <a:r>
              <a:rPr lang="en-US" dirty="0"/>
              <a:t>Introduction to review and analysis</a:t>
            </a:r>
            <a:br>
              <a:rPr lang="en-US" dirty="0"/>
            </a:br>
            <a:r>
              <a:rPr lang="en-US" dirty="0"/>
              <a:t>&amp; Brief historical background</a:t>
            </a:r>
          </a:p>
        </p:txBody>
      </p:sp>
      <p:sp>
        <p:nvSpPr>
          <p:cNvPr id="4" name="Content Placeholder 3">
            <a:extLst>
              <a:ext uri="{FF2B5EF4-FFF2-40B4-BE49-F238E27FC236}">
                <a16:creationId xmlns:a16="http://schemas.microsoft.com/office/drawing/2014/main" id="{499C2B30-8F71-45CF-8FD9-4370A7B04147}"/>
              </a:ext>
            </a:extLst>
          </p:cNvPr>
          <p:cNvSpPr>
            <a:spLocks noGrp="1"/>
          </p:cNvSpPr>
          <p:nvPr>
            <p:ph sz="half" idx="2"/>
          </p:nvPr>
        </p:nvSpPr>
        <p:spPr>
          <a:xfrm>
            <a:off x="706582" y="723373"/>
            <a:ext cx="10801206" cy="4014882"/>
          </a:xfrm>
        </p:spPr>
        <p:txBody>
          <a:bodyPr>
            <a:normAutofit lnSpcReduction="10000"/>
          </a:bodyPr>
          <a:lstStyle/>
          <a:p>
            <a:r>
              <a:rPr lang="en-US" sz="1600" dirty="0"/>
              <a:t>The purpose of this presentation is to do a high level comparison of the R-Studio, SAS Studio, and Python Edu IDE so that we can migrate from our current development environment. We will be looking at a range of different criteria, doing our best to reference sources to help make the comparison. Before beginning, we should introduce each of the three languages undergirding development environments.</a:t>
            </a:r>
          </a:p>
          <a:p>
            <a:r>
              <a:rPr lang="en-US" sz="1600" dirty="0"/>
              <a:t>“In 2000 the University of Auckland released the first version of </a:t>
            </a:r>
            <a:r>
              <a:rPr lang="en-US" sz="1600" dirty="0">
                <a:hlinkClick r:id="rId2"/>
              </a:rPr>
              <a:t>R</a:t>
            </a:r>
            <a:r>
              <a:rPr lang="en-US" sz="1600" dirty="0"/>
              <a:t>, a programming language primarily focused on statistical modeling and was open sourced under the GNU license.” (</a:t>
            </a:r>
            <a:r>
              <a:rPr lang="en-US" sz="1600" dirty="0" err="1"/>
              <a:t>Kromme</a:t>
            </a:r>
            <a:r>
              <a:rPr lang="en-US" sz="1600" dirty="0"/>
              <a:t>, 2017) “RStudio is an IDE using packages (</a:t>
            </a:r>
            <a:r>
              <a:rPr lang="en-US" sz="1600" dirty="0" err="1"/>
              <a:t>knitr</a:t>
            </a:r>
            <a:r>
              <a:rPr lang="en-US" sz="1600" dirty="0"/>
              <a:t> and </a:t>
            </a:r>
            <a:r>
              <a:rPr lang="en-US" sz="1600" dirty="0" err="1"/>
              <a:t>rmarkdown</a:t>
            </a:r>
            <a:r>
              <a:rPr lang="en-US" sz="1600" dirty="0"/>
              <a:t>) to develop composed documents with the code and output from the R language.” (</a:t>
            </a:r>
            <a:r>
              <a:rPr lang="en-US" sz="1600" dirty="0" err="1"/>
              <a:t>Brittain</a:t>
            </a:r>
            <a:r>
              <a:rPr lang="en-US" sz="1600" dirty="0"/>
              <a:t>, 2018)</a:t>
            </a:r>
          </a:p>
          <a:p>
            <a:r>
              <a:rPr lang="en-US" sz="1600" dirty="0"/>
              <a:t>“SAS was developed at the North Carolina State University and was primarily developed to be able to </a:t>
            </a:r>
            <a:r>
              <a:rPr lang="en-US" sz="1600" dirty="0" err="1"/>
              <a:t>analyse</a:t>
            </a:r>
            <a:r>
              <a:rPr lang="en-US" sz="1600" dirty="0"/>
              <a:t> large quantities of agriculture data.” (</a:t>
            </a:r>
            <a:r>
              <a:rPr lang="en-US" sz="1600" dirty="0" err="1"/>
              <a:t>Kromme</a:t>
            </a:r>
            <a:r>
              <a:rPr lang="en-US" sz="1600" dirty="0"/>
              <a:t>, 2017) Privately held and proprietary, “94 of the top 100 companies on the 2016 Fortune Global 500® are SAS customers.” (</a:t>
            </a:r>
            <a:r>
              <a:rPr lang="en-US" sz="1600" dirty="0" err="1"/>
              <a:t>Brittain</a:t>
            </a:r>
            <a:r>
              <a:rPr lang="en-US" sz="1600" dirty="0"/>
              <a:t>, 2018)</a:t>
            </a:r>
          </a:p>
          <a:p>
            <a:r>
              <a:rPr lang="en-US" sz="1600" dirty="0"/>
              <a:t>“Python—created by Guido Van Rossum as the successor of the ABC language and officially released in 1991—relies on the contribution of its wide community of users and developers self-identified as PUGs (Python User Groups)5 for its continuous evolution and growth” and has over 100,000 packages for use. () </a:t>
            </a:r>
            <a:r>
              <a:rPr lang="en-US" sz="1600" dirty="0" err="1"/>
              <a:t>Brittain</a:t>
            </a:r>
            <a:r>
              <a:rPr lang="en-US" sz="1600" dirty="0"/>
              <a:t>, 2018)</a:t>
            </a:r>
          </a:p>
        </p:txBody>
      </p:sp>
      <p:pic>
        <p:nvPicPr>
          <p:cNvPr id="9" name="Picture 8" descr="RStudio logo flat.svg">
            <a:extLst>
              <a:ext uri="{FF2B5EF4-FFF2-40B4-BE49-F238E27FC236}">
                <a16:creationId xmlns:a16="http://schemas.microsoft.com/office/drawing/2014/main" id="{7590704F-61A0-4B5C-8B42-3E51F57FC8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6582" y="4738255"/>
            <a:ext cx="1743710" cy="605790"/>
          </a:xfrm>
          <a:prstGeom prst="rect">
            <a:avLst/>
          </a:prstGeom>
          <a:noFill/>
          <a:ln>
            <a:noFill/>
          </a:ln>
        </p:spPr>
      </p:pic>
      <p:pic>
        <p:nvPicPr>
          <p:cNvPr id="12" name="Picture 11" descr="Python logo and wordmark.svg">
            <a:extLst>
              <a:ext uri="{FF2B5EF4-FFF2-40B4-BE49-F238E27FC236}">
                <a16:creationId xmlns:a16="http://schemas.microsoft.com/office/drawing/2014/main" id="{33C3DE91-58BC-4860-BCB1-AE843ABAD3E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58757" y="4738255"/>
            <a:ext cx="1903095" cy="563245"/>
          </a:xfrm>
          <a:prstGeom prst="rect">
            <a:avLst/>
          </a:prstGeom>
          <a:noFill/>
          <a:ln>
            <a:noFill/>
          </a:ln>
        </p:spPr>
      </p:pic>
      <p:pic>
        <p:nvPicPr>
          <p:cNvPr id="14" name="Picture 13" descr="à¦¸à§à¦¯à¦¾à¦¸ à¦²à§à¦à§.png">
            <a:extLst>
              <a:ext uri="{FF2B5EF4-FFF2-40B4-BE49-F238E27FC236}">
                <a16:creationId xmlns:a16="http://schemas.microsoft.com/office/drawing/2014/main" id="{E731BFA8-ACE0-4DC5-A110-D0672B87686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792677" y="4781809"/>
            <a:ext cx="1414145" cy="605790"/>
          </a:xfrm>
          <a:prstGeom prst="rect">
            <a:avLst/>
          </a:prstGeom>
          <a:noFill/>
          <a:ln>
            <a:noFill/>
          </a:ln>
        </p:spPr>
      </p:pic>
    </p:spTree>
    <p:extLst>
      <p:ext uri="{BB962C8B-B14F-4D97-AF65-F5344CB8AC3E}">
        <p14:creationId xmlns:p14="http://schemas.microsoft.com/office/powerpoint/2010/main" val="194416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AE84-C887-4F4E-8087-B91924CF0F47}"/>
              </a:ext>
            </a:extLst>
          </p:cNvPr>
          <p:cNvSpPr>
            <a:spLocks noGrp="1"/>
          </p:cNvSpPr>
          <p:nvPr>
            <p:ph type="title"/>
          </p:nvPr>
        </p:nvSpPr>
        <p:spPr>
          <a:xfrm>
            <a:off x="670785" y="5177989"/>
            <a:ext cx="10801206" cy="1256144"/>
          </a:xfrm>
        </p:spPr>
        <p:txBody>
          <a:bodyPr anchor="b">
            <a:normAutofit/>
          </a:bodyPr>
          <a:lstStyle/>
          <a:p>
            <a:r>
              <a:rPr lang="en-US" dirty="0"/>
              <a:t>Job Perspective</a:t>
            </a:r>
            <a:br>
              <a:rPr lang="en-US" dirty="0"/>
            </a:br>
            <a:r>
              <a:rPr lang="en-US" dirty="0"/>
              <a:t>&amp; availability / cost</a:t>
            </a:r>
          </a:p>
        </p:txBody>
      </p:sp>
      <p:sp>
        <p:nvSpPr>
          <p:cNvPr id="4" name="Content Placeholder 3">
            <a:extLst>
              <a:ext uri="{FF2B5EF4-FFF2-40B4-BE49-F238E27FC236}">
                <a16:creationId xmlns:a16="http://schemas.microsoft.com/office/drawing/2014/main" id="{499C2B30-8F71-45CF-8FD9-4370A7B04147}"/>
              </a:ext>
            </a:extLst>
          </p:cNvPr>
          <p:cNvSpPr>
            <a:spLocks noGrp="1"/>
          </p:cNvSpPr>
          <p:nvPr>
            <p:ph sz="half" idx="2"/>
          </p:nvPr>
        </p:nvSpPr>
        <p:spPr>
          <a:xfrm>
            <a:off x="2589733" y="685166"/>
            <a:ext cx="4710546" cy="4366018"/>
          </a:xfrm>
        </p:spPr>
        <p:txBody>
          <a:bodyPr>
            <a:normAutofit/>
          </a:bodyPr>
          <a:lstStyle/>
          <a:p>
            <a:r>
              <a:rPr lang="en-US" sz="1600" dirty="0"/>
              <a:t>For Indeed.com, in spring 2017, the jobs for “Python… in the 13,000’s… then R… and SAS… This is the first time this report has shown more jobs for R than SAS, but keep in mind these are jobs specific to data science.” (</a:t>
            </a:r>
            <a:r>
              <a:rPr lang="en-US" sz="1600" dirty="0" err="1"/>
              <a:t>Muenchen</a:t>
            </a:r>
            <a:r>
              <a:rPr lang="en-US" sz="1600" dirty="0"/>
              <a:t>, 2017)</a:t>
            </a:r>
          </a:p>
          <a:p>
            <a:r>
              <a:rPr lang="en-US" sz="1600" dirty="0"/>
              <a:t>SAS has a much higher entry cost than R-Studio and Python Edu IDE. While there are free versions for students and educators. That said the entry level license for SAS is $8,700, with typical SAS package with a license of $40,000 or $80,000 for either a dual or quad core server respectively. Lastly there is $200,000 for SAS E-miner. (Mishra, 2018)</a:t>
            </a:r>
          </a:p>
          <a:p>
            <a:pPr marL="0" indent="0">
              <a:buNone/>
            </a:pPr>
            <a:endParaRPr lang="en-US" sz="1600" dirty="0"/>
          </a:p>
        </p:txBody>
      </p:sp>
      <p:pic>
        <p:nvPicPr>
          <p:cNvPr id="9" name="Picture 8" descr="RStudio logo flat.svg">
            <a:extLst>
              <a:ext uri="{FF2B5EF4-FFF2-40B4-BE49-F238E27FC236}">
                <a16:creationId xmlns:a16="http://schemas.microsoft.com/office/drawing/2014/main" id="{7590704F-61A0-4B5C-8B42-3E51F57FC8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4212" y="685166"/>
            <a:ext cx="1743710" cy="605790"/>
          </a:xfrm>
          <a:prstGeom prst="rect">
            <a:avLst/>
          </a:prstGeom>
          <a:noFill/>
          <a:ln>
            <a:noFill/>
          </a:ln>
        </p:spPr>
      </p:pic>
      <p:pic>
        <p:nvPicPr>
          <p:cNvPr id="12" name="Picture 11" descr="Python logo and wordmark.svg">
            <a:extLst>
              <a:ext uri="{FF2B5EF4-FFF2-40B4-BE49-F238E27FC236}">
                <a16:creationId xmlns:a16="http://schemas.microsoft.com/office/drawing/2014/main" id="{33C3DE91-58BC-4860-BCB1-AE843ABAD3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368" y="3661961"/>
            <a:ext cx="1903095" cy="563245"/>
          </a:xfrm>
          <a:prstGeom prst="rect">
            <a:avLst/>
          </a:prstGeom>
          <a:noFill/>
          <a:ln>
            <a:noFill/>
          </a:ln>
        </p:spPr>
      </p:pic>
      <p:pic>
        <p:nvPicPr>
          <p:cNvPr id="14" name="Picture 13" descr="à¦¸à§à¦¯à¦¾à¦¸ à¦²à§à¦à§.png">
            <a:extLst>
              <a:ext uri="{FF2B5EF4-FFF2-40B4-BE49-F238E27FC236}">
                <a16:creationId xmlns:a16="http://schemas.microsoft.com/office/drawing/2014/main" id="{E731BFA8-ACE0-4DC5-A110-D0672B87686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1368" y="2210767"/>
            <a:ext cx="1414145" cy="605790"/>
          </a:xfrm>
          <a:prstGeom prst="rect">
            <a:avLst/>
          </a:prstGeom>
          <a:noFill/>
          <a:ln>
            <a:noFill/>
          </a:ln>
        </p:spPr>
      </p:pic>
      <p:pic>
        <p:nvPicPr>
          <p:cNvPr id="1026" name="Picture 2" descr="https://i0.wp.com/r4stats.com/wp-content/uploads/2017/02/Fig-1a-IndeedJobs-2017.png">
            <a:extLst>
              <a:ext uri="{FF2B5EF4-FFF2-40B4-BE49-F238E27FC236}">
                <a16:creationId xmlns:a16="http://schemas.microsoft.com/office/drawing/2014/main" id="{219FFB73-EDE4-4383-9FC2-3152AE4B72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2132" y="819865"/>
            <a:ext cx="4139859" cy="38214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960FE8D-0694-4F81-B756-2C7A392B9BAB}"/>
              </a:ext>
            </a:extLst>
          </p:cNvPr>
          <p:cNvSpPr txBox="1"/>
          <p:nvPr/>
        </p:nvSpPr>
        <p:spPr>
          <a:xfrm>
            <a:off x="7332132" y="4641273"/>
            <a:ext cx="4139859" cy="369332"/>
          </a:xfrm>
          <a:prstGeom prst="rect">
            <a:avLst/>
          </a:prstGeom>
          <a:noFill/>
        </p:spPr>
        <p:txBody>
          <a:bodyPr wrap="square" rtlCol="0">
            <a:spAutoFit/>
          </a:bodyPr>
          <a:lstStyle/>
          <a:p>
            <a:r>
              <a:rPr lang="en-US" dirty="0"/>
              <a:t>(</a:t>
            </a:r>
            <a:r>
              <a:rPr lang="en-US" dirty="0" err="1"/>
              <a:t>Muenchen</a:t>
            </a:r>
            <a:r>
              <a:rPr lang="en-US" dirty="0"/>
              <a:t>, 2017)</a:t>
            </a:r>
          </a:p>
        </p:txBody>
      </p:sp>
    </p:spTree>
    <p:extLst>
      <p:ext uri="{BB962C8B-B14F-4D97-AF65-F5344CB8AC3E}">
        <p14:creationId xmlns:p14="http://schemas.microsoft.com/office/powerpoint/2010/main" val="207276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AE84-C887-4F4E-8087-B91924CF0F47}"/>
              </a:ext>
            </a:extLst>
          </p:cNvPr>
          <p:cNvSpPr>
            <a:spLocks noGrp="1"/>
          </p:cNvSpPr>
          <p:nvPr>
            <p:ph type="title"/>
          </p:nvPr>
        </p:nvSpPr>
        <p:spPr>
          <a:xfrm>
            <a:off x="670785" y="5177989"/>
            <a:ext cx="10801206" cy="1256144"/>
          </a:xfrm>
        </p:spPr>
        <p:txBody>
          <a:bodyPr anchor="b">
            <a:normAutofit/>
          </a:bodyPr>
          <a:lstStyle/>
          <a:p>
            <a:r>
              <a:rPr lang="en-US" dirty="0"/>
              <a:t>Ease of usage/learning</a:t>
            </a:r>
            <a:br>
              <a:rPr lang="en-US" dirty="0"/>
            </a:br>
            <a:r>
              <a:rPr lang="en-US" dirty="0"/>
              <a:t>&amp; data handling capabilities</a:t>
            </a:r>
          </a:p>
        </p:txBody>
      </p:sp>
      <p:sp>
        <p:nvSpPr>
          <p:cNvPr id="4" name="Content Placeholder 3">
            <a:extLst>
              <a:ext uri="{FF2B5EF4-FFF2-40B4-BE49-F238E27FC236}">
                <a16:creationId xmlns:a16="http://schemas.microsoft.com/office/drawing/2014/main" id="{499C2B30-8F71-45CF-8FD9-4370A7B04147}"/>
              </a:ext>
            </a:extLst>
          </p:cNvPr>
          <p:cNvSpPr>
            <a:spLocks noGrp="1"/>
          </p:cNvSpPr>
          <p:nvPr>
            <p:ph sz="half" idx="2"/>
          </p:nvPr>
        </p:nvSpPr>
        <p:spPr>
          <a:xfrm>
            <a:off x="2646217" y="723373"/>
            <a:ext cx="7772401" cy="4454616"/>
          </a:xfrm>
        </p:spPr>
        <p:txBody>
          <a:bodyPr>
            <a:normAutofit/>
          </a:bodyPr>
          <a:lstStyle/>
          <a:p>
            <a:r>
              <a:rPr lang="en-US" sz="1600" dirty="0"/>
              <a:t>At this point, all three of these development environments have fairly robust support for learning. While SAS Studio may have previously had the advantage in the past for ease of usage or learning, both R-Studio and Python Edu IDE having a growing community with resources supporting and providing training for the various packages in each. This said, SAS Studio may still have a slight edge for report generation based on the number of jobs listed on Indeed.com. (</a:t>
            </a:r>
            <a:r>
              <a:rPr lang="en-US" sz="1600" dirty="0" err="1"/>
              <a:t>Muenchen</a:t>
            </a:r>
            <a:r>
              <a:rPr lang="en-US" sz="1600" dirty="0"/>
              <a:t>, 2017)</a:t>
            </a:r>
          </a:p>
          <a:p>
            <a:r>
              <a:rPr lang="en-US" sz="1600" dirty="0"/>
              <a:t> SAS used to have some inherent benefits as it can natively handle very large data sets, but various limitations have been resolved, like data handling capability. “All three languages have good data handling capabilities and options for parallel computations. This I feel is no longer a big differentiation. They’ve all also brought on Hadoop and Spark integrations, with them also supporting Cloudera and Apache Pig.” (Jain, 2017) </a:t>
            </a:r>
          </a:p>
        </p:txBody>
      </p:sp>
      <p:pic>
        <p:nvPicPr>
          <p:cNvPr id="9" name="Picture 8" descr="RStudio logo flat.svg">
            <a:extLst>
              <a:ext uri="{FF2B5EF4-FFF2-40B4-BE49-F238E27FC236}">
                <a16:creationId xmlns:a16="http://schemas.microsoft.com/office/drawing/2014/main" id="{7590704F-61A0-4B5C-8B42-3E51F57FC8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4212" y="685166"/>
            <a:ext cx="1743710" cy="605790"/>
          </a:xfrm>
          <a:prstGeom prst="rect">
            <a:avLst/>
          </a:prstGeom>
          <a:noFill/>
          <a:ln>
            <a:noFill/>
          </a:ln>
        </p:spPr>
      </p:pic>
      <p:pic>
        <p:nvPicPr>
          <p:cNvPr id="12" name="Picture 11" descr="Python logo and wordmark.svg">
            <a:extLst>
              <a:ext uri="{FF2B5EF4-FFF2-40B4-BE49-F238E27FC236}">
                <a16:creationId xmlns:a16="http://schemas.microsoft.com/office/drawing/2014/main" id="{33C3DE91-58BC-4860-BCB1-AE843ABAD3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368" y="3661961"/>
            <a:ext cx="1903095" cy="563245"/>
          </a:xfrm>
          <a:prstGeom prst="rect">
            <a:avLst/>
          </a:prstGeom>
          <a:noFill/>
          <a:ln>
            <a:noFill/>
          </a:ln>
        </p:spPr>
      </p:pic>
      <p:pic>
        <p:nvPicPr>
          <p:cNvPr id="14" name="Picture 13" descr="à¦¸à§à¦¯à¦¾à¦¸ à¦²à§à¦à§.png">
            <a:extLst>
              <a:ext uri="{FF2B5EF4-FFF2-40B4-BE49-F238E27FC236}">
                <a16:creationId xmlns:a16="http://schemas.microsoft.com/office/drawing/2014/main" id="{E731BFA8-ACE0-4DC5-A110-D0672B87686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1368" y="2210767"/>
            <a:ext cx="1414145" cy="605790"/>
          </a:xfrm>
          <a:prstGeom prst="rect">
            <a:avLst/>
          </a:prstGeom>
          <a:noFill/>
          <a:ln>
            <a:noFill/>
          </a:ln>
        </p:spPr>
      </p:pic>
    </p:spTree>
    <p:extLst>
      <p:ext uri="{BB962C8B-B14F-4D97-AF65-F5344CB8AC3E}">
        <p14:creationId xmlns:p14="http://schemas.microsoft.com/office/powerpoint/2010/main" val="637089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AE84-C887-4F4E-8087-B91924CF0F47}"/>
              </a:ext>
            </a:extLst>
          </p:cNvPr>
          <p:cNvSpPr>
            <a:spLocks noGrp="1"/>
          </p:cNvSpPr>
          <p:nvPr>
            <p:ph type="title"/>
          </p:nvPr>
        </p:nvSpPr>
        <p:spPr>
          <a:xfrm>
            <a:off x="670785" y="5177989"/>
            <a:ext cx="10801206" cy="1256144"/>
          </a:xfrm>
        </p:spPr>
        <p:txBody>
          <a:bodyPr anchor="b">
            <a:normAutofit/>
          </a:bodyPr>
          <a:lstStyle/>
          <a:p>
            <a:r>
              <a:rPr lang="en-US" dirty="0"/>
              <a:t>Visualization capabilities</a:t>
            </a:r>
            <a:br>
              <a:rPr lang="en-US" dirty="0"/>
            </a:br>
            <a:r>
              <a:rPr lang="en-US" dirty="0"/>
              <a:t>&amp; statistical capabilities</a:t>
            </a:r>
          </a:p>
        </p:txBody>
      </p:sp>
      <p:sp>
        <p:nvSpPr>
          <p:cNvPr id="4" name="Content Placeholder 3">
            <a:extLst>
              <a:ext uri="{FF2B5EF4-FFF2-40B4-BE49-F238E27FC236}">
                <a16:creationId xmlns:a16="http://schemas.microsoft.com/office/drawing/2014/main" id="{499C2B30-8F71-45CF-8FD9-4370A7B04147}"/>
              </a:ext>
            </a:extLst>
          </p:cNvPr>
          <p:cNvSpPr>
            <a:spLocks noGrp="1"/>
          </p:cNvSpPr>
          <p:nvPr>
            <p:ph sz="half" idx="2"/>
          </p:nvPr>
        </p:nvSpPr>
        <p:spPr>
          <a:xfrm>
            <a:off x="2646218" y="723373"/>
            <a:ext cx="8229600" cy="4454616"/>
          </a:xfrm>
        </p:spPr>
        <p:txBody>
          <a:bodyPr>
            <a:normAutofit/>
          </a:bodyPr>
          <a:lstStyle/>
          <a:p>
            <a:r>
              <a:rPr lang="en-US" sz="1600" dirty="0"/>
              <a:t>SAS is not particularly flexible when it comes to graphing. “R and Python offer much more opportunities to customize and optimize your graphs due to the wide range of modules that are available. The most widely used module for R is ggplot2, which has a wide set of graphs where you’re able to adjust practically everything. These graphs are also easily made interactive, which allows users to play with the data through applications like shiny.” (</a:t>
            </a:r>
            <a:r>
              <a:rPr lang="en-US" sz="1600" dirty="0" err="1"/>
              <a:t>Kromme</a:t>
            </a:r>
            <a:r>
              <a:rPr lang="en-US" sz="1600" dirty="0"/>
              <a:t>, 2017)</a:t>
            </a:r>
          </a:p>
          <a:p>
            <a:r>
              <a:rPr lang="en-US" sz="1600" dirty="0"/>
              <a:t>While SAS was the gold standard a decade ago and is still a leader in sectors like the financial industry, R and Python have the advantage of a growing set of packages that now cover most conceivable statistical needs. “One of the major advantages of open source tooling is that the community continuously improves and increases functionality.” (</a:t>
            </a:r>
            <a:r>
              <a:rPr lang="en-US" sz="1600" dirty="0" err="1"/>
              <a:t>Kromme</a:t>
            </a:r>
            <a:r>
              <a:rPr lang="en-US" sz="1600" dirty="0"/>
              <a:t>, 2107)</a:t>
            </a:r>
          </a:p>
          <a:p>
            <a:pPr marL="0" indent="0">
              <a:buNone/>
            </a:pPr>
            <a:endParaRPr lang="en-US" sz="1600" dirty="0"/>
          </a:p>
        </p:txBody>
      </p:sp>
      <p:pic>
        <p:nvPicPr>
          <p:cNvPr id="9" name="Picture 8" descr="RStudio logo flat.svg">
            <a:extLst>
              <a:ext uri="{FF2B5EF4-FFF2-40B4-BE49-F238E27FC236}">
                <a16:creationId xmlns:a16="http://schemas.microsoft.com/office/drawing/2014/main" id="{7590704F-61A0-4B5C-8B42-3E51F57FC8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4212" y="685166"/>
            <a:ext cx="1743710" cy="605790"/>
          </a:xfrm>
          <a:prstGeom prst="rect">
            <a:avLst/>
          </a:prstGeom>
          <a:noFill/>
          <a:ln>
            <a:noFill/>
          </a:ln>
        </p:spPr>
      </p:pic>
      <p:pic>
        <p:nvPicPr>
          <p:cNvPr id="12" name="Picture 11" descr="Python logo and wordmark.svg">
            <a:extLst>
              <a:ext uri="{FF2B5EF4-FFF2-40B4-BE49-F238E27FC236}">
                <a16:creationId xmlns:a16="http://schemas.microsoft.com/office/drawing/2014/main" id="{33C3DE91-58BC-4860-BCB1-AE843ABAD3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368" y="3661961"/>
            <a:ext cx="1903095" cy="563245"/>
          </a:xfrm>
          <a:prstGeom prst="rect">
            <a:avLst/>
          </a:prstGeom>
          <a:noFill/>
          <a:ln>
            <a:noFill/>
          </a:ln>
        </p:spPr>
      </p:pic>
      <p:pic>
        <p:nvPicPr>
          <p:cNvPr id="14" name="Picture 13" descr="à¦¸à§à¦¯à¦¾à¦¸ à¦²à§à¦à§.png">
            <a:extLst>
              <a:ext uri="{FF2B5EF4-FFF2-40B4-BE49-F238E27FC236}">
                <a16:creationId xmlns:a16="http://schemas.microsoft.com/office/drawing/2014/main" id="{E731BFA8-ACE0-4DC5-A110-D0672B87686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1368" y="2210767"/>
            <a:ext cx="1414145" cy="605790"/>
          </a:xfrm>
          <a:prstGeom prst="rect">
            <a:avLst/>
          </a:prstGeom>
          <a:noFill/>
          <a:ln>
            <a:noFill/>
          </a:ln>
        </p:spPr>
      </p:pic>
    </p:spTree>
    <p:extLst>
      <p:ext uri="{BB962C8B-B14F-4D97-AF65-F5344CB8AC3E}">
        <p14:creationId xmlns:p14="http://schemas.microsoft.com/office/powerpoint/2010/main" val="253254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AE84-C887-4F4E-8087-B91924CF0F47}"/>
              </a:ext>
            </a:extLst>
          </p:cNvPr>
          <p:cNvSpPr>
            <a:spLocks noGrp="1"/>
          </p:cNvSpPr>
          <p:nvPr>
            <p:ph type="title"/>
          </p:nvPr>
        </p:nvSpPr>
        <p:spPr>
          <a:xfrm>
            <a:off x="670785" y="5177989"/>
            <a:ext cx="10801206" cy="1256144"/>
          </a:xfrm>
        </p:spPr>
        <p:txBody>
          <a:bodyPr anchor="b">
            <a:normAutofit/>
          </a:bodyPr>
          <a:lstStyle/>
          <a:p>
            <a:r>
              <a:rPr lang="en-US" dirty="0"/>
              <a:t>Data task scenarios</a:t>
            </a:r>
            <a:br>
              <a:rPr lang="en-US" dirty="0"/>
            </a:br>
            <a:r>
              <a:rPr lang="en-US" dirty="0"/>
              <a:t>&amp; DEEP LEARNING SUPPORT</a:t>
            </a:r>
          </a:p>
        </p:txBody>
      </p:sp>
      <p:sp>
        <p:nvSpPr>
          <p:cNvPr id="4" name="Content Placeholder 3">
            <a:extLst>
              <a:ext uri="{FF2B5EF4-FFF2-40B4-BE49-F238E27FC236}">
                <a16:creationId xmlns:a16="http://schemas.microsoft.com/office/drawing/2014/main" id="{499C2B30-8F71-45CF-8FD9-4370A7B04147}"/>
              </a:ext>
            </a:extLst>
          </p:cNvPr>
          <p:cNvSpPr>
            <a:spLocks noGrp="1"/>
          </p:cNvSpPr>
          <p:nvPr>
            <p:ph sz="half" idx="2"/>
          </p:nvPr>
        </p:nvSpPr>
        <p:spPr>
          <a:xfrm>
            <a:off x="2646218" y="723373"/>
            <a:ext cx="7647709" cy="4454616"/>
          </a:xfrm>
        </p:spPr>
        <p:txBody>
          <a:bodyPr>
            <a:normAutofit/>
          </a:bodyPr>
          <a:lstStyle/>
          <a:p>
            <a:r>
              <a:rPr lang="en-US" sz="1600" dirty="0"/>
              <a:t>SAS has “significant less methods and techniques in comparison to R and Python.” (</a:t>
            </a:r>
            <a:r>
              <a:rPr lang="en-US" sz="1600" dirty="0" err="1"/>
              <a:t>Kromme</a:t>
            </a:r>
            <a:r>
              <a:rPr lang="en-US" sz="1600" dirty="0"/>
              <a:t>, 2017)</a:t>
            </a:r>
          </a:p>
          <a:p>
            <a:r>
              <a:rPr lang="en-US" sz="1600" dirty="0"/>
              <a:t>SAS has data mining tools (SAS Enterprise Miner), but these are beyond the typical SAS Studio and would represent another even larger license of $200,000 as noted previously.</a:t>
            </a:r>
          </a:p>
          <a:p>
            <a:r>
              <a:rPr lang="en-US" sz="1600" dirty="0"/>
              <a:t>Due to its extensibility, Python stands out among these three when it comes to Deep Learning and Machine Learning support. Python is mostly used in Data Mining or Machine Learning applications where a data analyst doesn’t need to intervene… Python is also the easiest language to use when using Big Data Frameworks like Spark.” (</a:t>
            </a:r>
            <a:r>
              <a:rPr lang="en-US" sz="1600" dirty="0" err="1"/>
              <a:t>Kronne</a:t>
            </a:r>
            <a:r>
              <a:rPr lang="en-US" sz="1600" dirty="0"/>
              <a:t>, 2017)</a:t>
            </a:r>
          </a:p>
          <a:p>
            <a:endParaRPr lang="en-US" sz="1600" dirty="0"/>
          </a:p>
          <a:p>
            <a:endParaRPr lang="en-US" sz="1600" dirty="0"/>
          </a:p>
          <a:p>
            <a:endParaRPr lang="en-US" sz="1600" dirty="0"/>
          </a:p>
        </p:txBody>
      </p:sp>
      <p:pic>
        <p:nvPicPr>
          <p:cNvPr id="9" name="Picture 8" descr="RStudio logo flat.svg">
            <a:extLst>
              <a:ext uri="{FF2B5EF4-FFF2-40B4-BE49-F238E27FC236}">
                <a16:creationId xmlns:a16="http://schemas.microsoft.com/office/drawing/2014/main" id="{7590704F-61A0-4B5C-8B42-3E51F57FC8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4212" y="685166"/>
            <a:ext cx="1743710" cy="605790"/>
          </a:xfrm>
          <a:prstGeom prst="rect">
            <a:avLst/>
          </a:prstGeom>
          <a:noFill/>
          <a:ln>
            <a:noFill/>
          </a:ln>
        </p:spPr>
      </p:pic>
      <p:pic>
        <p:nvPicPr>
          <p:cNvPr id="12" name="Picture 11" descr="Python logo and wordmark.svg">
            <a:extLst>
              <a:ext uri="{FF2B5EF4-FFF2-40B4-BE49-F238E27FC236}">
                <a16:creationId xmlns:a16="http://schemas.microsoft.com/office/drawing/2014/main" id="{33C3DE91-58BC-4860-BCB1-AE843ABAD3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368" y="3661961"/>
            <a:ext cx="1903095" cy="563245"/>
          </a:xfrm>
          <a:prstGeom prst="rect">
            <a:avLst/>
          </a:prstGeom>
          <a:noFill/>
          <a:ln>
            <a:noFill/>
          </a:ln>
        </p:spPr>
      </p:pic>
      <p:pic>
        <p:nvPicPr>
          <p:cNvPr id="14" name="Picture 13" descr="à¦¸à§à¦¯à¦¾à¦¸ à¦²à§à¦à§.png">
            <a:extLst>
              <a:ext uri="{FF2B5EF4-FFF2-40B4-BE49-F238E27FC236}">
                <a16:creationId xmlns:a16="http://schemas.microsoft.com/office/drawing/2014/main" id="{E731BFA8-ACE0-4DC5-A110-D0672B87686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1368" y="2210767"/>
            <a:ext cx="1414145" cy="605790"/>
          </a:xfrm>
          <a:prstGeom prst="rect">
            <a:avLst/>
          </a:prstGeom>
          <a:noFill/>
          <a:ln>
            <a:noFill/>
          </a:ln>
        </p:spPr>
      </p:pic>
    </p:spTree>
    <p:extLst>
      <p:ext uri="{BB962C8B-B14F-4D97-AF65-F5344CB8AC3E}">
        <p14:creationId xmlns:p14="http://schemas.microsoft.com/office/powerpoint/2010/main" val="64957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AE84-C887-4F4E-8087-B91924CF0F47}"/>
              </a:ext>
            </a:extLst>
          </p:cNvPr>
          <p:cNvSpPr>
            <a:spLocks noGrp="1"/>
          </p:cNvSpPr>
          <p:nvPr>
            <p:ph type="title"/>
          </p:nvPr>
        </p:nvSpPr>
        <p:spPr>
          <a:xfrm>
            <a:off x="670785" y="5177989"/>
            <a:ext cx="10801206" cy="1256144"/>
          </a:xfrm>
        </p:spPr>
        <p:txBody>
          <a:bodyPr anchor="b">
            <a:normAutofit/>
          </a:bodyPr>
          <a:lstStyle/>
          <a:p>
            <a:r>
              <a:rPr lang="en-US" dirty="0"/>
              <a:t>Customer service support and Community</a:t>
            </a:r>
            <a:br>
              <a:rPr lang="en-US" dirty="0"/>
            </a:br>
            <a:r>
              <a:rPr lang="en-US" dirty="0"/>
              <a:t>&amp; Future Outlook</a:t>
            </a:r>
          </a:p>
        </p:txBody>
      </p:sp>
      <p:sp>
        <p:nvSpPr>
          <p:cNvPr id="4" name="Content Placeholder 3">
            <a:extLst>
              <a:ext uri="{FF2B5EF4-FFF2-40B4-BE49-F238E27FC236}">
                <a16:creationId xmlns:a16="http://schemas.microsoft.com/office/drawing/2014/main" id="{499C2B30-8F71-45CF-8FD9-4370A7B04147}"/>
              </a:ext>
            </a:extLst>
          </p:cNvPr>
          <p:cNvSpPr>
            <a:spLocks noGrp="1"/>
          </p:cNvSpPr>
          <p:nvPr>
            <p:ph sz="half" idx="2"/>
          </p:nvPr>
        </p:nvSpPr>
        <p:spPr>
          <a:xfrm>
            <a:off x="2646217" y="723373"/>
            <a:ext cx="7606147" cy="4454616"/>
          </a:xfrm>
        </p:spPr>
        <p:txBody>
          <a:bodyPr>
            <a:normAutofit/>
          </a:bodyPr>
          <a:lstStyle/>
          <a:p>
            <a:r>
              <a:rPr lang="en-US" sz="1600" dirty="0"/>
              <a:t>“SAS has good support services because it is paid software and R is freeware. So big companies prefer SAS over R” when the guaranteed access to support in general and for installation is paramount. (Gupta, 2106)</a:t>
            </a:r>
          </a:p>
          <a:p>
            <a:r>
              <a:rPr lang="en-US" sz="1600" dirty="0"/>
              <a:t>“99 out of 100 times (if not more often), your question has already been asked and answered on sites like Stack Overflow. On top of that, there are numerous companies that do provide professional support for R and Python. So, although there’s no official support for both R and Python, in practice we see that if you’ve got a question, you’ll likely have your answer sooner if it’s about R or Python than in case it’s SAS… related.” (</a:t>
            </a:r>
            <a:r>
              <a:rPr lang="en-US" sz="1600" dirty="0" err="1"/>
              <a:t>Kromme</a:t>
            </a:r>
            <a:r>
              <a:rPr lang="en-US" sz="1600" dirty="0"/>
              <a:t>, 2017)</a:t>
            </a:r>
          </a:p>
          <a:p>
            <a:pPr marL="0" indent="0">
              <a:buNone/>
            </a:pPr>
            <a:endParaRPr lang="en-US" sz="1600" dirty="0"/>
          </a:p>
          <a:p>
            <a:endParaRPr lang="en-US" sz="1200" dirty="0"/>
          </a:p>
          <a:p>
            <a:endParaRPr lang="en-US" sz="1600" dirty="0"/>
          </a:p>
        </p:txBody>
      </p:sp>
      <p:pic>
        <p:nvPicPr>
          <p:cNvPr id="9" name="Picture 8" descr="RStudio logo flat.svg">
            <a:extLst>
              <a:ext uri="{FF2B5EF4-FFF2-40B4-BE49-F238E27FC236}">
                <a16:creationId xmlns:a16="http://schemas.microsoft.com/office/drawing/2014/main" id="{7590704F-61A0-4B5C-8B42-3E51F57FC8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4212" y="685166"/>
            <a:ext cx="1743710" cy="605790"/>
          </a:xfrm>
          <a:prstGeom prst="rect">
            <a:avLst/>
          </a:prstGeom>
          <a:noFill/>
          <a:ln>
            <a:noFill/>
          </a:ln>
        </p:spPr>
      </p:pic>
      <p:pic>
        <p:nvPicPr>
          <p:cNvPr id="12" name="Picture 11" descr="Python logo and wordmark.svg">
            <a:extLst>
              <a:ext uri="{FF2B5EF4-FFF2-40B4-BE49-F238E27FC236}">
                <a16:creationId xmlns:a16="http://schemas.microsoft.com/office/drawing/2014/main" id="{33C3DE91-58BC-4860-BCB1-AE843ABAD3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368" y="3661961"/>
            <a:ext cx="1903095" cy="563245"/>
          </a:xfrm>
          <a:prstGeom prst="rect">
            <a:avLst/>
          </a:prstGeom>
          <a:noFill/>
          <a:ln>
            <a:noFill/>
          </a:ln>
        </p:spPr>
      </p:pic>
      <p:pic>
        <p:nvPicPr>
          <p:cNvPr id="14" name="Picture 13" descr="à¦¸à§à¦¯à¦¾à¦¸ à¦²à§à¦à§.png">
            <a:extLst>
              <a:ext uri="{FF2B5EF4-FFF2-40B4-BE49-F238E27FC236}">
                <a16:creationId xmlns:a16="http://schemas.microsoft.com/office/drawing/2014/main" id="{E731BFA8-ACE0-4DC5-A110-D0672B87686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1368" y="2210767"/>
            <a:ext cx="1414145" cy="605790"/>
          </a:xfrm>
          <a:prstGeom prst="rect">
            <a:avLst/>
          </a:prstGeom>
          <a:noFill/>
          <a:ln>
            <a:noFill/>
          </a:ln>
        </p:spPr>
      </p:pic>
    </p:spTree>
    <p:extLst>
      <p:ext uri="{BB962C8B-B14F-4D97-AF65-F5344CB8AC3E}">
        <p14:creationId xmlns:p14="http://schemas.microsoft.com/office/powerpoint/2010/main" val="4243706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AE84-C887-4F4E-8087-B91924CF0F47}"/>
              </a:ext>
            </a:extLst>
          </p:cNvPr>
          <p:cNvSpPr>
            <a:spLocks noGrp="1"/>
          </p:cNvSpPr>
          <p:nvPr>
            <p:ph type="title"/>
          </p:nvPr>
        </p:nvSpPr>
        <p:spPr>
          <a:xfrm>
            <a:off x="684212" y="4738255"/>
            <a:ext cx="10801206" cy="1256144"/>
          </a:xfrm>
        </p:spPr>
        <p:txBody>
          <a:bodyPr anchor="b">
            <a:normAutofit/>
          </a:bodyPr>
          <a:lstStyle/>
          <a:p>
            <a:r>
              <a:rPr lang="en-US" dirty="0"/>
              <a:t>Conclusion</a:t>
            </a:r>
          </a:p>
        </p:txBody>
      </p:sp>
      <p:sp>
        <p:nvSpPr>
          <p:cNvPr id="4" name="Content Placeholder 3">
            <a:extLst>
              <a:ext uri="{FF2B5EF4-FFF2-40B4-BE49-F238E27FC236}">
                <a16:creationId xmlns:a16="http://schemas.microsoft.com/office/drawing/2014/main" id="{499C2B30-8F71-45CF-8FD9-4370A7B04147}"/>
              </a:ext>
            </a:extLst>
          </p:cNvPr>
          <p:cNvSpPr>
            <a:spLocks noGrp="1"/>
          </p:cNvSpPr>
          <p:nvPr>
            <p:ph sz="half" idx="2"/>
          </p:nvPr>
        </p:nvSpPr>
        <p:spPr>
          <a:xfrm>
            <a:off x="706582" y="723373"/>
            <a:ext cx="9767454" cy="3765500"/>
          </a:xfrm>
        </p:spPr>
        <p:txBody>
          <a:bodyPr>
            <a:normAutofit/>
          </a:bodyPr>
          <a:lstStyle/>
          <a:p>
            <a:r>
              <a:rPr lang="en-US" dirty="0"/>
              <a:t>In conclusion, I strongly recommend that we choose either R-Studio or the Python Edu Studio over the SAS Studio. From the overall cost due to the licenses to the limitations in adding new packages and customizing data visualizations, both of the open source options make the most sense. Coupled with the growing communities and the support that these avail, I feel that the there would be value in using either or both.</a:t>
            </a:r>
          </a:p>
          <a:p>
            <a:r>
              <a:rPr lang="en-US" dirty="0"/>
              <a:t>Since one must be chosen, I recommend the Python Edu IDE, especially since in a pinch R can still be leveraged with the rpy2 package. Python has the added benefit of being versatile in a lot of areas above and beyond data analysis and statistical number crunching, including website design and project development.</a:t>
            </a:r>
          </a:p>
        </p:txBody>
      </p:sp>
      <p:pic>
        <p:nvPicPr>
          <p:cNvPr id="9" name="Picture 8" descr="RStudio logo flat.svg">
            <a:extLst>
              <a:ext uri="{FF2B5EF4-FFF2-40B4-BE49-F238E27FC236}">
                <a16:creationId xmlns:a16="http://schemas.microsoft.com/office/drawing/2014/main" id="{7590704F-61A0-4B5C-8B42-3E51F57FC8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6582" y="4738255"/>
            <a:ext cx="1743710" cy="605790"/>
          </a:xfrm>
          <a:prstGeom prst="rect">
            <a:avLst/>
          </a:prstGeom>
          <a:noFill/>
          <a:ln>
            <a:noFill/>
          </a:ln>
        </p:spPr>
      </p:pic>
      <p:pic>
        <p:nvPicPr>
          <p:cNvPr id="12" name="Picture 11" descr="Python logo and wordmark.svg">
            <a:extLst>
              <a:ext uri="{FF2B5EF4-FFF2-40B4-BE49-F238E27FC236}">
                <a16:creationId xmlns:a16="http://schemas.microsoft.com/office/drawing/2014/main" id="{33C3DE91-58BC-4860-BCB1-AE843ABAD3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58757" y="4738255"/>
            <a:ext cx="1903095" cy="563245"/>
          </a:xfrm>
          <a:prstGeom prst="rect">
            <a:avLst/>
          </a:prstGeom>
          <a:noFill/>
          <a:ln>
            <a:noFill/>
          </a:ln>
        </p:spPr>
      </p:pic>
      <p:pic>
        <p:nvPicPr>
          <p:cNvPr id="14" name="Picture 13" descr="à¦¸à§à¦¯à¦¾à¦¸ à¦²à§à¦à§.png">
            <a:extLst>
              <a:ext uri="{FF2B5EF4-FFF2-40B4-BE49-F238E27FC236}">
                <a16:creationId xmlns:a16="http://schemas.microsoft.com/office/drawing/2014/main" id="{E731BFA8-ACE0-4DC5-A110-D0672B87686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92677" y="4781809"/>
            <a:ext cx="1414145" cy="605790"/>
          </a:xfrm>
          <a:prstGeom prst="rect">
            <a:avLst/>
          </a:prstGeom>
          <a:noFill/>
          <a:ln>
            <a:noFill/>
          </a:ln>
        </p:spPr>
      </p:pic>
    </p:spTree>
    <p:extLst>
      <p:ext uri="{BB962C8B-B14F-4D97-AF65-F5344CB8AC3E}">
        <p14:creationId xmlns:p14="http://schemas.microsoft.com/office/powerpoint/2010/main" val="27335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AA640F6-E5C3-4E1F-9DDC-5DA5B552EAF0}"/>
              </a:ext>
            </a:extLst>
          </p:cNvPr>
          <p:cNvSpPr>
            <a:spLocks noGrp="1"/>
          </p:cNvSpPr>
          <p:nvPr>
            <p:ph type="title"/>
          </p:nvPr>
        </p:nvSpPr>
        <p:spPr>
          <a:xfrm>
            <a:off x="684213" y="685800"/>
            <a:ext cx="10058400" cy="1226127"/>
          </a:xfrm>
        </p:spPr>
        <p:txBody>
          <a:bodyPr/>
          <a:lstStyle/>
          <a:p>
            <a:r>
              <a:rPr lang="en-US" dirty="0"/>
              <a:t>References:</a:t>
            </a:r>
          </a:p>
        </p:txBody>
      </p:sp>
      <p:sp>
        <p:nvSpPr>
          <p:cNvPr id="8" name="Text Placeholder 7">
            <a:extLst>
              <a:ext uri="{FF2B5EF4-FFF2-40B4-BE49-F238E27FC236}">
                <a16:creationId xmlns:a16="http://schemas.microsoft.com/office/drawing/2014/main" id="{82D5248E-29FF-49AE-BFCD-C64D7A1CEF02}"/>
              </a:ext>
            </a:extLst>
          </p:cNvPr>
          <p:cNvSpPr>
            <a:spLocks noGrp="1"/>
          </p:cNvSpPr>
          <p:nvPr>
            <p:ph type="body" idx="1"/>
          </p:nvPr>
        </p:nvSpPr>
        <p:spPr>
          <a:xfrm>
            <a:off x="684211" y="1565565"/>
            <a:ext cx="10058399" cy="4428836"/>
          </a:xfrm>
        </p:spPr>
        <p:txBody>
          <a:bodyPr anchor="t">
            <a:normAutofit/>
          </a:bodyPr>
          <a:lstStyle/>
          <a:p>
            <a:r>
              <a:rPr lang="en-US" sz="1600" dirty="0" err="1"/>
              <a:t>Brittain</a:t>
            </a:r>
            <a:r>
              <a:rPr lang="en-US" sz="1600" dirty="0"/>
              <a:t>, J.; </a:t>
            </a:r>
            <a:r>
              <a:rPr lang="en-US" sz="1600" dirty="0" err="1"/>
              <a:t>Cendon</a:t>
            </a:r>
            <a:r>
              <a:rPr lang="en-US" sz="1600" dirty="0"/>
              <a:t>, M.; Nizzi, J.; </a:t>
            </a:r>
            <a:r>
              <a:rPr lang="en-US" sz="1600" dirty="0" err="1"/>
              <a:t>Pleis</a:t>
            </a:r>
            <a:r>
              <a:rPr lang="en-US" sz="1600" dirty="0"/>
              <a:t>, J. (2018). Data Scientist’s Analysis Toolbox: Comparison of Python, R, and SAS Performance. SMU Data Science Review, 1(2)</a:t>
            </a:r>
          </a:p>
          <a:p>
            <a:r>
              <a:rPr lang="en-US" sz="1600" dirty="0"/>
              <a:t>Gupta, P. (2016). Which is best - SAS or Python or R?</a:t>
            </a:r>
            <a:r>
              <a:rPr lang="en-US" sz="1600" b="1" dirty="0"/>
              <a:t> </a:t>
            </a:r>
            <a:r>
              <a:rPr lang="en-US" sz="1600" dirty="0"/>
              <a:t>Retrieved from: </a:t>
            </a:r>
            <a:r>
              <a:rPr lang="en-US" sz="1600" dirty="0">
                <a:hlinkClick r:id="rId2"/>
              </a:rPr>
              <a:t>https://www.quora.com/Which-is-best-SAS-or-Python-or-R</a:t>
            </a:r>
            <a:endParaRPr lang="en-US" sz="1600" dirty="0"/>
          </a:p>
          <a:p>
            <a:r>
              <a:rPr lang="en-US" sz="1600" dirty="0"/>
              <a:t>Jain, K. (2017). Python vs. R vs. SAS – which tool should I learn for Data Science? Retrieved from: </a:t>
            </a:r>
            <a:r>
              <a:rPr lang="en-US" sz="1600" u="sng" dirty="0">
                <a:hlinkClick r:id="rId3"/>
              </a:rPr>
              <a:t>https://www.analyticsvidhya.com/blog/2017/09/sas-vs-vs-python-tool-learn/</a:t>
            </a:r>
            <a:endParaRPr lang="en-US" sz="1600" dirty="0"/>
          </a:p>
          <a:p>
            <a:r>
              <a:rPr lang="en-US" sz="1600" dirty="0" err="1"/>
              <a:t>Kromme</a:t>
            </a:r>
            <a:r>
              <a:rPr lang="en-US" sz="1600" dirty="0"/>
              <a:t>, J. (2017). R vs Python vs SPSS vs SAS. Retrieved from: </a:t>
            </a:r>
            <a:r>
              <a:rPr lang="en-US" sz="1600" dirty="0">
                <a:hlinkClick r:id="rId4"/>
              </a:rPr>
              <a:t>http://www.theanalyticslab.nl/python-r-vs-spss-sas/</a:t>
            </a:r>
            <a:endParaRPr lang="en-US" sz="1600" dirty="0"/>
          </a:p>
          <a:p>
            <a:r>
              <a:rPr lang="en-US" sz="1600" dirty="0"/>
              <a:t>Mishra, G. (2018).What is the license fee for SAS? Retrieved from: </a:t>
            </a:r>
            <a:r>
              <a:rPr lang="en-US" sz="1600" u="sng" dirty="0">
                <a:hlinkClick r:id="rId5"/>
              </a:rPr>
              <a:t>https://www.quora.com/What-is-the-license-fee-for-SAS</a:t>
            </a:r>
            <a:endParaRPr lang="en-US" sz="1600" dirty="0"/>
          </a:p>
          <a:p>
            <a:r>
              <a:rPr lang="en-US" sz="1600" dirty="0" err="1"/>
              <a:t>Muenchen</a:t>
            </a:r>
            <a:r>
              <a:rPr lang="en-US" sz="1600" dirty="0"/>
              <a:t>, B. (2017). Data Science Job Report 2017: R Passes SAS, But Python Leaves Them Both Behind. Retrieved from: </a:t>
            </a:r>
            <a:r>
              <a:rPr lang="en-US" sz="1600" u="sng" dirty="0">
                <a:hlinkClick r:id="rId6"/>
              </a:rPr>
              <a:t>https://www.r-bloggers.com/data-science-job-report-2017-r-passes-sas-but-python-leaves-them-both-behind/</a:t>
            </a:r>
            <a:endParaRPr lang="en-US" sz="1600" u="sng" dirty="0"/>
          </a:p>
          <a:p>
            <a:r>
              <a:rPr lang="en-US" sz="1600" dirty="0" err="1"/>
              <a:t>Savaram</a:t>
            </a:r>
            <a:r>
              <a:rPr lang="en-US" sz="1600" dirty="0"/>
              <a:t>, R. (). </a:t>
            </a:r>
            <a:r>
              <a:rPr lang="pt-BR" sz="1600" dirty="0"/>
              <a:t>Python VS Sas Vs R. </a:t>
            </a:r>
            <a:r>
              <a:rPr lang="en-US" sz="1600" dirty="0"/>
              <a:t>Retrieved from: </a:t>
            </a:r>
            <a:r>
              <a:rPr lang="en-US" sz="1600" dirty="0">
                <a:hlinkClick r:id="rId7"/>
              </a:rPr>
              <a:t>https://mindmajix.com/python-vs-sas-vs-r</a:t>
            </a:r>
            <a:endParaRPr lang="en-US" sz="1600" dirty="0"/>
          </a:p>
          <a:p>
            <a:endParaRPr lang="en-US" dirty="0"/>
          </a:p>
        </p:txBody>
      </p:sp>
    </p:spTree>
    <p:extLst>
      <p:ext uri="{BB962C8B-B14F-4D97-AF65-F5344CB8AC3E}">
        <p14:creationId xmlns:p14="http://schemas.microsoft.com/office/powerpoint/2010/main" val="99005935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5809</TotalTime>
  <Words>894</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Slice</vt:lpstr>
      <vt:lpstr>Comparative review of analytical ides</vt:lpstr>
      <vt:lpstr>Introduction to review and analysis &amp; Brief historical background</vt:lpstr>
      <vt:lpstr>Job Perspective &amp; availability / cost</vt:lpstr>
      <vt:lpstr>Ease of usage/learning &amp; data handling capabilities</vt:lpstr>
      <vt:lpstr>Visualization capabilities &amp; statistical capabilities</vt:lpstr>
      <vt:lpstr>Data task scenarios &amp; DEEP LEARNING SUPPORT</vt:lpstr>
      <vt:lpstr>Customer service support and Community &amp; Future Outlook</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review of analytical ides</dc:title>
  <dc:creator>John Imbur</dc:creator>
  <cp:lastModifiedBy>John Imbur</cp:lastModifiedBy>
  <cp:revision>32</cp:revision>
  <dcterms:created xsi:type="dcterms:W3CDTF">2019-06-20T04:01:36Z</dcterms:created>
  <dcterms:modified xsi:type="dcterms:W3CDTF">2019-06-24T05:49:10Z</dcterms:modified>
</cp:coreProperties>
</file>