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0"/>
  </p:notesMasterIdLst>
  <p:sldIdLst>
    <p:sldId id="256" r:id="rId2"/>
    <p:sldId id="268" r:id="rId3"/>
    <p:sldId id="281" r:id="rId4"/>
    <p:sldId id="283" r:id="rId5"/>
    <p:sldId id="284" r:id="rId6"/>
    <p:sldId id="285" r:id="rId7"/>
    <p:sldId id="294" r:id="rId8"/>
    <p:sldId id="287" r:id="rId9"/>
    <p:sldId id="288" r:id="rId10"/>
    <p:sldId id="295" r:id="rId11"/>
    <p:sldId id="296" r:id="rId12"/>
    <p:sldId id="291" r:id="rId13"/>
    <p:sldId id="298" r:id="rId14"/>
    <p:sldId id="299" r:id="rId15"/>
    <p:sldId id="282" r:id="rId16"/>
    <p:sldId id="292" r:id="rId17"/>
    <p:sldId id="280"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3" autoAdjust="0"/>
    <p:restoredTop sz="83232" autoAdjust="0"/>
  </p:normalViewPr>
  <p:slideViewPr>
    <p:cSldViewPr snapToGrid="0">
      <p:cViewPr varScale="1">
        <p:scale>
          <a:sx n="49" d="100"/>
          <a:sy n="49"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83CB5-00BF-4E44-B77E-6BE49C0CB13E}"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C2E54-1C10-43CD-A8E6-15D0FC07F922}" type="slidenum">
              <a:rPr lang="en-US" smtClean="0"/>
              <a:t>‹#›</a:t>
            </a:fld>
            <a:endParaRPr lang="en-US"/>
          </a:p>
        </p:txBody>
      </p:sp>
    </p:spTree>
    <p:extLst>
      <p:ext uri="{BB962C8B-B14F-4D97-AF65-F5344CB8AC3E}">
        <p14:creationId xmlns:p14="http://schemas.microsoft.com/office/powerpoint/2010/main" val="307877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ea typeface="Calibri" panose="020F0502020204030204" pitchFamily="34" charset="0"/>
                <a:cs typeface="Times New Roman" panose="02020603050405020304" pitchFamily="18" charset="0"/>
              </a:rPr>
              <a:t>ABSTRACT:</a:t>
            </a:r>
            <a:r>
              <a:rPr lang="en-US" sz="1200" dirty="0">
                <a:effectLst/>
                <a:ea typeface="Calibri" panose="020F0502020204030204" pitchFamily="34" charset="0"/>
                <a:cs typeface="Times New Roman" panose="02020603050405020304" pitchFamily="18" charset="0"/>
              </a:rPr>
              <a:t> For the Capstone project, the research question will be looking at social survey data gathered from the General Social Survey (GSS) for social sentiment analysis for the Unitarian Universalist Association (UUA) as it applies to attitudes related to racial equity and social justice. This project looks at whether demographic information of an individual, specifically political and/or religious sentiments, has any statistical relevance with respect to one’s attitude towards a national focus on addressing issues regarding racial equity. Based on the results, prescriptive suggestions will be provided to the UUA as far as likely allies among other denominations as well as populations that might be suitable for outreach and support.</a:t>
            </a:r>
          </a:p>
          <a:p>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First, the topic and then details related more specifically to the UUA and GSS will be introduced. Then the objectives, research hypothesis, literature review, and research design will be presented. Finally, the findings for each of the two hypotheses, along with the conclusions and recommendations, will be laid out for consideration and further discussion. </a:t>
            </a:r>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2</a:t>
            </a:fld>
            <a:endParaRPr lang="en-US"/>
          </a:p>
        </p:txBody>
      </p:sp>
    </p:spTree>
    <p:extLst>
      <p:ext uri="{BB962C8B-B14F-4D97-AF65-F5344CB8AC3E}">
        <p14:creationId xmlns:p14="http://schemas.microsoft.com/office/powerpoint/2010/main" val="32458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Limitations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Because not all questions are asked of all participants, the methodology of using the mean of the non-null answers for a ranking for the different areas of interest is suggested as a proxy. Ideally all respondents of the survey would have identical questions, but that is not always the case. This is true not just from one year to the next but even within a specific year’s survey. Only questions with consistent use in the last four surveys dating back to 2012 were considered.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Ethical considerations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how the GSS is handled, there are not any ethical, security, or privacy concerns. The data is gathered and anonymized per strict best practice guidelines for social research.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11</a:t>
            </a:fld>
            <a:endParaRPr lang="en-US"/>
          </a:p>
        </p:txBody>
      </p:sp>
    </p:spTree>
    <p:extLst>
      <p:ext uri="{BB962C8B-B14F-4D97-AF65-F5344CB8AC3E}">
        <p14:creationId xmlns:p14="http://schemas.microsoft.com/office/powerpoint/2010/main" val="992797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step was to analyze the distribution of the GSS responses broken up over both political and religious persuasions. As can be seen in Figure 1, there is a normalized bell curve of respondents with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lionshare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political middle across liberal churches, moderate churches, and fundamentalist churches and denominations, with the moderate churches comprising the largest portion, followed by liberal and then fundamentalist churches. It was decided to focus on these broad categories instead of specific denominations since there are only ~2500 responses in a given year and sample sizes would be too small if broken down into specific denominations.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Figures 2 to 6 show the distribution of the racial equity index across all of the different religious categories. Using the aggregate mean across each religious and political category for both the racial equity index as well as the religious strength index, there was in fact a linear relationship between each index and the seven political groupings ranging from extreme conservative to extreme liberal. This was validated not just overall as seen in Figures 7 and 8, but with the results on each of the specific religious categories as seen in figures 9 through 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Calibri" panose="020F0502020204030204" pitchFamily="34" charset="0"/>
              </a:rPr>
              <a:t>For the racial equity index for the first hypothesis, the Pearson coefficient was under .001, so the null hypothesis was rejected. For the religiosity strength index for the second hypothesis, the Pearson coefficient was .0285, also under .05, so that null hypothesis was rejected overall as well. While each of the subcategories of religious types also rejected the null hypothesis, the group of responses without an identified church category had a P value of .12, so while the church groups all rejected that second hypothesis, those that were unchurched did not. Interestingly, the relationship with religiosity strength and political persuasion was a negative slope with those self-identified as extremely conservative being the most self-identified religious on down to the most liberal being the least.</a:t>
            </a:r>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12</a:t>
            </a:fld>
            <a:endParaRPr lang="en-US"/>
          </a:p>
        </p:txBody>
      </p:sp>
    </p:spTree>
    <p:extLst>
      <p:ext uri="{BB962C8B-B14F-4D97-AF65-F5344CB8AC3E}">
        <p14:creationId xmlns:p14="http://schemas.microsoft.com/office/powerpoint/2010/main" val="295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Wingdings" panose="05000000000000000000" pitchFamily="2" charset="2"/>
              <a:buChar char="Ø"/>
            </a:pPr>
            <a:r>
              <a:rPr lang="en-US" sz="1800" dirty="0"/>
              <a:t>All of the categories of racial equity index were tested for linear regression against the range of political persuasion, identified as Extremely Conservative as 1 all the way to Extremely Liberal as 7 in Figure 2.</a:t>
            </a:r>
          </a:p>
          <a:p>
            <a:pPr marL="285750" indent="-285750">
              <a:lnSpc>
                <a:spcPct val="150000"/>
              </a:lnSpc>
              <a:buFont typeface="Wingdings" panose="05000000000000000000" pitchFamily="2" charset="2"/>
              <a:buChar char="Ø"/>
            </a:pPr>
            <a:r>
              <a:rPr lang="en-US" sz="1800" dirty="0"/>
              <a:t>All four religious categories and overall had a statistical significance.</a:t>
            </a:r>
          </a:p>
          <a:p>
            <a:pPr marL="285750" indent="-285750">
              <a:lnSpc>
                <a:spcPct val="150000"/>
              </a:lnSpc>
              <a:buFont typeface="Wingdings" panose="05000000000000000000" pitchFamily="2" charset="2"/>
              <a:buChar char="Ø"/>
            </a:pPr>
            <a:r>
              <a:rPr lang="en-US" sz="1800" dirty="0"/>
              <a:t>The Pearson values for the linear regressions are:</a:t>
            </a:r>
          </a:p>
          <a:p>
            <a:pPr marL="285750" indent="-285750">
              <a:lnSpc>
                <a:spcPct val="150000"/>
              </a:lnSpc>
              <a:buFont typeface="Arial" panose="020B0604020202020204" pitchFamily="34" charset="0"/>
              <a:buChar char="•"/>
            </a:pPr>
            <a:r>
              <a:rPr lang="en-US" sz="1800" dirty="0"/>
              <a:t>Overall = </a:t>
            </a:r>
            <a:r>
              <a:rPr lang="en-US" sz="1800" b="1" dirty="0"/>
              <a:t>&lt; .001</a:t>
            </a:r>
          </a:p>
          <a:p>
            <a:pPr marL="285750" indent="-285750">
              <a:lnSpc>
                <a:spcPct val="150000"/>
              </a:lnSpc>
              <a:buFont typeface="Arial" panose="020B0604020202020204" pitchFamily="34" charset="0"/>
              <a:buChar char="•"/>
            </a:pPr>
            <a:r>
              <a:rPr lang="en-US" sz="1800" dirty="0"/>
              <a:t>Unidentified church = </a:t>
            </a:r>
            <a:r>
              <a:rPr lang="en-US" sz="1800" b="1" dirty="0"/>
              <a:t>.0055</a:t>
            </a:r>
          </a:p>
          <a:p>
            <a:pPr marL="285750" indent="-285750">
              <a:lnSpc>
                <a:spcPct val="150000"/>
              </a:lnSpc>
              <a:buFont typeface="Arial" panose="020B0604020202020204" pitchFamily="34" charset="0"/>
              <a:buChar char="•"/>
            </a:pPr>
            <a:r>
              <a:rPr lang="en-US" sz="1800" dirty="0"/>
              <a:t>Liberal church = </a:t>
            </a:r>
            <a:r>
              <a:rPr lang="en-US" sz="1800" b="1" dirty="0"/>
              <a:t>&lt; .0001</a:t>
            </a:r>
          </a:p>
          <a:p>
            <a:pPr marL="285750" indent="-285750">
              <a:lnSpc>
                <a:spcPct val="150000"/>
              </a:lnSpc>
              <a:buFont typeface="Arial" panose="020B0604020202020204" pitchFamily="34" charset="0"/>
              <a:buChar char="•"/>
            </a:pPr>
            <a:r>
              <a:rPr lang="en-US" sz="1800" dirty="0"/>
              <a:t>Moderate church = </a:t>
            </a:r>
            <a:r>
              <a:rPr lang="en-US" sz="1800" b="1" dirty="0"/>
              <a:t>&lt; .0001</a:t>
            </a:r>
          </a:p>
          <a:p>
            <a:pPr marL="285750" indent="-285750">
              <a:lnSpc>
                <a:spcPct val="150000"/>
              </a:lnSpc>
              <a:buFont typeface="Arial" panose="020B0604020202020204" pitchFamily="34" charset="0"/>
              <a:buChar char="•"/>
            </a:pPr>
            <a:r>
              <a:rPr lang="en-US" sz="1800" dirty="0"/>
              <a:t>Fundamentalist church = </a:t>
            </a:r>
            <a:r>
              <a:rPr lang="en-US" sz="1800" b="1" dirty="0"/>
              <a:t>.0022</a:t>
            </a:r>
          </a:p>
        </p:txBody>
      </p:sp>
      <p:sp>
        <p:nvSpPr>
          <p:cNvPr id="4" name="Slide Number Placeholder 3"/>
          <p:cNvSpPr>
            <a:spLocks noGrp="1"/>
          </p:cNvSpPr>
          <p:nvPr>
            <p:ph type="sldNum" sz="quarter" idx="5"/>
          </p:nvPr>
        </p:nvSpPr>
        <p:spPr/>
        <p:txBody>
          <a:bodyPr/>
          <a:lstStyle/>
          <a:p>
            <a:fld id="{77BC2E54-1C10-43CD-A8E6-15D0FC07F922}" type="slidenum">
              <a:rPr lang="en-US" smtClean="0"/>
              <a:t>13</a:t>
            </a:fld>
            <a:endParaRPr lang="en-US"/>
          </a:p>
        </p:txBody>
      </p:sp>
    </p:spTree>
    <p:extLst>
      <p:ext uri="{BB962C8B-B14F-4D97-AF65-F5344CB8AC3E}">
        <p14:creationId xmlns:p14="http://schemas.microsoft.com/office/powerpoint/2010/main" val="2779053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Wingdings" panose="05000000000000000000" pitchFamily="2" charset="2"/>
              <a:buChar char="Ø"/>
            </a:pPr>
            <a:r>
              <a:rPr lang="en-US" sz="1800" dirty="0"/>
              <a:t>All of the categories of religiosity strength index were tested for linear regression against the range of political persuasion, identified as Extremely Conservative as 1 all the way to Extremely Liberal as 7 in Figure 3.</a:t>
            </a:r>
          </a:p>
          <a:p>
            <a:pPr marL="285750" indent="-285750">
              <a:lnSpc>
                <a:spcPct val="150000"/>
              </a:lnSpc>
              <a:buFont typeface="Wingdings" panose="05000000000000000000" pitchFamily="2" charset="2"/>
              <a:buChar char="Ø"/>
            </a:pPr>
            <a:r>
              <a:rPr lang="en-US" sz="1800" dirty="0"/>
              <a:t>All four religious categories and overall had a statistical significance, with the exception of those without a religious affiliation who narrowly failed to reject the null hypothesis.</a:t>
            </a:r>
          </a:p>
          <a:p>
            <a:pPr marL="285750" indent="-285750">
              <a:lnSpc>
                <a:spcPct val="150000"/>
              </a:lnSpc>
              <a:buFont typeface="Wingdings" panose="05000000000000000000" pitchFamily="2" charset="2"/>
              <a:buChar char="Ø"/>
            </a:pPr>
            <a:r>
              <a:rPr lang="en-US" sz="1800" dirty="0"/>
              <a:t>The Pearson values for the linear regressions are:</a:t>
            </a:r>
          </a:p>
          <a:p>
            <a:pPr marL="285750" indent="-285750">
              <a:lnSpc>
                <a:spcPct val="150000"/>
              </a:lnSpc>
              <a:buFont typeface="Arial" panose="020B0604020202020204" pitchFamily="34" charset="0"/>
              <a:buChar char="•"/>
            </a:pPr>
            <a:r>
              <a:rPr lang="en-US" sz="1800" dirty="0"/>
              <a:t>Overall = </a:t>
            </a:r>
            <a:r>
              <a:rPr lang="en-US" sz="1800" b="1" dirty="0"/>
              <a:t>&lt; .001</a:t>
            </a:r>
          </a:p>
          <a:p>
            <a:pPr marL="285750" indent="-285750">
              <a:lnSpc>
                <a:spcPct val="150000"/>
              </a:lnSpc>
              <a:buFont typeface="Arial" panose="020B0604020202020204" pitchFamily="34" charset="0"/>
              <a:buChar char="•"/>
            </a:pPr>
            <a:r>
              <a:rPr lang="en-US" sz="1800" dirty="0"/>
              <a:t>Unidentified church = </a:t>
            </a:r>
            <a:r>
              <a:rPr lang="en-US" sz="1800" b="1" dirty="0">
                <a:solidFill>
                  <a:srgbClr val="FF0000"/>
                </a:solidFill>
              </a:rPr>
              <a:t>.1211</a:t>
            </a:r>
          </a:p>
          <a:p>
            <a:pPr marL="285750" indent="-285750">
              <a:lnSpc>
                <a:spcPct val="150000"/>
              </a:lnSpc>
              <a:buFont typeface="Arial" panose="020B0604020202020204" pitchFamily="34" charset="0"/>
              <a:buChar char="•"/>
            </a:pPr>
            <a:r>
              <a:rPr lang="en-US" sz="1800" dirty="0"/>
              <a:t>Liberal church = </a:t>
            </a:r>
            <a:r>
              <a:rPr lang="en-US" sz="1800" b="1" dirty="0"/>
              <a:t>.0006</a:t>
            </a:r>
          </a:p>
          <a:p>
            <a:pPr marL="285750" indent="-285750">
              <a:lnSpc>
                <a:spcPct val="150000"/>
              </a:lnSpc>
              <a:buFont typeface="Arial" panose="020B0604020202020204" pitchFamily="34" charset="0"/>
              <a:buChar char="•"/>
            </a:pPr>
            <a:r>
              <a:rPr lang="en-US" sz="1800" dirty="0"/>
              <a:t>Moderate church = </a:t>
            </a:r>
            <a:r>
              <a:rPr lang="en-US" sz="1800" b="1" dirty="0"/>
              <a:t>.0479</a:t>
            </a:r>
          </a:p>
          <a:p>
            <a:pPr marL="285750" indent="-285750">
              <a:lnSpc>
                <a:spcPct val="150000"/>
              </a:lnSpc>
              <a:buFont typeface="Arial" panose="020B0604020202020204" pitchFamily="34" charset="0"/>
              <a:buChar char="•"/>
            </a:pPr>
            <a:r>
              <a:rPr lang="en-US" sz="1800" dirty="0"/>
              <a:t>Fundamentalist church = </a:t>
            </a:r>
            <a:r>
              <a:rPr lang="en-US" sz="1800" b="1" dirty="0"/>
              <a:t>.0104</a:t>
            </a:r>
          </a:p>
        </p:txBody>
      </p:sp>
      <p:sp>
        <p:nvSpPr>
          <p:cNvPr id="4" name="Slide Number Placeholder 3"/>
          <p:cNvSpPr>
            <a:spLocks noGrp="1"/>
          </p:cNvSpPr>
          <p:nvPr>
            <p:ph type="sldNum" sz="quarter" idx="5"/>
          </p:nvPr>
        </p:nvSpPr>
        <p:spPr/>
        <p:txBody>
          <a:bodyPr/>
          <a:lstStyle/>
          <a:p>
            <a:fld id="{77BC2E54-1C10-43CD-A8E6-15D0FC07F922}" type="slidenum">
              <a:rPr lang="en-US" smtClean="0"/>
              <a:t>14</a:t>
            </a:fld>
            <a:endParaRPr lang="en-US"/>
          </a:p>
        </p:txBody>
      </p:sp>
    </p:spTree>
    <p:extLst>
      <p:ext uri="{BB962C8B-B14F-4D97-AF65-F5344CB8AC3E}">
        <p14:creationId xmlns:p14="http://schemas.microsoft.com/office/powerpoint/2010/main" val="409473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methodology seems promising and should help with future investigations of different forms of social justice research questions. Not only were the results statistically significant, but the trends seem to support additional conclusions that may prove useful. The first is that there are a lot more individuals that self-identify as religiously moderate and liberal compared to fundamentalist. The second is that political alignment appears to map with concerns over social justice, at least with the specific case of racial equity. The third is that there tends to be more political conservatism with fundamentalists than those in liberal and moderate denominations. The fourth is that there is a negative correlation to strength in religiosity and political leaning, with extremely conservative identifying as most religious and a diminution in the strength of religiosity as individuals trend more liberal.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does this all mean? There is a lot of opportunity for finding allies in other liberal and moderate denominations, there are a lot of us, there is a potential benefit in encouraging religiosity to increase enthusiasm, and there are potential allies that identify as fundamentalist liberals that might be effective change agents within their houses of worship.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77BC2E54-1C10-43CD-A8E6-15D0FC07F922}" type="slidenum">
              <a:rPr lang="en-US" smtClean="0"/>
              <a:t>15</a:t>
            </a:fld>
            <a:endParaRPr lang="en-US"/>
          </a:p>
        </p:txBody>
      </p:sp>
    </p:spTree>
    <p:extLst>
      <p:ext uri="{BB962C8B-B14F-4D97-AF65-F5344CB8AC3E}">
        <p14:creationId xmlns:p14="http://schemas.microsoft.com/office/powerpoint/2010/main" val="4223696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Further research can be pursued with a similar methodology over other areas of interest like environmental protection, abortion, gun control, and voter protection and access. As was noted earlier, other public social surveys might be useful, particularly as related to religiosity and religious affiliation.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(Hackett, Smith,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Sciupac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Gecewicz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 Also, the work done could be replicated over the last four surveys back to 2012 based on the questions used. This would allow the analysis of trends over time that might be useful for the UUA to consider for deeper understanding of results and as we prepare for the newest results from the 2020 GSS.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77BC2E54-1C10-43CD-A8E6-15D0FC07F922}" type="slidenum">
              <a:rPr lang="en-US" smtClean="0"/>
              <a:t>16</a:t>
            </a:fld>
            <a:endParaRPr lang="en-US"/>
          </a:p>
        </p:txBody>
      </p:sp>
    </p:spTree>
    <p:extLst>
      <p:ext uri="{BB962C8B-B14F-4D97-AF65-F5344CB8AC3E}">
        <p14:creationId xmlns:p14="http://schemas.microsoft.com/office/powerpoint/2010/main" val="328805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17</a:t>
            </a:fld>
            <a:endParaRPr lang="en-US"/>
          </a:p>
        </p:txBody>
      </p:sp>
    </p:spTree>
    <p:extLst>
      <p:ext uri="{BB962C8B-B14F-4D97-AF65-F5344CB8AC3E}">
        <p14:creationId xmlns:p14="http://schemas.microsoft.com/office/powerpoint/2010/main" val="1671391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18</a:t>
            </a:fld>
            <a:endParaRPr lang="en-US"/>
          </a:p>
        </p:txBody>
      </p:sp>
    </p:spTree>
    <p:extLst>
      <p:ext uri="{BB962C8B-B14F-4D97-AF65-F5344CB8AC3E}">
        <p14:creationId xmlns:p14="http://schemas.microsoft.com/office/powerpoint/2010/main" val="389035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With the videotaped murder of George Floyd on Memorial Day at the end of May 2020, America saw significant social upheaval and unrest as millions took to the streets demanding change and accountability in policing reform and the judicial system as it relates to structural racism. The Unitarian Universalist Association (UUA) has a long history in social justice activism and support in general and specifically as it relates to racial equity and justice.</a:t>
            </a:r>
          </a:p>
          <a:p>
            <a:pPr marL="0" marR="0" indent="457200" algn="just">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a:t>
            </a:r>
            <a:r>
              <a:rPr lang="en-US" dirty="0">
                <a:latin typeface="Times New Roman" panose="02020603050405020304" pitchFamily="18" charset="0"/>
                <a:ea typeface="Calibri" panose="020F0502020204030204" pitchFamily="34" charset="0"/>
                <a:cs typeface="Times New Roman" panose="02020603050405020304" pitchFamily="18" charset="0"/>
              </a:rPr>
              <a:t>presentation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will explore data analysis on behalf of the UUA based on data gathered from the General Social Survey (GSS), assessing whether there is a statistical relationship between sentiments regarding both racial equity and the strength of one’s religiosity relative to their political affiliation.</a:t>
            </a:r>
          </a:p>
          <a:p>
            <a:pPr marL="0" marR="0" indent="457200" algn="just">
              <a:lnSpc>
                <a:spcPct val="150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Now we will explore the UUA’s current work followed by details related to the GSS.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77BC2E54-1C10-43CD-A8E6-15D0FC07F922}" type="slidenum">
              <a:rPr lang="en-US" smtClean="0"/>
              <a:t>3</a:t>
            </a:fld>
            <a:endParaRPr lang="en-US"/>
          </a:p>
        </p:txBody>
      </p:sp>
    </p:spTree>
    <p:extLst>
      <p:ext uri="{BB962C8B-B14F-4D97-AF65-F5344CB8AC3E}">
        <p14:creationId xmlns:p14="http://schemas.microsoft.com/office/powerpoint/2010/main" val="408853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an organization, the UUA was founded in 1962 with the merger of the Unitarian and Universalist denominations. Known as a bastion of Progressive activism over the last 150 years, members in both denominations championed causes like abolition, public school, suffrage for women and minorities, food safety, worker safety, and more. Both denominations had become increasingly secular and humanist over time and they chose to combine forces during the social turbulence that came out of the 1950s. With civil rights, UU ministers were at the fore of the marches and protests in the 1950s and 1960s.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social justice work has continued to this day. Each year the congregations meet at a national conference called General Assembly (GA) where a national emphasis is discussed and voted on that the denomination as a whole can focus on as a national issue. While congregations perform social action at the local level, as part of the UUA they can also be involved at the state and national level for a wide arrange of social justice and action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denomination met virtually for the annual GA in June 2020, the focus area of racial equity was chosen along with support of Black Lives Matter (BLM). The research question is whether the GSS data can help inform this year’s area of focus, perhaps in future years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4</a:t>
            </a:fld>
            <a:endParaRPr lang="en-US"/>
          </a:p>
        </p:txBody>
      </p:sp>
    </p:spTree>
    <p:extLst>
      <p:ext uri="{BB962C8B-B14F-4D97-AF65-F5344CB8AC3E}">
        <p14:creationId xmlns:p14="http://schemas.microsoft.com/office/powerpoint/2010/main" val="5292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With the focus on the social justice work that the UUA is involved in, the goal is to identify a publicly available dataset that will be able to support the social action of the denomination. To this end, the dataset that has been selected to be explored and proposed as a source for current and future research for the UUA is the General Social Survey (GSS), which has been an important part of social research ever since it was first tallied back in 1972. Gathered annually, this longitudinal study serves as a barometer of social opinions and trends on a range of issues over time with a standing group of surveyed parties. Administered by the National Opinion Research Center (NORC) at the University of Chicago, it has followed hundreds of social trends for almost a half a century. Because it came out of earlier social surveys, some of the trends can be actually followed over as much as 80 years. (NORC, 2020) Another benefit of the GSS is it is reflective of what other countries survey for international comparative research.</a:t>
            </a:r>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5</a:t>
            </a:fld>
            <a:endParaRPr lang="en-US"/>
          </a:p>
        </p:txBody>
      </p:sp>
    </p:spTree>
    <p:extLst>
      <p:ext uri="{BB962C8B-B14F-4D97-AF65-F5344CB8AC3E}">
        <p14:creationId xmlns:p14="http://schemas.microsoft.com/office/powerpoint/2010/main" val="330986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is to identify other denominations with which to possibly ally with on racial equity and other social justice causes. On the other side of the coin, there may be others in religious denominations not typically considered as an ally that share common purpose and interest on issues like racial equity. These people and organizations may be amenable to collaborative outreach and education seeking opportunities to change hearts and minds within their denominational organizations as well as in society at large. This will be done by looking at the cross-sectional influences of political persuasion and religious affiliations, as well as the strength of the religious affiliation.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other goal is to show the utility of using the GSS for this kind of research and analysis at the denominational level. Performing the research over multiple years’ worth of surveys can help show changes in societal attitudes and may even suggest specialized research performed at the behest of the UUA in addition to what can be gleaned from the GSS. The effectiveness of the methodology can also be assessed.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6</a:t>
            </a:fld>
            <a:endParaRPr lang="en-US"/>
          </a:p>
        </p:txBody>
      </p:sp>
    </p:spTree>
    <p:extLst>
      <p:ext uri="{BB962C8B-B14F-4D97-AF65-F5344CB8AC3E}">
        <p14:creationId xmlns:p14="http://schemas.microsoft.com/office/powerpoint/2010/main" val="82264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GSS has a number of different questions that touch on racial equity, and a tally will be created with a score from 1 to 7 based on the scale of answers available for specific questions. The sum of the non-null values divided by the count of non-null responses will be a composite racial equity score each respondent will receive. Each respondent provided a political self-assessment, which will also scored 1 to 7. With respect to religion, each respondent provided a religious self-assessment of church type that ranges from no answer, liberal, moderate, or fundamentalist. Each respondent’s strength of their religious affiliations will be ranked ranging from 1 to 7. Both the racial equity index and religiosity strength rankings will have one subtracted from it and normalized from 0 to 1. Lastly, the values will be aggregated based on political score as well as church type, calculating the mean of the normalized racial equity index as well as the religious strength, followed by linear regression performed against the political self-identified 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null hypothesis is that the P value is greater than .05 for the linear regression of the political ranking and the mean of the racial equity index over each of the religious categories. The alternative hypothesis is that the linear regression of the political ranking and the mean of the racial equity index over each of the religious categories will have a P value less than or equal of .05, meaning the first null hypothesis can be rejected. (O’Leary, 2017)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second null hypothesis is that the P value is greater than .05 for the linear regression of the political ranking and the mean of the strength of religiosity over each of the religious categories. The alternative hypothesis is that the linear regression of the political ranking and the mean of the strength of religiosity over each of the religious categories will have a P value less than or equal of .05, meaning the second null hypothesis can be rejected. (O’Leary, 2017)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77BC2E54-1C10-43CD-A8E6-15D0FC07F922}" type="slidenum">
              <a:rPr lang="en-US" smtClean="0"/>
              <a:t>7</a:t>
            </a:fld>
            <a:endParaRPr lang="en-US"/>
          </a:p>
        </p:txBody>
      </p:sp>
    </p:spTree>
    <p:extLst>
      <p:ext uri="{BB962C8B-B14F-4D97-AF65-F5344CB8AC3E}">
        <p14:creationId xmlns:p14="http://schemas.microsoft.com/office/powerpoint/2010/main" val="428585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the quality set of data in the GSS and a question that looks for relationships in attitudes based on religious affiliation, a review of existing GSS research was done to assess how other researchers have set up related GSS research.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Machi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MacEvoy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2016)</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literature review was done in two parts, first a more general set of papers that look at the efficacy of using the GSS in general, followed by a closer look at specific research focused on attitudinal trends.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paper 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“Reliability of the core items in the General Social Survey: Estimates from the three-wave panels, 2006–2014”, which looks at the reliability of the GSS. The researchers look at the consistency of questions over a series of surveys, specifically core questions, to see how reliable those questions are over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Hastings, 2016) They did this, factoring in the reality that some attitudinal changes are to be expected, and their research provides a reliability ranking of different questions based on their methodology. This was instrumental in assessing which GSS questions to use for this research for the UUA denomination.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paper titled “Supporting evidence: Why social scientists should sometimes consider data other than the General Social Survey” looks at the benefit of using additional data sources beyond just the GSS, particularly when looking at religion. While the authors make the case that other social survey sources can be beneficial, they also acknowledge that the GSS is the gold standard for social survey data in America. (Hackett, Smith,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Sciupac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Gecewicz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 The GSS alone will suffice for the Capstone project, but in the real world it would be good to expand the data sources to verify the pros and cons of using additional social surveys. This is particularly true since there are only 2500 or so responses with each iteration of the bi-annual GSS survey, so there really is not enough to drill down into specific denominations such as the UUA.</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next paper reviewed looks at attitudinal change over the GSS’ first four decades. Titled “A generation of attitude trends among US householders as measured in the NORC General Social Survey 1972–2010”, the author looks at the change over time with respect to different attitudes relative to different societal concerns. (Davis, 2013) While the focus for this paper is just on the most recent GSS from 2018, a similar type of review could be done back to previous years’ surveys based on the questions that were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paper titled “A longitudinal analysis of gendered association patterns: Homophily and social distance in the General Social Survey” presents the research in homophily, the tendency for individuals to associate with others self-identified as peers.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Brashears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2015) This tendency to self-select others that are more homogenous may prove useful within a church environment which would rank high on the homophilic scale. This will also impact the political groupings that so many find themselves in based on their partisan affiliations and social networks.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researchers that wrote “Partisan strength, political trust and generalized trust in the United States: An analysis of the General Social Survey, 1972–2014” looked at the strength of partisan feeling with political and overall trust.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Hooghe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Oser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2017) While this precedes the time that is being studied, this is still useful as relationships are explored that relate to the social justice issues being worked on by the UUA, especially as they relate to partisan position. </a:t>
            </a:r>
          </a:p>
          <a:p>
            <a:pPr marL="0" marR="0" indent="457200">
              <a:lnSpc>
                <a:spcPct val="20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Lastly, the paper titled “U.S. citizens' current attitudes toward immigrants and immigration: A study from the General Social Survey” was pulled as it looks at the issue of immigration, which has been an area of concern of the UUA with respect to human rights for asylum seekers and U.S. immigration policy. (Pryce, 2018) This paper explores the specific issue of immigration as well as generally how the GSS can be leveraged for social justice research.</a:t>
            </a:r>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8</a:t>
            </a:fld>
            <a:endParaRPr lang="en-US"/>
          </a:p>
        </p:txBody>
      </p:sp>
    </p:spTree>
    <p:extLst>
      <p:ext uri="{BB962C8B-B14F-4D97-AF65-F5344CB8AC3E}">
        <p14:creationId xmlns:p14="http://schemas.microsoft.com/office/powerpoint/2010/main" val="1004807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will be requested and downloaded via the GSS Data Explorer, exported as an Excel formatted file. The pre-processing will be done in Excel, which will make use of calculated values that will comprise the two indexes. Lastly, the data analysis will be done using SAS for both the descriptive analysis as well as testing each of the two null hypotheses.</a:t>
            </a:r>
          </a:p>
          <a:p>
            <a:pPr marL="4572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let us look more closely at first the methods and methodologies followed by the limitations and ethical concerns.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7BC2E54-1C10-43CD-A8E6-15D0FC07F922}" type="slidenum">
              <a:rPr lang="en-US" smtClean="0"/>
              <a:t>9</a:t>
            </a:fld>
            <a:endParaRPr lang="en-US"/>
          </a:p>
        </p:txBody>
      </p:sp>
    </p:spTree>
    <p:extLst>
      <p:ext uri="{BB962C8B-B14F-4D97-AF65-F5344CB8AC3E}">
        <p14:creationId xmlns:p14="http://schemas.microsoft.com/office/powerpoint/2010/main" val="418248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methodology is to create a racial equity index and strength of religiosity index based on a composite of multiple questions. In each of these, a single value is assigned from the sum and then mean of the attribute scores for the non-null values. Both political persuasion and religious belief each rely on the respondents’ self-assessment. While not ideal and dependent on the accuracy and honesty of the response, this was deemed reasonable and necessary.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two hypotheses, with the first the correlation of the racial equity index as the independent variable and political range as the dependent variable for each religious category. The second is the strength of religiosity as the independent variable and political range as the dependent variable, grouped by religious category.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correlation will be using SAS to test for linear regression for any statistically relevant relationship between the respective rankings and the political index, grouped by religious category. A P value of under .05 will be the determinant that the null hypothesis will be rejected.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7BC2E54-1C10-43CD-A8E6-15D0FC07F922}" type="slidenum">
              <a:rPr lang="en-US" smtClean="0"/>
              <a:t>10</a:t>
            </a:fld>
            <a:endParaRPr lang="en-US"/>
          </a:p>
        </p:txBody>
      </p:sp>
    </p:spTree>
    <p:extLst>
      <p:ext uri="{BB962C8B-B14F-4D97-AF65-F5344CB8AC3E}">
        <p14:creationId xmlns:p14="http://schemas.microsoft.com/office/powerpoint/2010/main" val="125409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21842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CAB9F-7A11-4FFA-BEFA-07AADA2FFEF7}"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123406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1231834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82465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393289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2168113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1973577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237648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160174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154802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CAB9F-7A11-4FFA-BEFA-07AADA2FFEF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57942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CAB9F-7A11-4FFA-BEFA-07AADA2FFEF7}"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39237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CAB9F-7A11-4FFA-BEFA-07AADA2FFEF7}"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386302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CAB9F-7A11-4FFA-BEFA-07AADA2FFEF7}"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184908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CAB9F-7A11-4FFA-BEFA-07AADA2FFEF7}"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208105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CAB9F-7A11-4FFA-BEFA-07AADA2FFEF7}"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104515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82CAB9F-7A11-4FFA-BEFA-07AADA2FFEF7}" type="datetimeFigureOut">
              <a:rPr lang="en-US" smtClean="0"/>
              <a:t>11/29/2020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D3C0620-D1BC-4807-80E9-BC55CA26654B}" type="slidenum">
              <a:rPr lang="en-US" smtClean="0"/>
              <a:t>‹#›</a:t>
            </a:fld>
            <a:endParaRPr lang="en-US"/>
          </a:p>
        </p:txBody>
      </p:sp>
    </p:spTree>
    <p:extLst>
      <p:ext uri="{BB962C8B-B14F-4D97-AF65-F5344CB8AC3E}">
        <p14:creationId xmlns:p14="http://schemas.microsoft.com/office/powerpoint/2010/main" val="289915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82CAB9F-7A11-4FFA-BEFA-07AADA2FFEF7}" type="datetimeFigureOut">
              <a:rPr lang="en-US" smtClean="0"/>
              <a:t>11/29/2020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D3C0620-D1BC-4807-80E9-BC55CA26654B}" type="slidenum">
              <a:rPr lang="en-US" smtClean="0"/>
              <a:t>‹#›</a:t>
            </a:fld>
            <a:endParaRPr lang="en-US"/>
          </a:p>
        </p:txBody>
      </p:sp>
    </p:spTree>
    <p:extLst>
      <p:ext uri="{BB962C8B-B14F-4D97-AF65-F5344CB8AC3E}">
        <p14:creationId xmlns:p14="http://schemas.microsoft.com/office/powerpoint/2010/main" val="156807493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gssdataexplorer.norc.org/"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hyperlink" Target="https://www.uua.org/abou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www.uua.org/justice"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ssdataexplorer.norc.or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norc.org/Pages/default.aspx"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4B45-8791-46D8-BBBB-2F8299A9FFCB}"/>
              </a:ext>
            </a:extLst>
          </p:cNvPr>
          <p:cNvSpPr>
            <a:spLocks noGrp="1"/>
          </p:cNvSpPr>
          <p:nvPr>
            <p:ph type="ctrTitle"/>
          </p:nvPr>
        </p:nvSpPr>
        <p:spPr>
          <a:xfrm>
            <a:off x="1573967" y="609601"/>
            <a:ext cx="9230881" cy="740228"/>
          </a:xfrm>
        </p:spPr>
        <p:txBody>
          <a:bodyPr>
            <a:noAutofit/>
          </a:bodyPr>
          <a:lstStyle/>
          <a:p>
            <a:r>
              <a:rPr lang="en-US" sz="3600" dirty="0"/>
              <a:t>Module 8: CAPSTONE PRESENTATION</a:t>
            </a:r>
          </a:p>
        </p:txBody>
      </p:sp>
      <p:sp>
        <p:nvSpPr>
          <p:cNvPr id="6" name="TextBox 5">
            <a:extLst>
              <a:ext uri="{FF2B5EF4-FFF2-40B4-BE49-F238E27FC236}">
                <a16:creationId xmlns:a16="http://schemas.microsoft.com/office/drawing/2014/main" id="{ECAFFCCB-4520-4480-BE21-5B83AB2A2041}"/>
              </a:ext>
            </a:extLst>
          </p:cNvPr>
          <p:cNvSpPr txBox="1"/>
          <p:nvPr/>
        </p:nvSpPr>
        <p:spPr>
          <a:xfrm>
            <a:off x="783772" y="2329543"/>
            <a:ext cx="10064619" cy="2178866"/>
          </a:xfrm>
          <a:prstGeom prst="rect">
            <a:avLst/>
          </a:prstGeom>
          <a:noFill/>
        </p:spPr>
        <p:txBody>
          <a:bodyPr wrap="square" rtlCol="0">
            <a:spAutoFit/>
          </a:bodyPr>
          <a:lstStyle/>
          <a:p>
            <a:pPr marL="0" marR="0" algn="ctr">
              <a:lnSpc>
                <a:spcPct val="200000"/>
              </a:lnSpc>
              <a:spcBef>
                <a:spcPts val="0"/>
              </a:spcBef>
              <a:spcAft>
                <a:spcPts val="0"/>
              </a:spcAft>
            </a:pPr>
            <a:r>
              <a:rPr lang="en-US" sz="1400" dirty="0">
                <a:effectLst/>
                <a:ea typeface="Calibri" panose="020F0502020204030204" pitchFamily="34" charset="0"/>
                <a:cs typeface="Times New Roman" panose="02020603050405020304" pitchFamily="18" charset="0"/>
              </a:rPr>
              <a:t>John Imbur</a:t>
            </a:r>
          </a:p>
          <a:p>
            <a:pPr marL="0" marR="0" algn="ctr">
              <a:lnSpc>
                <a:spcPct val="200000"/>
              </a:lnSpc>
              <a:spcBef>
                <a:spcPts val="0"/>
              </a:spcBef>
              <a:spcAft>
                <a:spcPts val="0"/>
              </a:spcAft>
            </a:pPr>
            <a:r>
              <a:rPr lang="en-US" sz="1400" dirty="0">
                <a:effectLst/>
                <a:ea typeface="Calibri" panose="020F0502020204030204" pitchFamily="34" charset="0"/>
                <a:cs typeface="Times New Roman" panose="02020603050405020304" pitchFamily="18" charset="0"/>
              </a:rPr>
              <a:t>MIS 581-1 – Capstone – Business Intelligence and Data Analytics</a:t>
            </a:r>
          </a:p>
          <a:p>
            <a:pPr marL="0" marR="0" algn="ctr">
              <a:lnSpc>
                <a:spcPct val="200000"/>
              </a:lnSpc>
              <a:spcBef>
                <a:spcPts val="0"/>
              </a:spcBef>
              <a:spcAft>
                <a:spcPts val="0"/>
              </a:spcAft>
            </a:pPr>
            <a:r>
              <a:rPr lang="en-US" sz="1400" dirty="0">
                <a:effectLst/>
                <a:ea typeface="Calibri" panose="020F0502020204030204" pitchFamily="34" charset="0"/>
                <a:cs typeface="Times New Roman" panose="02020603050405020304" pitchFamily="18" charset="0"/>
              </a:rPr>
              <a:t>Colorado State University – Global Campus</a:t>
            </a:r>
          </a:p>
          <a:p>
            <a:pPr marL="0" marR="0" algn="ctr">
              <a:lnSpc>
                <a:spcPct val="200000"/>
              </a:lnSpc>
              <a:spcBef>
                <a:spcPts val="0"/>
              </a:spcBef>
              <a:spcAft>
                <a:spcPts val="0"/>
              </a:spcAft>
            </a:pPr>
            <a:r>
              <a:rPr lang="en-US" sz="1400" dirty="0">
                <a:effectLst/>
                <a:ea typeface="Calibri" panose="020F0502020204030204" pitchFamily="34" charset="0"/>
                <a:cs typeface="Times New Roman" panose="02020603050405020304" pitchFamily="18" charset="0"/>
              </a:rPr>
              <a:t>Dr. Osama </a:t>
            </a:r>
            <a:r>
              <a:rPr lang="en-US" sz="1400" dirty="0" err="1">
                <a:effectLst/>
                <a:ea typeface="Calibri" panose="020F0502020204030204" pitchFamily="34" charset="0"/>
                <a:cs typeface="Times New Roman" panose="02020603050405020304" pitchFamily="18" charset="0"/>
              </a:rPr>
              <a:t>Morad</a:t>
            </a:r>
            <a:endParaRPr lang="en-US" sz="1400" dirty="0">
              <a:effectLst/>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400" dirty="0">
                <a:effectLst/>
                <a:ea typeface="Calibri" panose="020F0502020204030204" pitchFamily="34" charset="0"/>
                <a:cs typeface="Times New Roman" panose="02020603050405020304" pitchFamily="18" charset="0"/>
              </a:rPr>
              <a:t>December 6</a:t>
            </a:r>
            <a:r>
              <a:rPr lang="en-US" sz="1400" baseline="30000" dirty="0">
                <a:effectLst/>
                <a:ea typeface="Calibri" panose="020F0502020204030204" pitchFamily="34" charset="0"/>
                <a:cs typeface="Times New Roman" panose="02020603050405020304" pitchFamily="18" charset="0"/>
              </a:rPr>
              <a:t>th</a:t>
            </a:r>
            <a:r>
              <a:rPr lang="en-US" sz="1400" dirty="0">
                <a:effectLst/>
                <a:ea typeface="Calibri" panose="020F0502020204030204" pitchFamily="34" charset="0"/>
                <a:cs typeface="Times New Roman" panose="02020603050405020304" pitchFamily="18" charset="0"/>
              </a:rPr>
              <a:t>, 2020</a:t>
            </a:r>
          </a:p>
        </p:txBody>
      </p:sp>
    </p:spTree>
    <p:extLst>
      <p:ext uri="{BB962C8B-B14F-4D97-AF65-F5344CB8AC3E}">
        <p14:creationId xmlns:p14="http://schemas.microsoft.com/office/powerpoint/2010/main" val="101885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22515"/>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 Methodology and Methods</a:t>
            </a:r>
          </a:p>
        </p:txBody>
      </p:sp>
      <p:sp>
        <p:nvSpPr>
          <p:cNvPr id="3" name="TextBox 2">
            <a:extLst>
              <a:ext uri="{FF2B5EF4-FFF2-40B4-BE49-F238E27FC236}">
                <a16:creationId xmlns:a16="http://schemas.microsoft.com/office/drawing/2014/main" id="{CDBADBF9-07FD-450B-9951-A50526E5A55C}"/>
              </a:ext>
            </a:extLst>
          </p:cNvPr>
          <p:cNvSpPr txBox="1"/>
          <p:nvPr/>
        </p:nvSpPr>
        <p:spPr>
          <a:xfrm>
            <a:off x="881743" y="1345196"/>
            <a:ext cx="10428514" cy="498565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1A4E9B8-2AC0-4BE7-89EE-6BA4AB6FC46C}"/>
              </a:ext>
            </a:extLst>
          </p:cNvPr>
          <p:cNvSpPr txBox="1"/>
          <p:nvPr/>
        </p:nvSpPr>
        <p:spPr>
          <a:xfrm>
            <a:off x="881742" y="1306286"/>
            <a:ext cx="10713627" cy="41081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t>In Excel pre-processing, create a racial equity index from a variety of questions, ranking the response (if any) on a scale of 1 to 7. If there is a response, then a flag field will identify the presence of a response.</a:t>
            </a:r>
          </a:p>
          <a:p>
            <a:pPr marL="285750" indent="-285750">
              <a:lnSpc>
                <a:spcPct val="150000"/>
              </a:lnSpc>
              <a:buFont typeface="Wingdings" panose="05000000000000000000" pitchFamily="2" charset="2"/>
              <a:buChar char="Ø"/>
            </a:pPr>
            <a:r>
              <a:rPr lang="en-US" sz="1600" dirty="0"/>
              <a:t>In Excel pre-processing, create a religiosity strength index from a variety of questions, ranking the response (if any) on a scale of 1 to 7. If there is a response, then a flag field will identify the presence of a response.</a:t>
            </a:r>
          </a:p>
          <a:p>
            <a:pPr marL="285750" indent="-285750">
              <a:lnSpc>
                <a:spcPct val="150000"/>
              </a:lnSpc>
              <a:buFont typeface="Wingdings" panose="05000000000000000000" pitchFamily="2" charset="2"/>
              <a:buChar char="Ø"/>
            </a:pPr>
            <a:r>
              <a:rPr lang="en-US" sz="1600" dirty="0"/>
              <a:t>In Excel pre-processing, the mean for each of these two indices will be calculated, normalized on the scale from 0 to 1.</a:t>
            </a:r>
          </a:p>
          <a:p>
            <a:pPr marL="285750" indent="-285750">
              <a:lnSpc>
                <a:spcPct val="150000"/>
              </a:lnSpc>
              <a:buFont typeface="Wingdings" panose="05000000000000000000" pitchFamily="2" charset="2"/>
              <a:buChar char="Ø"/>
            </a:pPr>
            <a:r>
              <a:rPr lang="en-US" sz="1600" dirty="0"/>
              <a:t>Using SAS, group the responses based on self-identified religious affiliation of liberal church, moderate church, fundamentalist church, or no church identified, as well as the self-identified political affiliation and strength on the separate scale of 1 to 7, testing for statistical correlation against each of the two indices using linear regression.</a:t>
            </a:r>
            <a:endParaRPr lang="en-US" sz="1400" dirty="0"/>
          </a:p>
        </p:txBody>
      </p:sp>
    </p:spTree>
    <p:extLst>
      <p:ext uri="{BB962C8B-B14F-4D97-AF65-F5344CB8AC3E}">
        <p14:creationId xmlns:p14="http://schemas.microsoft.com/office/powerpoint/2010/main" val="41220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22515"/>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 Limitations and Ethical </a:t>
            </a:r>
            <a:r>
              <a:rPr lang="en-US" sz="2400" dirty="0" err="1"/>
              <a:t>COncerns</a:t>
            </a:r>
            <a:endParaRPr lang="en-US" sz="2400" dirty="0"/>
          </a:p>
        </p:txBody>
      </p:sp>
      <p:sp>
        <p:nvSpPr>
          <p:cNvPr id="3" name="TextBox 2">
            <a:extLst>
              <a:ext uri="{FF2B5EF4-FFF2-40B4-BE49-F238E27FC236}">
                <a16:creationId xmlns:a16="http://schemas.microsoft.com/office/drawing/2014/main" id="{CDBADBF9-07FD-450B-9951-A50526E5A55C}"/>
              </a:ext>
            </a:extLst>
          </p:cNvPr>
          <p:cNvSpPr txBox="1"/>
          <p:nvPr/>
        </p:nvSpPr>
        <p:spPr>
          <a:xfrm>
            <a:off x="881743" y="1345196"/>
            <a:ext cx="10428514" cy="498565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1A4E9B8-2AC0-4BE7-89EE-6BA4AB6FC46C}"/>
              </a:ext>
            </a:extLst>
          </p:cNvPr>
          <p:cNvSpPr txBox="1"/>
          <p:nvPr/>
        </p:nvSpPr>
        <p:spPr>
          <a:xfrm>
            <a:off x="881743" y="1306286"/>
            <a:ext cx="10428514" cy="395428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Because not all questions are asked of all participants, the methodology of using the mean of the non-null answers for a ranking for the different areas of interest is suggested as a proxy.</a:t>
            </a:r>
          </a:p>
          <a:p>
            <a:pPr marL="285750" indent="-285750">
              <a:lnSpc>
                <a:spcPct val="20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Ideally all respondents of the survey would have identical questions, but that is not always the case.</a:t>
            </a:r>
          </a:p>
          <a:p>
            <a:pPr marL="285750" indent="-285750">
              <a:lnSpc>
                <a:spcPct val="20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This is true not just from one year to the next but even within a specific year’s survey.</a:t>
            </a:r>
          </a:p>
          <a:p>
            <a:pPr marL="285750" indent="-285750">
              <a:lnSpc>
                <a:spcPct val="20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Only questions with consistent use in the last four surveys dating back to 2012 were considered.</a:t>
            </a:r>
          </a:p>
          <a:p>
            <a:pPr marL="285750" indent="-285750">
              <a:lnSpc>
                <a:spcPct val="20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With how the GSS is handled, there are not any ethical, security, or privacy concerns.</a:t>
            </a:r>
          </a:p>
          <a:p>
            <a:pPr marL="285750" indent="-285750">
              <a:lnSpc>
                <a:spcPct val="20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The data is gathered and anonymized per strict best practice guidelines for social research.</a:t>
            </a:r>
          </a:p>
          <a:p>
            <a:pPr marL="285750" indent="-285750">
              <a:lnSpc>
                <a:spcPct val="200000"/>
              </a:lnSpc>
              <a:buFont typeface="Wingdings" panose="05000000000000000000" pitchFamily="2" charset="2"/>
              <a:buChar char="Ø"/>
            </a:pPr>
            <a:endParaRPr lang="en-US" sz="1600" dirty="0"/>
          </a:p>
        </p:txBody>
      </p:sp>
    </p:spTree>
    <p:extLst>
      <p:ext uri="{BB962C8B-B14F-4D97-AF65-F5344CB8AC3E}">
        <p14:creationId xmlns:p14="http://schemas.microsoft.com/office/powerpoint/2010/main" val="200856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643191" y="609600"/>
            <a:ext cx="10904436" cy="67056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VI. Findings</a:t>
            </a:r>
          </a:p>
        </p:txBody>
      </p:sp>
      <p:pic>
        <p:nvPicPr>
          <p:cNvPr id="5" name="Picture 4">
            <a:extLst>
              <a:ext uri="{FF2B5EF4-FFF2-40B4-BE49-F238E27FC236}">
                <a16:creationId xmlns:a16="http://schemas.microsoft.com/office/drawing/2014/main" id="{1BB01B77-A4B1-403D-A35E-2FC1A0558733}"/>
              </a:ext>
            </a:extLst>
          </p:cNvPr>
          <p:cNvPicPr/>
          <p:nvPr/>
        </p:nvPicPr>
        <p:blipFill rotWithShape="1">
          <a:blip r:embed="rId4"/>
          <a:srcRect l="46794" t="44060" r="15866" b="12370"/>
          <a:stretch/>
        </p:blipFill>
        <p:spPr bwMode="auto">
          <a:xfrm>
            <a:off x="7570839" y="1749282"/>
            <a:ext cx="3976788" cy="303939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E664E9F2-B504-4CCC-8808-5F9413A32498}"/>
              </a:ext>
            </a:extLst>
          </p:cNvPr>
          <p:cNvSpPr txBox="1"/>
          <p:nvPr/>
        </p:nvSpPr>
        <p:spPr>
          <a:xfrm>
            <a:off x="643191" y="1749282"/>
            <a:ext cx="6672009" cy="484684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t>There is a normalized bell curve of religious and political persuasions, grouped in the four religious categories and the seven political spectrum categories, with the lion share in the moderate middle of religion as well as political leanings.</a:t>
            </a:r>
          </a:p>
          <a:p>
            <a:pPr marL="285750" indent="-285750">
              <a:lnSpc>
                <a:spcPct val="150000"/>
              </a:lnSpc>
              <a:buFont typeface="Wingdings" panose="05000000000000000000" pitchFamily="2" charset="2"/>
              <a:buChar char="Ø"/>
            </a:pPr>
            <a:r>
              <a:rPr lang="en-US" sz="1600" dirty="0"/>
              <a:t>The indices, both the religious equity index and the strength of religiosity index were also normalized.</a:t>
            </a:r>
          </a:p>
          <a:p>
            <a:pPr marL="285750" indent="-285750">
              <a:lnSpc>
                <a:spcPct val="150000"/>
              </a:lnSpc>
              <a:buFont typeface="Wingdings" panose="05000000000000000000" pitchFamily="2" charset="2"/>
              <a:buChar char="Ø"/>
            </a:pPr>
            <a:r>
              <a:rPr lang="en-US" sz="1600" dirty="0"/>
              <a:t>All of the categories of racial equity index were tested for linear regression against the political persuasion. All four religious categories and overall had a statistical significance.</a:t>
            </a:r>
          </a:p>
          <a:p>
            <a:pPr marL="285750" indent="-285750">
              <a:lnSpc>
                <a:spcPct val="150000"/>
              </a:lnSpc>
              <a:buFont typeface="Wingdings" panose="05000000000000000000" pitchFamily="2" charset="2"/>
              <a:buChar char="Ø"/>
            </a:pPr>
            <a:r>
              <a:rPr lang="en-US" sz="1600" dirty="0"/>
              <a:t>All of the categories of the strength of religiosity index were tested for linear regression against the political persuasion. All four religious categories and overall except for those unidentified had a statistical significance.</a:t>
            </a:r>
          </a:p>
        </p:txBody>
      </p:sp>
      <p:sp>
        <p:nvSpPr>
          <p:cNvPr id="6" name="TextBox 5">
            <a:extLst>
              <a:ext uri="{FF2B5EF4-FFF2-40B4-BE49-F238E27FC236}">
                <a16:creationId xmlns:a16="http://schemas.microsoft.com/office/drawing/2014/main" id="{3F07C813-7B35-462F-9C30-5342ACE25CE3}"/>
              </a:ext>
            </a:extLst>
          </p:cNvPr>
          <p:cNvSpPr txBox="1"/>
          <p:nvPr/>
        </p:nvSpPr>
        <p:spPr>
          <a:xfrm>
            <a:off x="7570839" y="4788677"/>
            <a:ext cx="3976788" cy="584775"/>
          </a:xfrm>
          <a:prstGeom prst="rect">
            <a:avLst/>
          </a:prstGeom>
          <a:noFill/>
        </p:spPr>
        <p:txBody>
          <a:bodyPr wrap="square" rtlCol="0">
            <a:spAutoFit/>
          </a:bodyPr>
          <a:lstStyle/>
          <a:p>
            <a:r>
              <a:rPr lang="en-US" sz="1600" i="1" dirty="0"/>
              <a:t>Figure 1.</a:t>
            </a:r>
            <a:r>
              <a:rPr lang="en-US" sz="1600" dirty="0"/>
              <a:t> Distribution of the religious and political groupings.</a:t>
            </a:r>
            <a:endParaRPr lang="en-US" sz="1600" i="1" dirty="0"/>
          </a:p>
        </p:txBody>
      </p:sp>
    </p:spTree>
    <p:extLst>
      <p:ext uri="{BB962C8B-B14F-4D97-AF65-F5344CB8AC3E}">
        <p14:creationId xmlns:p14="http://schemas.microsoft.com/office/powerpoint/2010/main" val="69303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643191" y="609600"/>
            <a:ext cx="10904436" cy="67056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dirty="0">
                <a:effectLst/>
                <a:latin typeface="+mn-lt"/>
                <a:ea typeface="Calibri" panose="020F0502020204030204" pitchFamily="34" charset="0"/>
              </a:rPr>
              <a:t>A. Racial Equity Index vs. Political Strength/Affiliation</a:t>
            </a:r>
            <a:endParaRPr lang="en-US" sz="2800" dirty="0">
              <a:latin typeface="+mn-lt"/>
            </a:endParaRPr>
          </a:p>
        </p:txBody>
      </p:sp>
      <p:sp>
        <p:nvSpPr>
          <p:cNvPr id="2" name="TextBox 1">
            <a:extLst>
              <a:ext uri="{FF2B5EF4-FFF2-40B4-BE49-F238E27FC236}">
                <a16:creationId xmlns:a16="http://schemas.microsoft.com/office/drawing/2014/main" id="{E664E9F2-B504-4CCC-8808-5F9413A32498}"/>
              </a:ext>
            </a:extLst>
          </p:cNvPr>
          <p:cNvSpPr txBox="1"/>
          <p:nvPr/>
        </p:nvSpPr>
        <p:spPr>
          <a:xfrm>
            <a:off x="643191" y="1749282"/>
            <a:ext cx="6672009" cy="447738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t>All of the categories of racial equity index were tested for linear regression against the range of political persuasion, identified as Extremely Conservative as 1 all the way to Extremely Liberal as 7.</a:t>
            </a:r>
          </a:p>
          <a:p>
            <a:pPr marL="285750" indent="-285750">
              <a:lnSpc>
                <a:spcPct val="150000"/>
              </a:lnSpc>
              <a:buFont typeface="Wingdings" panose="05000000000000000000" pitchFamily="2" charset="2"/>
              <a:buChar char="Ø"/>
            </a:pPr>
            <a:r>
              <a:rPr lang="en-US" sz="1600" dirty="0"/>
              <a:t>All four religious categories and overall had a statistical significance.</a:t>
            </a:r>
          </a:p>
          <a:p>
            <a:pPr marL="285750" indent="-285750">
              <a:lnSpc>
                <a:spcPct val="150000"/>
              </a:lnSpc>
              <a:buFont typeface="Wingdings" panose="05000000000000000000" pitchFamily="2" charset="2"/>
              <a:buChar char="Ø"/>
            </a:pPr>
            <a:r>
              <a:rPr lang="en-US" sz="1600" dirty="0"/>
              <a:t>The Pearson values for the linear regressions are:</a:t>
            </a:r>
          </a:p>
          <a:p>
            <a:pPr marL="285750" indent="-285750">
              <a:lnSpc>
                <a:spcPct val="150000"/>
              </a:lnSpc>
              <a:buFont typeface="Arial" panose="020B0604020202020204" pitchFamily="34" charset="0"/>
              <a:buChar char="•"/>
            </a:pPr>
            <a:r>
              <a:rPr lang="en-US" sz="1600" dirty="0"/>
              <a:t>Overall = </a:t>
            </a:r>
            <a:r>
              <a:rPr lang="en-US" sz="1600" b="1" dirty="0"/>
              <a:t>&lt; .001</a:t>
            </a:r>
          </a:p>
          <a:p>
            <a:pPr marL="285750" indent="-285750">
              <a:lnSpc>
                <a:spcPct val="150000"/>
              </a:lnSpc>
              <a:buFont typeface="Arial" panose="020B0604020202020204" pitchFamily="34" charset="0"/>
              <a:buChar char="•"/>
            </a:pPr>
            <a:r>
              <a:rPr lang="en-US" sz="1600" dirty="0"/>
              <a:t>Unidentified church = </a:t>
            </a:r>
            <a:r>
              <a:rPr lang="en-US" sz="1600" b="1" dirty="0"/>
              <a:t>.0055</a:t>
            </a:r>
          </a:p>
          <a:p>
            <a:pPr marL="285750" indent="-285750">
              <a:lnSpc>
                <a:spcPct val="150000"/>
              </a:lnSpc>
              <a:buFont typeface="Arial" panose="020B0604020202020204" pitchFamily="34" charset="0"/>
              <a:buChar char="•"/>
            </a:pPr>
            <a:r>
              <a:rPr lang="en-US" sz="1600" dirty="0"/>
              <a:t>Liberal church = </a:t>
            </a:r>
            <a:r>
              <a:rPr lang="en-US" sz="1600" b="1" dirty="0"/>
              <a:t>&lt; .0001</a:t>
            </a:r>
          </a:p>
          <a:p>
            <a:pPr marL="285750" indent="-285750">
              <a:lnSpc>
                <a:spcPct val="150000"/>
              </a:lnSpc>
              <a:buFont typeface="Arial" panose="020B0604020202020204" pitchFamily="34" charset="0"/>
              <a:buChar char="•"/>
            </a:pPr>
            <a:r>
              <a:rPr lang="en-US" sz="1600" dirty="0"/>
              <a:t>Moderate church = </a:t>
            </a:r>
            <a:r>
              <a:rPr lang="en-US" sz="1600" b="1" dirty="0"/>
              <a:t>&lt; .0001</a:t>
            </a:r>
          </a:p>
          <a:p>
            <a:pPr marL="285750" indent="-285750">
              <a:lnSpc>
                <a:spcPct val="150000"/>
              </a:lnSpc>
              <a:buFont typeface="Arial" panose="020B0604020202020204" pitchFamily="34" charset="0"/>
              <a:buChar char="•"/>
            </a:pPr>
            <a:r>
              <a:rPr lang="en-US" sz="1600" dirty="0"/>
              <a:t>Fundamentalist church = </a:t>
            </a:r>
            <a:r>
              <a:rPr lang="en-US" sz="1600" b="1" dirty="0"/>
              <a:t>.0022</a:t>
            </a:r>
          </a:p>
        </p:txBody>
      </p:sp>
      <p:sp>
        <p:nvSpPr>
          <p:cNvPr id="6" name="TextBox 5">
            <a:extLst>
              <a:ext uri="{FF2B5EF4-FFF2-40B4-BE49-F238E27FC236}">
                <a16:creationId xmlns:a16="http://schemas.microsoft.com/office/drawing/2014/main" id="{3F07C813-7B35-462F-9C30-5342ACE25CE3}"/>
              </a:ext>
            </a:extLst>
          </p:cNvPr>
          <p:cNvSpPr txBox="1"/>
          <p:nvPr/>
        </p:nvSpPr>
        <p:spPr>
          <a:xfrm>
            <a:off x="7570839" y="4788677"/>
            <a:ext cx="3976788" cy="584775"/>
          </a:xfrm>
          <a:prstGeom prst="rect">
            <a:avLst/>
          </a:prstGeom>
          <a:noFill/>
        </p:spPr>
        <p:txBody>
          <a:bodyPr wrap="square" rtlCol="0">
            <a:spAutoFit/>
          </a:bodyPr>
          <a:lstStyle/>
          <a:p>
            <a:r>
              <a:rPr lang="en-US" sz="1600" i="1" dirty="0"/>
              <a:t>Figure 2.</a:t>
            </a:r>
            <a:r>
              <a:rPr lang="en-US" sz="1600" dirty="0"/>
              <a:t> Distribution of the religious and political groupings.</a:t>
            </a:r>
            <a:endParaRPr lang="en-US" sz="1600" i="1" dirty="0"/>
          </a:p>
        </p:txBody>
      </p:sp>
      <p:pic>
        <p:nvPicPr>
          <p:cNvPr id="7" name="Picture 6">
            <a:extLst>
              <a:ext uri="{FF2B5EF4-FFF2-40B4-BE49-F238E27FC236}">
                <a16:creationId xmlns:a16="http://schemas.microsoft.com/office/drawing/2014/main" id="{0CE810DB-B87A-4807-93E4-21E4C4899DDF}"/>
              </a:ext>
            </a:extLst>
          </p:cNvPr>
          <p:cNvPicPr/>
          <p:nvPr/>
        </p:nvPicPr>
        <p:blipFill rotWithShape="1">
          <a:blip r:embed="rId4"/>
          <a:srcRect l="45673" t="36227" r="15865" b="5760"/>
          <a:stretch/>
        </p:blipFill>
        <p:spPr bwMode="auto">
          <a:xfrm>
            <a:off x="7570838" y="1484548"/>
            <a:ext cx="3808361" cy="3304129"/>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2F99C675-9E7E-4512-9CA9-9CD8325929FB}"/>
              </a:ext>
            </a:extLst>
          </p:cNvPr>
          <p:cNvSpPr/>
          <p:nvPr/>
        </p:nvSpPr>
        <p:spPr>
          <a:xfrm>
            <a:off x="7801583" y="3171217"/>
            <a:ext cx="797668" cy="758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13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643191" y="609600"/>
            <a:ext cx="10904436" cy="67056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400" b="1" dirty="0">
                <a:effectLst/>
                <a:latin typeface="+mn-lt"/>
                <a:ea typeface="Calibri" panose="020F0502020204030204" pitchFamily="34" charset="0"/>
              </a:rPr>
              <a:t>B. Religiosity strength Index vs. Political Strength/Affiliation</a:t>
            </a:r>
            <a:endParaRPr lang="en-US" sz="2400" dirty="0">
              <a:latin typeface="+mn-lt"/>
            </a:endParaRPr>
          </a:p>
        </p:txBody>
      </p:sp>
      <p:sp>
        <p:nvSpPr>
          <p:cNvPr id="2" name="TextBox 1">
            <a:extLst>
              <a:ext uri="{FF2B5EF4-FFF2-40B4-BE49-F238E27FC236}">
                <a16:creationId xmlns:a16="http://schemas.microsoft.com/office/drawing/2014/main" id="{E664E9F2-B504-4CCC-8808-5F9413A32498}"/>
              </a:ext>
            </a:extLst>
          </p:cNvPr>
          <p:cNvSpPr txBox="1"/>
          <p:nvPr/>
        </p:nvSpPr>
        <p:spPr>
          <a:xfrm>
            <a:off x="643191" y="1749282"/>
            <a:ext cx="6672009" cy="484684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t>All of the categories of religiosity strength index were tested for linear regression against the range of political persuasion, identified as Extremely Conservative as 1 all the way to Extremely Liberal as 7</a:t>
            </a:r>
            <a:r>
              <a:rPr lang="en-US" sz="1800" dirty="0">
                <a:effectLst/>
                <a:latin typeface="Times New Roman" panose="02020603050405020304" pitchFamily="18" charset="0"/>
                <a:ea typeface="Calibri" panose="020F0502020204030204" pitchFamily="34" charset="0"/>
              </a:rPr>
              <a:t> </a:t>
            </a:r>
            <a:r>
              <a:rPr lang="en-US" sz="1600" dirty="0">
                <a:effectLst/>
                <a:ea typeface="Calibri" panose="020F0502020204030204" pitchFamily="34" charset="0"/>
              </a:rPr>
              <a:t>in Figure 2</a:t>
            </a:r>
            <a:r>
              <a:rPr lang="en-US" sz="1600" dirty="0"/>
              <a:t>.</a:t>
            </a:r>
          </a:p>
          <a:p>
            <a:pPr marL="285750" indent="-285750">
              <a:lnSpc>
                <a:spcPct val="150000"/>
              </a:lnSpc>
              <a:buFont typeface="Wingdings" panose="05000000000000000000" pitchFamily="2" charset="2"/>
              <a:buChar char="Ø"/>
            </a:pPr>
            <a:r>
              <a:rPr lang="en-US" sz="1600" dirty="0"/>
              <a:t>All four religious categories and overall had a statistical significance, with the exception of those without a religious affiliation who narrowly failed to reject the null hypothesis.</a:t>
            </a:r>
          </a:p>
          <a:p>
            <a:pPr marL="285750" indent="-285750">
              <a:lnSpc>
                <a:spcPct val="150000"/>
              </a:lnSpc>
              <a:buFont typeface="Wingdings" panose="05000000000000000000" pitchFamily="2" charset="2"/>
              <a:buChar char="Ø"/>
            </a:pPr>
            <a:r>
              <a:rPr lang="en-US" sz="1600" dirty="0"/>
              <a:t>The Pearson values for the linear regressions are:</a:t>
            </a:r>
          </a:p>
          <a:p>
            <a:pPr marL="285750" indent="-285750">
              <a:lnSpc>
                <a:spcPct val="150000"/>
              </a:lnSpc>
              <a:buFont typeface="Arial" panose="020B0604020202020204" pitchFamily="34" charset="0"/>
              <a:buChar char="•"/>
            </a:pPr>
            <a:r>
              <a:rPr lang="en-US" sz="1600" dirty="0"/>
              <a:t>Overall = </a:t>
            </a:r>
            <a:r>
              <a:rPr lang="en-US" sz="1600" b="1" dirty="0"/>
              <a:t>&lt; .001</a:t>
            </a:r>
          </a:p>
          <a:p>
            <a:pPr marL="285750" indent="-285750">
              <a:lnSpc>
                <a:spcPct val="150000"/>
              </a:lnSpc>
              <a:buFont typeface="Arial" panose="020B0604020202020204" pitchFamily="34" charset="0"/>
              <a:buChar char="•"/>
            </a:pPr>
            <a:r>
              <a:rPr lang="en-US" sz="1600" dirty="0"/>
              <a:t>Unidentified church = </a:t>
            </a:r>
            <a:r>
              <a:rPr lang="en-US" sz="1600" b="1" dirty="0">
                <a:solidFill>
                  <a:srgbClr val="FF0000"/>
                </a:solidFill>
              </a:rPr>
              <a:t>.1211</a:t>
            </a:r>
          </a:p>
          <a:p>
            <a:pPr marL="285750" indent="-285750">
              <a:lnSpc>
                <a:spcPct val="150000"/>
              </a:lnSpc>
              <a:buFont typeface="Arial" panose="020B0604020202020204" pitchFamily="34" charset="0"/>
              <a:buChar char="•"/>
            </a:pPr>
            <a:r>
              <a:rPr lang="en-US" sz="1600" dirty="0"/>
              <a:t>Liberal church = </a:t>
            </a:r>
            <a:r>
              <a:rPr lang="en-US" sz="1600" b="1" dirty="0"/>
              <a:t>.0006</a:t>
            </a:r>
          </a:p>
          <a:p>
            <a:pPr marL="285750" indent="-285750">
              <a:lnSpc>
                <a:spcPct val="150000"/>
              </a:lnSpc>
              <a:buFont typeface="Arial" panose="020B0604020202020204" pitchFamily="34" charset="0"/>
              <a:buChar char="•"/>
            </a:pPr>
            <a:r>
              <a:rPr lang="en-US" sz="1600" dirty="0"/>
              <a:t>Moderate church = </a:t>
            </a:r>
            <a:r>
              <a:rPr lang="en-US" sz="1600" b="1" dirty="0"/>
              <a:t>.0479</a:t>
            </a:r>
          </a:p>
          <a:p>
            <a:pPr marL="285750" indent="-285750">
              <a:lnSpc>
                <a:spcPct val="150000"/>
              </a:lnSpc>
              <a:buFont typeface="Arial" panose="020B0604020202020204" pitchFamily="34" charset="0"/>
              <a:buChar char="•"/>
            </a:pPr>
            <a:r>
              <a:rPr lang="en-US" sz="1600" dirty="0"/>
              <a:t>Fundamentalist church = </a:t>
            </a:r>
            <a:r>
              <a:rPr lang="en-US" sz="1600" b="1" dirty="0"/>
              <a:t>.0104</a:t>
            </a:r>
          </a:p>
        </p:txBody>
      </p:sp>
      <p:sp>
        <p:nvSpPr>
          <p:cNvPr id="6" name="TextBox 5">
            <a:extLst>
              <a:ext uri="{FF2B5EF4-FFF2-40B4-BE49-F238E27FC236}">
                <a16:creationId xmlns:a16="http://schemas.microsoft.com/office/drawing/2014/main" id="{3F07C813-7B35-462F-9C30-5342ACE25CE3}"/>
              </a:ext>
            </a:extLst>
          </p:cNvPr>
          <p:cNvSpPr txBox="1"/>
          <p:nvPr/>
        </p:nvSpPr>
        <p:spPr>
          <a:xfrm>
            <a:off x="7570839" y="4788677"/>
            <a:ext cx="3976788" cy="584775"/>
          </a:xfrm>
          <a:prstGeom prst="rect">
            <a:avLst/>
          </a:prstGeom>
          <a:noFill/>
        </p:spPr>
        <p:txBody>
          <a:bodyPr wrap="square" rtlCol="0">
            <a:spAutoFit/>
          </a:bodyPr>
          <a:lstStyle/>
          <a:p>
            <a:r>
              <a:rPr lang="en-US" sz="1600" i="1" dirty="0"/>
              <a:t>Figure 3.</a:t>
            </a:r>
            <a:r>
              <a:rPr lang="en-US" sz="1600" dirty="0"/>
              <a:t> Distribution of the religious and political groupings.</a:t>
            </a:r>
            <a:endParaRPr lang="en-US" sz="1600" i="1" dirty="0"/>
          </a:p>
        </p:txBody>
      </p:sp>
      <p:pic>
        <p:nvPicPr>
          <p:cNvPr id="7" name="Picture 6">
            <a:extLst>
              <a:ext uri="{FF2B5EF4-FFF2-40B4-BE49-F238E27FC236}">
                <a16:creationId xmlns:a16="http://schemas.microsoft.com/office/drawing/2014/main" id="{0CE810DB-B87A-4807-93E4-21E4C4899DDF}"/>
              </a:ext>
            </a:extLst>
          </p:cNvPr>
          <p:cNvPicPr/>
          <p:nvPr/>
        </p:nvPicPr>
        <p:blipFill rotWithShape="1">
          <a:blip r:embed="rId4"/>
          <a:srcRect l="45673" t="36227" r="15865" b="5760"/>
          <a:stretch/>
        </p:blipFill>
        <p:spPr bwMode="auto">
          <a:xfrm>
            <a:off x="7570838" y="1484548"/>
            <a:ext cx="3808361" cy="3304129"/>
          </a:xfrm>
          <a:prstGeom prst="rect">
            <a:avLst/>
          </a:prstGeom>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055BE3A7-BF5A-483D-8235-A08FD4784CAA}"/>
              </a:ext>
            </a:extLst>
          </p:cNvPr>
          <p:cNvSpPr/>
          <p:nvPr/>
        </p:nvSpPr>
        <p:spPr>
          <a:xfrm>
            <a:off x="7801583" y="3891064"/>
            <a:ext cx="797668" cy="693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05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609601"/>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VII. Conclusions</a:t>
            </a:r>
          </a:p>
        </p:txBody>
      </p:sp>
      <p:sp>
        <p:nvSpPr>
          <p:cNvPr id="4" name="TextBox 3">
            <a:extLst>
              <a:ext uri="{FF2B5EF4-FFF2-40B4-BE49-F238E27FC236}">
                <a16:creationId xmlns:a16="http://schemas.microsoft.com/office/drawing/2014/main" id="{041C96B1-1F69-4224-8791-FB6278ADDBAA}"/>
              </a:ext>
            </a:extLst>
          </p:cNvPr>
          <p:cNvSpPr txBox="1"/>
          <p:nvPr/>
        </p:nvSpPr>
        <p:spPr>
          <a:xfrm>
            <a:off x="881743" y="1325741"/>
            <a:ext cx="10428514" cy="52161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methodology seems promising and should help with future investigations of different forms of social justice research questions.</a:t>
            </a:r>
            <a:endParaRPr lang="en-US" sz="1600" dirty="0">
              <a:effectLst/>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t>There are </a:t>
            </a:r>
            <a:r>
              <a:rPr lang="en-US" sz="1600" dirty="0">
                <a:effectLst/>
                <a:ea typeface="Calibri" panose="020F0502020204030204" pitchFamily="34" charset="0"/>
                <a:cs typeface="Times New Roman" panose="02020603050405020304" pitchFamily="18" charset="0"/>
              </a:rPr>
              <a:t>a lot more individuals that self-identify as religiously moderate and liberal compared to fundamentalist.</a:t>
            </a:r>
          </a:p>
          <a:p>
            <a:pPr marL="285750" indent="-285750">
              <a:lnSpc>
                <a:spcPct val="15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Political alignment appears to map with concerns over social justice, at least with the specific case of racial equity</a:t>
            </a:r>
          </a:p>
          <a:p>
            <a:pPr marL="285750" indent="-285750">
              <a:lnSpc>
                <a:spcPct val="15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There is a negative correlation to strength in religiosity and political leaning, with extremely conservative identifying as most religious and a diminution in the strength of religiosity as individuals trend more liberal. That said, there may be an inflection with an increase in religiosity for those who identify as the most liberal.</a:t>
            </a:r>
          </a:p>
          <a:p>
            <a:pPr marL="285750" indent="-285750">
              <a:lnSpc>
                <a:spcPct val="15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There is a lot of opportunity for finding allies in other liberal and moderate denominations, there are a lot of us, there is a potential benefit in encouraging religiosity to increase enthusiasm, and there are potential allies that identify as fundamentalist liberals that might be effective change agents within their houses of worship.</a:t>
            </a:r>
          </a:p>
        </p:txBody>
      </p:sp>
    </p:spTree>
    <p:extLst>
      <p:ext uri="{BB962C8B-B14F-4D97-AF65-F5344CB8AC3E}">
        <p14:creationId xmlns:p14="http://schemas.microsoft.com/office/powerpoint/2010/main" val="35265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609601"/>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viii. recommendations</a:t>
            </a:r>
          </a:p>
        </p:txBody>
      </p:sp>
      <p:sp>
        <p:nvSpPr>
          <p:cNvPr id="4" name="TextBox 3">
            <a:extLst>
              <a:ext uri="{FF2B5EF4-FFF2-40B4-BE49-F238E27FC236}">
                <a16:creationId xmlns:a16="http://schemas.microsoft.com/office/drawing/2014/main" id="{041C96B1-1F69-4224-8791-FB6278ADDBAA}"/>
              </a:ext>
            </a:extLst>
          </p:cNvPr>
          <p:cNvSpPr txBox="1"/>
          <p:nvPr/>
        </p:nvSpPr>
        <p:spPr>
          <a:xfrm>
            <a:off x="881743" y="1306286"/>
            <a:ext cx="10428514" cy="30925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Further research can be pursued with a similar methodology over other areas of interest like environmental protection, abortion, gun control, and voter protection and access.</a:t>
            </a:r>
          </a:p>
          <a:p>
            <a:pPr marL="285750" indent="-285750">
              <a:lnSpc>
                <a:spcPct val="15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As was noted earlier, other public social surveys might be useful, particularly as related to religiosity and religious affiliation. (Hackett, Smith, </a:t>
            </a:r>
            <a:r>
              <a:rPr lang="en-US" sz="1600" dirty="0" err="1">
                <a:effectLst/>
                <a:ea typeface="Calibri" panose="020F0502020204030204" pitchFamily="34" charset="0"/>
                <a:cs typeface="Times New Roman" panose="02020603050405020304" pitchFamily="18" charset="0"/>
              </a:rPr>
              <a:t>Sciupac</a:t>
            </a:r>
            <a:r>
              <a:rPr lang="en-US" sz="1600" dirty="0">
                <a:effectLst/>
                <a:ea typeface="Calibri" panose="020F0502020204030204" pitchFamily="34" charset="0"/>
                <a:cs typeface="Times New Roman" panose="02020603050405020304" pitchFamily="18" charset="0"/>
              </a:rPr>
              <a:t>, &amp; </a:t>
            </a:r>
            <a:r>
              <a:rPr lang="en-US" sz="1600" dirty="0" err="1">
                <a:effectLst/>
                <a:ea typeface="Calibri" panose="020F0502020204030204" pitchFamily="34" charset="0"/>
                <a:cs typeface="Times New Roman" panose="02020603050405020304" pitchFamily="18" charset="0"/>
              </a:rPr>
              <a:t>Gecewicz</a:t>
            </a:r>
            <a:r>
              <a:rPr lang="en-US" sz="1600" dirty="0">
                <a:effectLst/>
                <a:ea typeface="Calibri" panose="020F0502020204030204" pitchFamily="34" charset="0"/>
                <a:cs typeface="Times New Roman" panose="02020603050405020304" pitchFamily="18" charset="0"/>
              </a:rPr>
              <a:t>, 2018)</a:t>
            </a:r>
          </a:p>
          <a:p>
            <a:pPr marL="285750" indent="-285750">
              <a:lnSpc>
                <a:spcPct val="150000"/>
              </a:lnSpc>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The work done could be replicated over the last four surveys back to 2012 based on the questions used. This would allow the analysis of trends over time that might be useful for the UUA to consider for deeper understanding of results and as we prepare for the newest results from the 2020 GSS.</a:t>
            </a:r>
          </a:p>
          <a:p>
            <a:pPr marL="285750" indent="-285750">
              <a:lnSpc>
                <a:spcPct val="200000"/>
              </a:lnSpc>
              <a:buFont typeface="Wingdings" panose="05000000000000000000" pitchFamily="2" charset="2"/>
              <a:buChar char="Ø"/>
            </a:pPr>
            <a:endParaRPr lang="en-US" sz="1600" dirty="0"/>
          </a:p>
        </p:txBody>
      </p:sp>
    </p:spTree>
    <p:extLst>
      <p:ext uri="{BB962C8B-B14F-4D97-AF65-F5344CB8AC3E}">
        <p14:creationId xmlns:p14="http://schemas.microsoft.com/office/powerpoint/2010/main" val="250620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2680-5DE6-499C-8797-970F29711422}"/>
              </a:ext>
            </a:extLst>
          </p:cNvPr>
          <p:cNvSpPr>
            <a:spLocks noGrp="1"/>
          </p:cNvSpPr>
          <p:nvPr>
            <p:ph type="title"/>
          </p:nvPr>
        </p:nvSpPr>
        <p:spPr>
          <a:xfrm>
            <a:off x="1141411" y="381000"/>
            <a:ext cx="9243560" cy="620486"/>
          </a:xfrm>
        </p:spPr>
        <p:txBody>
          <a:bodyPr/>
          <a:lstStyle/>
          <a:p>
            <a:pPr algn="ctr"/>
            <a:r>
              <a:rPr lang="en-US" dirty="0"/>
              <a:t>ix. References</a:t>
            </a:r>
          </a:p>
        </p:txBody>
      </p:sp>
      <p:sp>
        <p:nvSpPr>
          <p:cNvPr id="8" name="TextBox 7">
            <a:extLst>
              <a:ext uri="{FF2B5EF4-FFF2-40B4-BE49-F238E27FC236}">
                <a16:creationId xmlns:a16="http://schemas.microsoft.com/office/drawing/2014/main" id="{885AF44D-428D-4FB1-8A02-4401D2A17A44}"/>
              </a:ext>
            </a:extLst>
          </p:cNvPr>
          <p:cNvSpPr txBox="1"/>
          <p:nvPr/>
        </p:nvSpPr>
        <p:spPr>
          <a:xfrm>
            <a:off x="783771" y="1001486"/>
            <a:ext cx="10624458" cy="5451044"/>
          </a:xfrm>
          <a:prstGeom prst="rect">
            <a:avLst/>
          </a:prstGeom>
          <a:noFill/>
        </p:spPr>
        <p:txBody>
          <a:bodyPr wrap="square" rtlCol="0">
            <a:spAutoFit/>
          </a:bodyPr>
          <a:lstStyle/>
          <a:p>
            <a:pPr marL="457200" marR="0" indent="-457200">
              <a:lnSpc>
                <a:spcPct val="200000"/>
              </a:lnSpc>
              <a:spcBef>
                <a:spcPts val="0"/>
              </a:spcBef>
              <a:spcAft>
                <a:spcPts val="800"/>
              </a:spcAft>
            </a:pPr>
            <a:r>
              <a:rPr lang="en-US" sz="1200" dirty="0" err="1">
                <a:effectLst/>
                <a:ea typeface="Calibri" panose="020F0502020204030204" pitchFamily="34" charset="0"/>
                <a:cs typeface="Times New Roman" panose="02020603050405020304" pitchFamily="18" charset="0"/>
              </a:rPr>
              <a:t>Brashears</a:t>
            </a:r>
            <a:r>
              <a:rPr lang="en-US" sz="1200" dirty="0">
                <a:effectLst/>
                <a:ea typeface="Calibri" panose="020F0502020204030204" pitchFamily="34" charset="0"/>
                <a:cs typeface="Times New Roman" panose="02020603050405020304" pitchFamily="18" charset="0"/>
              </a:rPr>
              <a:t>, M. (2015). A longitudinal analysis of gendered association patterns: Homophily and social distance in the General Social Survey. </a:t>
            </a:r>
            <a:r>
              <a:rPr lang="en-US" sz="1200" i="1" dirty="0">
                <a:effectLst/>
                <a:ea typeface="Calibri" panose="020F0502020204030204" pitchFamily="34" charset="0"/>
                <a:cs typeface="Times New Roman" panose="02020603050405020304" pitchFamily="18" charset="0"/>
              </a:rPr>
              <a:t>Journal of Social Structure</a:t>
            </a:r>
            <a:r>
              <a:rPr lang="en-US" sz="1200" dirty="0">
                <a:effectLst/>
                <a:ea typeface="Calibri" panose="020F0502020204030204" pitchFamily="34" charset="0"/>
                <a:cs typeface="Times New Roman" panose="02020603050405020304" pitchFamily="18" charset="0"/>
              </a:rPr>
              <a:t>, 16(1). </a:t>
            </a:r>
            <a:r>
              <a:rPr lang="en-US" sz="1200" dirty="0" err="1">
                <a:effectLst/>
                <a:ea typeface="Calibri" panose="020F0502020204030204" pitchFamily="34" charset="0"/>
                <a:cs typeface="Times New Roman" panose="02020603050405020304" pitchFamily="18" charset="0"/>
              </a:rPr>
              <a:t>doi</a:t>
            </a:r>
            <a:r>
              <a:rPr lang="en-US" sz="1200" dirty="0">
                <a:effectLst/>
                <a:ea typeface="Calibri" panose="020F0502020204030204" pitchFamily="34" charset="0"/>
                <a:cs typeface="Times New Roman" panose="02020603050405020304" pitchFamily="18" charset="0"/>
              </a:rPr>
              <a:t>: 10.21307/joss-2019-013</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Davis, J. (2013). A generation of attitude trends among US householders as measured in the NORC General Social Survey 1972–2010. </a:t>
            </a:r>
            <a:r>
              <a:rPr lang="en-US" sz="1200" i="1" dirty="0">
                <a:effectLst/>
                <a:ea typeface="Calibri" panose="020F0502020204030204" pitchFamily="34" charset="0"/>
                <a:cs typeface="Times New Roman" panose="02020603050405020304" pitchFamily="18" charset="0"/>
              </a:rPr>
              <a:t>Social Science Research</a:t>
            </a:r>
            <a:r>
              <a:rPr lang="en-US" sz="1200" dirty="0">
                <a:effectLst/>
                <a:ea typeface="Calibri" panose="020F0502020204030204" pitchFamily="34" charset="0"/>
                <a:cs typeface="Times New Roman" panose="02020603050405020304" pitchFamily="18" charset="0"/>
              </a:rPr>
              <a:t>, 42(3), 571-583. Doi: 10.1016/j.ssresearch.2012.11.002</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Davis, K. (2012). </a:t>
            </a:r>
            <a:r>
              <a:rPr lang="en-US" sz="1200" i="1" dirty="0">
                <a:effectLst/>
                <a:ea typeface="Calibri" panose="020F0502020204030204" pitchFamily="34" charset="0"/>
                <a:cs typeface="Times New Roman" panose="02020603050405020304" pitchFamily="18" charset="0"/>
              </a:rPr>
              <a:t>Ethics of big data</a:t>
            </a:r>
            <a:r>
              <a:rPr lang="en-US" sz="1200" dirty="0">
                <a:effectLst/>
                <a:ea typeface="Calibri" panose="020F0502020204030204" pitchFamily="34" charset="0"/>
                <a:cs typeface="Times New Roman" panose="02020603050405020304" pitchFamily="18" charset="0"/>
              </a:rPr>
              <a:t>. Sebastopol, CA: O'Reilly Media, Inc.</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EMC Education Services. (2015). </a:t>
            </a:r>
            <a:r>
              <a:rPr lang="en-US" sz="1200" i="1" dirty="0">
                <a:effectLst/>
                <a:ea typeface="Calibri" panose="020F0502020204030204" pitchFamily="34" charset="0"/>
                <a:cs typeface="Times New Roman" panose="02020603050405020304" pitchFamily="18" charset="0"/>
              </a:rPr>
              <a:t>Data science and big data analytics</a:t>
            </a:r>
            <a:r>
              <a:rPr lang="en-US" sz="1200" dirty="0">
                <a:effectLst/>
                <a:ea typeface="Calibri" panose="020F0502020204030204" pitchFamily="34" charset="0"/>
                <a:cs typeface="Times New Roman" panose="02020603050405020304" pitchFamily="18" charset="0"/>
              </a:rPr>
              <a:t>. Indianapolis, IN: John Wiley &amp; Sons, Inc.</a:t>
            </a:r>
          </a:p>
          <a:p>
            <a:pPr marL="457200" marR="0" indent="-457200">
              <a:lnSpc>
                <a:spcPct val="200000"/>
              </a:lnSpc>
              <a:spcBef>
                <a:spcPts val="0"/>
              </a:spcBef>
              <a:spcAft>
                <a:spcPts val="800"/>
              </a:spcAft>
            </a:pPr>
            <a:r>
              <a:rPr lang="en-US" sz="1200" dirty="0">
                <a:ea typeface="Calibri" panose="020F0502020204030204" pitchFamily="34" charset="0"/>
                <a:cs typeface="Times New Roman" panose="02020603050405020304" pitchFamily="18" charset="0"/>
              </a:rPr>
              <a:t>Hauck, G., Hughes, T., Abdel-</a:t>
            </a:r>
            <a:r>
              <a:rPr lang="en-US" sz="1200" dirty="0" err="1">
                <a:ea typeface="Calibri" panose="020F0502020204030204" pitchFamily="34" charset="0"/>
                <a:cs typeface="Times New Roman" panose="02020603050405020304" pitchFamily="18" charset="0"/>
              </a:rPr>
              <a:t>Baqui</a:t>
            </a:r>
            <a:r>
              <a:rPr lang="en-US" sz="1200" dirty="0">
                <a:ea typeface="Calibri" panose="020F0502020204030204" pitchFamily="34" charset="0"/>
                <a:cs typeface="Times New Roman" panose="02020603050405020304" pitchFamily="18" charset="0"/>
              </a:rPr>
              <a:t>, O., Torres, R., &amp; Gardener, H. (2020). ‘A fanciful reality’: Trump claims Black Lives Matter protests are violent, but the majority are peaceful. Retrieved from: https://www.usatoday.com/in-depth/news/nation/2020/10/24/trump-claims-blm-protests-violent-but-majority-peaceful/3640564001/</a:t>
            </a:r>
            <a:endParaRPr lang="en-US" sz="1200" dirty="0">
              <a:effectLst/>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Hackett, C., Smith, G., </a:t>
            </a:r>
            <a:r>
              <a:rPr lang="en-US" sz="1200" dirty="0" err="1">
                <a:effectLst/>
                <a:ea typeface="Calibri" panose="020F0502020204030204" pitchFamily="34" charset="0"/>
                <a:cs typeface="Times New Roman" panose="02020603050405020304" pitchFamily="18" charset="0"/>
              </a:rPr>
              <a:t>Sciupac</a:t>
            </a:r>
            <a:r>
              <a:rPr lang="en-US" sz="1200" dirty="0">
                <a:effectLst/>
                <a:ea typeface="Calibri" panose="020F0502020204030204" pitchFamily="34" charset="0"/>
                <a:cs typeface="Times New Roman" panose="02020603050405020304" pitchFamily="18" charset="0"/>
              </a:rPr>
              <a:t>, E., &amp; </a:t>
            </a:r>
            <a:r>
              <a:rPr lang="en-US" sz="1200" dirty="0" err="1">
                <a:effectLst/>
                <a:ea typeface="Calibri" panose="020F0502020204030204" pitchFamily="34" charset="0"/>
                <a:cs typeface="Times New Roman" panose="02020603050405020304" pitchFamily="18" charset="0"/>
              </a:rPr>
              <a:t>Gecewicz</a:t>
            </a:r>
            <a:r>
              <a:rPr lang="en-US" sz="1200" dirty="0">
                <a:effectLst/>
                <a:ea typeface="Calibri" panose="020F0502020204030204" pitchFamily="34" charset="0"/>
                <a:cs typeface="Times New Roman" panose="02020603050405020304" pitchFamily="18" charset="0"/>
              </a:rPr>
              <a:t>, C. (2018). Supporting evidence: Why social scientists should sometimes consider data other than the General Social Survey. </a:t>
            </a:r>
            <a:r>
              <a:rPr lang="en-US" sz="1200" i="1" dirty="0">
                <a:effectLst/>
                <a:ea typeface="Calibri" panose="020F0502020204030204" pitchFamily="34" charset="0"/>
                <a:cs typeface="Times New Roman" panose="02020603050405020304" pitchFamily="18" charset="0"/>
              </a:rPr>
              <a:t>Journal for the Scientific Study of Religion</a:t>
            </a:r>
            <a:r>
              <a:rPr lang="en-US" sz="1200" dirty="0">
                <a:effectLst/>
                <a:ea typeface="Calibri" panose="020F0502020204030204" pitchFamily="34" charset="0"/>
                <a:cs typeface="Times New Roman" panose="02020603050405020304" pitchFamily="18" charset="0"/>
              </a:rPr>
              <a:t>, 57(4), 854-857. </a:t>
            </a:r>
            <a:r>
              <a:rPr lang="en-US" sz="1200" dirty="0" err="1">
                <a:effectLst/>
                <a:ea typeface="Calibri" panose="020F0502020204030204" pitchFamily="34" charset="0"/>
                <a:cs typeface="Times New Roman" panose="02020603050405020304" pitchFamily="18" charset="0"/>
              </a:rPr>
              <a:t>doi</a:t>
            </a:r>
            <a:r>
              <a:rPr lang="en-US" sz="1200" dirty="0">
                <a:effectLst/>
                <a:ea typeface="Calibri" panose="020F0502020204030204" pitchFamily="34" charset="0"/>
                <a:cs typeface="Times New Roman" panose="02020603050405020304" pitchFamily="18" charset="0"/>
              </a:rPr>
              <a:t>: 10.1111/jssr.12570</a:t>
            </a:r>
          </a:p>
          <a:p>
            <a:pPr marL="457200" marR="0" indent="-457200">
              <a:lnSpc>
                <a:spcPct val="200000"/>
              </a:lnSpc>
              <a:spcBef>
                <a:spcPts val="0"/>
              </a:spcBef>
              <a:spcAft>
                <a:spcPts val="800"/>
              </a:spcAft>
            </a:pPr>
            <a:r>
              <a:rPr lang="en-US" sz="1200" dirty="0" err="1">
                <a:effectLst/>
                <a:ea typeface="Calibri" panose="020F0502020204030204" pitchFamily="34" charset="0"/>
                <a:cs typeface="Times New Roman" panose="02020603050405020304" pitchFamily="18" charset="0"/>
              </a:rPr>
              <a:t>Hooghe</a:t>
            </a:r>
            <a:r>
              <a:rPr lang="en-US" sz="1200" dirty="0">
                <a:effectLst/>
                <a:ea typeface="Calibri" panose="020F0502020204030204" pitchFamily="34" charset="0"/>
                <a:cs typeface="Times New Roman" panose="02020603050405020304" pitchFamily="18" charset="0"/>
              </a:rPr>
              <a:t>, M. &amp; </a:t>
            </a:r>
            <a:r>
              <a:rPr lang="en-US" sz="1200" dirty="0" err="1">
                <a:effectLst/>
                <a:ea typeface="Calibri" panose="020F0502020204030204" pitchFamily="34" charset="0"/>
                <a:cs typeface="Times New Roman" panose="02020603050405020304" pitchFamily="18" charset="0"/>
              </a:rPr>
              <a:t>Oser</a:t>
            </a:r>
            <a:r>
              <a:rPr lang="en-US" sz="1200" dirty="0">
                <a:effectLst/>
                <a:ea typeface="Calibri" panose="020F0502020204030204" pitchFamily="34" charset="0"/>
                <a:cs typeface="Times New Roman" panose="02020603050405020304" pitchFamily="18" charset="0"/>
              </a:rPr>
              <a:t>, J. (2017). Partisan strength, political trust and generalized trust in the United States: An analysis of the General Social Survey, 1972–2014. </a:t>
            </a:r>
            <a:r>
              <a:rPr lang="en-US" sz="1200" i="1" dirty="0">
                <a:effectLst/>
                <a:ea typeface="Calibri" panose="020F0502020204030204" pitchFamily="34" charset="0"/>
                <a:cs typeface="Times New Roman" panose="02020603050405020304" pitchFamily="18" charset="0"/>
              </a:rPr>
              <a:t>Social Science Research</a:t>
            </a:r>
            <a:r>
              <a:rPr lang="en-US" sz="1200" dirty="0">
                <a:effectLst/>
                <a:ea typeface="Calibri" panose="020F0502020204030204" pitchFamily="34" charset="0"/>
                <a:cs typeface="Times New Roman" panose="02020603050405020304" pitchFamily="18" charset="0"/>
              </a:rPr>
              <a:t>, 68,132-146. Doi: 10.1016/j.ssresearch.2017.08.005</a:t>
            </a:r>
          </a:p>
        </p:txBody>
      </p:sp>
    </p:spTree>
    <p:extLst>
      <p:ext uri="{BB962C8B-B14F-4D97-AF65-F5344CB8AC3E}">
        <p14:creationId xmlns:p14="http://schemas.microsoft.com/office/powerpoint/2010/main" val="201528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2680-5DE6-499C-8797-970F29711422}"/>
              </a:ext>
            </a:extLst>
          </p:cNvPr>
          <p:cNvSpPr>
            <a:spLocks noGrp="1"/>
          </p:cNvSpPr>
          <p:nvPr>
            <p:ph type="title"/>
          </p:nvPr>
        </p:nvSpPr>
        <p:spPr>
          <a:xfrm>
            <a:off x="1141411" y="381000"/>
            <a:ext cx="9243560" cy="620486"/>
          </a:xfrm>
        </p:spPr>
        <p:txBody>
          <a:bodyPr/>
          <a:lstStyle/>
          <a:p>
            <a:pPr algn="ctr"/>
            <a:r>
              <a:rPr lang="en-US" dirty="0"/>
              <a:t>ix. References (continued)</a:t>
            </a:r>
          </a:p>
        </p:txBody>
      </p:sp>
      <p:sp>
        <p:nvSpPr>
          <p:cNvPr id="8" name="TextBox 7">
            <a:extLst>
              <a:ext uri="{FF2B5EF4-FFF2-40B4-BE49-F238E27FC236}">
                <a16:creationId xmlns:a16="http://schemas.microsoft.com/office/drawing/2014/main" id="{885AF44D-428D-4FB1-8A02-4401D2A17A44}"/>
              </a:ext>
            </a:extLst>
          </p:cNvPr>
          <p:cNvSpPr txBox="1"/>
          <p:nvPr/>
        </p:nvSpPr>
        <p:spPr>
          <a:xfrm>
            <a:off x="783771" y="1001486"/>
            <a:ext cx="10624458" cy="5796459"/>
          </a:xfrm>
          <a:prstGeom prst="rect">
            <a:avLst/>
          </a:prstGeom>
          <a:noFill/>
        </p:spPr>
        <p:txBody>
          <a:bodyPr wrap="square" rtlCol="0">
            <a:spAutoFit/>
          </a:bodyPr>
          <a:lstStyle/>
          <a:p>
            <a:pPr marL="457200" indent="-457200">
              <a:lnSpc>
                <a:spcPct val="200000"/>
              </a:lnSpc>
              <a:spcAft>
                <a:spcPts val="800"/>
              </a:spcAft>
            </a:pPr>
            <a:r>
              <a:rPr lang="en-US" sz="1200" dirty="0" err="1">
                <a:effectLst/>
                <a:ea typeface="Calibri" panose="020F0502020204030204" pitchFamily="34" charset="0"/>
                <a:cs typeface="Times New Roman" panose="02020603050405020304" pitchFamily="18" charset="0"/>
              </a:rPr>
              <a:t>Hout</a:t>
            </a:r>
            <a:r>
              <a:rPr lang="en-US" sz="1200" dirty="0">
                <a:effectLst/>
                <a:ea typeface="Calibri" panose="020F0502020204030204" pitchFamily="34" charset="0"/>
                <a:cs typeface="Times New Roman" panose="02020603050405020304" pitchFamily="18" charset="0"/>
              </a:rPr>
              <a:t>, M. &amp; Hastings, O. (2016). Reliability of the core items in the General Social Survey: Estimates from the three-wave panels, 2006–2014. </a:t>
            </a:r>
            <a:r>
              <a:rPr lang="en-US" sz="1200" i="1" dirty="0">
                <a:effectLst/>
                <a:ea typeface="Calibri" panose="020F0502020204030204" pitchFamily="34" charset="0"/>
                <a:cs typeface="Times New Roman" panose="02020603050405020304" pitchFamily="18" charset="0"/>
              </a:rPr>
              <a:t>Sociological Science</a:t>
            </a:r>
            <a:r>
              <a:rPr lang="en-US" sz="1200" dirty="0">
                <a:effectLst/>
                <a:ea typeface="Calibri" panose="020F0502020204030204" pitchFamily="34" charset="0"/>
                <a:cs typeface="Times New Roman" panose="02020603050405020304" pitchFamily="18" charset="0"/>
              </a:rPr>
              <a:t>, 3(43), 971-1002. </a:t>
            </a:r>
            <a:r>
              <a:rPr lang="en-US" sz="1200" dirty="0" err="1">
                <a:effectLst/>
                <a:ea typeface="Calibri" panose="020F0502020204030204" pitchFamily="34" charset="0"/>
                <a:cs typeface="Times New Roman" panose="02020603050405020304" pitchFamily="18" charset="0"/>
              </a:rPr>
              <a:t>doi</a:t>
            </a:r>
            <a:r>
              <a:rPr lang="en-US" sz="1200" dirty="0">
                <a:effectLst/>
                <a:ea typeface="Calibri" panose="020F0502020204030204" pitchFamily="34" charset="0"/>
                <a:cs typeface="Times New Roman" panose="02020603050405020304" pitchFamily="18" charset="0"/>
              </a:rPr>
              <a:t>: 10.15195/v3.a43</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Machi, L., &amp; </a:t>
            </a:r>
            <a:r>
              <a:rPr lang="en-US" sz="1200" dirty="0" err="1">
                <a:effectLst/>
                <a:ea typeface="Calibri" panose="020F0502020204030204" pitchFamily="34" charset="0"/>
                <a:cs typeface="Times New Roman" panose="02020603050405020304" pitchFamily="18" charset="0"/>
              </a:rPr>
              <a:t>MacEvoy</a:t>
            </a:r>
            <a:r>
              <a:rPr lang="en-US" sz="1200" dirty="0">
                <a:effectLst/>
                <a:ea typeface="Calibri" panose="020F0502020204030204" pitchFamily="34" charset="0"/>
                <a:cs typeface="Times New Roman" panose="02020603050405020304" pitchFamily="18" charset="0"/>
              </a:rPr>
              <a:t>, B. T. (2016). </a:t>
            </a:r>
            <a:r>
              <a:rPr lang="en-US" sz="1200" i="1" dirty="0">
                <a:effectLst/>
                <a:ea typeface="Calibri" panose="020F0502020204030204" pitchFamily="34" charset="0"/>
                <a:cs typeface="Times New Roman" panose="02020603050405020304" pitchFamily="18" charset="0"/>
              </a:rPr>
              <a:t>The literature review – Six steps to success (3rd ed.)</a:t>
            </a:r>
            <a:r>
              <a:rPr lang="en-US" sz="1200" dirty="0">
                <a:effectLst/>
                <a:ea typeface="Calibri" panose="020F0502020204030204" pitchFamily="34" charset="0"/>
                <a:cs typeface="Times New Roman" panose="02020603050405020304" pitchFamily="18" charset="0"/>
              </a:rPr>
              <a:t>. Thousand Oak, CA: Corwin – Sage Publishing.</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Mayer Hoffman McCann. (2019). Consolidated Financial Statements and Supplemental Schedules. Retrieved from: https://www.uua.org/files/pdf/u/uua_-_consolidated_financial_statements_fy19_0.pdf</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NORC. (2020). About the GSS. Retrieved from: http://gss.norc.org/About-The-GSS</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O’Leary, Z. (2017). </a:t>
            </a:r>
            <a:r>
              <a:rPr lang="en-US" sz="1200" i="1" dirty="0">
                <a:effectLst/>
                <a:ea typeface="Calibri" panose="020F0502020204030204" pitchFamily="34" charset="0"/>
                <a:cs typeface="Times New Roman" panose="02020603050405020304" pitchFamily="18" charset="0"/>
              </a:rPr>
              <a:t>The essential guide to doing your research project (3rd ed.)</a:t>
            </a:r>
            <a:r>
              <a:rPr lang="en-US" sz="1200" dirty="0">
                <a:effectLst/>
                <a:ea typeface="Calibri" panose="020F0502020204030204" pitchFamily="34" charset="0"/>
                <a:cs typeface="Times New Roman" panose="02020603050405020304" pitchFamily="18" charset="0"/>
              </a:rPr>
              <a:t>. Thousand Oaks, CA: Sage Publishing.</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Pryce, D. (2018). U.S. citizens' current attitudes toward immigrants and immigration: A study from the General Social Survey. </a:t>
            </a:r>
            <a:r>
              <a:rPr lang="en-US" sz="1200" i="1" dirty="0">
                <a:effectLst/>
                <a:ea typeface="Calibri" panose="020F0502020204030204" pitchFamily="34" charset="0"/>
                <a:cs typeface="Times New Roman" panose="02020603050405020304" pitchFamily="18" charset="0"/>
              </a:rPr>
              <a:t>Social Science Quarterly</a:t>
            </a:r>
            <a:r>
              <a:rPr lang="en-US" sz="1200" dirty="0">
                <a:effectLst/>
                <a:ea typeface="Calibri" panose="020F0502020204030204" pitchFamily="34" charset="0"/>
                <a:cs typeface="Times New Roman" panose="02020603050405020304" pitchFamily="18" charset="0"/>
              </a:rPr>
              <a:t>. 99(4), 1467-1483. </a:t>
            </a:r>
            <a:r>
              <a:rPr lang="en-US" sz="1200" dirty="0" err="1">
                <a:effectLst/>
                <a:ea typeface="Calibri" panose="020F0502020204030204" pitchFamily="34" charset="0"/>
                <a:cs typeface="Times New Roman" panose="02020603050405020304" pitchFamily="18" charset="0"/>
              </a:rPr>
              <a:t>doi</a:t>
            </a:r>
            <a:r>
              <a:rPr lang="en-US" sz="1200" dirty="0">
                <a:effectLst/>
                <a:ea typeface="Calibri" panose="020F0502020204030204" pitchFamily="34" charset="0"/>
                <a:cs typeface="Times New Roman" panose="02020603050405020304" pitchFamily="18" charset="0"/>
              </a:rPr>
              <a:t>: 10.1111/ssqu.12514</a:t>
            </a:r>
          </a:p>
          <a:p>
            <a:pPr marL="457200" marR="0" indent="-457200">
              <a:lnSpc>
                <a:spcPct val="200000"/>
              </a:lnSpc>
              <a:spcBef>
                <a:spcPts val="0"/>
              </a:spcBef>
              <a:spcAft>
                <a:spcPts val="800"/>
              </a:spcAft>
            </a:pPr>
            <a:r>
              <a:rPr lang="en-US" sz="1200" dirty="0">
                <a:effectLst/>
                <a:ea typeface="Calibri" panose="020F0502020204030204" pitchFamily="34" charset="0"/>
                <a:cs typeface="Times New Roman" panose="02020603050405020304" pitchFamily="18" charset="0"/>
              </a:rPr>
              <a:t>Smith, Tom W., </a:t>
            </a:r>
            <a:r>
              <a:rPr lang="en-US" sz="1200" dirty="0" err="1">
                <a:effectLst/>
                <a:ea typeface="Calibri" panose="020F0502020204030204" pitchFamily="34" charset="0"/>
                <a:cs typeface="Times New Roman" panose="02020603050405020304" pitchFamily="18" charset="0"/>
              </a:rPr>
              <a:t>Davern</a:t>
            </a:r>
            <a:r>
              <a:rPr lang="en-US" sz="1200" dirty="0">
                <a:effectLst/>
                <a:ea typeface="Calibri" panose="020F0502020204030204" pitchFamily="34" charset="0"/>
                <a:cs typeface="Times New Roman" panose="02020603050405020304" pitchFamily="18" charset="0"/>
              </a:rPr>
              <a:t>, Michael, Freese, Jeremy, and Morgan, Stephen, General Social Surveys, 1972-2018 [machine-readable data file] /Principal Investigator, Smith, Tom W.; Co-Principal Investigators, Michael </a:t>
            </a:r>
            <a:r>
              <a:rPr lang="en-US" sz="1200" dirty="0" err="1">
                <a:effectLst/>
                <a:ea typeface="Calibri" panose="020F0502020204030204" pitchFamily="34" charset="0"/>
                <a:cs typeface="Times New Roman" panose="02020603050405020304" pitchFamily="18" charset="0"/>
              </a:rPr>
              <a:t>Davern</a:t>
            </a:r>
            <a:r>
              <a:rPr lang="en-US" sz="1200" dirty="0">
                <a:effectLst/>
                <a:ea typeface="Calibri" panose="020F0502020204030204" pitchFamily="34" charset="0"/>
                <a:cs typeface="Times New Roman" panose="02020603050405020304" pitchFamily="18" charset="0"/>
              </a:rPr>
              <a:t>, Jeremy Freese, and Stephen Morgan; Sponsored by National Science Foundation. --NORC ed.-- Chicago: NORC, 2018: NORC at the University of Chicago [producer and distributor]. Data accessed from the GSS Data Explorer website at </a:t>
            </a:r>
            <a:r>
              <a:rPr lang="en-US" sz="1200" u="sng" dirty="0">
                <a:solidFill>
                  <a:srgbClr val="0563C1"/>
                </a:solidFill>
                <a:effectLst/>
                <a:ea typeface="Calibri" panose="020F0502020204030204" pitchFamily="34" charset="0"/>
                <a:cs typeface="Times New Roman" panose="02020603050405020304" pitchFamily="18" charset="0"/>
                <a:hlinkClick r:id="rId3"/>
              </a:rPr>
              <a:t>gssdataexplorer.norc.org</a:t>
            </a:r>
            <a:r>
              <a:rPr lang="en-US" sz="1200" dirty="0">
                <a:effectLst/>
                <a:ea typeface="Calibri" panose="020F0502020204030204" pitchFamily="34" charset="0"/>
                <a:cs typeface="Times New Roman" panose="02020603050405020304" pitchFamily="18" charset="0"/>
              </a:rPr>
              <a:t>.</a:t>
            </a:r>
          </a:p>
          <a:p>
            <a:r>
              <a:rPr lang="en-US" sz="1200" dirty="0">
                <a:effectLst/>
                <a:ea typeface="Calibri" panose="020F0502020204030204" pitchFamily="34" charset="0"/>
              </a:rPr>
              <a:t>UUA. (2020). About the Unitarian Universalist Association. Retrieved from: </a:t>
            </a:r>
            <a:r>
              <a:rPr lang="en-US" sz="1200" u="sng" dirty="0">
                <a:solidFill>
                  <a:srgbClr val="0563C1"/>
                </a:solidFill>
                <a:effectLst/>
                <a:ea typeface="Calibri" panose="020F0502020204030204" pitchFamily="34" charset="0"/>
                <a:cs typeface="Times New Roman" panose="02020603050405020304" pitchFamily="18" charset="0"/>
                <a:hlinkClick r:id="rId4"/>
              </a:rPr>
              <a:t>https://www.uua.org/about</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061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15258"/>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I Can’t breathe!</a:t>
            </a:r>
            <a:r>
              <a:rPr lang="en-US" sz="2100" dirty="0">
                <a:solidFill>
                  <a:schemeClr val="tx1"/>
                </a:solidFill>
                <a:effectLst/>
                <a:latin typeface="Times New Roman" panose="02020603050405020304" pitchFamily="18" charset="0"/>
                <a:ea typeface="Calibri" panose="020F0502020204030204" pitchFamily="34" charset="0"/>
              </a:rPr>
              <a:t> – </a:t>
            </a:r>
            <a:r>
              <a:rPr lang="en-US" sz="2000" dirty="0"/>
              <a:t>PEOPLE of faith, politics, and the pursuit of social justice</a:t>
            </a:r>
          </a:p>
        </p:txBody>
      </p:sp>
      <p:sp>
        <p:nvSpPr>
          <p:cNvPr id="12" name="TextBox 11">
            <a:extLst>
              <a:ext uri="{FF2B5EF4-FFF2-40B4-BE49-F238E27FC236}">
                <a16:creationId xmlns:a16="http://schemas.microsoft.com/office/drawing/2014/main" id="{D30DF0EC-3F53-4A63-B3AB-6A626CD20B22}"/>
              </a:ext>
            </a:extLst>
          </p:cNvPr>
          <p:cNvSpPr txBox="1"/>
          <p:nvPr/>
        </p:nvSpPr>
        <p:spPr>
          <a:xfrm>
            <a:off x="881743" y="1340153"/>
            <a:ext cx="5537202" cy="5221942"/>
          </a:xfrm>
          <a:prstGeom prst="rect">
            <a:avLst/>
          </a:prstGeom>
          <a:noFill/>
        </p:spPr>
        <p:txBody>
          <a:bodyPr wrap="square" rtlCol="0">
            <a:spAutoFit/>
          </a:bodyPr>
          <a:lstStyle/>
          <a:p>
            <a:pPr marL="0" marR="0" algn="just">
              <a:spcBef>
                <a:spcPts val="0"/>
              </a:spcBef>
              <a:spcAft>
                <a:spcPts val="800"/>
              </a:spcAft>
            </a:pPr>
            <a:r>
              <a:rPr lang="en-US" sz="1600" dirty="0">
                <a:effectLst/>
                <a:ea typeface="Calibri" panose="020F0502020204030204" pitchFamily="34" charset="0"/>
                <a:cs typeface="Calibri" panose="020F0502020204030204" pitchFamily="34" charset="0"/>
              </a:rPr>
              <a:t>I. Introduction</a:t>
            </a:r>
          </a:p>
          <a:p>
            <a:pPr marL="0" marR="0" algn="just">
              <a:spcBef>
                <a:spcPts val="0"/>
              </a:spcBef>
              <a:spcAft>
                <a:spcPts val="800"/>
              </a:spcAft>
            </a:pPr>
            <a:r>
              <a:rPr lang="en-US" sz="1600" dirty="0">
                <a:ea typeface="Calibri" panose="020F0502020204030204" pitchFamily="34" charset="0"/>
                <a:cs typeface="Calibri" panose="020F0502020204030204" pitchFamily="34" charset="0"/>
              </a:rPr>
              <a:t>    </a:t>
            </a:r>
            <a:r>
              <a:rPr lang="en-US" sz="1600" dirty="0">
                <a:effectLst/>
                <a:ea typeface="Calibri" panose="020F0502020204030204" pitchFamily="34" charset="0"/>
                <a:cs typeface="Calibri" panose="020F0502020204030204" pitchFamily="34" charset="0"/>
              </a:rPr>
              <a:t>A. Unitarian Universalist Association (UUA)</a:t>
            </a:r>
          </a:p>
          <a:p>
            <a:pPr algn="just">
              <a:spcAft>
                <a:spcPts val="800"/>
              </a:spcAft>
            </a:pPr>
            <a:r>
              <a:rPr lang="en-US" sz="1600" dirty="0">
                <a:effectLst/>
                <a:ea typeface="Calibri" panose="020F0502020204030204" pitchFamily="34" charset="0"/>
                <a:cs typeface="Calibri" panose="020F0502020204030204" pitchFamily="34" charset="0"/>
              </a:rPr>
              <a:t>    B. General Social Survey (GSS)</a:t>
            </a:r>
          </a:p>
          <a:p>
            <a:pPr algn="just">
              <a:spcAft>
                <a:spcPts val="800"/>
              </a:spcAft>
            </a:pPr>
            <a:r>
              <a:rPr lang="en-US" sz="1600" dirty="0">
                <a:effectLst/>
                <a:ea typeface="Calibri" panose="020F0502020204030204" pitchFamily="34" charset="0"/>
                <a:cs typeface="Calibri" panose="020F0502020204030204" pitchFamily="34" charset="0"/>
              </a:rPr>
              <a:t>II. Objectives</a:t>
            </a:r>
          </a:p>
          <a:p>
            <a:pPr marL="0" marR="0" algn="just">
              <a:spcBef>
                <a:spcPts val="0"/>
              </a:spcBef>
              <a:spcAft>
                <a:spcPts val="800"/>
              </a:spcAft>
            </a:pPr>
            <a:r>
              <a:rPr lang="en-US" sz="1600" dirty="0">
                <a:effectLst/>
                <a:ea typeface="Calibri" panose="020F0502020204030204" pitchFamily="34" charset="0"/>
                <a:cs typeface="Calibri" panose="020F0502020204030204" pitchFamily="34" charset="0"/>
              </a:rPr>
              <a:t>III. Research Hypothesis</a:t>
            </a:r>
          </a:p>
          <a:p>
            <a:pPr marL="0" marR="0" algn="just">
              <a:spcBef>
                <a:spcPts val="0"/>
              </a:spcBef>
              <a:spcAft>
                <a:spcPts val="800"/>
              </a:spcAft>
            </a:pPr>
            <a:r>
              <a:rPr lang="en-US" sz="1600" dirty="0">
                <a:effectLst/>
                <a:ea typeface="Calibri" panose="020F0502020204030204" pitchFamily="34" charset="0"/>
                <a:cs typeface="Calibri" panose="020F0502020204030204" pitchFamily="34" charset="0"/>
              </a:rPr>
              <a:t>IV. Literature Review</a:t>
            </a:r>
          </a:p>
          <a:p>
            <a:pPr marL="0" marR="0" algn="just">
              <a:spcBef>
                <a:spcPts val="0"/>
              </a:spcBef>
              <a:spcAft>
                <a:spcPts val="800"/>
              </a:spcAft>
            </a:pPr>
            <a:r>
              <a:rPr lang="en-US" sz="1600" dirty="0">
                <a:effectLst/>
                <a:ea typeface="Calibri" panose="020F0502020204030204" pitchFamily="34" charset="0"/>
                <a:cs typeface="Calibri" panose="020F0502020204030204" pitchFamily="34" charset="0"/>
              </a:rPr>
              <a:t>V. Research Design</a:t>
            </a:r>
          </a:p>
          <a:p>
            <a:pPr marL="0" marR="0" algn="just">
              <a:spcBef>
                <a:spcPts val="0"/>
              </a:spcBef>
              <a:spcAft>
                <a:spcPts val="800"/>
              </a:spcAft>
            </a:pPr>
            <a:r>
              <a:rPr lang="en-US" sz="1600" dirty="0">
                <a:ea typeface="Calibri" panose="020F0502020204030204" pitchFamily="34" charset="0"/>
                <a:cs typeface="Calibri" panose="020F0502020204030204" pitchFamily="34" charset="0"/>
              </a:rPr>
              <a:t>    </a:t>
            </a:r>
            <a:r>
              <a:rPr lang="en-US" sz="1600" dirty="0">
                <a:effectLst/>
                <a:ea typeface="Calibri" panose="020F0502020204030204" pitchFamily="34" charset="0"/>
                <a:cs typeface="Calibri" panose="020F0502020204030204" pitchFamily="34" charset="0"/>
              </a:rPr>
              <a:t>A. Methods &amp; Methodology</a:t>
            </a:r>
          </a:p>
          <a:p>
            <a:pPr marL="0" marR="0" algn="just">
              <a:spcBef>
                <a:spcPts val="0"/>
              </a:spcBef>
              <a:spcAft>
                <a:spcPts val="800"/>
              </a:spcAft>
            </a:pPr>
            <a:r>
              <a:rPr lang="en-US" sz="1600" dirty="0">
                <a:ea typeface="Calibri" panose="020F0502020204030204" pitchFamily="34" charset="0"/>
                <a:cs typeface="Calibri" panose="020F0502020204030204" pitchFamily="34" charset="0"/>
              </a:rPr>
              <a:t>    </a:t>
            </a:r>
            <a:r>
              <a:rPr lang="en-US" sz="1600" dirty="0">
                <a:effectLst/>
                <a:ea typeface="Calibri" panose="020F0502020204030204" pitchFamily="34" charset="0"/>
                <a:cs typeface="Calibri" panose="020F0502020204030204" pitchFamily="34" charset="0"/>
              </a:rPr>
              <a:t>B. Limitations &amp; Ethical Concerns</a:t>
            </a:r>
          </a:p>
          <a:p>
            <a:pPr marL="0" marR="0" algn="just">
              <a:spcBef>
                <a:spcPts val="0"/>
              </a:spcBef>
              <a:spcAft>
                <a:spcPts val="800"/>
              </a:spcAft>
            </a:pPr>
            <a:r>
              <a:rPr lang="en-US" sz="1600" dirty="0">
                <a:effectLst/>
                <a:ea typeface="Calibri" panose="020F0502020204030204" pitchFamily="34" charset="0"/>
                <a:cs typeface="Calibri" panose="020F0502020204030204" pitchFamily="34" charset="0"/>
              </a:rPr>
              <a:t>VI. Findings</a:t>
            </a:r>
          </a:p>
          <a:p>
            <a:pPr marL="0" marR="0" algn="just">
              <a:spcBef>
                <a:spcPts val="0"/>
              </a:spcBef>
              <a:spcAft>
                <a:spcPts val="800"/>
              </a:spcAft>
            </a:pPr>
            <a:r>
              <a:rPr lang="en-US" sz="1600" dirty="0">
                <a:ea typeface="Calibri" panose="020F0502020204030204" pitchFamily="34" charset="0"/>
                <a:cs typeface="Calibri" panose="020F0502020204030204" pitchFamily="34" charset="0"/>
              </a:rPr>
              <a:t>    </a:t>
            </a:r>
            <a:r>
              <a:rPr lang="en-US" sz="1600" dirty="0">
                <a:effectLst/>
                <a:ea typeface="Calibri" panose="020F0502020204030204" pitchFamily="34" charset="0"/>
                <a:cs typeface="Calibri" panose="020F0502020204030204" pitchFamily="34" charset="0"/>
              </a:rPr>
              <a:t>A. Racial Equity Index vs. Political Strength/Affiliation</a:t>
            </a:r>
          </a:p>
          <a:p>
            <a:pPr marL="0" marR="0" algn="just">
              <a:spcBef>
                <a:spcPts val="0"/>
              </a:spcBef>
              <a:spcAft>
                <a:spcPts val="800"/>
              </a:spcAft>
            </a:pPr>
            <a:r>
              <a:rPr lang="en-US" sz="1600" dirty="0">
                <a:ea typeface="Calibri" panose="020F0502020204030204" pitchFamily="34" charset="0"/>
                <a:cs typeface="Calibri" panose="020F0502020204030204" pitchFamily="34" charset="0"/>
              </a:rPr>
              <a:t>    </a:t>
            </a:r>
            <a:r>
              <a:rPr lang="en-US" sz="1600" dirty="0">
                <a:effectLst/>
                <a:ea typeface="Calibri" panose="020F0502020204030204" pitchFamily="34" charset="0"/>
                <a:cs typeface="Calibri" panose="020F0502020204030204" pitchFamily="34" charset="0"/>
              </a:rPr>
              <a:t>B. Religiosity Index vs. Political Strength/Affiliation </a:t>
            </a:r>
          </a:p>
          <a:p>
            <a:pPr marL="0" marR="0" algn="just">
              <a:spcBef>
                <a:spcPts val="0"/>
              </a:spcBef>
              <a:spcAft>
                <a:spcPts val="800"/>
              </a:spcAft>
            </a:pPr>
            <a:r>
              <a:rPr lang="en-US" sz="1600" dirty="0">
                <a:ea typeface="Calibri" panose="020F0502020204030204" pitchFamily="34" charset="0"/>
                <a:cs typeface="Calibri" panose="020F0502020204030204" pitchFamily="34" charset="0"/>
              </a:rPr>
              <a:t>VII</a:t>
            </a:r>
            <a:r>
              <a:rPr lang="en-US" sz="1600" dirty="0">
                <a:effectLst/>
                <a:ea typeface="Calibri" panose="020F0502020204030204" pitchFamily="34" charset="0"/>
                <a:cs typeface="Calibri" panose="020F0502020204030204" pitchFamily="34" charset="0"/>
              </a:rPr>
              <a:t>. Conclusions</a:t>
            </a:r>
          </a:p>
          <a:p>
            <a:pPr marL="0" marR="0" algn="just">
              <a:spcBef>
                <a:spcPts val="0"/>
              </a:spcBef>
              <a:spcAft>
                <a:spcPts val="800"/>
              </a:spcAft>
            </a:pPr>
            <a:r>
              <a:rPr lang="en-US" sz="1600" dirty="0">
                <a:effectLst/>
                <a:ea typeface="Calibri" panose="020F0502020204030204" pitchFamily="34" charset="0"/>
                <a:cs typeface="Calibri" panose="020F0502020204030204" pitchFamily="34" charset="0"/>
              </a:rPr>
              <a:t>VIII. Recommendations</a:t>
            </a:r>
          </a:p>
          <a:p>
            <a:pPr marL="0" marR="0" algn="just">
              <a:spcBef>
                <a:spcPts val="0"/>
              </a:spcBef>
              <a:spcAft>
                <a:spcPts val="800"/>
              </a:spcAft>
            </a:pPr>
            <a:r>
              <a:rPr lang="en-US" sz="1600" dirty="0">
                <a:ea typeface="Calibri" panose="020F0502020204030204" pitchFamily="34" charset="0"/>
                <a:cs typeface="Calibri" panose="020F0502020204030204" pitchFamily="34" charset="0"/>
              </a:rPr>
              <a:t>IX. References</a:t>
            </a:r>
            <a:endParaRPr lang="en-US" sz="1600" dirty="0">
              <a:effectLst/>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72D37E7F-E11E-4250-A23C-526F4C2A8050}"/>
              </a:ext>
            </a:extLst>
          </p:cNvPr>
          <p:cNvSpPr txBox="1"/>
          <p:nvPr/>
        </p:nvSpPr>
        <p:spPr>
          <a:xfrm>
            <a:off x="6283479" y="1376439"/>
            <a:ext cx="5773054" cy="5539978"/>
          </a:xfrm>
          <a:prstGeom prst="rect">
            <a:avLst/>
          </a:prstGeom>
          <a:noFill/>
        </p:spPr>
        <p:txBody>
          <a:bodyPr wrap="square" rtlCol="0">
            <a:spAutoFit/>
          </a:bodyPr>
          <a:lstStyle/>
          <a:p>
            <a:pPr>
              <a:lnSpc>
                <a:spcPct val="150000"/>
              </a:lnSpc>
            </a:pPr>
            <a:r>
              <a:rPr lang="en-US" sz="1600" b="1" dirty="0">
                <a:effectLst/>
                <a:ea typeface="Calibri" panose="020F0502020204030204" pitchFamily="34" charset="0"/>
                <a:cs typeface="Times New Roman" panose="02020603050405020304" pitchFamily="18" charset="0"/>
              </a:rPr>
              <a:t>ABSTRACT:</a:t>
            </a:r>
            <a:r>
              <a:rPr lang="en-US" sz="1600" dirty="0">
                <a:effectLst/>
                <a:ea typeface="Calibri" panose="020F0502020204030204" pitchFamily="34" charset="0"/>
                <a:cs typeface="Times New Roman" panose="02020603050405020304" pitchFamily="18" charset="0"/>
              </a:rPr>
              <a:t> For the Capstone project, the research question will be looking at social survey data gathered from the General Social Survey (GSS) for social sentiment analysis for the Unitarian Universalist Association (UUA) as it applies to attitudes related to racial equity and social justice. This project looks at whether demographic information of an individual, specifically political and/or religious sentiments, has any statistical relevance with respect to one’s attitude towards a national focus on addressing issues regarding racial equity. Based on the results, prescriptive suggestions will be provided to the UUA as far as likely allies among other denominations as well as populations that might be suitable for outreach and support.</a:t>
            </a:r>
          </a:p>
          <a:p>
            <a:endParaRPr lang="en-US" dirty="0"/>
          </a:p>
        </p:txBody>
      </p:sp>
    </p:spTree>
    <p:extLst>
      <p:ext uri="{BB962C8B-B14F-4D97-AF65-F5344CB8AC3E}">
        <p14:creationId xmlns:p14="http://schemas.microsoft.com/office/powerpoint/2010/main" val="163870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90146"/>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I. Introduction</a:t>
            </a:r>
          </a:p>
        </p:txBody>
      </p:sp>
      <p:sp>
        <p:nvSpPr>
          <p:cNvPr id="3" name="TextBox 2">
            <a:extLst>
              <a:ext uri="{FF2B5EF4-FFF2-40B4-BE49-F238E27FC236}">
                <a16:creationId xmlns:a16="http://schemas.microsoft.com/office/drawing/2014/main" id="{F580D6A1-EABA-4F71-A463-53F45AB0F4F2}"/>
              </a:ext>
            </a:extLst>
          </p:cNvPr>
          <p:cNvSpPr txBox="1"/>
          <p:nvPr/>
        </p:nvSpPr>
        <p:spPr>
          <a:xfrm>
            <a:off x="881743" y="1306286"/>
            <a:ext cx="10428514" cy="498565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F29735FE-F5DF-47E3-A782-F9CD2861DC58}"/>
              </a:ext>
            </a:extLst>
          </p:cNvPr>
          <p:cNvSpPr txBox="1"/>
          <p:nvPr/>
        </p:nvSpPr>
        <p:spPr>
          <a:xfrm>
            <a:off x="881743" y="1306286"/>
            <a:ext cx="10428514" cy="2744982"/>
          </a:xfrm>
          <a:prstGeom prst="rect">
            <a:avLst/>
          </a:prstGeom>
          <a:noFill/>
        </p:spPr>
        <p:txBody>
          <a:bodyPr wrap="square" rtlCol="0">
            <a:spAutoFit/>
          </a:bodyPr>
          <a:lstStyle/>
          <a:p>
            <a:pPr marL="285750" marR="0" lvl="0" indent="-285750" algn="just">
              <a:lnSpc>
                <a:spcPct val="107000"/>
              </a:lnSpc>
              <a:spcBef>
                <a:spcPts val="0"/>
              </a:spcBef>
              <a:spcAft>
                <a:spcPts val="0"/>
              </a:spcAft>
              <a:buClr>
                <a:schemeClr val="tx1"/>
              </a:buClr>
              <a:buFont typeface="Wingdings" panose="05000000000000000000" pitchFamily="2" charset="2"/>
              <a:buChar char="Ø"/>
            </a:pPr>
            <a:r>
              <a:rPr lang="en-US" b="0" i="0" dirty="0">
                <a:effectLst/>
                <a:latin typeface="Unify Serif"/>
              </a:rPr>
              <a:t>George Floyd was murdered on Memorial Day, May 25</a:t>
            </a:r>
            <a:r>
              <a:rPr lang="en-US" b="0" i="0" baseline="30000" dirty="0">
                <a:effectLst/>
                <a:latin typeface="Unify Serif"/>
              </a:rPr>
              <a:t>th</a:t>
            </a:r>
            <a:r>
              <a:rPr lang="en-US" b="0" i="0" dirty="0">
                <a:effectLst/>
                <a:latin typeface="Unify Serif"/>
              </a:rPr>
              <a:t>, 2020 in Minneapolis, MN by being choked to death on videotape with a knee on his neck for over 8 minutes</a:t>
            </a:r>
          </a:p>
          <a:p>
            <a:pPr marL="285750" marR="0" lvl="0" indent="-285750" algn="just">
              <a:lnSpc>
                <a:spcPct val="107000"/>
              </a:lnSpc>
              <a:spcBef>
                <a:spcPts val="0"/>
              </a:spcBef>
              <a:spcAft>
                <a:spcPts val="0"/>
              </a:spcAft>
              <a:buClr>
                <a:schemeClr val="tx1"/>
              </a:buClr>
              <a:buFont typeface="Wingdings" panose="05000000000000000000" pitchFamily="2" charset="2"/>
              <a:buChar char="Ø"/>
            </a:pPr>
            <a:r>
              <a:rPr lang="en-US" b="0" i="0" dirty="0">
                <a:effectLst/>
                <a:latin typeface="Unify Serif"/>
              </a:rPr>
              <a:t>“more than 7,750 demonstrations across thousands of locations in all 50 states and Washington, D.C., between May 26 and late August” (</a:t>
            </a:r>
            <a:r>
              <a:rPr lang="en-US" sz="1800" dirty="0">
                <a:ea typeface="Calibri" panose="020F0502020204030204" pitchFamily="34" charset="0"/>
                <a:cs typeface="Times New Roman" panose="02020603050405020304" pitchFamily="18" charset="0"/>
              </a:rPr>
              <a:t>Hauck, Hughes, Abdel-</a:t>
            </a:r>
            <a:r>
              <a:rPr lang="en-US" sz="1800" dirty="0" err="1">
                <a:ea typeface="Calibri" panose="020F0502020204030204" pitchFamily="34" charset="0"/>
                <a:cs typeface="Times New Roman" panose="02020603050405020304" pitchFamily="18" charset="0"/>
              </a:rPr>
              <a:t>Baqui</a:t>
            </a:r>
            <a:r>
              <a:rPr lang="en-US" sz="1800" dirty="0">
                <a:ea typeface="Calibri" panose="020F0502020204030204" pitchFamily="34" charset="0"/>
                <a:cs typeface="Times New Roman" panose="02020603050405020304" pitchFamily="18" charset="0"/>
              </a:rPr>
              <a:t>, Torres, &amp; Gardener, 2020)</a:t>
            </a:r>
          </a:p>
          <a:p>
            <a:pPr marL="285750" marR="0" lvl="0" indent="-285750" algn="just">
              <a:lnSpc>
                <a:spcPct val="107000"/>
              </a:lnSpc>
              <a:spcBef>
                <a:spcPts val="0"/>
              </a:spcBef>
              <a:spcAft>
                <a:spcPts val="0"/>
              </a:spcAft>
              <a:buClr>
                <a:schemeClr val="tx1"/>
              </a:buCl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Looking at the intersection of religiosity and </a:t>
            </a:r>
            <a:r>
              <a:rPr lang="en-US" dirty="0">
                <a:latin typeface="Times New Roman" panose="02020603050405020304" pitchFamily="18" charset="0"/>
                <a:ea typeface="Calibri" panose="020F0502020204030204" pitchFamily="34" charset="0"/>
                <a:cs typeface="Times New Roman" panose="02020603050405020304" pitchFamily="18" charset="0"/>
              </a:rPr>
              <a:t>attitudes regarding racial equity and justice as they each relate to political affiliation and strength.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Clr>
                <a:srgbClr val="000000"/>
              </a:buCl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UUA History and GA position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General Social Survey (GSS)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811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643192" y="609600"/>
            <a:ext cx="11081448" cy="54864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dirty="0"/>
              <a:t>A. Unitarian universalist association (UUA)</a:t>
            </a:r>
          </a:p>
        </p:txBody>
      </p:sp>
      <p:pic>
        <p:nvPicPr>
          <p:cNvPr id="5" name="Picture 4" descr="Text&#10;&#10;Description automatically generated">
            <a:extLst>
              <a:ext uri="{FF2B5EF4-FFF2-40B4-BE49-F238E27FC236}">
                <a16:creationId xmlns:a16="http://schemas.microsoft.com/office/drawing/2014/main" id="{BD952D73-DF81-4A82-956D-FB52434FA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352994"/>
            <a:ext cx="5451627" cy="228968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C772A0EA-B795-42C7-A969-9703FF508634}"/>
              </a:ext>
            </a:extLst>
          </p:cNvPr>
          <p:cNvSpPr txBox="1"/>
          <p:nvPr/>
        </p:nvSpPr>
        <p:spPr>
          <a:xfrm>
            <a:off x="8821813" y="1158240"/>
            <a:ext cx="2180625" cy="4985656"/>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C6AF131-CBC6-40C0-A694-894DB8AD44C6}"/>
              </a:ext>
            </a:extLst>
          </p:cNvPr>
          <p:cNvSpPr txBox="1"/>
          <p:nvPr/>
        </p:nvSpPr>
        <p:spPr>
          <a:xfrm>
            <a:off x="643192" y="1352994"/>
            <a:ext cx="5290680"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Long history of social justice work, including abolition followed by the Progressive activism from 150 years ago.</a:t>
            </a:r>
          </a:p>
          <a:p>
            <a:pPr marL="285750" indent="-285750">
              <a:buFont typeface="Wingdings" panose="05000000000000000000" pitchFamily="2" charset="2"/>
              <a:buChar char="Ø"/>
            </a:pPr>
            <a:r>
              <a:rPr lang="en-US" dirty="0"/>
              <a:t>The UUA itself was forged with the merger of the separate Unitarian and Universalist denominations in 1962 as many ministers and congregations where marching in the Civil Rights movement of the 1950s and 1960s.</a:t>
            </a:r>
          </a:p>
          <a:p>
            <a:pPr marL="285750" indent="-285750">
              <a:buFont typeface="Wingdings" panose="05000000000000000000" pitchFamily="2" charset="2"/>
              <a:buChar char="Ø"/>
            </a:pPr>
            <a:r>
              <a:rPr lang="en-US" dirty="0">
                <a:hlinkClick r:id="rId5"/>
              </a:rPr>
              <a:t>Justice and Inclusion</a:t>
            </a:r>
            <a:r>
              <a:rPr lang="en-US" dirty="0"/>
              <a:t> are foundational to today’s UUA, from issues related to gender, the environment, and race. (UUA, 2020)</a:t>
            </a:r>
          </a:p>
          <a:p>
            <a:pPr marL="285750" indent="-285750">
              <a:buFont typeface="Wingdings" panose="05000000000000000000" pitchFamily="2" charset="2"/>
              <a:buChar char="Ø"/>
            </a:pPr>
            <a:r>
              <a:rPr lang="en-US" dirty="0"/>
              <a:t>Looking for data to assist with paths forward, specifically looking for allies and opportunities for collaboration with other denominations.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03543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609601"/>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 General Social Survey (</a:t>
            </a:r>
            <a:r>
              <a:rPr lang="en-US" sz="2400" dirty="0" err="1"/>
              <a:t>gss</a:t>
            </a:r>
            <a:r>
              <a:rPr lang="en-US" sz="2400" dirty="0"/>
              <a:t>)</a:t>
            </a:r>
          </a:p>
        </p:txBody>
      </p:sp>
      <p:sp>
        <p:nvSpPr>
          <p:cNvPr id="3" name="TextBox 2">
            <a:extLst>
              <a:ext uri="{FF2B5EF4-FFF2-40B4-BE49-F238E27FC236}">
                <a16:creationId xmlns:a16="http://schemas.microsoft.com/office/drawing/2014/main" id="{0288760F-533A-4A5D-A44F-247BF4765662}"/>
              </a:ext>
            </a:extLst>
          </p:cNvPr>
          <p:cNvSpPr txBox="1"/>
          <p:nvPr/>
        </p:nvSpPr>
        <p:spPr>
          <a:xfrm>
            <a:off x="881743" y="1306286"/>
            <a:ext cx="4970417"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Founded in 1972, the GSS is now run every even year in a biannual longitudinal survey of roughly 2500 people.</a:t>
            </a:r>
          </a:p>
          <a:p>
            <a:pPr marL="285750" indent="-285750">
              <a:buFont typeface="Wingdings" panose="05000000000000000000" pitchFamily="2" charset="2"/>
              <a:buChar char="Ø"/>
            </a:pPr>
            <a:r>
              <a:rPr lang="en-US" dirty="0"/>
              <a:t>Managed by the National Opinion Research Center (NORC), a team of social scientists at the University of Chicago.</a:t>
            </a:r>
          </a:p>
          <a:p>
            <a:pPr marL="285750" indent="-285750">
              <a:buFont typeface="Wingdings" panose="05000000000000000000" pitchFamily="2" charset="2"/>
              <a:buChar char="Ø"/>
            </a:pPr>
            <a:r>
              <a:rPr lang="en-US" dirty="0"/>
              <a:t>Free interface for social scientists to perform attitudinal research on a variety of social issues, along with a wide range of rich demographic information.</a:t>
            </a:r>
          </a:p>
          <a:p>
            <a:pPr marL="285750" indent="-285750">
              <a:buFont typeface="Wingdings" panose="05000000000000000000" pitchFamily="2" charset="2"/>
              <a:buChar char="Ø"/>
            </a:pPr>
            <a:r>
              <a:rPr lang="en-US" dirty="0"/>
              <a:t>Can track sentiments on a wide range of social concerns, including racial equity, but also other cultural issues like environment justice, gender issues, reproductive health, etc.</a:t>
            </a:r>
          </a:p>
        </p:txBody>
      </p:sp>
      <p:pic>
        <p:nvPicPr>
          <p:cNvPr id="5" name="Picture 4">
            <a:hlinkClick r:id="rId3"/>
            <a:extLst>
              <a:ext uri="{FF2B5EF4-FFF2-40B4-BE49-F238E27FC236}">
                <a16:creationId xmlns:a16="http://schemas.microsoft.com/office/drawing/2014/main" id="{B67F39E4-5C1A-4A07-9CB9-A1FBDCD27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462387"/>
            <a:ext cx="5559591" cy="1045976"/>
          </a:xfrm>
          <a:prstGeom prst="rect">
            <a:avLst/>
          </a:prstGeom>
        </p:spPr>
      </p:pic>
      <p:pic>
        <p:nvPicPr>
          <p:cNvPr id="7" name="Picture 6" descr="A picture containing text, clipart&#10;&#10;Description automatically generated">
            <a:hlinkClick r:id="rId5"/>
            <a:extLst>
              <a:ext uri="{FF2B5EF4-FFF2-40B4-BE49-F238E27FC236}">
                <a16:creationId xmlns:a16="http://schemas.microsoft.com/office/drawing/2014/main" id="{FB3F7502-BFF9-4590-860D-93EC06065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9" y="3176037"/>
            <a:ext cx="4750393" cy="691724"/>
          </a:xfrm>
          <a:prstGeom prst="rect">
            <a:avLst/>
          </a:prstGeom>
        </p:spPr>
      </p:pic>
    </p:spTree>
    <p:extLst>
      <p:ext uri="{BB962C8B-B14F-4D97-AF65-F5344CB8AC3E}">
        <p14:creationId xmlns:p14="http://schemas.microsoft.com/office/powerpoint/2010/main" val="380174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66058"/>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a:t>Ii</a:t>
            </a:r>
            <a:r>
              <a:rPr lang="en-US" sz="2400" dirty="0"/>
              <a:t>. Objectives</a:t>
            </a:r>
          </a:p>
        </p:txBody>
      </p:sp>
      <p:sp>
        <p:nvSpPr>
          <p:cNvPr id="3" name="TextBox 2">
            <a:extLst>
              <a:ext uri="{FF2B5EF4-FFF2-40B4-BE49-F238E27FC236}">
                <a16:creationId xmlns:a16="http://schemas.microsoft.com/office/drawing/2014/main" id="{CDBADBF9-07FD-450B-9951-A50526E5A55C}"/>
              </a:ext>
            </a:extLst>
          </p:cNvPr>
          <p:cNvSpPr txBox="1"/>
          <p:nvPr/>
        </p:nvSpPr>
        <p:spPr>
          <a:xfrm>
            <a:off x="881743" y="1306286"/>
            <a:ext cx="10428514" cy="498565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1A4E9B8-2AC0-4BE7-89EE-6BA4AB6FC46C}"/>
              </a:ext>
            </a:extLst>
          </p:cNvPr>
          <p:cNvSpPr txBox="1"/>
          <p:nvPr/>
        </p:nvSpPr>
        <p:spPr>
          <a:xfrm>
            <a:off x="881743" y="1306286"/>
            <a:ext cx="10428514" cy="44775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Identify tools with which to find other denominations with which to ally with on racial equity and other social justice causes.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a measurement tool that measures the strength that an individual supports actions and sentiments related to racial equity and the Black Lives Matters movement.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Validate the use of this measurement tool against the political strength of an individual, ranging from very conservative to very liberal.</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a measurement tool that measures the strength of an individual’s religiosity based on amount of self-reported church going, tracking if they identify as affiliated to either a liberal church, </a:t>
            </a:r>
            <a:r>
              <a:rPr lang="en-US" sz="1600" dirty="0" err="1">
                <a:latin typeface="Times New Roman" panose="02020603050405020304" pitchFamily="18" charset="0"/>
                <a:cs typeface="Times New Roman" panose="02020603050405020304" pitchFamily="18" charset="0"/>
              </a:rPr>
              <a:t>noderate</a:t>
            </a:r>
            <a:r>
              <a:rPr lang="en-US" sz="1600" dirty="0">
                <a:latin typeface="Times New Roman" panose="02020603050405020304" pitchFamily="18" charset="0"/>
                <a:cs typeface="Times New Roman" panose="02020603050405020304" pitchFamily="18" charset="0"/>
              </a:rPr>
              <a:t> church, fundamentalist church, or none selected.</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Validate the use of this religiosity measurement tool against the political strength of an individual, ranging from very conservative to very liberal.</a:t>
            </a:r>
            <a:endParaRPr lang="en-US" sz="1600" dirty="0"/>
          </a:p>
          <a:p>
            <a:pPr marL="285750" indent="-285750">
              <a:lnSpc>
                <a:spcPct val="150000"/>
              </a:lnSpc>
              <a:buFont typeface="Wingdings" panose="05000000000000000000" pitchFamily="2" charset="2"/>
              <a:buChar char="Ø"/>
            </a:pPr>
            <a:endParaRPr lang="en-US" sz="1600" dirty="0"/>
          </a:p>
        </p:txBody>
      </p:sp>
    </p:spTree>
    <p:extLst>
      <p:ext uri="{BB962C8B-B14F-4D97-AF65-F5344CB8AC3E}">
        <p14:creationId xmlns:p14="http://schemas.microsoft.com/office/powerpoint/2010/main" val="278778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90146"/>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III. Research Hypothesis</a:t>
            </a:r>
          </a:p>
        </p:txBody>
      </p:sp>
      <p:sp>
        <p:nvSpPr>
          <p:cNvPr id="3" name="TextBox 2">
            <a:extLst>
              <a:ext uri="{FF2B5EF4-FFF2-40B4-BE49-F238E27FC236}">
                <a16:creationId xmlns:a16="http://schemas.microsoft.com/office/drawing/2014/main" id="{F580D6A1-EABA-4F71-A463-53F45AB0F4F2}"/>
              </a:ext>
            </a:extLst>
          </p:cNvPr>
          <p:cNvSpPr txBox="1"/>
          <p:nvPr/>
        </p:nvSpPr>
        <p:spPr>
          <a:xfrm>
            <a:off x="881743" y="1306286"/>
            <a:ext cx="10428514" cy="498565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F29735FE-F5DF-47E3-A782-F9CD2861DC58}"/>
              </a:ext>
            </a:extLst>
          </p:cNvPr>
          <p:cNvSpPr txBox="1"/>
          <p:nvPr/>
        </p:nvSpPr>
        <p:spPr>
          <a:xfrm>
            <a:off x="881743" y="1306286"/>
            <a:ext cx="10428514" cy="4517968"/>
          </a:xfrm>
          <a:prstGeom prst="rect">
            <a:avLst/>
          </a:prstGeom>
          <a:noFill/>
        </p:spPr>
        <p:txBody>
          <a:bodyPr wrap="square" rtlCol="0">
            <a:spAutoFit/>
          </a:bodyPr>
          <a:lstStyle/>
          <a:p>
            <a:pPr marL="0" marR="0">
              <a:lnSpc>
                <a:spcPct val="150000"/>
              </a:lnSpc>
              <a:spcBef>
                <a:spcPts val="0"/>
              </a:spcBef>
              <a:spcAft>
                <a:spcPts val="0"/>
              </a:spcAft>
            </a:pPr>
            <a:r>
              <a:rPr lang="en-US" sz="1600" b="1" dirty="0"/>
              <a:t>RESEARCH HYPOTHESIS</a:t>
            </a:r>
            <a:r>
              <a:rPr lang="en-US" sz="1600" dirty="0"/>
              <a:t>: </a:t>
            </a:r>
          </a:p>
          <a:p>
            <a:pPr marL="285750" marR="0" indent="-285750">
              <a:lnSpc>
                <a:spcPct val="150000"/>
              </a:lnSpc>
              <a:spcBef>
                <a:spcPts val="0"/>
              </a:spcBef>
              <a:spcAft>
                <a:spcPts val="0"/>
              </a:spcAft>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The first null hypothesis is that the P value is greater than .05 for the linear regression of the political ranking and the mean of the racial equity index over each of the religious categories. The alternative hypothesis is that the linear regression of the political ranking and the mean of the racial equity index over each of the religious categories will have a P value less than or equal of .05, meaning the first null hypothesis can be rejected. (O’Leary, 2017)</a:t>
            </a:r>
          </a:p>
          <a:p>
            <a:pPr marL="285750" marR="0" indent="-285750">
              <a:lnSpc>
                <a:spcPct val="150000"/>
              </a:lnSpc>
              <a:spcBef>
                <a:spcPts val="0"/>
              </a:spcBef>
              <a:spcAft>
                <a:spcPts val="0"/>
              </a:spcAft>
              <a:buFont typeface="Wingdings" panose="05000000000000000000" pitchFamily="2" charset="2"/>
              <a:buChar char="Ø"/>
            </a:pPr>
            <a:r>
              <a:rPr lang="en-US" sz="1600" dirty="0">
                <a:effectLst/>
                <a:ea typeface="Calibri" panose="020F0502020204030204" pitchFamily="34" charset="0"/>
                <a:cs typeface="Times New Roman" panose="02020603050405020304" pitchFamily="18" charset="0"/>
              </a:rPr>
              <a:t>The second null hypothesis is that the P value is greater than .05 for the linear regression of the political ranking and the mean of the strength of religiosity over each of the religious categories. The alternative hypothesis is that the linear regression of the political ranking and the mean of the strength of religiosity over each of the religious categories will have a P value less than or equal of .05, meaning the second null hypothesis can be rejected. (O’Leary, 2017)</a:t>
            </a:r>
          </a:p>
          <a:p>
            <a:pPr marL="285750" marR="0" indent="-285750">
              <a:lnSpc>
                <a:spcPct val="200000"/>
              </a:lnSpc>
              <a:spcBef>
                <a:spcPts val="0"/>
              </a:spcBef>
              <a:spcAft>
                <a:spcPts val="0"/>
              </a:spcAft>
              <a:buFont typeface="Wingdings" panose="05000000000000000000" pitchFamily="2" charset="2"/>
              <a:buChar char="Ø"/>
            </a:pPr>
            <a:endParaRPr lang="en-US" sz="1400" dirty="0"/>
          </a:p>
        </p:txBody>
      </p:sp>
    </p:spTree>
    <p:extLst>
      <p:ext uri="{BB962C8B-B14F-4D97-AF65-F5344CB8AC3E}">
        <p14:creationId xmlns:p14="http://schemas.microsoft.com/office/powerpoint/2010/main" val="117778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22515"/>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IV. Literature review</a:t>
            </a:r>
          </a:p>
        </p:txBody>
      </p:sp>
      <p:sp>
        <p:nvSpPr>
          <p:cNvPr id="3" name="TextBox 2">
            <a:extLst>
              <a:ext uri="{FF2B5EF4-FFF2-40B4-BE49-F238E27FC236}">
                <a16:creationId xmlns:a16="http://schemas.microsoft.com/office/drawing/2014/main" id="{CDBADBF9-07FD-450B-9951-A50526E5A55C}"/>
              </a:ext>
            </a:extLst>
          </p:cNvPr>
          <p:cNvSpPr txBox="1"/>
          <p:nvPr/>
        </p:nvSpPr>
        <p:spPr>
          <a:xfrm>
            <a:off x="881743" y="1306286"/>
            <a:ext cx="10428514" cy="498565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1A4E9B8-2AC0-4BE7-89EE-6BA4AB6FC46C}"/>
              </a:ext>
            </a:extLst>
          </p:cNvPr>
          <p:cNvSpPr txBox="1"/>
          <p:nvPr/>
        </p:nvSpPr>
        <p:spPr>
          <a:xfrm>
            <a:off x="881743" y="1306286"/>
            <a:ext cx="10428514" cy="521873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“Reliability of the core items in the General Social Survey: Estimates from the three-wave panels, 2006–2014”, which looks at the reliability of the GSS.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Hastings, 2016)</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“Supporting evidence: Why social scientists should sometimes consider data other than the General Social Survey” looks at the benefit of using additional data sources beyond just the GSS, particularly when looking at religion.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(Hackett, Smith,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Sciupac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Gecewicz</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2018)</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generation of attitude trends among US householders as measured in the NORC General Social Survey 1972–2010”, looks at the change over time with respect to different attitudes relative to different societal concerns. (Davis, 2013)</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longitudinal analysis of gendered association patterns: Homophily and social distance in the General Social Survey” presents the research in homophily, the tendency for individuals to associate with others self-identified as peers.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Brashears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2015)</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“Partisan strength, political trust and generalized trust in the United States: An analysis of the General Social Survey, 1972–2014” looks at the strength of partisan feeling with political and overall trust.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Hooghe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Oser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2017)</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“U.S. citizens' current attitudes toward immigrants and immigration: A study from the General Social Survey” looks at the issue of human rights for asylum seekers and U.S. immigration policy. (Pryce, 2018)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55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C2B94F-C0B5-4C3F-9F94-D016E6D088B7}"/>
              </a:ext>
            </a:extLst>
          </p:cNvPr>
          <p:cNvSpPr txBox="1">
            <a:spLocks/>
          </p:cNvSpPr>
          <p:nvPr/>
        </p:nvSpPr>
        <p:spPr>
          <a:xfrm>
            <a:off x="881743" y="522515"/>
            <a:ext cx="10428514" cy="74022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V. Research design</a:t>
            </a:r>
          </a:p>
        </p:txBody>
      </p:sp>
      <p:sp>
        <p:nvSpPr>
          <p:cNvPr id="3" name="TextBox 2">
            <a:extLst>
              <a:ext uri="{FF2B5EF4-FFF2-40B4-BE49-F238E27FC236}">
                <a16:creationId xmlns:a16="http://schemas.microsoft.com/office/drawing/2014/main" id="{CDBADBF9-07FD-450B-9951-A50526E5A55C}"/>
              </a:ext>
            </a:extLst>
          </p:cNvPr>
          <p:cNvSpPr txBox="1"/>
          <p:nvPr/>
        </p:nvSpPr>
        <p:spPr>
          <a:xfrm>
            <a:off x="881743" y="1345196"/>
            <a:ext cx="10428514" cy="498565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1A4E9B8-2AC0-4BE7-89EE-6BA4AB6FC46C}"/>
              </a:ext>
            </a:extLst>
          </p:cNvPr>
          <p:cNvSpPr txBox="1"/>
          <p:nvPr/>
        </p:nvSpPr>
        <p:spPr>
          <a:xfrm>
            <a:off x="881743" y="1306286"/>
            <a:ext cx="10428514" cy="33695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t>The data will be requested and downloaded via the GSS Data Explorer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exported as an Excel formatted file</a:t>
            </a:r>
            <a:r>
              <a:rPr lang="en-US" sz="1600" dirty="0"/>
              <a:t>.</a:t>
            </a:r>
          </a:p>
          <a:p>
            <a:pPr marL="285750" indent="-285750">
              <a:lnSpc>
                <a:spcPct val="150000"/>
              </a:lnSpc>
              <a:buFont typeface="Wingdings" panose="05000000000000000000" pitchFamily="2" charset="2"/>
              <a:buChar char="Ø"/>
            </a:pPr>
            <a:r>
              <a:rPr lang="en-US" sz="1600" dirty="0"/>
              <a:t>The pre-processing will be done with Excel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which will make use of calculated values that will comprise the two indexes</a:t>
            </a:r>
            <a:r>
              <a:rPr lang="en-US" sz="1600" dirty="0"/>
              <a:t>.</a:t>
            </a:r>
          </a:p>
          <a:p>
            <a:pPr marL="285750" indent="-285750">
              <a:lnSpc>
                <a:spcPct val="150000"/>
              </a:lnSpc>
              <a:buFont typeface="Wingdings" panose="05000000000000000000" pitchFamily="2" charset="2"/>
              <a:buChar char="Ø"/>
            </a:pPr>
            <a:r>
              <a:rPr lang="en-US" sz="1600" dirty="0"/>
              <a:t>The data analysis will be done using SAS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for both the descriptive analysis as well as testing each of the two null hypotheses</a:t>
            </a:r>
            <a:r>
              <a:rPr lang="en-US" sz="1600" dirty="0"/>
              <a:t>.</a:t>
            </a:r>
          </a:p>
          <a:p>
            <a:pPr marL="285750" indent="-285750">
              <a:lnSpc>
                <a:spcPct val="150000"/>
              </a:lnSpc>
              <a:buFont typeface="Wingdings" panose="05000000000000000000" pitchFamily="2" charset="2"/>
              <a:buChar char="Ø"/>
            </a:pPr>
            <a:endParaRPr lang="en-US" sz="1600" dirty="0"/>
          </a:p>
          <a:p>
            <a:pPr marL="342900" indent="-342900">
              <a:lnSpc>
                <a:spcPct val="150000"/>
              </a:lnSpc>
              <a:buAutoNum type="alphaUcPeriod"/>
            </a:pPr>
            <a:r>
              <a:rPr lang="en-US" sz="1600" dirty="0"/>
              <a:t>Methods and Methodology</a:t>
            </a:r>
          </a:p>
          <a:p>
            <a:pPr marL="342900" indent="-342900">
              <a:lnSpc>
                <a:spcPct val="150000"/>
              </a:lnSpc>
              <a:buAutoNum type="alphaUcPeriod"/>
            </a:pPr>
            <a:r>
              <a:rPr lang="en-US" sz="1600" dirty="0"/>
              <a:t>Limitations and Ethical Concerns</a:t>
            </a:r>
          </a:p>
        </p:txBody>
      </p:sp>
    </p:spTree>
    <p:extLst>
      <p:ext uri="{BB962C8B-B14F-4D97-AF65-F5344CB8AC3E}">
        <p14:creationId xmlns:p14="http://schemas.microsoft.com/office/powerpoint/2010/main" val="3019933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6221</Words>
  <Application>Microsoft Office PowerPoint</Application>
  <PresentationFormat>Widescreen</PresentationFormat>
  <Paragraphs>203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Unify Serif</vt:lpstr>
      <vt:lpstr>Wingdings</vt:lpstr>
      <vt:lpstr>Mesh</vt:lpstr>
      <vt:lpstr>Module 8: CAPSTONE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ix. References</vt:lpstr>
      <vt:lpstr>ix. 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CAPSTONE PRESENTATION</dc:title>
  <dc:creator>John Imbur</dc:creator>
  <cp:lastModifiedBy>John Imbur</cp:lastModifiedBy>
  <cp:revision>9</cp:revision>
  <dcterms:created xsi:type="dcterms:W3CDTF">2020-12-07T03:18:38Z</dcterms:created>
  <dcterms:modified xsi:type="dcterms:W3CDTF">2020-12-07T04:26:07Z</dcterms:modified>
</cp:coreProperties>
</file>