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6F8FC"/>
            </a:gs>
            <a:gs pos="74000">
              <a:srgbClr val="ABC0E4"/>
            </a:gs>
            <a:gs pos="83000">
              <a:srgbClr val="ABC0E4"/>
            </a:gs>
            <a:gs pos="100000">
              <a:srgbClr val="9DC3E6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8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HTML5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/>
          <p:nvPr>
            <p:ph type="title"/>
          </p:nvPr>
        </p:nvSpPr>
        <p:spPr>
          <a:xfrm>
            <a:off x="838200" y="209483"/>
            <a:ext cx="10515600" cy="1094026"/>
          </a:xfrm>
          <a:prstGeom prst="rect">
            <a:avLst/>
          </a:prstGeom>
        </p:spPr>
        <p:txBody>
          <a:bodyPr/>
          <a:lstStyle/>
          <a:p>
            <a:pPr/>
            <a:r>
              <a:t>增加了哪些新标签</a:t>
            </a:r>
          </a:p>
        </p:txBody>
      </p:sp>
      <p:sp>
        <p:nvSpPr>
          <p:cNvPr id="144" name="内容占位符 2"/>
          <p:cNvSpPr txBox="1"/>
          <p:nvPr>
            <p:ph type="body" sz="quarter" idx="1"/>
          </p:nvPr>
        </p:nvSpPr>
        <p:spPr>
          <a:xfrm>
            <a:off x="838200" y="1232236"/>
            <a:ext cx="10515600" cy="1549875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  <a:r>
              <a:t>HTML5 </a:t>
            </a:r>
            <a:r>
              <a:t>中增加了大量的新标签。这些标签大体可以分为两类：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1</a:t>
            </a:r>
            <a:r>
              <a:t>，</a:t>
            </a:r>
            <a:r>
              <a:rPr b="1"/>
              <a:t>功能性标签</a:t>
            </a:r>
            <a:r>
              <a:t>。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2</a:t>
            </a:r>
            <a:r>
              <a:t>，</a:t>
            </a:r>
            <a:r>
              <a:rPr b="1"/>
              <a:t>语义性标签</a:t>
            </a:r>
            <a:r>
              <a:t>。</a:t>
            </a:r>
          </a:p>
        </p:txBody>
      </p:sp>
      <p:sp>
        <p:nvSpPr>
          <p:cNvPr id="145" name="内容占位符 2"/>
          <p:cNvSpPr txBox="1"/>
          <p:nvPr/>
        </p:nvSpPr>
        <p:spPr>
          <a:xfrm>
            <a:off x="753894" y="2797660"/>
            <a:ext cx="10515601" cy="1671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9737" indent="-18973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b="1" sz="2324"/>
            </a:pPr>
            <a:r>
              <a:t>功能性标签</a:t>
            </a:r>
            <a:r>
              <a:rPr b="0"/>
              <a:t>：就是类似</a:t>
            </a:r>
            <a:r>
              <a:rPr b="0"/>
              <a:t>canvas</a:t>
            </a:r>
            <a:r>
              <a:rPr b="0"/>
              <a:t>、</a:t>
            </a:r>
            <a:r>
              <a:rPr b="0"/>
              <a:t>video </a:t>
            </a:r>
            <a:r>
              <a:rPr b="0"/>
              <a:t>等标签，它是 </a:t>
            </a:r>
            <a:r>
              <a:rPr b="0"/>
              <a:t>HTML5 </a:t>
            </a:r>
            <a:r>
              <a:rPr b="0"/>
              <a:t>新创造出来的，用于实现一些新功能用的。这类新增标签，用于某些新功能的，这些新功能往往需要浏览器配合实现，所以在早期的浏览器中，功能不会得到支持。</a:t>
            </a:r>
          </a:p>
        </p:txBody>
      </p:sp>
      <p:sp>
        <p:nvSpPr>
          <p:cNvPr id="146" name="内容占位符 2"/>
          <p:cNvSpPr txBox="1"/>
          <p:nvPr/>
        </p:nvSpPr>
        <p:spPr>
          <a:xfrm>
            <a:off x="753894" y="4469364"/>
            <a:ext cx="10515601" cy="2388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b="1" sz="2200"/>
            </a:pPr>
            <a:r>
              <a:t>语义性标签</a:t>
            </a:r>
            <a:r>
              <a:rPr b="0"/>
              <a:t>：就是类似 </a:t>
            </a:r>
            <a:r>
              <a:rPr b="0"/>
              <a:t>header</a:t>
            </a:r>
            <a:r>
              <a:rPr b="0"/>
              <a:t>、</a:t>
            </a:r>
            <a:r>
              <a:rPr b="0"/>
              <a:t>footer</a:t>
            </a:r>
            <a:r>
              <a:rPr b="0"/>
              <a:t>、</a:t>
            </a:r>
            <a:r>
              <a:rPr b="0"/>
              <a:t>nav </a:t>
            </a:r>
            <a:r>
              <a:rPr b="0"/>
              <a:t>等等标签。它们类似 </a:t>
            </a:r>
            <a:r>
              <a:rPr b="0"/>
              <a:t>div</a:t>
            </a:r>
            <a:r>
              <a:rPr b="0"/>
              <a:t>，没有什么新增的功能，但是语义性增强了。例如，使用 </a:t>
            </a:r>
            <a:r>
              <a:rPr b="0"/>
              <a:t>header </a:t>
            </a:r>
            <a:r>
              <a:rPr b="0"/>
              <a:t>括起来的内容，就会被认为是头部相关，页面中使用 </a:t>
            </a:r>
            <a:r>
              <a:rPr b="0"/>
              <a:t>nav </a:t>
            </a:r>
            <a:r>
              <a:rPr b="0"/>
              <a:t>括起来的有序列表（</a:t>
            </a:r>
            <a:r>
              <a:rPr b="0"/>
              <a:t>ol</a:t>
            </a:r>
            <a:r>
              <a:rPr b="0"/>
              <a:t>）或者无序列表（</a:t>
            </a:r>
            <a:r>
              <a:rPr b="0"/>
              <a:t>ul</a:t>
            </a:r>
            <a:r>
              <a:rPr b="0"/>
              <a:t>），就会被认为是这个网站（或者网页）的导航。这类标签同样是新增的，在早期浏览器中不会被支持，但是这与功 能性的标签不同，由于它的本质和 </a:t>
            </a:r>
            <a:r>
              <a:rPr b="0"/>
              <a:t>div </a:t>
            </a:r>
            <a:r>
              <a:rPr b="0"/>
              <a:t>类似，所以可以通过一段 </a:t>
            </a:r>
            <a:r>
              <a:rPr b="0"/>
              <a:t>JavaScript </a:t>
            </a:r>
            <a:r>
              <a:rPr b="0"/>
              <a:t>代码来进行 </a:t>
            </a:r>
            <a:r>
              <a:rPr b="0"/>
              <a:t>hack </a:t>
            </a:r>
            <a:r>
              <a:rPr b="0"/>
              <a:t>从而让早期浏览器支持。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2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3"/>
      <p:bldP build="whole" bldLvl="1" animBg="1" rev="0" advAuto="0" spid="145" grpId="2"/>
      <p:bldP build="p" bldLvl="1" animBg="1" rev="0" advAuto="0" spid="1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新增语义标签</a:t>
            </a:r>
            <a:r>
              <a:t>——</a:t>
            </a:r>
            <a:r>
              <a:t>非主体结构标签</a:t>
            </a:r>
          </a:p>
        </p:txBody>
      </p:sp>
      <p:sp>
        <p:nvSpPr>
          <p:cNvPr id="149" name="内容占位符 2"/>
          <p:cNvSpPr txBox="1"/>
          <p:nvPr>
            <p:ph type="body" sz="half" idx="1"/>
          </p:nvPr>
        </p:nvSpPr>
        <p:spPr>
          <a:xfrm>
            <a:off x="838200" y="1524068"/>
            <a:ext cx="10515600" cy="2610188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spcBef>
                <a:spcPts val="800"/>
              </a:spcBef>
              <a:defRPr sz="2492"/>
            </a:pPr>
            <a:r>
              <a:t>Header</a:t>
            </a:r>
            <a:r>
              <a:t>标签</a:t>
            </a:r>
          </a:p>
          <a:p>
            <a:pPr marL="305180" indent="-305180" defTabSz="813816">
              <a:spcBef>
                <a:spcPts val="800"/>
              </a:spcBef>
              <a:defRPr sz="2492"/>
            </a:pPr>
            <a:r>
              <a:t>Footer</a:t>
            </a:r>
            <a:r>
              <a:t>标签</a:t>
            </a:r>
          </a:p>
          <a:p>
            <a:pPr marL="305180" indent="-305180" defTabSz="813816">
              <a:spcBef>
                <a:spcPts val="800"/>
              </a:spcBef>
              <a:defRPr sz="2492"/>
            </a:pPr>
            <a:r>
              <a:t>Hgroup</a:t>
            </a:r>
            <a:r>
              <a:t>标签</a:t>
            </a:r>
          </a:p>
          <a:p>
            <a:pPr marL="305180" indent="-305180" defTabSz="813816">
              <a:spcBef>
                <a:spcPts val="800"/>
              </a:spcBef>
              <a:defRPr sz="2492"/>
            </a:pPr>
            <a:r>
              <a:t>Address</a:t>
            </a:r>
            <a:r>
              <a:t>标签</a:t>
            </a:r>
          </a:p>
          <a:p>
            <a:pPr marL="305180" indent="-305180" defTabSz="813816">
              <a:spcBef>
                <a:spcPts val="800"/>
              </a:spcBef>
              <a:defRPr sz="2492"/>
            </a:pPr>
            <a:r>
              <a:t>Figure</a:t>
            </a:r>
            <a:r>
              <a:t>标签（块级）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内容占位符 2"/>
          <p:cNvSpPr txBox="1"/>
          <p:nvPr>
            <p:ph type="body" sz="half" idx="1"/>
          </p:nvPr>
        </p:nvSpPr>
        <p:spPr>
          <a:xfrm>
            <a:off x="920884" y="230288"/>
            <a:ext cx="10515601" cy="1812521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  <a:r>
              <a:t>Header: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header</a:t>
            </a:r>
            <a:r>
              <a:t>元素是一种具有引导和导航作用的结构元素</a:t>
            </a:r>
            <a:r>
              <a:t>,</a:t>
            </a:r>
            <a:r>
              <a:t>通常用来放置整个页面或页面内的一个内容区块的标题</a:t>
            </a:r>
            <a:r>
              <a:t>,</a:t>
            </a:r>
            <a:r>
              <a:t>但是也可以包含其他内容</a:t>
            </a:r>
            <a:r>
              <a:t>,</a:t>
            </a:r>
            <a:r>
              <a:t>例如数据表格</a:t>
            </a:r>
            <a:r>
              <a:t>,nav,</a:t>
            </a:r>
            <a:r>
              <a:t>搜索表单或是相关的</a:t>
            </a:r>
            <a:r>
              <a:t>logo</a:t>
            </a:r>
            <a:r>
              <a:t>图片</a:t>
            </a:r>
            <a:r>
              <a:t>.</a:t>
            </a:r>
          </a:p>
        </p:txBody>
      </p:sp>
      <p:pic>
        <p:nvPicPr>
          <p:cNvPr id="15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734" y="2143431"/>
            <a:ext cx="7254870" cy="1325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3441" y="3869442"/>
            <a:ext cx="6881456" cy="1356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  <p:bldP build="whole" bldLvl="1" animBg="1" rev="0" advAuto="0" spid="15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内容占位符 2"/>
          <p:cNvSpPr txBox="1"/>
          <p:nvPr/>
        </p:nvSpPr>
        <p:spPr>
          <a:xfrm>
            <a:off x="930215" y="498989"/>
            <a:ext cx="10515601" cy="168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5165" indent="-185165" defTabSz="740663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68"/>
            </a:pPr>
            <a:r>
              <a:t>Footer :</a:t>
            </a:r>
          </a:p>
          <a:p>
            <a:pPr marL="185165" indent="-185165" defTabSz="740663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68"/>
            </a:pPr>
            <a:r>
              <a:t>footer </a:t>
            </a:r>
            <a:r>
              <a:t>标签定义 </a:t>
            </a:r>
            <a:r>
              <a:t>section </a:t>
            </a:r>
            <a:r>
              <a:t>或 </a:t>
            </a:r>
            <a:r>
              <a:t>document </a:t>
            </a:r>
            <a:r>
              <a:t>的页脚。在典型情况下，该元素会包含创作者的姓名、文档的创作日期以及</a:t>
            </a:r>
            <a:r>
              <a:t>/</a:t>
            </a:r>
            <a:r>
              <a:t>或者联系信息。</a:t>
            </a:r>
          </a:p>
        </p:txBody>
      </p:sp>
      <p:pic>
        <p:nvPicPr>
          <p:cNvPr id="156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635" y="2084596"/>
            <a:ext cx="7552180" cy="119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2174" y="3767482"/>
            <a:ext cx="5206249" cy="1117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7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内容占位符 2"/>
          <p:cNvSpPr txBox="1"/>
          <p:nvPr/>
        </p:nvSpPr>
        <p:spPr>
          <a:xfrm>
            <a:off x="855571" y="628723"/>
            <a:ext cx="10515601" cy="181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1742" indent="-221742" defTabSz="88696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16"/>
            </a:pPr>
            <a:r>
              <a:t>Hgroup:</a:t>
            </a:r>
          </a:p>
          <a:p>
            <a:pPr marL="221742" indent="-221742" defTabSz="88696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16"/>
            </a:pPr>
            <a:r>
              <a:t>hgroup </a:t>
            </a:r>
            <a:r>
              <a:t>标签被用来对标题元素进行分组。当标题有多个层级（副标题）时，</a:t>
            </a:r>
            <a:r>
              <a:t>hgroup </a:t>
            </a:r>
            <a:r>
              <a:t>元素被用来对一系列 </a:t>
            </a:r>
            <a:r>
              <a:t>&lt;h1&gt; - &lt;h6&gt; </a:t>
            </a:r>
            <a:r>
              <a:t>元素进行分组。</a:t>
            </a:r>
          </a:p>
        </p:txBody>
      </p:sp>
      <p:pic>
        <p:nvPicPr>
          <p:cNvPr id="160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511" y="2441244"/>
            <a:ext cx="6142022" cy="1772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7076" y="4325130"/>
            <a:ext cx="5408892" cy="2067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内容占位符 2"/>
          <p:cNvSpPr txBox="1"/>
          <p:nvPr/>
        </p:nvSpPr>
        <p:spPr>
          <a:xfrm>
            <a:off x="836909" y="265702"/>
            <a:ext cx="10515601" cy="206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00"/>
            </a:pPr>
            <a:r>
              <a:t>Address :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00"/>
            </a:pPr>
            <a:r>
              <a:t>address </a:t>
            </a:r>
            <a:r>
              <a:t>标签定义文档作者或拥有者的联系信息。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00"/>
            </a:pPr>
            <a:r>
              <a:t>如果 </a:t>
            </a:r>
            <a:r>
              <a:t>address </a:t>
            </a:r>
            <a:r>
              <a:t>元素位于</a:t>
            </a:r>
            <a:r>
              <a:t>article</a:t>
            </a:r>
            <a:r>
              <a:t>元素内部，则它表示该文章作者或拥有者的联系信息。</a:t>
            </a:r>
          </a:p>
          <a:p>
            <a:pPr marL="201168" indent="-201168" defTabSz="804672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200"/>
            </a:pPr>
            <a:r>
              <a:t>通常的做法是将</a:t>
            </a:r>
            <a:r>
              <a:t>address</a:t>
            </a:r>
            <a:r>
              <a:t>元素添加到网页的头部或底部。</a:t>
            </a:r>
          </a:p>
        </p:txBody>
      </p:sp>
      <p:pic>
        <p:nvPicPr>
          <p:cNvPr id="16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3915" y="2478159"/>
            <a:ext cx="5321589" cy="1237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1795" y="4289899"/>
            <a:ext cx="3484512" cy="1285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2"/>
      <p:bldP build="whole" bldLvl="1" animBg="1" rev="0" advAuto="0" spid="16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内容占位符 2"/>
          <p:cNvSpPr txBox="1"/>
          <p:nvPr/>
        </p:nvSpPr>
        <p:spPr>
          <a:xfrm>
            <a:off x="855571" y="628723"/>
            <a:ext cx="10515601" cy="181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3454" indent="-203454" defTabSz="813816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492"/>
            </a:pPr>
            <a:r>
              <a:t>Figure : 用作文档中插图的图像</a:t>
            </a:r>
          </a:p>
          <a:p>
            <a:pPr marL="203454" indent="-203454" defTabSz="813816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492"/>
            </a:pPr>
            <a:r>
              <a:t>figure</a:t>
            </a:r>
            <a:r>
              <a:t>标签规定独立的流内容（图像、图表、照片、代码等等）。</a:t>
            </a:r>
          </a:p>
          <a:p>
            <a:pPr marL="203454" indent="-203454" defTabSz="813816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492"/>
            </a:pPr>
            <a:r>
              <a:t>figure </a:t>
            </a:r>
            <a:r>
              <a:t>元素的内容应该与主内容相关，但如果被删除，则不应对文档流产生影响。</a:t>
            </a:r>
          </a:p>
        </p:txBody>
      </p:sp>
      <p:pic>
        <p:nvPicPr>
          <p:cNvPr id="16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0881" y="2441244"/>
            <a:ext cx="5524980" cy="906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8320" y="3599620"/>
            <a:ext cx="7870099" cy="2842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6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 1"/>
          <p:cNvSpPr txBox="1"/>
          <p:nvPr>
            <p:ph type="title"/>
          </p:nvPr>
        </p:nvSpPr>
        <p:spPr>
          <a:xfrm>
            <a:off x="838200" y="141190"/>
            <a:ext cx="10515600" cy="1034467"/>
          </a:xfrm>
          <a:prstGeom prst="rect">
            <a:avLst/>
          </a:prstGeom>
        </p:spPr>
        <p:txBody>
          <a:bodyPr/>
          <a:lstStyle/>
          <a:p>
            <a:pPr/>
            <a:r>
              <a:t>什么是文档流</a:t>
            </a:r>
          </a:p>
        </p:txBody>
      </p:sp>
      <p:sp>
        <p:nvSpPr>
          <p:cNvPr id="172" name="内容占位符 2"/>
          <p:cNvSpPr txBox="1"/>
          <p:nvPr>
            <p:ph type="body" sz="half" idx="1"/>
          </p:nvPr>
        </p:nvSpPr>
        <p:spPr>
          <a:xfrm>
            <a:off x="838200" y="1175657"/>
            <a:ext cx="10515600" cy="2537927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将窗体自上而下分成一行行</a:t>
            </a:r>
            <a:r>
              <a:t>, </a:t>
            </a:r>
            <a:r>
              <a:t>并在每行中按从左至右的顺序排放元素</a:t>
            </a:r>
            <a:r>
              <a:t>,</a:t>
            </a:r>
            <a:r>
              <a:t>即为文档流。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从左至右，从上至下的布局。 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符合</a:t>
            </a:r>
            <a:r>
              <a:t>html</a:t>
            </a:r>
            <a:r>
              <a:t>中标签本身含义的布局，比如某些标签独占一行。有些标签属于行内元素等。</a:t>
            </a:r>
          </a:p>
        </p:txBody>
      </p:sp>
      <p:sp>
        <p:nvSpPr>
          <p:cNvPr id="173" name="标题 1"/>
          <p:cNvSpPr txBox="1"/>
          <p:nvPr/>
        </p:nvSpPr>
        <p:spPr>
          <a:xfrm>
            <a:off x="838200" y="3713583"/>
            <a:ext cx="10515600" cy="103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如何脱离文档流</a:t>
            </a:r>
          </a:p>
        </p:txBody>
      </p:sp>
      <p:sp>
        <p:nvSpPr>
          <p:cNvPr id="174" name="内容占位符 2"/>
          <p:cNvSpPr txBox="1"/>
          <p:nvPr/>
        </p:nvSpPr>
        <p:spPr>
          <a:xfrm>
            <a:off x="838200" y="4748050"/>
            <a:ext cx="10515600" cy="663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float</a:t>
            </a:r>
          </a:p>
        </p:txBody>
      </p:sp>
      <p:sp>
        <p:nvSpPr>
          <p:cNvPr id="175" name="内容占位符 2"/>
          <p:cNvSpPr txBox="1"/>
          <p:nvPr/>
        </p:nvSpPr>
        <p:spPr>
          <a:xfrm>
            <a:off x="838200" y="5310997"/>
            <a:ext cx="10515600" cy="663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position</a:t>
            </a:r>
            <a:r>
              <a:t>：</a:t>
            </a:r>
            <a:r>
              <a:t>absolute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3"/>
      <p:bldP build="whole" bldLvl="1" animBg="1" rev="0" advAuto="0" spid="173" grpId="2"/>
      <p:bldP build="p" bldLvl="1" animBg="1" rev="0" advAuto="0" spid="172" grpId="1"/>
      <p:bldP build="whole" bldLvl="1" animBg="1" rev="0" advAuto="0" spid="175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新增语义标签</a:t>
            </a:r>
            <a:r>
              <a:t>——</a:t>
            </a:r>
            <a:r>
              <a:t>主体结构标签</a:t>
            </a:r>
          </a:p>
        </p:txBody>
      </p:sp>
      <p:sp>
        <p:nvSpPr>
          <p:cNvPr id="178" name="内容占位符 2"/>
          <p:cNvSpPr txBox="1"/>
          <p:nvPr>
            <p:ph type="body" idx="1"/>
          </p:nvPr>
        </p:nvSpPr>
        <p:spPr>
          <a:xfrm>
            <a:off x="838200" y="1690688"/>
            <a:ext cx="10515600" cy="3822373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Article</a:t>
            </a:r>
            <a:r>
              <a:t>标签</a:t>
            </a:r>
          </a:p>
          <a:p>
            <a:pPr marL="342900" indent="-342900"/>
            <a:r>
              <a:t>Section</a:t>
            </a:r>
            <a:r>
              <a:t>标签</a:t>
            </a:r>
          </a:p>
          <a:p>
            <a:pPr marL="342900" indent="-342900"/>
            <a:r>
              <a:t>Nav</a:t>
            </a:r>
            <a:r>
              <a:t>标签</a:t>
            </a:r>
          </a:p>
          <a:p>
            <a:pPr marL="342900" indent="-342900"/>
            <a:r>
              <a:t>Aside</a:t>
            </a:r>
            <a:r>
              <a:t>标签（块级）</a:t>
            </a:r>
          </a:p>
          <a:p>
            <a:pPr marL="342900" indent="-342900"/>
            <a:r>
              <a:t>Time</a:t>
            </a:r>
            <a:r>
              <a:t>标签 (行内）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内容占位符 2"/>
          <p:cNvSpPr txBox="1"/>
          <p:nvPr>
            <p:ph type="body" sz="half" idx="1"/>
          </p:nvPr>
        </p:nvSpPr>
        <p:spPr>
          <a:xfrm>
            <a:off x="920884" y="230289"/>
            <a:ext cx="10515601" cy="3082078"/>
          </a:xfrm>
          <a:prstGeom prst="rect">
            <a:avLst/>
          </a:prstGeom>
        </p:spPr>
        <p:txBody>
          <a:bodyPr/>
          <a:lstStyle/>
          <a:p>
            <a:pPr/>
            <a:r>
              <a:t>Article :</a:t>
            </a:r>
          </a:p>
          <a:p>
            <a:pPr/>
            <a:r>
              <a:t>article</a:t>
            </a:r>
            <a:r>
              <a:t>标签代表文档、页面或应用程序中独立的、完整的、可以独自被外部引用的内容。他可以说以一篇博客或者报刊中的文章，一篇论坛帖子、一段用户评论或独立的插件，或其他任何独立的内容。 </a:t>
            </a:r>
            <a:br/>
            <a:r>
              <a:t>article</a:t>
            </a:r>
            <a:r>
              <a:t>标签是可以嵌套使用的。 </a:t>
            </a:r>
          </a:p>
        </p:txBody>
      </p:sp>
      <p:pic>
        <p:nvPicPr>
          <p:cNvPr id="18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0858" y="3312366"/>
            <a:ext cx="7475654" cy="1007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0819" y="4720947"/>
            <a:ext cx="6835733" cy="1112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3908" y="159735"/>
            <a:ext cx="6264184" cy="6538529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矩形 15"/>
          <p:cNvSpPr/>
          <p:nvPr/>
        </p:nvSpPr>
        <p:spPr>
          <a:xfrm>
            <a:off x="3181738" y="4702628"/>
            <a:ext cx="2528398" cy="1343609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矩形 16"/>
          <p:cNvSpPr/>
          <p:nvPr/>
        </p:nvSpPr>
        <p:spPr>
          <a:xfrm>
            <a:off x="4066161" y="159735"/>
            <a:ext cx="729575" cy="443380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矩形 17"/>
          <p:cNvSpPr/>
          <p:nvPr/>
        </p:nvSpPr>
        <p:spPr>
          <a:xfrm>
            <a:off x="3181738" y="1303505"/>
            <a:ext cx="5942807" cy="612845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矩形 18"/>
          <p:cNvSpPr/>
          <p:nvPr/>
        </p:nvSpPr>
        <p:spPr>
          <a:xfrm>
            <a:off x="5797684" y="1303505"/>
            <a:ext cx="1566154" cy="321014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2"/>
      <p:bldP build="whole" bldLvl="1" animBg="1" rev="0" advAuto="0" spid="117" grpId="4"/>
      <p:bldP build="whole" bldLvl="1" animBg="1" rev="0" advAuto="0" spid="114" grpId="1"/>
      <p:bldP build="whole" bldLvl="1" animBg="1" rev="0" advAuto="0" spid="118" grpId="5"/>
      <p:bldP build="whole" bldLvl="1" animBg="1" rev="0" advAuto="0" spid="116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内容占位符 2"/>
          <p:cNvSpPr txBox="1"/>
          <p:nvPr>
            <p:ph type="body" idx="1"/>
          </p:nvPr>
        </p:nvSpPr>
        <p:spPr>
          <a:xfrm>
            <a:off x="920884" y="230287"/>
            <a:ext cx="10515601" cy="3999178"/>
          </a:xfrm>
          <a:prstGeom prst="rect">
            <a:avLst/>
          </a:prstGeom>
        </p:spPr>
        <p:txBody>
          <a:bodyPr/>
          <a:lstStyle/>
          <a:p>
            <a:pPr marL="194310" indent="-194310" defTabSz="777240">
              <a:spcBef>
                <a:spcPts val="800"/>
              </a:spcBef>
              <a:defRPr sz="2380"/>
            </a:pPr>
            <a:r>
              <a:t>Section :文档中的区段</a:t>
            </a:r>
          </a:p>
          <a:p>
            <a:pPr marL="194310" indent="-194310" defTabSz="777240">
              <a:spcBef>
                <a:spcPts val="800"/>
              </a:spcBef>
              <a:defRPr sz="2380"/>
            </a:pPr>
            <a:r>
              <a:t>Section</a:t>
            </a:r>
            <a:r>
              <a:t>标签用于对网站或应用程序中页面上的内容进行分块。一个</a:t>
            </a:r>
            <a:r>
              <a:t>section</a:t>
            </a:r>
            <a:r>
              <a:t>标签通常由内容及其标题组成。但</a:t>
            </a:r>
            <a:r>
              <a:t>section</a:t>
            </a:r>
            <a:r>
              <a:t>标签并非一个普通的容器标签，当一个容器需要被直接定义样式或通过脚本定义行为时，推荐使用</a:t>
            </a:r>
            <a:r>
              <a:t>div</a:t>
            </a:r>
            <a:r>
              <a:t>而非</a:t>
            </a:r>
            <a:r>
              <a:t>section</a:t>
            </a:r>
            <a:r>
              <a:t>标签。 不要与</a:t>
            </a:r>
            <a:r>
              <a:t>article</a:t>
            </a:r>
            <a:r>
              <a:t>标签混淆 </a:t>
            </a:r>
          </a:p>
          <a:p>
            <a:pPr marL="194310" indent="-194310" defTabSz="777240">
              <a:spcBef>
                <a:spcPts val="800"/>
              </a:spcBef>
              <a:defRPr sz="2380"/>
            </a:pPr>
            <a:r>
              <a:t>不要将</a:t>
            </a:r>
            <a:r>
              <a:t>section</a:t>
            </a:r>
            <a:r>
              <a:t>标签作为设置样式的内容容器（用</a:t>
            </a:r>
            <a:r>
              <a:t>div</a:t>
            </a:r>
            <a:r>
              <a:t>） </a:t>
            </a:r>
          </a:p>
          <a:p>
            <a:pPr marL="194310" indent="-194310" defTabSz="777240">
              <a:spcBef>
                <a:spcPts val="800"/>
              </a:spcBef>
              <a:defRPr sz="2380"/>
            </a:pPr>
            <a:r>
              <a:t>如果</a:t>
            </a:r>
            <a:r>
              <a:t>article</a:t>
            </a:r>
            <a:r>
              <a:t>标签、</a:t>
            </a:r>
            <a:r>
              <a:t>aside</a:t>
            </a:r>
            <a:r>
              <a:t>标签、</a:t>
            </a:r>
            <a:r>
              <a:t>nav</a:t>
            </a:r>
            <a:r>
              <a:t>标签更符合使用条件，那不要使用</a:t>
            </a:r>
            <a:r>
              <a:t>section</a:t>
            </a:r>
            <a:r>
              <a:t>标签。 </a:t>
            </a:r>
          </a:p>
          <a:p>
            <a:pPr marL="194310" indent="-194310" defTabSz="777240">
              <a:spcBef>
                <a:spcPts val="800"/>
              </a:spcBef>
              <a:defRPr sz="2380"/>
            </a:pPr>
            <a:r>
              <a:t>没有标题内容不要使用</a:t>
            </a:r>
            <a:r>
              <a:t>section</a:t>
            </a:r>
            <a:r>
              <a:t>标签</a:t>
            </a:r>
          </a:p>
        </p:txBody>
      </p:sp>
      <p:pic>
        <p:nvPicPr>
          <p:cNvPr id="185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199" y="4264131"/>
            <a:ext cx="7292973" cy="1333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6991" y="5812971"/>
            <a:ext cx="7003388" cy="895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ttps://blog.csdn.net/anmoran/article/details/48517105"/>
          <p:cNvSpPr txBox="1"/>
          <p:nvPr/>
        </p:nvSpPr>
        <p:spPr>
          <a:xfrm>
            <a:off x="2956460" y="2609693"/>
            <a:ext cx="55941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https://blog.csdn.net/anmoran/article/details/48517105</a:t>
            </a:r>
          </a:p>
        </p:txBody>
      </p:sp>
      <p:sp>
        <p:nvSpPr>
          <p:cNvPr id="189" name="html5之div，article，section区别与应用"/>
          <p:cNvSpPr txBox="1"/>
          <p:nvPr/>
        </p:nvSpPr>
        <p:spPr>
          <a:xfrm>
            <a:off x="1414240" y="1330407"/>
            <a:ext cx="9024403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pPr/>
            <a:r>
              <a:t>html5之div，article，section区别与应用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内容占位符 2"/>
          <p:cNvSpPr txBox="1"/>
          <p:nvPr>
            <p:ph type="body" sz="half" idx="1"/>
          </p:nvPr>
        </p:nvSpPr>
        <p:spPr>
          <a:xfrm>
            <a:off x="920884" y="230289"/>
            <a:ext cx="10515601" cy="308207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744"/>
            </a:pPr>
            <a:r>
              <a:t>Nav :</a:t>
            </a:r>
          </a:p>
          <a:p>
            <a:pPr marL="224027" indent="-224027" defTabSz="896111">
              <a:spcBef>
                <a:spcPts val="900"/>
              </a:spcBef>
              <a:defRPr sz="2744"/>
            </a:pPr>
            <a:r>
              <a:t>nav</a:t>
            </a:r>
            <a:r>
              <a:t>标签是一个可以用作页面导航的链接组，其中的导航元素链接到其他页面或当前页面的其他部分。并不是所有的链接组都要被放进</a:t>
            </a:r>
            <a:r>
              <a:t>nav</a:t>
            </a:r>
            <a:r>
              <a:t>标签，只需要将主要的、基本的链接组放进</a:t>
            </a:r>
            <a:r>
              <a:t>nav</a:t>
            </a:r>
            <a:r>
              <a:t>元素即可。 </a:t>
            </a:r>
            <a:br/>
            <a:r>
              <a:t>nav</a:t>
            </a:r>
            <a:r>
              <a:t>元素应用场景： </a:t>
            </a:r>
            <a:br/>
            <a:r>
              <a:t>传统导航条、侧边栏导航、页内导航、翻页操作。</a:t>
            </a:r>
          </a:p>
        </p:txBody>
      </p:sp>
      <p:sp>
        <p:nvSpPr>
          <p:cNvPr id="192" name="Rectangle 2"/>
          <p:cNvSpPr/>
          <p:nvPr/>
        </p:nvSpPr>
        <p:spPr>
          <a:xfrm>
            <a:off x="3085738" y="5340876"/>
            <a:ext cx="5385642" cy="1272440"/>
          </a:xfrm>
          <a:prstGeom prst="rect">
            <a:avLst/>
          </a:prstGeom>
          <a:ln>
            <a:solidFill>
              <a:srgbClr val="000000"/>
            </a:solidFill>
            <a:miter/>
          </a:ln>
          <a:effectLst>
            <a:outerShdw sx="100000" sy="100000" kx="0" ky="0" algn="b" rotWithShape="0" blurRad="0" dist="35921" dir="2700000">
              <a:srgbClr val="E7E6E6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特别提示：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HTML5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中不允许将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&lt;nav&gt;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嵌套在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&lt;address&gt;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标签中。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93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9252" y="3038046"/>
            <a:ext cx="5972785" cy="1415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3234" y="4643502"/>
            <a:ext cx="3681298" cy="480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4" grpId="2"/>
      <p:bldP build="whole" bldLvl="1" animBg="1" rev="0" advAuto="0" spid="192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内容占位符 2"/>
          <p:cNvSpPr txBox="1"/>
          <p:nvPr>
            <p:ph type="body" sz="half" idx="1"/>
          </p:nvPr>
        </p:nvSpPr>
        <p:spPr>
          <a:xfrm>
            <a:off x="920884" y="230288"/>
            <a:ext cx="10515601" cy="2550236"/>
          </a:xfrm>
          <a:prstGeom prst="rect">
            <a:avLst/>
          </a:prstGeom>
        </p:spPr>
        <p:txBody>
          <a:bodyPr/>
          <a:lstStyle/>
          <a:p>
            <a:pPr/>
            <a:r>
              <a:t>Aside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</a:pPr>
            <a:r>
              <a:t>aside</a:t>
            </a:r>
            <a:r>
              <a:t>标签定义侧栏标签（表示一部分内容与页面的主体并不是有很大的关系，但是可以独立存在，用它可以实现：引用、侧栏、相关文章的链接框、广告、友情链接等等。</a:t>
            </a:r>
          </a:p>
        </p:txBody>
      </p:sp>
      <p:pic>
        <p:nvPicPr>
          <p:cNvPr id="19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433" y="2780522"/>
            <a:ext cx="6650503" cy="12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3224" y="4474724"/>
            <a:ext cx="5253337" cy="1427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内容占位符 2"/>
          <p:cNvSpPr txBox="1"/>
          <p:nvPr>
            <p:ph type="body" sz="half" idx="1"/>
          </p:nvPr>
        </p:nvSpPr>
        <p:spPr>
          <a:xfrm>
            <a:off x="920884" y="113514"/>
            <a:ext cx="10515601" cy="2680864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Time: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time </a:t>
            </a:r>
            <a:r>
              <a:t>标签，从语义化上看为显示时间所使用的标签 </a:t>
            </a:r>
          </a:p>
          <a:p>
            <a:pPr marL="329184" indent="-329184" defTabSz="877823">
              <a:spcBef>
                <a:spcPts val="900"/>
              </a:spcBef>
              <a:defRPr sz="2688"/>
            </a:pPr>
            <a:r>
              <a:t>代表 </a:t>
            </a:r>
            <a:r>
              <a:t>24 </a:t>
            </a:r>
            <a:r>
              <a:t>小时中的某个时刻或某个日期 表示时刻时允许带时间差</a:t>
            </a:r>
          </a:p>
          <a:p>
            <a:pPr marL="329184" indent="-329184" defTabSz="877823">
              <a:spcBef>
                <a:spcPts val="900"/>
              </a:spcBef>
              <a:defRPr sz="2688"/>
            </a:pPr>
            <a:r>
              <a:t>可定义很多格式的日期和时间 </a:t>
            </a:r>
          </a:p>
          <a:p>
            <a:pPr marL="329184" indent="-329184" defTabSz="877823">
              <a:spcBef>
                <a:spcPts val="900"/>
              </a:spcBef>
              <a:defRPr sz="2688"/>
            </a:pPr>
            <a:r>
              <a:t>使用频率低。</a:t>
            </a:r>
          </a:p>
        </p:txBody>
      </p:sp>
      <p:pic>
        <p:nvPicPr>
          <p:cNvPr id="20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535" y="2885666"/>
            <a:ext cx="5413204" cy="1378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648" y="2930077"/>
            <a:ext cx="3589948" cy="997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2921" y="4514938"/>
            <a:ext cx="7570207" cy="1150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  <a:r>
              <a:t>废除的标签</a:t>
            </a:r>
          </a:p>
        </p:txBody>
      </p:sp>
      <p:sp>
        <p:nvSpPr>
          <p:cNvPr id="206" name="内容占位符 2"/>
          <p:cNvSpPr txBox="1"/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能用</a:t>
            </a:r>
            <a:r>
              <a:t>css</a:t>
            </a:r>
            <a:r>
              <a:t>代替的标签 ，</a:t>
            </a:r>
            <a:r>
              <a:t>basefont</a:t>
            </a:r>
            <a:r>
              <a:t>、</a:t>
            </a:r>
            <a:r>
              <a:t>big</a:t>
            </a:r>
            <a:r>
              <a:t>、</a:t>
            </a:r>
            <a:r>
              <a:t>center</a:t>
            </a:r>
            <a:r>
              <a:t>、</a:t>
            </a:r>
            <a:r>
              <a:t>font</a:t>
            </a:r>
            <a:r>
              <a:t>、</a:t>
            </a:r>
            <a:r>
              <a:t>s</a:t>
            </a:r>
            <a:r>
              <a:t>、</a:t>
            </a:r>
            <a:r>
              <a:t>strike</a:t>
            </a:r>
            <a:r>
              <a:t>、</a:t>
            </a:r>
            <a:r>
              <a:t>tt</a:t>
            </a:r>
            <a:r>
              <a:t>、</a:t>
            </a:r>
            <a:r>
              <a:t>u</a:t>
            </a:r>
            <a:r>
              <a:t>。这些标签纯粹是为画面展示服务的，</a:t>
            </a:r>
            <a:r>
              <a:t>HTML5</a:t>
            </a:r>
            <a:r>
              <a:t>中提倡把画面展示性功能放在</a:t>
            </a:r>
            <a:r>
              <a:t>css</a:t>
            </a:r>
            <a:r>
              <a:t>中统一编辑。</a:t>
            </a:r>
          </a:p>
          <a:p>
            <a:pPr>
              <a:lnSpc>
                <a:spcPct val="81000"/>
              </a:lnSpc>
              <a:defRPr sz="2500"/>
            </a:pPr>
            <a:r>
              <a:t>不再使用</a:t>
            </a:r>
            <a:r>
              <a:t>frame</a:t>
            </a:r>
            <a:r>
              <a:t>框架。</a:t>
            </a:r>
            <a:r>
              <a:t>frameset</a:t>
            </a:r>
            <a:r>
              <a:t>、</a:t>
            </a:r>
            <a:r>
              <a:t>frame</a:t>
            </a:r>
            <a:r>
              <a:t>、</a:t>
            </a:r>
            <a:r>
              <a:t>noframes</a:t>
            </a:r>
            <a:r>
              <a:t>。</a:t>
            </a:r>
            <a:r>
              <a:t>HTML5</a:t>
            </a:r>
            <a:r>
              <a:t>中不支持</a:t>
            </a:r>
            <a:r>
              <a:t>frame</a:t>
            </a:r>
            <a:r>
              <a:t>框架，只支持</a:t>
            </a:r>
            <a:r>
              <a:t>iframe</a:t>
            </a:r>
            <a:r>
              <a:t>框架，或者用服务器方创建的由多个页面组成的符合页面的形式，删除以上这三个标签。</a:t>
            </a:r>
          </a:p>
          <a:p>
            <a:pPr>
              <a:lnSpc>
                <a:spcPct val="81000"/>
              </a:lnSpc>
              <a:defRPr sz="2500"/>
            </a:pPr>
            <a:r>
              <a:t>只有部分浏览器支持的标签，</a:t>
            </a:r>
            <a:r>
              <a:t>applet</a:t>
            </a:r>
            <a:r>
              <a:t>、</a:t>
            </a:r>
            <a:r>
              <a:t>bgsound</a:t>
            </a:r>
            <a:r>
              <a:t>、</a:t>
            </a:r>
            <a:r>
              <a:t>blink</a:t>
            </a:r>
            <a:r>
              <a:t>、</a:t>
            </a:r>
            <a:r>
              <a:t>marquee</a:t>
            </a:r>
            <a:r>
              <a:t>等标签</a:t>
            </a:r>
          </a:p>
          <a:p>
            <a:pPr>
              <a:lnSpc>
                <a:spcPct val="81000"/>
              </a:lnSpc>
              <a:defRPr sz="2500"/>
            </a:pPr>
            <a:r>
              <a:t>其他被替代的标签：废除</a:t>
            </a:r>
            <a:r>
              <a:t>rb</a:t>
            </a:r>
            <a:r>
              <a:t>，使用</a:t>
            </a:r>
            <a:r>
              <a:t>ruby</a:t>
            </a:r>
            <a:r>
              <a:t>替代，废除</a:t>
            </a:r>
            <a:r>
              <a:t>acronym</a:t>
            </a:r>
            <a:r>
              <a:t> ，使用</a:t>
            </a:r>
            <a:r>
              <a:t>abbr</a:t>
            </a:r>
            <a:r>
              <a:t>替代。废除</a:t>
            </a:r>
            <a:r>
              <a:t>dir</a:t>
            </a:r>
            <a:r>
              <a:t> ，使用</a:t>
            </a:r>
            <a:r>
              <a:t>ul</a:t>
            </a:r>
            <a:r>
              <a:t>替代。废除</a:t>
            </a:r>
            <a:r>
              <a:t>isindex</a:t>
            </a:r>
            <a:r>
              <a:t> ，使用</a:t>
            </a:r>
            <a:r>
              <a:t>form</a:t>
            </a:r>
            <a:r>
              <a:t>与</a:t>
            </a:r>
            <a:r>
              <a:t>input</a:t>
            </a:r>
            <a:r>
              <a:t>相结合的方式替代。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6" grpId="2"/>
      <p:bldP build="whole" bldLvl="1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</a:t>
            </a:r>
            <a:r>
              <a:t>HTML5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万维网的核心语言、标准通用标记语言下的一个应用超文本标记语言（</a:t>
            </a:r>
            <a:r>
              <a:t>HTML</a:t>
            </a:r>
            <a:r>
              <a:t>）的第五次重大修改（这是一项推荐标准，在</a:t>
            </a:r>
            <a:r>
              <a:t>2014</a:t>
            </a:r>
            <a:r>
              <a:t>年</a:t>
            </a:r>
            <a:r>
              <a:t>10</a:t>
            </a:r>
            <a:r>
              <a:t>月</a:t>
            </a:r>
            <a:r>
              <a:t>29</a:t>
            </a:r>
            <a:r>
              <a:t>日，万维网联盟宣布，经过接近</a:t>
            </a:r>
            <a:r>
              <a:t>8</a:t>
            </a:r>
            <a:r>
              <a:t>年的艰苦努力，该标准规范终于制定完成）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为什么设计</a:t>
            </a:r>
            <a:r>
              <a:t>HTML5</a:t>
            </a:r>
          </a:p>
        </p:txBody>
      </p:sp>
      <p:sp>
        <p:nvSpPr>
          <p:cNvPr id="12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/>
            </a:pPr>
            <a:r>
              <a:t>HTML5</a:t>
            </a:r>
            <a:r>
              <a:t>的设计目的是为了在移动设备上支持多媒体。新的语法特征被引进以支持这一点，如</a:t>
            </a:r>
            <a:r>
              <a:t>video</a:t>
            </a:r>
            <a:r>
              <a:t>、</a:t>
            </a:r>
            <a:r>
              <a:t>audio</a:t>
            </a:r>
            <a:r>
              <a:t>和</a:t>
            </a:r>
            <a:r>
              <a:t>canvas </a:t>
            </a:r>
            <a:r>
              <a:t>标记。</a:t>
            </a:r>
            <a:r>
              <a:t>HTML5</a:t>
            </a:r>
            <a:r>
              <a:t>还引进了新的功能，可以真正改变用户与文档的交互方式，包括：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新的解析规则增强了灵活性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新属性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淘汰过时的或冗余的属性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详细的解析规则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多用途互联网邮件扩展（</a:t>
            </a:r>
            <a:r>
              <a:t>MIME</a:t>
            </a:r>
            <a:r>
              <a:t>）和协议处理程序注册</a:t>
            </a:r>
          </a:p>
          <a:p>
            <a:pPr lvl="1" marL="610361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t>在</a:t>
            </a:r>
            <a:r>
              <a:t>SQL</a:t>
            </a:r>
            <a:r>
              <a:t>数据库中存储数据的通用标准（</a:t>
            </a:r>
            <a:r>
              <a:t>Web SQL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什么时候使用</a:t>
            </a:r>
            <a:r>
              <a:t>HTML5</a:t>
            </a:r>
          </a:p>
        </p:txBody>
      </p:sp>
      <p:sp>
        <p:nvSpPr>
          <p:cNvPr id="12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解决浏览器兼容性（统一标准）</a:t>
            </a:r>
          </a:p>
          <a:p>
            <a:pPr/>
            <a:r>
              <a:t>在设备上播放多媒体（</a:t>
            </a:r>
            <a:r>
              <a:t>video</a:t>
            </a:r>
            <a:r>
              <a:t>和</a:t>
            </a:r>
            <a:r>
              <a:t>audio</a:t>
            </a:r>
            <a:r>
              <a:t>）</a:t>
            </a:r>
          </a:p>
          <a:p>
            <a:pPr/>
            <a:r>
              <a:t>在页面上绘图</a:t>
            </a:r>
            <a:r>
              <a:t>(canvas)</a:t>
            </a:r>
          </a:p>
          <a:p>
            <a:pPr/>
            <a:r>
              <a:t>数据存储（</a:t>
            </a:r>
            <a:r>
              <a:t>localStorage</a:t>
            </a:r>
            <a:r>
              <a:t>和</a:t>
            </a:r>
            <a:r>
              <a:t>sessionStorage</a:t>
            </a:r>
            <a:r>
              <a:t>）</a:t>
            </a:r>
          </a:p>
          <a:p>
            <a:pPr/>
            <a:r>
              <a:t>地理定位（</a:t>
            </a:r>
            <a:r>
              <a:t>getCurrentPosition()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内容占位符 2"/>
          <p:cNvSpPr txBox="1"/>
          <p:nvPr>
            <p:ph type="body" sz="quarter" idx="1"/>
          </p:nvPr>
        </p:nvSpPr>
        <p:spPr>
          <a:xfrm>
            <a:off x="894183" y="416703"/>
            <a:ext cx="10515601" cy="137477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html5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的核心思想就是</a:t>
            </a:r>
            <a:r>
              <a:rPr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语义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，所以不管是什么标签就是</a:t>
            </a:r>
            <a:r>
              <a:rPr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看表达的意思，而不是看展现的效果 </a:t>
            </a:r>
          </a:p>
        </p:txBody>
      </p:sp>
      <p:sp>
        <p:nvSpPr>
          <p:cNvPr id="130" name="内容占位符 2"/>
          <p:cNvSpPr txBox="1"/>
          <p:nvPr/>
        </p:nvSpPr>
        <p:spPr>
          <a:xfrm>
            <a:off x="894183" y="2771192"/>
            <a:ext cx="10515601" cy="2363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87452" indent="-187452" defTabSz="749808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96"/>
            </a:pPr>
            <a:r>
              <a:t>让整个网站的结构更加的层次化，便于各个终端的解析</a:t>
            </a:r>
          </a:p>
          <a:p>
            <a:pPr marL="187452" indent="-187452" defTabSz="749808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96"/>
            </a:pPr>
            <a:r>
              <a:t>让开发人员在页面开发的过程中多点时间进行页面结构的思考</a:t>
            </a:r>
          </a:p>
          <a:p>
            <a:pPr marL="187452" indent="-187452" defTabSz="749808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96">
                <a:solidFill>
                  <a:srgbClr val="FF2600"/>
                </a:solidFill>
              </a:defRPr>
            </a:pPr>
            <a:r>
              <a:t>SEO</a:t>
            </a:r>
            <a:r>
              <a:t>更加的友好</a:t>
            </a:r>
          </a:p>
          <a:p>
            <a:pPr marL="187452" indent="-187452" defTabSz="749808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296"/>
            </a:pPr>
            <a:r>
              <a:t>页面</a:t>
            </a:r>
            <a:r>
              <a:rPr>
                <a:solidFill>
                  <a:srgbClr val="FF2600"/>
                </a:solidFill>
              </a:rPr>
              <a:t>可读性更强</a:t>
            </a:r>
            <a:r>
              <a:t>，后期维护更加容易</a:t>
            </a:r>
          </a:p>
        </p:txBody>
      </p:sp>
      <p:sp>
        <p:nvSpPr>
          <p:cNvPr id="131" name="内容占位符 2"/>
          <p:cNvSpPr txBox="1"/>
          <p:nvPr/>
        </p:nvSpPr>
        <p:spPr>
          <a:xfrm>
            <a:off x="894183" y="1791478"/>
            <a:ext cx="10515601" cy="97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13816">
              <a:lnSpc>
                <a:spcPct val="90000"/>
              </a:lnSpc>
              <a:spcBef>
                <a:spcPts val="800"/>
              </a:spcBef>
              <a:defRPr sz="2492"/>
            </a:lvl1pPr>
          </a:lstStyle>
          <a:p>
            <a:pPr/>
            <a:r>
              <a:t>为什么使用结构标签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  <p:bldP build="whole" bldLvl="1" animBg="1" rev="0" advAuto="0" spid="131" grpId="2"/>
      <p:bldP build="whole" bldLvl="1" animBg="1" rev="0" advAuto="0" spid="13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兼容性</a:t>
            </a:r>
          </a:p>
        </p:txBody>
      </p:sp>
      <p:sp>
        <p:nvSpPr>
          <p:cNvPr id="134" name="内容占位符 3"/>
          <p:cNvSpPr txBox="1"/>
          <p:nvPr>
            <p:ph type="body" sz="half" idx="1"/>
          </p:nvPr>
        </p:nvSpPr>
        <p:spPr>
          <a:xfrm>
            <a:off x="838200" y="1825625"/>
            <a:ext cx="5655906" cy="4351338"/>
          </a:xfrm>
          <a:prstGeom prst="rect">
            <a:avLst/>
          </a:prstGeom>
        </p:spPr>
        <p:txBody>
          <a:bodyPr/>
          <a:lstStyle/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1</a:t>
            </a:r>
            <a:r>
              <a:t>、</a:t>
            </a:r>
            <a:r>
              <a:t>IE</a:t>
            </a:r>
            <a:r>
              <a:t>浏览器内核：</a:t>
            </a:r>
            <a:r>
              <a:t>Trident</a:t>
            </a:r>
            <a:r>
              <a:t>内核，也是俗称的</a:t>
            </a:r>
            <a:r>
              <a:t>IE</a:t>
            </a:r>
            <a:r>
              <a:t>内核； </a:t>
            </a:r>
          </a:p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2</a:t>
            </a:r>
            <a:r>
              <a:t>、</a:t>
            </a:r>
            <a:r>
              <a:t>Chrome</a:t>
            </a:r>
            <a:r>
              <a:t>浏览器内核：统称为</a:t>
            </a:r>
            <a:r>
              <a:t>Chromium</a:t>
            </a:r>
            <a:r>
              <a:t>内核或</a:t>
            </a:r>
            <a:r>
              <a:t>Chrome</a:t>
            </a:r>
            <a:r>
              <a:t>内核，以前是</a:t>
            </a:r>
            <a:r>
              <a:t>Webkit</a:t>
            </a:r>
            <a:r>
              <a:t>内核，现在是</a:t>
            </a:r>
            <a:r>
              <a:t>Blink</a:t>
            </a:r>
            <a:r>
              <a:t>内核； </a:t>
            </a:r>
          </a:p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3</a:t>
            </a:r>
            <a:r>
              <a:t>、</a:t>
            </a:r>
            <a:r>
              <a:t>Firefox</a:t>
            </a:r>
            <a:r>
              <a:t>浏览器内核：</a:t>
            </a:r>
            <a:r>
              <a:t>Gecko</a:t>
            </a:r>
            <a:r>
              <a:t>内核，俗称</a:t>
            </a:r>
            <a:r>
              <a:t>Firefox</a:t>
            </a:r>
            <a:r>
              <a:t>内核； </a:t>
            </a:r>
          </a:p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4</a:t>
            </a:r>
            <a:r>
              <a:t>、</a:t>
            </a:r>
            <a:r>
              <a:t>Safari</a:t>
            </a:r>
            <a:r>
              <a:t>浏览器内核：</a:t>
            </a:r>
            <a:r>
              <a:t>Webkit</a:t>
            </a:r>
            <a:r>
              <a:t>内核； </a:t>
            </a:r>
          </a:p>
          <a:p>
            <a:pPr marL="210311" indent="-210311" defTabSz="841247">
              <a:lnSpc>
                <a:spcPct val="81000"/>
              </a:lnSpc>
              <a:spcBef>
                <a:spcPts val="900"/>
              </a:spcBef>
              <a:defRPr sz="2300"/>
            </a:pPr>
            <a:r>
              <a:t>5</a:t>
            </a:r>
            <a:r>
              <a:t>、</a:t>
            </a:r>
            <a:r>
              <a:t>Opera</a:t>
            </a:r>
            <a:r>
              <a:t>浏览器内核：最初是自己的</a:t>
            </a:r>
            <a:r>
              <a:t>Presto</a:t>
            </a:r>
            <a:r>
              <a:t>内核，后来是</a:t>
            </a:r>
            <a:r>
              <a:t>Webkit</a:t>
            </a:r>
            <a:r>
              <a:t>，现在是</a:t>
            </a:r>
            <a:r>
              <a:t>Blink</a:t>
            </a:r>
            <a:r>
              <a:t>内核； </a:t>
            </a:r>
          </a:p>
        </p:txBody>
      </p:sp>
      <p:sp>
        <p:nvSpPr>
          <p:cNvPr id="135" name="内容占位符 4"/>
          <p:cNvSpPr txBox="1"/>
          <p:nvPr/>
        </p:nvSpPr>
        <p:spPr>
          <a:xfrm>
            <a:off x="6830007" y="1825625"/>
            <a:ext cx="4523793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/>
            </a:pPr>
            <a:r>
              <a:t>-moz-</a:t>
            </a:r>
            <a:r>
              <a:t>：</a:t>
            </a:r>
            <a:r>
              <a:t>FireFox</a:t>
            </a:r>
            <a:r>
              <a:t>浏览器  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/>
            </a:pPr>
            <a:r>
              <a:t>-ms-</a:t>
            </a:r>
            <a:r>
              <a:t>：</a:t>
            </a:r>
            <a:r>
              <a:t>IE</a:t>
            </a:r>
            <a:r>
              <a:t>浏览器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/>
            </a:pPr>
            <a:r>
              <a:t>-webkit-</a:t>
            </a:r>
            <a:r>
              <a:t>：</a:t>
            </a:r>
            <a:r>
              <a:t>safari</a:t>
            </a:r>
            <a:r>
              <a:t>、</a:t>
            </a:r>
            <a:r>
              <a:t>chrome</a:t>
            </a:r>
            <a:r>
              <a:t>浏览器</a:t>
            </a:r>
          </a:p>
          <a:p>
            <a:pPr marL="228600" indent="-228600">
              <a:lnSpc>
                <a:spcPct val="81000"/>
              </a:lnSpc>
              <a:spcBef>
                <a:spcPts val="1000"/>
              </a:spcBef>
              <a:buSzPct val="100000"/>
              <a:buFont typeface="Arial"/>
              <a:buChar char="•"/>
              <a:defRPr sz="2500"/>
            </a:pPr>
            <a:r>
              <a:t>-o-</a:t>
            </a:r>
            <a:r>
              <a:t>：</a:t>
            </a:r>
            <a:r>
              <a:t>opera</a:t>
            </a:r>
            <a:r>
              <a:t>浏览器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0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2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2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2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2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5" grpId="2"/>
      <p:bldP build="p" bldLvl="1" animBg="1" rev="0" advAuto="0" spid="13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</a:t>
            </a:r>
            <a:r>
              <a:t>的新特性有哪些</a:t>
            </a:r>
          </a:p>
        </p:txBody>
      </p:sp>
      <p:sp>
        <p:nvSpPr>
          <p:cNvPr id="138" name="内容占位符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1.h5</a:t>
            </a:r>
            <a:r>
              <a:t>新语义元素 </a:t>
            </a:r>
          </a:p>
          <a:p>
            <a:pPr/>
            <a:r>
              <a:t>2.</a:t>
            </a:r>
            <a:r>
              <a:t>本地存储 </a:t>
            </a:r>
          </a:p>
          <a:p>
            <a:pPr/>
            <a:r>
              <a:t>3</a:t>
            </a:r>
            <a:r>
              <a:t>.</a:t>
            </a:r>
            <a:r>
              <a:t>表单新增功能 </a:t>
            </a:r>
          </a:p>
          <a:p>
            <a:pPr/>
            <a:r>
              <a:t>4.</a:t>
            </a:r>
            <a:r>
              <a:t>地理定位 </a:t>
            </a:r>
          </a:p>
          <a:p>
            <a:pPr/>
            <a:r>
              <a:t>5.</a:t>
            </a:r>
            <a:r>
              <a:t>画图</a:t>
            </a:r>
          </a:p>
          <a:p>
            <a:pPr/>
            <a:r>
              <a:t>6.视频、音频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2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2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2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20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5" dur="20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什么是语义化</a:t>
            </a:r>
          </a:p>
        </p:txBody>
      </p:sp>
      <p:sp>
        <p:nvSpPr>
          <p:cNvPr id="14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语义化是指用合理</a:t>
            </a:r>
            <a:r>
              <a:t>HTML</a:t>
            </a:r>
            <a:r>
              <a:t>标记以及其特有的属性去格式化文档内容。通俗地讲</a:t>
            </a:r>
            <a:r>
              <a:t>,</a:t>
            </a:r>
            <a:r>
              <a:t>语义化就是对数据和信息进行处理</a:t>
            </a:r>
            <a:r>
              <a:t>,</a:t>
            </a:r>
            <a:r>
              <a:t>使得机器可以理解（方便开发者理解）。</a:t>
            </a:r>
          </a:p>
          <a:p>
            <a:pPr/>
            <a:r>
              <a:t>语义化的</a:t>
            </a:r>
            <a:r>
              <a:t>(X)HTML</a:t>
            </a:r>
            <a:r>
              <a:t>文档有助于提升你的网站对访客的易用性。对于搜索引擎或者爬虫软件来说，则有助于它们建立索引，并可能给予一个较高的权值。</a:t>
            </a:r>
          </a:p>
          <a:p>
            <a:pPr/>
            <a:r>
              <a:t>事实上</a:t>
            </a:r>
            <a:r>
              <a:t>SEO</a:t>
            </a:r>
            <a:r>
              <a:t>最有效的一种办法，就是对网页的</a:t>
            </a:r>
            <a:r>
              <a:t>HTML</a:t>
            </a:r>
            <a:r>
              <a:t>结构进行重构，实质上就是语义化。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