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F8FC"/>
            </a:gs>
            <a:gs pos="74000">
              <a:srgbClr val="ABC0E4"/>
            </a:gs>
            <a:gs pos="83000">
              <a:srgbClr val="ABC0E4"/>
            </a:gs>
            <a:gs pos="100000">
              <a:srgbClr val="C7D5ED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Canvas-</a:t>
            </a:r>
            <a:r>
              <a:t>路径</a:t>
            </a:r>
            <a:r>
              <a:t> (直线)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Canvas</a:t>
            </a:r>
            <a:r>
              <a:t>上绘制路径 </a:t>
            </a:r>
            <a:r>
              <a:t>(</a:t>
            </a:r>
            <a:r>
              <a:t>直线</a:t>
            </a:r>
            <a:r>
              <a:t>)</a:t>
            </a:r>
            <a:r>
              <a:t>，我们将使用以下方法：</a:t>
            </a:r>
          </a:p>
          <a:p>
            <a:pPr marL="0" indent="0">
              <a:buSzTx/>
              <a:buNone/>
            </a:pPr>
          </a:p>
          <a:p>
            <a:pPr/>
            <a:r>
              <a:t>moveTo(x,y) </a:t>
            </a:r>
            <a:r>
              <a:t>定义线条开始坐标</a:t>
            </a:r>
          </a:p>
          <a:p>
            <a:pPr/>
          </a:p>
          <a:p>
            <a:pPr/>
            <a:r>
              <a:t>lineTo(x,y) </a:t>
            </a:r>
            <a:r>
              <a:t>定义线条结束坐标</a:t>
            </a:r>
            <a:br/>
          </a:p>
          <a:p>
            <a:pPr/>
            <a:r>
              <a:t>stroke()     </a:t>
            </a:r>
            <a:r>
              <a:t>将线画到画布上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4" dur="2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9" dur="2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3" dur="2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8" dur="2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3" dur="2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785" y="244493"/>
            <a:ext cx="7971430" cy="40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1369" y="3187239"/>
            <a:ext cx="2990477" cy="299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stroke()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stroke() </a:t>
            </a:r>
            <a:r>
              <a:t>方法会实际地绘制出通过 </a:t>
            </a:r>
            <a:r>
              <a:t>moveTo() </a:t>
            </a:r>
            <a:r>
              <a:t>和 </a:t>
            </a:r>
            <a:r>
              <a:t>lineTo() </a:t>
            </a:r>
            <a:r>
              <a:t>方法定义的路径。默认颜色是黑色。</a:t>
            </a:r>
          </a:p>
          <a:p>
            <a:pPr/>
          </a:p>
          <a:p>
            <a:pPr/>
            <a:r>
              <a:t>可以使用</a:t>
            </a:r>
            <a:r>
              <a:t>strokeStyle </a:t>
            </a:r>
            <a:r>
              <a:t>属性设置或返回用于笔触的颜色、渐变或模式。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arc-</a:t>
            </a:r>
            <a:r>
              <a:t>圆形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在</a:t>
            </a:r>
            <a:r>
              <a:t>canvas</a:t>
            </a:r>
            <a:r>
              <a:t>中绘制圆形</a:t>
            </a:r>
            <a:r>
              <a:t>, </a:t>
            </a:r>
            <a:r>
              <a:t>我们将使用以下方法</a:t>
            </a:r>
            <a:r>
              <a:t>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arc(x,y,r,start,stop)</a:t>
            </a:r>
          </a:p>
          <a:p>
            <a:pPr/>
          </a:p>
          <a:p>
            <a:pPr/>
            <a:r>
              <a:t>在绘制圆形时可以使用 </a:t>
            </a:r>
            <a:r>
              <a:t>stroke() </a:t>
            </a:r>
            <a:r>
              <a:t>或者 </a:t>
            </a:r>
            <a:r>
              <a:t>fill().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3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3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语法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xfrm>
            <a:off x="838200" y="15081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context.arc(x,y,r,sAngle,eAngle,counterclockwise);</a:t>
            </a:r>
          </a:p>
          <a:p>
            <a:pPr/>
          </a:p>
          <a:p>
            <a:pPr/>
            <a:r>
              <a:t>请把起始角设置为 </a:t>
            </a:r>
            <a:r>
              <a:t>0</a:t>
            </a:r>
            <a:r>
              <a:t>，结束角设置为 </a:t>
            </a:r>
            <a:r>
              <a:t>2*Math.PI</a:t>
            </a:r>
            <a:r>
              <a:t>。</a:t>
            </a:r>
          </a:p>
        </p:txBody>
      </p:sp>
      <p:pic>
        <p:nvPicPr>
          <p:cNvPr id="15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1047" y="3454770"/>
            <a:ext cx="7961905" cy="2961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4" dur="2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9" dur="2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4" grpId="1"/>
      <p:bldP build="whole" bldLvl="1" animBg="1" rev="0" advAuto="0" spid="15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beginPath()</a:t>
            </a:r>
          </a:p>
        </p:txBody>
      </p:sp>
      <p:sp>
        <p:nvSpPr>
          <p:cNvPr id="158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beginPath() </a:t>
            </a:r>
            <a:r>
              <a:t>方法开始一条路径，或重置当前的路径。</a:t>
            </a:r>
          </a:p>
          <a:p>
            <a:pPr/>
          </a:p>
          <a:p>
            <a:pPr/>
            <a:r>
              <a:t>使用</a:t>
            </a:r>
            <a:r>
              <a:t>beginPath()</a:t>
            </a:r>
            <a:r>
              <a:t>来创建路径 </a:t>
            </a:r>
            <a:r>
              <a:t>moveTo()</a:t>
            </a:r>
            <a:r>
              <a:t>、</a:t>
            </a:r>
            <a:r>
              <a:t>lineTo()</a:t>
            </a:r>
            <a:r>
              <a:t>、</a:t>
            </a:r>
            <a:r>
              <a:t>quadricCurveTo()</a:t>
            </a:r>
            <a:r>
              <a:t>、</a:t>
            </a:r>
            <a:r>
              <a:t>bezierCurveTo()</a:t>
            </a:r>
            <a:r>
              <a:t>、</a:t>
            </a:r>
            <a:r>
              <a:t>arcTo() </a:t>
            </a:r>
            <a:r>
              <a:t>和 </a:t>
            </a:r>
            <a:r>
              <a:t>arc()</a:t>
            </a:r>
            <a:r>
              <a:t>。</a:t>
            </a:r>
          </a:p>
          <a:p>
            <a:pPr/>
          </a:p>
          <a:p>
            <a:pPr/>
            <a:r>
              <a:t>使用 </a:t>
            </a:r>
            <a:r>
              <a:t>stroke() </a:t>
            </a:r>
            <a:r>
              <a:t>方法在画布上绘制确切的路径。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ttps://www.jianshu.com/p/e8ea5996cd79"/>
          <p:cNvSpPr txBox="1"/>
          <p:nvPr/>
        </p:nvSpPr>
        <p:spPr>
          <a:xfrm>
            <a:off x="3980067" y="1028700"/>
            <a:ext cx="423186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https://www.jianshu.com/p/e8ea5996cd79</a:t>
            </a:r>
          </a:p>
        </p:txBody>
      </p:sp>
      <p:sp>
        <p:nvSpPr>
          <p:cNvPr id="161" name="曲线之arcTo"/>
          <p:cNvSpPr txBox="1"/>
          <p:nvPr/>
        </p:nvSpPr>
        <p:spPr>
          <a:xfrm>
            <a:off x="5467250" y="501650"/>
            <a:ext cx="125750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曲线之arcTo</a:t>
            </a:r>
          </a:p>
        </p:txBody>
      </p:sp>
      <p:sp>
        <p:nvSpPr>
          <p:cNvPr id="162" name="http://www.w3school.com.cn/tagquadraticCurveTo()s/canvas_quadraticcurveto.asp"/>
          <p:cNvSpPr txBox="1"/>
          <p:nvPr/>
        </p:nvSpPr>
        <p:spPr>
          <a:xfrm>
            <a:off x="1915635" y="2692400"/>
            <a:ext cx="836073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http://www.w3school.com.cn/tagquadraticCurveTo()s/canvas_quadraticcurveto.asp</a:t>
            </a:r>
          </a:p>
        </p:txBody>
      </p:sp>
      <p:sp>
        <p:nvSpPr>
          <p:cNvPr id="163" name="二次贝塞尔曲线 quadraticCurveTo()"/>
          <p:cNvSpPr txBox="1"/>
          <p:nvPr/>
        </p:nvSpPr>
        <p:spPr>
          <a:xfrm>
            <a:off x="5117709" y="2082800"/>
            <a:ext cx="362029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二次贝塞尔曲线 quadraticCurveTo()</a:t>
            </a:r>
          </a:p>
        </p:txBody>
      </p:sp>
      <p:sp>
        <p:nvSpPr>
          <p:cNvPr id="164" name="三次贝塞尔曲线 bezierCurveTo()"/>
          <p:cNvSpPr txBox="1"/>
          <p:nvPr/>
        </p:nvSpPr>
        <p:spPr>
          <a:xfrm>
            <a:off x="5276601" y="3625850"/>
            <a:ext cx="330251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三次贝塞尔曲线 bezierCurveTo()</a:t>
            </a:r>
          </a:p>
        </p:txBody>
      </p:sp>
      <p:sp>
        <p:nvSpPr>
          <p:cNvPr id="165" name="http://www.w3school.com.cn/tags/canvas_beziercurveto.asp"/>
          <p:cNvSpPr txBox="1"/>
          <p:nvPr/>
        </p:nvSpPr>
        <p:spPr>
          <a:xfrm>
            <a:off x="2932168" y="4356100"/>
            <a:ext cx="6099064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http://www.w3school.com.cn/tags/canvas_beziercurveto.asp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332" y="313670"/>
            <a:ext cx="5333334" cy="2857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0284" y="3429000"/>
            <a:ext cx="2971430" cy="298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Canvas - </a:t>
            </a:r>
            <a:r>
              <a:t>渐变</a:t>
            </a:r>
          </a:p>
        </p:txBody>
      </p:sp>
      <p:sp>
        <p:nvSpPr>
          <p:cNvPr id="171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渐变可以填充在矩形</a:t>
            </a:r>
            <a:r>
              <a:t>, </a:t>
            </a:r>
            <a:r>
              <a:t>圆形</a:t>
            </a:r>
            <a:r>
              <a:t>, </a:t>
            </a:r>
            <a:r>
              <a:t>线条</a:t>
            </a:r>
            <a:r>
              <a:t>, </a:t>
            </a:r>
            <a:r>
              <a:t>文本等等</a:t>
            </a:r>
            <a:r>
              <a:t>, </a:t>
            </a:r>
            <a:r>
              <a:t>各种形状可以自己定义不同的颜色。</a:t>
            </a:r>
          </a:p>
          <a:p>
            <a:pPr/>
          </a:p>
          <a:p>
            <a:pPr/>
            <a:r>
              <a:t>有两种不同的方式来设置</a:t>
            </a:r>
            <a:r>
              <a:t>Canvas</a:t>
            </a:r>
            <a:r>
              <a:t>渐变：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createLinearGradient(x,y,x1,y1) - </a:t>
            </a:r>
            <a:r>
              <a:t>创建线条渐变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createRadialGradient(x,y,r,x1,y1,r1) - </a:t>
            </a:r>
            <a:r>
              <a:t>创建一个径向</a:t>
            </a:r>
            <a:r>
              <a:t>/</a:t>
            </a:r>
            <a:r>
              <a:t>圆渐变</a:t>
            </a:r>
          </a:p>
          <a:p>
            <a:pPr/>
          </a:p>
          <a:p>
            <a:pPr/>
            <a:r>
              <a:t>当我们使用渐变对象，必须使用两种或两种以上的颜色。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createLinearGradient()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4319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createLinearGradient() </a:t>
            </a:r>
            <a:r>
              <a:t>方法创建线性的渐变对象。</a:t>
            </a:r>
          </a:p>
          <a:p>
            <a:pPr/>
          </a:p>
          <a:p>
            <a:pPr/>
            <a:r>
              <a:t>渐变可用于填充矩形、圆形、线条、文本等等。</a:t>
            </a:r>
          </a:p>
          <a:p>
            <a:pPr/>
          </a:p>
          <a:p>
            <a:pPr/>
            <a:r>
              <a:t>语法</a:t>
            </a:r>
            <a:r>
              <a:t>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context.createLinearGradient(x0,y0,x1,y1);</a:t>
            </a:r>
          </a:p>
        </p:txBody>
      </p:sp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071" y="4702399"/>
            <a:ext cx="7942858" cy="179047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文本框 4"/>
          <p:cNvSpPr txBox="1"/>
          <p:nvPr/>
        </p:nvSpPr>
        <p:spPr>
          <a:xfrm>
            <a:off x="340359" y="184150"/>
            <a:ext cx="21717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4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8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1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2"/>
      <p:bldP build="p" bldLvl="1" animBg="1" rev="0" advAuto="0" spid="1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什么是</a:t>
            </a:r>
            <a:r>
              <a:t>canvas</a:t>
            </a:r>
          </a:p>
        </p:txBody>
      </p:sp>
      <p:sp>
        <p:nvSpPr>
          <p:cNvPr id="115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  <a:r>
              <a:t>是</a:t>
            </a:r>
            <a:r>
              <a:t>HTML5</a:t>
            </a:r>
            <a:r>
              <a:t>新增的组件，它就像一块幕布，可以用</a:t>
            </a:r>
            <a:r>
              <a:t>JavaScript</a:t>
            </a:r>
            <a:r>
              <a:t>在上面绘制各种图形、图表等。</a:t>
            </a:r>
          </a:p>
          <a:p>
            <a:pPr/>
          </a:p>
          <a:p>
            <a:pPr/>
            <a:r>
              <a:t>在没有</a:t>
            </a:r>
            <a:r>
              <a:t>Canvas</a:t>
            </a:r>
            <a:r>
              <a:t>的年代，绘图只能借助</a:t>
            </a:r>
            <a:r>
              <a:t>Flash</a:t>
            </a:r>
            <a:r>
              <a:t>插件实现，页面不得不用</a:t>
            </a:r>
            <a:r>
              <a:t>JavaScript</a:t>
            </a:r>
            <a:r>
              <a:t>和</a:t>
            </a:r>
            <a:r>
              <a:t>Flash</a:t>
            </a:r>
            <a:r>
              <a:t>进行交互。有了</a:t>
            </a:r>
            <a:r>
              <a:t>Canvas</a:t>
            </a:r>
            <a:r>
              <a:t>，我们就再也不需要</a:t>
            </a:r>
            <a:r>
              <a:t>Flash</a:t>
            </a:r>
            <a:r>
              <a:t>了，直接使用</a:t>
            </a:r>
            <a:r>
              <a:t>JavaScript</a:t>
            </a:r>
            <a:r>
              <a:t>完成绘制。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4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9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createRadialGradient()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createRadialGradient() </a:t>
            </a:r>
            <a:r>
              <a:t>方法创建放射状</a:t>
            </a:r>
            <a:r>
              <a:t>/</a:t>
            </a:r>
            <a:r>
              <a:t>圆形渐变对象。</a:t>
            </a:r>
          </a:p>
          <a:p>
            <a:pPr/>
            <a:r>
              <a:t>渐变可用于填充矩形、圆形、线条、文本等等。</a:t>
            </a:r>
          </a:p>
          <a:p>
            <a:pPr/>
          </a:p>
          <a:p>
            <a:pPr/>
            <a:r>
              <a:t>语法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context.createRadialGradient(x0,y0,r0,x1,y1,r1);</a:t>
            </a:r>
          </a:p>
        </p:txBody>
      </p:sp>
      <p:pic>
        <p:nvPicPr>
          <p:cNvPr id="18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9808" y="4258000"/>
            <a:ext cx="7952383" cy="26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9" dur="2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4" dur="2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7" dur="2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p" bldLvl="1" animBg="1" rev="0" advAuto="0" spid="17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如何使用</a:t>
            </a:r>
            <a:r>
              <a:t>canvas</a:t>
            </a:r>
          </a:p>
        </p:txBody>
      </p:sp>
      <p:sp>
        <p:nvSpPr>
          <p:cNvPr id="118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  <a:r>
              <a:t>是由</a:t>
            </a:r>
            <a:r>
              <a:t>HTML</a:t>
            </a:r>
            <a:r>
              <a:t>代码配合高度和宽度属性而定义出的可绘制区域。</a:t>
            </a:r>
            <a:r>
              <a:t>JavaScript</a:t>
            </a:r>
            <a:r>
              <a:t>代码可以访问该区域，通过一套完整的绘图函数来动态生成图形。</a:t>
            </a:r>
          </a:p>
          <a:p>
            <a:pPr/>
          </a:p>
          <a:p>
            <a:pPr/>
            <a:r>
              <a:t>在使用</a:t>
            </a:r>
            <a:r>
              <a:t>Canvas</a:t>
            </a:r>
            <a:r>
              <a:t>前，可以使用</a:t>
            </a:r>
            <a:r>
              <a:t>canvas.getContext</a:t>
            </a:r>
            <a:r>
              <a:t>来测试浏览器是否支持</a:t>
            </a:r>
            <a:r>
              <a:t>Canvas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4" dur="2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9" dur="2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86" y="674311"/>
            <a:ext cx="8571428" cy="112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0761" y="2078927"/>
            <a:ext cx="2990477" cy="298095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文本框 1"/>
          <p:cNvSpPr txBox="1"/>
          <p:nvPr/>
        </p:nvSpPr>
        <p:spPr>
          <a:xfrm>
            <a:off x="601344" y="325754"/>
            <a:ext cx="2933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  <p:bldP build="whole" bldLvl="1" animBg="1" rev="0" advAuto="0" spid="12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注意</a:t>
            </a:r>
            <a:r>
              <a:t>:</a:t>
            </a:r>
          </a:p>
        </p:txBody>
      </p:sp>
      <p:sp>
        <p:nvSpPr>
          <p:cNvPr id="125" name="内容占位符 2"/>
          <p:cNvSpPr txBox="1"/>
          <p:nvPr>
            <p:ph type="body" idx="1"/>
          </p:nvPr>
        </p:nvSpPr>
        <p:spPr>
          <a:xfrm>
            <a:off x="723900" y="1434359"/>
            <a:ext cx="10515600" cy="5255583"/>
          </a:xfrm>
          <a:prstGeom prst="rect">
            <a:avLst/>
          </a:prstGeom>
        </p:spPr>
        <p:txBody>
          <a:bodyPr/>
          <a:lstStyle/>
          <a:p>
            <a:pPr/>
            <a:r>
              <a:t>&lt;canvas&gt; </a:t>
            </a:r>
            <a:r>
              <a:t>有两个可选的属性 </a:t>
            </a:r>
            <a:r>
              <a:t>width</a:t>
            </a:r>
            <a:r>
              <a:t>、</a:t>
            </a:r>
            <a:r>
              <a:t>heigth </a:t>
            </a:r>
            <a:r>
              <a:t>属性，而没有 </a:t>
            </a:r>
            <a:r>
              <a:t>src</a:t>
            </a:r>
            <a:r>
              <a:t>、</a:t>
            </a:r>
            <a:r>
              <a:t>alt </a:t>
            </a:r>
            <a:r>
              <a:t>属性。</a:t>
            </a:r>
          </a:p>
          <a:p>
            <a:pPr/>
          </a:p>
          <a:p>
            <a:pPr/>
            <a:r>
              <a:t>如果不给</a:t>
            </a:r>
            <a:r>
              <a:t>&lt;canvas&gt;</a:t>
            </a:r>
            <a:r>
              <a:t>设置</a:t>
            </a:r>
            <a:r>
              <a:t>width</a:t>
            </a:r>
            <a:r>
              <a:t>、</a:t>
            </a:r>
            <a:r>
              <a:t>height</a:t>
            </a:r>
            <a:r>
              <a:t>属性时，则默认 </a:t>
            </a:r>
            <a:r>
              <a:t>width</a:t>
            </a:r>
            <a:r>
              <a:t>为</a:t>
            </a:r>
            <a:r>
              <a:t>300</a:t>
            </a:r>
            <a:r>
              <a:t>、</a:t>
            </a:r>
            <a:r>
              <a:t>height</a:t>
            </a:r>
            <a:r>
              <a:t>为</a:t>
            </a:r>
            <a:r>
              <a:t>150,</a:t>
            </a:r>
            <a:r>
              <a:t>单位都是</a:t>
            </a:r>
            <a:r>
              <a:t>px</a:t>
            </a:r>
            <a:r>
              <a:t>。也可以使用</a:t>
            </a:r>
            <a:r>
              <a:t>css</a:t>
            </a:r>
            <a:r>
              <a:t>属性来设置宽高，但是如宽高属性和初始比例不一致，他会出现扭曲。所以，建议永远不要使用</a:t>
            </a:r>
            <a:r>
              <a:t>css</a:t>
            </a:r>
            <a:r>
              <a:t>属性来设置</a:t>
            </a:r>
            <a:r>
              <a:t>&lt;canvas&gt;</a:t>
            </a:r>
            <a:r>
              <a:t>的宽高。</a:t>
            </a:r>
          </a:p>
          <a:p>
            <a:pPr/>
          </a:p>
          <a:p>
            <a:pPr/>
            <a:r>
              <a:t>&lt;canvas&gt;</a:t>
            </a:r>
            <a:r>
              <a:t>元素需要结束标签</a:t>
            </a:r>
            <a:r>
              <a:t>(&lt;/canvas&gt;)</a:t>
            </a:r>
            <a:r>
              <a:t>。如果结束标签不存在，则文档的其余部分会被认为是替代内容，将不会显示出来。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如何绘图</a:t>
            </a:r>
          </a:p>
        </p:txBody>
      </p:sp>
      <p:sp>
        <p:nvSpPr>
          <p:cNvPr id="128" name="内容占位符 2"/>
          <p:cNvSpPr txBox="1"/>
          <p:nvPr>
            <p:ph type="body" idx="1"/>
          </p:nvPr>
        </p:nvSpPr>
        <p:spPr>
          <a:xfrm>
            <a:off x="838200" y="1571347"/>
            <a:ext cx="10515600" cy="5131294"/>
          </a:xfrm>
          <a:prstGeom prst="rect">
            <a:avLst/>
          </a:prstGeom>
        </p:spPr>
        <p:txBody>
          <a:bodyPr/>
          <a:lstStyle/>
          <a:p>
            <a:pPr/>
            <a:r>
              <a:t>&lt;canvas&gt;</a:t>
            </a:r>
            <a:r>
              <a:t>会创建一个固定大小的画布，会公开一个或多个 渲染上下文</a:t>
            </a:r>
            <a:r>
              <a:t>(</a:t>
            </a:r>
            <a:r>
              <a:t>画笔</a:t>
            </a:r>
            <a:r>
              <a:t>)</a:t>
            </a:r>
            <a:r>
              <a:t>，使用 渲染上下文来绘制和处理要展示的内容。</a:t>
            </a:r>
          </a:p>
          <a:p>
            <a:pPr/>
          </a:p>
          <a:p>
            <a:pPr/>
            <a:r>
              <a:t>本阶段重点研究使用</a:t>
            </a:r>
            <a:r>
              <a:t>2D</a:t>
            </a:r>
            <a:r>
              <a:t>画笔进行渲染</a:t>
            </a:r>
          </a:p>
          <a:p>
            <a:pPr/>
          </a:p>
          <a:p>
            <a:pPr/>
            <a:r>
              <a:t>语法</a:t>
            </a:r>
            <a:r>
              <a:t>:</a:t>
            </a:r>
          </a:p>
          <a:p>
            <a:pPr/>
            <a:r>
              <a:t>var ctx = canvas.getContext("2d");</a:t>
            </a:r>
          </a:p>
        </p:txBody>
      </p:sp>
      <p:pic>
        <p:nvPicPr>
          <p:cNvPr id="12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8547" y="5367023"/>
            <a:ext cx="7134906" cy="1329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8" grpId="1"/>
      <p:bldP build="whole" bldLvl="1" animBg="1" rev="0" advAuto="0" spid="129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fillRect(x,y,width,height) </a:t>
            </a:r>
          </a:p>
        </p:txBody>
      </p:sp>
      <p:sp>
        <p:nvSpPr>
          <p:cNvPr id="132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fillRect(x,y,width,height) </a:t>
            </a:r>
            <a:r>
              <a:t>方法定义了矩形当前的填充方式。</a:t>
            </a:r>
          </a:p>
          <a:p>
            <a:pPr/>
            <a:r>
              <a:t>参数</a:t>
            </a:r>
            <a:r>
              <a:t>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x</a:t>
            </a:r>
            <a:r>
              <a:t>坐标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</a:t>
            </a:r>
            <a:r>
              <a:t>坐标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宽度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高度</a:t>
            </a:r>
          </a:p>
          <a:p>
            <a:pPr marL="0" indent="0">
              <a:buSzTx/>
              <a:buNone/>
            </a:pPr>
            <a:r>
              <a:t>ctx.fillRect (10, 10, 55, 50);</a:t>
            </a:r>
          </a:p>
          <a:p>
            <a:pPr marL="0" indent="0">
              <a:buSzTx/>
              <a:buNone/>
            </a:pPr>
            <a:r>
              <a:t>意思是从左上角开始 </a:t>
            </a:r>
            <a:r>
              <a:t>(10,10)</a:t>
            </a:r>
            <a:r>
              <a:t>，在画布上绘制 </a:t>
            </a:r>
            <a:r>
              <a:t>55x50 </a:t>
            </a:r>
            <a:r>
              <a:t>的矩形。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0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2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2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2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2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2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2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2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2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ctx.fillStyle</a:t>
            </a:r>
          </a:p>
        </p:txBody>
      </p:sp>
      <p:sp>
        <p:nvSpPr>
          <p:cNvPr id="135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ctx.fillStyle="#FF0000";</a:t>
            </a:r>
          </a:p>
          <a:p>
            <a:pPr/>
          </a:p>
          <a:p>
            <a:pPr/>
          </a:p>
          <a:p>
            <a:pPr/>
            <a:r>
              <a:t>设置</a:t>
            </a:r>
            <a:r>
              <a:t>fillStyle</a:t>
            </a:r>
            <a:r>
              <a:t>属性可以是</a:t>
            </a:r>
            <a:r>
              <a:t>CSS</a:t>
            </a:r>
            <a:r>
              <a:t>颜色，渐变，或图案。</a:t>
            </a:r>
            <a:r>
              <a:t>fillStyle </a:t>
            </a:r>
            <a:r>
              <a:t>默认设置是</a:t>
            </a:r>
            <a:r>
              <a:t>#000000</a:t>
            </a:r>
            <a:r>
              <a:t>（黑色）。</a:t>
            </a:r>
          </a:p>
        </p:txBody>
      </p:sp>
      <p:sp>
        <p:nvSpPr>
          <p:cNvPr id="136" name="文本框 3"/>
          <p:cNvSpPr txBox="1"/>
          <p:nvPr/>
        </p:nvSpPr>
        <p:spPr>
          <a:xfrm>
            <a:off x="187960" y="206375"/>
            <a:ext cx="28257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4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关于坐标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canvas </a:t>
            </a:r>
            <a:r>
              <a:t>是一个二维网格。</a:t>
            </a:r>
          </a:p>
          <a:p>
            <a:pPr/>
          </a:p>
          <a:p>
            <a:pPr/>
            <a:r>
              <a:t>canvas </a:t>
            </a:r>
            <a:r>
              <a:t>的左上角坐标为 </a:t>
            </a:r>
            <a:r>
              <a:t>(0,0)</a:t>
            </a:r>
          </a:p>
          <a:p>
            <a:pPr/>
          </a:p>
          <a:p>
            <a:pPr/>
            <a:r>
              <a:t>canvas </a:t>
            </a:r>
            <a:r>
              <a:t>的绘图都是基于左上角</a:t>
            </a:r>
            <a:r>
              <a:t>(0,0)</a:t>
            </a:r>
            <a:r>
              <a:t>开始的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2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2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