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F8FC"/>
            </a:gs>
            <a:gs pos="74000">
              <a:srgbClr val="ABC0E4"/>
            </a:gs>
            <a:gs pos="83000">
              <a:srgbClr val="ABC0E4"/>
            </a:gs>
            <a:gs pos="100000">
              <a:srgbClr val="C7D5ED"/>
            </a:gs>
          </a:gsLst>
          <a:lin ang="779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box-shadow(</a:t>
            </a:r>
            <a:r>
              <a:t>盒子阴影</a:t>
            </a:r>
            <a:r>
              <a:t>)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box-shadow</a:t>
            </a:r>
            <a:r>
              <a:t>属性可以设置一个或多个下拉阴影的框。</a:t>
            </a:r>
          </a:p>
        </p:txBody>
      </p:sp>
      <p:pic>
        <p:nvPicPr>
          <p:cNvPr id="14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2324" y="3429000"/>
            <a:ext cx="4167351" cy="1819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语法</a:t>
            </a:r>
          </a:p>
        </p:txBody>
      </p:sp>
      <p:sp>
        <p:nvSpPr>
          <p:cNvPr id="146" name="内容占位符 2"/>
          <p:cNvSpPr txBox="1"/>
          <p:nvPr>
            <p:ph type="body" idx="1"/>
          </p:nvPr>
        </p:nvSpPr>
        <p:spPr>
          <a:xfrm>
            <a:off x="838200" y="1825625"/>
            <a:ext cx="10515600" cy="493028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box-shadow: h-shadow v-shadow blur spread color inset;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注意：</a:t>
            </a:r>
            <a:r>
              <a:t>boxShadow </a:t>
            </a:r>
            <a:r>
              <a:t>属性把一个或多个下拉阴影添加到框上。该属性是一个用逗号分隔阴影的列表，每个阴影由 </a:t>
            </a:r>
            <a:r>
              <a:t>2-4 </a:t>
            </a:r>
            <a:r>
              <a:t>个长度值、一个可选的颜色值和一个可选的 </a:t>
            </a:r>
            <a:r>
              <a:t>inset </a:t>
            </a:r>
            <a:r>
              <a:t>关键字来规定。省略长度的值是 </a:t>
            </a:r>
            <a:r>
              <a:t>0</a:t>
            </a:r>
            <a:r>
              <a:t>。 </a:t>
            </a:r>
          </a:p>
        </p:txBody>
      </p:sp>
      <p:pic>
        <p:nvPicPr>
          <p:cNvPr id="14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4571" y="2426731"/>
            <a:ext cx="7942858" cy="258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border-radius(</a:t>
            </a:r>
            <a:r>
              <a:t>圆角边框</a:t>
            </a:r>
            <a:r>
              <a:t>)</a:t>
            </a:r>
          </a:p>
        </p:txBody>
      </p:sp>
      <p:sp>
        <p:nvSpPr>
          <p:cNvPr id="15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 </a:t>
            </a:r>
            <a:r>
              <a:t>CSS3 border-radius </a:t>
            </a:r>
            <a:r>
              <a:t>属性，可以给任何元素制作 </a:t>
            </a:r>
            <a:r>
              <a:t>"</a:t>
            </a:r>
            <a:r>
              <a:t>圆角</a:t>
            </a:r>
            <a:r>
              <a:t>"</a:t>
            </a:r>
            <a:r>
              <a:t>。</a:t>
            </a:r>
          </a:p>
        </p:txBody>
      </p:sp>
      <p:pic>
        <p:nvPicPr>
          <p:cNvPr id="15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8737" y="2654100"/>
            <a:ext cx="4454525" cy="2703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语法</a:t>
            </a:r>
            <a:r>
              <a:t>: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xfrm>
            <a:off x="838200" y="1384915"/>
            <a:ext cx="10515600" cy="532660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border-radius: 1-4 length|% / 1-4 length|%;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注意</a:t>
            </a:r>
            <a:r>
              <a:t>: </a:t>
            </a:r>
            <a:r>
              <a:t>每个半径的四个值的顺序是顺时针的：左上角，右上角，右下角，左下角。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如果省略左下角，右上角是相同的。如果省略右下角，左上角是相同的。如果省略右上角，左上角是相同的。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可以通过以下属性来直接设置对应位置的边框角度</a:t>
            </a:r>
          </a:p>
          <a:p>
            <a:pPr lvl="1" marL="678941" indent="-226313" defTabSz="905255">
              <a:spcBef>
                <a:spcPts val="400"/>
              </a:spcBef>
              <a:defRPr sz="2376"/>
            </a:pPr>
            <a:r>
              <a:t>border-top-left-radius: </a:t>
            </a:r>
            <a:r>
              <a:t>左上角</a:t>
            </a:r>
            <a:r>
              <a:t>;</a:t>
            </a:r>
          </a:p>
          <a:p>
            <a:pPr lvl="1" marL="678941" indent="-226313" defTabSz="905255">
              <a:spcBef>
                <a:spcPts val="400"/>
              </a:spcBef>
              <a:defRPr sz="2376"/>
            </a:pPr>
            <a:r>
              <a:t>border-top-right-radius: </a:t>
            </a:r>
            <a:r>
              <a:t>右上角</a:t>
            </a:r>
            <a:r>
              <a:t>;</a:t>
            </a:r>
          </a:p>
          <a:p>
            <a:pPr lvl="1" marL="678941" indent="-226313" defTabSz="905255">
              <a:spcBef>
                <a:spcPts val="400"/>
              </a:spcBef>
              <a:defRPr sz="2376"/>
            </a:pPr>
            <a:r>
              <a:t>border-bottom-right-radius: </a:t>
            </a:r>
            <a:r>
              <a:t>右下角</a:t>
            </a:r>
            <a:r>
              <a:t>;</a:t>
            </a:r>
          </a:p>
          <a:p>
            <a:pPr lvl="1" marL="678941" indent="-226313" defTabSz="905255">
              <a:spcBef>
                <a:spcPts val="400"/>
              </a:spcBef>
              <a:defRPr sz="2376"/>
            </a:pPr>
            <a:r>
              <a:t>border-bottom-left-radius: </a:t>
            </a:r>
            <a:r>
              <a:t>左下角</a:t>
            </a:r>
            <a:r>
              <a:t>; </a:t>
            </a:r>
          </a:p>
        </p:txBody>
      </p:sp>
      <p:sp>
        <p:nvSpPr>
          <p:cNvPr id="155" name="https://blog.csdn.net/u013063153/article/details/52869675"/>
          <p:cNvSpPr txBox="1"/>
          <p:nvPr/>
        </p:nvSpPr>
        <p:spPr>
          <a:xfrm>
            <a:off x="2837778" y="842486"/>
            <a:ext cx="5963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https://blog.csdn.net/u013063153/article/details/52869675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  <a:r>
              <a:t>中包含几个新的背景属性，提供更大背景元素控制。</a:t>
            </a:r>
          </a:p>
          <a:p>
            <a:pPr/>
          </a:p>
          <a:p>
            <a:pPr/>
            <a:r>
              <a:t>新增背景属性如下：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    </a:t>
            </a:r>
            <a:r>
              <a:t>background-image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    background-size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    background-origin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    background-clip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background-image</a:t>
            </a:r>
          </a:p>
        </p:txBody>
      </p:sp>
      <p:sp>
        <p:nvSpPr>
          <p:cNvPr id="16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  <a:r>
              <a:t>中可以通过</a:t>
            </a:r>
            <a:r>
              <a:t>background-image</a:t>
            </a:r>
            <a:r>
              <a:t>属性添加背景图片。</a:t>
            </a:r>
          </a:p>
          <a:p>
            <a:pPr/>
            <a:r>
              <a:t>不同的背景图像和图像用逗号隔开，所有的图片中显示在最顶端的为第一张。</a:t>
            </a:r>
          </a:p>
        </p:txBody>
      </p:sp>
      <p:pic>
        <p:nvPicPr>
          <p:cNvPr id="16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513" y="3500020"/>
            <a:ext cx="7407197" cy="1870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background-size</a:t>
            </a:r>
          </a:p>
        </p:txBody>
      </p:sp>
      <p:sp>
        <p:nvSpPr>
          <p:cNvPr id="16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background-size</a:t>
            </a:r>
            <a:r>
              <a:t>属性指定背景图片大小</a:t>
            </a:r>
          </a:p>
          <a:p>
            <a:pPr/>
          </a:p>
          <a:p>
            <a:pPr/>
            <a:r>
              <a:t>语法</a:t>
            </a:r>
            <a:r>
              <a:t>:</a:t>
            </a:r>
          </a:p>
          <a:p>
            <a:pPr/>
            <a:r>
              <a:t>background-size: length|percentage|cover|contain;</a:t>
            </a:r>
          </a:p>
        </p:txBody>
      </p:sp>
      <p:pic>
        <p:nvPicPr>
          <p:cNvPr id="16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857" y="4016662"/>
            <a:ext cx="7914286" cy="2295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background-origin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838200" y="1358283"/>
            <a:ext cx="10515600" cy="5499718"/>
          </a:xfrm>
          <a:prstGeom prst="rect">
            <a:avLst/>
          </a:prstGeom>
        </p:spPr>
        <p:txBody>
          <a:bodyPr/>
          <a:lstStyle/>
          <a:p>
            <a:pPr/>
            <a:r>
              <a:t>background-Origin</a:t>
            </a:r>
            <a:r>
              <a:t>属性指定</a:t>
            </a:r>
            <a:r>
              <a:t>background-position</a:t>
            </a:r>
            <a:r>
              <a:t>属性应该是相对位置。</a:t>
            </a:r>
          </a:p>
          <a:p>
            <a:pPr/>
            <a:r>
              <a:t>注意</a:t>
            </a:r>
            <a:r>
              <a:t>:</a:t>
            </a:r>
            <a:r>
              <a:t>如果背景图像</a:t>
            </a:r>
            <a:r>
              <a:t>background-attachment</a:t>
            </a:r>
            <a:r>
              <a:t>是</a:t>
            </a:r>
            <a:r>
              <a:t>" fixed “</a:t>
            </a:r>
            <a:r>
              <a:t>，这个属性没有任何效果。</a:t>
            </a:r>
          </a:p>
          <a:p>
            <a:pPr/>
            <a:r>
              <a:t>语法</a:t>
            </a:r>
            <a:r>
              <a:t>:</a:t>
            </a:r>
          </a:p>
          <a:p>
            <a:pPr/>
            <a:r>
              <a:t>background-origin: padding-box | border-box | content-box;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883" y="4687536"/>
            <a:ext cx="5507409" cy="1753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background-clip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background-clip</a:t>
            </a:r>
            <a:r>
              <a:t>属性指定背景绘制区域。</a:t>
            </a:r>
          </a:p>
          <a:p>
            <a:pPr/>
            <a:r>
              <a:t>语法</a:t>
            </a:r>
            <a:r>
              <a:t>:</a:t>
            </a:r>
          </a:p>
          <a:p>
            <a:pPr/>
            <a:r>
              <a:t>background-clip: border-box|padding-box|content-box;</a:t>
            </a:r>
          </a:p>
        </p:txBody>
      </p:sp>
      <p:pic>
        <p:nvPicPr>
          <p:cNvPr id="17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124" y="3950494"/>
            <a:ext cx="8207431" cy="1909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Gradients </a:t>
            </a:r>
          </a:p>
        </p:txBody>
      </p:sp>
      <p:sp>
        <p:nvSpPr>
          <p:cNvPr id="177" name="内容占位符 2"/>
          <p:cNvSpPr txBox="1"/>
          <p:nvPr>
            <p:ph type="body" idx="1"/>
          </p:nvPr>
        </p:nvSpPr>
        <p:spPr>
          <a:xfrm>
            <a:off x="838200" y="1509204"/>
            <a:ext cx="10515600" cy="52467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CSS3 </a:t>
            </a:r>
            <a:r>
              <a:t>渐变（</a:t>
            </a:r>
            <a:r>
              <a:t>gradients</a:t>
            </a:r>
            <a:r>
              <a:t>）可以让你在两个或多个指定的颜色之间显示平稳的过渡。</a:t>
            </a:r>
          </a:p>
          <a:p>
            <a:pPr>
              <a:lnSpc>
                <a:spcPct val="72000"/>
              </a:lnSpc>
              <a:defRPr sz="2500"/>
            </a:pPr>
          </a:p>
          <a:p>
            <a:pPr>
              <a:lnSpc>
                <a:spcPct val="72000"/>
              </a:lnSpc>
              <a:defRPr sz="2500"/>
            </a:pPr>
            <a:r>
              <a:t>以前，你必须使用图像来实现这些效果。但是，通过使用 </a:t>
            </a:r>
            <a:r>
              <a:t>CSS3 </a:t>
            </a:r>
            <a:r>
              <a:t>渐变（</a:t>
            </a:r>
            <a:r>
              <a:t>gradients</a:t>
            </a:r>
            <a:r>
              <a:t>），你可以减少下载的时间和宽带的使用。此外，渐变效果的元素在放大时看起来效果更好，因为渐变（</a:t>
            </a:r>
            <a:r>
              <a:t>gradient</a:t>
            </a:r>
            <a:r>
              <a:t>）是由浏览器生成的。</a:t>
            </a:r>
          </a:p>
          <a:p>
            <a:pPr>
              <a:lnSpc>
                <a:spcPct val="72000"/>
              </a:lnSpc>
              <a:defRPr sz="2500"/>
            </a:pPr>
          </a:p>
          <a:p>
            <a:pPr>
              <a:lnSpc>
                <a:spcPct val="72000"/>
              </a:lnSpc>
              <a:defRPr sz="2500"/>
            </a:pPr>
            <a:r>
              <a:t>CSS3 </a:t>
            </a:r>
            <a:r>
              <a:t>定义了两种类型的渐变（</a:t>
            </a:r>
            <a:r>
              <a:t>gradients</a:t>
            </a:r>
            <a:r>
              <a:t>）：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线性渐变（</a:t>
            </a:r>
            <a:r>
              <a:t>Linear Gradients</a:t>
            </a:r>
            <a:r>
              <a:t>）</a:t>
            </a:r>
            <a:r>
              <a:t>- </a:t>
            </a:r>
            <a:r>
              <a:t>向下</a:t>
            </a:r>
            <a:r>
              <a:t>/</a:t>
            </a:r>
            <a:r>
              <a:t>向上</a:t>
            </a:r>
            <a:r>
              <a:t>/</a:t>
            </a:r>
            <a:r>
              <a:t>向左</a:t>
            </a:r>
            <a:r>
              <a:t>/</a:t>
            </a:r>
            <a:r>
              <a:t>向右</a:t>
            </a:r>
            <a:r>
              <a:t>/</a:t>
            </a:r>
            <a:r>
              <a:t>对角方向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径向渐变（</a:t>
            </a:r>
            <a:r>
              <a:t>Radial Gradients</a:t>
            </a:r>
            <a:r>
              <a:t>）</a:t>
            </a:r>
            <a:r>
              <a:t>- </a:t>
            </a:r>
            <a:r>
              <a:t>由它们的中心定义</a:t>
            </a:r>
          </a:p>
        </p:txBody>
      </p:sp>
      <p:sp>
        <p:nvSpPr>
          <p:cNvPr id="178" name="http://www.runoob.com/css3/css3-gradients.html"/>
          <p:cNvSpPr txBox="1"/>
          <p:nvPr/>
        </p:nvSpPr>
        <p:spPr>
          <a:xfrm>
            <a:off x="3728942" y="842486"/>
            <a:ext cx="50084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http://www.runoob.com/css3/css3-gradients.html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</a:t>
            </a:r>
            <a:r>
              <a:t>css3</a:t>
            </a:r>
          </a:p>
        </p:txBody>
      </p:sp>
      <p:sp>
        <p:nvSpPr>
          <p:cNvPr id="115" name="内容占位符 2"/>
          <p:cNvSpPr txBox="1"/>
          <p:nvPr>
            <p:ph type="body" idx="1"/>
          </p:nvPr>
        </p:nvSpPr>
        <p:spPr>
          <a:xfrm>
            <a:off x="838200" y="1488272"/>
            <a:ext cx="10515600" cy="5249879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CSS</a:t>
            </a:r>
            <a:r>
              <a:t>（层叠样式表）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层叠样式表</a:t>
            </a:r>
            <a:r>
              <a:t>(</a:t>
            </a:r>
            <a:r>
              <a:t>英文全称：</a:t>
            </a:r>
            <a:r>
              <a:t>Cascading Style Sheets)</a:t>
            </a:r>
            <a:r>
              <a:t>是一种用来表现</a:t>
            </a:r>
            <a:r>
              <a:t>HTML</a:t>
            </a:r>
            <a:r>
              <a:t>（标准通用标记语言的一个应用）或</a:t>
            </a:r>
            <a:r>
              <a:t>XML</a:t>
            </a:r>
            <a:r>
              <a:t>（标准通用标记语言的一个子集）等文件样式的计算机语言。</a:t>
            </a:r>
            <a:r>
              <a:t>CSS</a:t>
            </a:r>
            <a:r>
              <a:t>不仅可以静态地修饰网页，还可以配合各种脚本语言动态地对网页各元素进行格式化。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CSS3</a:t>
            </a:r>
            <a:r>
              <a:t>是</a:t>
            </a:r>
            <a:r>
              <a:t>CSS</a:t>
            </a:r>
            <a:r>
              <a:t>（层叠样式表）技术的升级版本，于</a:t>
            </a:r>
            <a:r>
              <a:t>1999</a:t>
            </a:r>
            <a:r>
              <a:t>年开始制订，</a:t>
            </a:r>
            <a:r>
              <a:t>2001</a:t>
            </a:r>
            <a:r>
              <a:t>年</a:t>
            </a:r>
            <a:r>
              <a:t>5</a:t>
            </a:r>
            <a:r>
              <a:t>月</a:t>
            </a:r>
            <a:r>
              <a:t>23</a:t>
            </a:r>
            <a:r>
              <a:t>日</a:t>
            </a:r>
            <a:r>
              <a:t>W3C</a:t>
            </a:r>
            <a:r>
              <a:t>完成了</a:t>
            </a:r>
            <a:r>
              <a:t>CSS3</a:t>
            </a:r>
            <a:r>
              <a:t>的工作草案，主要包括盒子模型、列表模块、超链接方式、语言模块、背景和边框、文字特效、多栏布局等模块。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CSS3 </a:t>
            </a:r>
            <a:r>
              <a:t>是最新的 </a:t>
            </a:r>
            <a:r>
              <a:t>CSS </a:t>
            </a:r>
            <a:r>
              <a:t>标准，并且</a:t>
            </a:r>
            <a:r>
              <a:t>CSS3</a:t>
            </a:r>
            <a:r>
              <a:t>已完全向后兼容。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线性渐变 </a:t>
            </a:r>
          </a:p>
        </p:txBody>
      </p:sp>
      <p:sp>
        <p:nvSpPr>
          <p:cNvPr id="18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为了创建一个线性渐变，你必须至少定义两种颜色结点。颜色结点即你想要呈现平稳过渡的颜色。同时，你也可以设置一个起点和一个方向（或一个角度）。</a:t>
            </a:r>
          </a:p>
          <a:p>
            <a:pPr/>
          </a:p>
          <a:p>
            <a:pPr/>
            <a:r>
              <a:t>语法</a:t>
            </a:r>
            <a:r>
              <a:t>:</a:t>
            </a:r>
          </a:p>
          <a:p>
            <a:pPr/>
            <a:r>
              <a:t>background: linear-gradient(direction, color-stop1, color-stop2, ...);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径向渐变</a:t>
            </a:r>
          </a:p>
        </p:txBody>
      </p:sp>
      <p:sp>
        <p:nvSpPr>
          <p:cNvPr id="184" name="内容占位符 2"/>
          <p:cNvSpPr txBox="1"/>
          <p:nvPr>
            <p:ph type="body" idx="1"/>
          </p:nvPr>
        </p:nvSpPr>
        <p:spPr>
          <a:xfrm>
            <a:off x="838200" y="1825624"/>
            <a:ext cx="10515600" cy="49036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径向渐变由它的中心定义。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为了创建一个径向渐变，你也必须至少定义两种颜色结点。颜色结点即你想要呈现平稳过渡的颜色。同时，你也可以指定渐变的中心、形状（圆形或椭圆形）、大小。默认情况下，渐变的中心是 </a:t>
            </a:r>
            <a:r>
              <a:t>center</a:t>
            </a:r>
            <a:r>
              <a:t>（表示在中心点），渐变的形状是 </a:t>
            </a:r>
            <a:r>
              <a:t>ecllipse</a:t>
            </a:r>
            <a:r>
              <a:t>（表示椭圆形），渐变的大小是 </a:t>
            </a:r>
            <a:r>
              <a:t>farthest-corner</a:t>
            </a:r>
            <a:r>
              <a:t>（表示到最远的角落）。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语法</a:t>
            </a:r>
            <a:r>
              <a:t>: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background: radial-gradient(center, shape size, start-color, ..., last-color);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重点</a:t>
            </a:r>
          </a:p>
        </p:txBody>
      </p:sp>
      <p:sp>
        <p:nvSpPr>
          <p:cNvPr id="11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css3</a:t>
            </a:r>
            <a:r>
              <a:t>新增属性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animation(</a:t>
            </a:r>
            <a:r>
              <a:t>动画</a:t>
            </a:r>
            <a:r>
              <a:t>)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rem+flex</a:t>
            </a:r>
            <a:r>
              <a:t>布局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媒体查询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border-image(</a:t>
            </a:r>
            <a:r>
              <a:t>边界图片</a:t>
            </a:r>
            <a:r>
              <a:t>)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 </a:t>
            </a:r>
            <a:r>
              <a:t>的 </a:t>
            </a:r>
            <a:r>
              <a:t>border-image </a:t>
            </a:r>
            <a:r>
              <a:t>属性，可以使用图像创建一个边框</a:t>
            </a:r>
          </a:p>
        </p:txBody>
      </p:sp>
      <p:pic>
        <p:nvPicPr>
          <p:cNvPr id="1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3618" y="2495896"/>
            <a:ext cx="6304764" cy="38380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https://blog.csdn.net/chy555chy/article/details/54972621"/>
          <p:cNvSpPr txBox="1"/>
          <p:nvPr/>
        </p:nvSpPr>
        <p:spPr>
          <a:xfrm>
            <a:off x="1474726" y="1445852"/>
            <a:ext cx="57847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https://blog.csdn.net/chy555chy/article/details/54972621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语法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530124" y="1693592"/>
            <a:ext cx="10515601" cy="4351339"/>
          </a:xfrm>
          <a:prstGeom prst="rect">
            <a:avLst/>
          </a:prstGeom>
        </p:spPr>
        <p:txBody>
          <a:bodyPr/>
          <a:lstStyle/>
          <a:p>
            <a:pPr/>
            <a:r>
              <a:t>这是一个缩写属性</a:t>
            </a:r>
          </a:p>
          <a:p>
            <a:pPr/>
            <a:r>
              <a:t>border-image: source slice width outset repeat  |  initial  |  inherit;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默认值： none 100% 1 0 stretch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141" y="3411751"/>
            <a:ext cx="8251567" cy="3020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990" y="144379"/>
            <a:ext cx="10324458" cy="343650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注意…"/>
          <p:cNvSpPr txBox="1"/>
          <p:nvPr/>
        </p:nvSpPr>
        <p:spPr>
          <a:xfrm>
            <a:off x="839848" y="3992712"/>
            <a:ext cx="8947514" cy="1799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spcBef>
                <a:spcPts val="1600"/>
              </a:spcBef>
              <a:defRPr b="1"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注意</a:t>
            </a:r>
          </a:p>
          <a:p>
            <a:pPr defTabSz="457200">
              <a:lnSpc>
                <a:spcPts val="4500"/>
              </a:lnSpc>
              <a:spcBef>
                <a:spcPts val="1600"/>
              </a:spcBef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除了border-image-source外，每一个属性均可以填写4个值，分别表示上、右、下、左的相应量；也可以简写为2个值，分别表示上下、左右；或者只写1个值，表示上下左右均为该大小。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rder-image-source 边框图片的路径，如果该属性被设置为 none，该样式就会被border-style取而代之…"/>
          <p:cNvSpPr txBox="1"/>
          <p:nvPr/>
        </p:nvSpPr>
        <p:spPr>
          <a:xfrm>
            <a:off x="313423" y="564702"/>
            <a:ext cx="10288450" cy="106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700"/>
              </a:lnSpc>
              <a:buClr>
                <a:srgbClr val="000000">
                  <a:alpha val="74901"/>
                </a:srgbClr>
              </a:buClr>
              <a:buSzPct val="100000"/>
              <a:buFont typeface="Arial"/>
              <a:buChar char="•"/>
              <a:defRPr sz="1600">
                <a:solidFill>
                  <a:srgbClr val="000000">
                    <a:alpha val="74901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border-image-source 边框图片的路径，如果该属性被设置为 none，该样式就会被border-style取而代之</a:t>
            </a:r>
          </a:p>
          <a:p>
            <a:pPr marL="457200" indent="-457200" defTabSz="457200">
              <a:lnSpc>
                <a:spcPts val="3700"/>
              </a:lnSpc>
              <a:tabLst>
                <a:tab pos="139700" algn="l"/>
                <a:tab pos="457200" algn="l"/>
              </a:tabLst>
              <a:defRPr sz="1600">
                <a:solidFill>
                  <a:srgbClr val="000000">
                    <a:alpha val="74901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indent="457200" defTabSz="457200">
              <a:lnSpc>
                <a:spcPts val="3200"/>
              </a:lnSpc>
              <a:defRPr sz="1400">
                <a:solidFill>
                  <a:srgbClr val="4F4F4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可以是渐变 border</a:t>
            </a:r>
            <a:r>
              <a:rPr>
                <a:solidFill>
                  <a:srgbClr val="98C379"/>
                </a:solidFill>
                <a:latin typeface="Arial"/>
                <a:ea typeface="Arial"/>
                <a:cs typeface="Arial"/>
                <a:sym typeface="Arial"/>
              </a:rPr>
              <a:t>-image-source</a:t>
            </a:r>
            <a:r>
              <a:t>: linear</a:t>
            </a:r>
            <a:r>
              <a:rPr>
                <a:solidFill>
                  <a:srgbClr val="98C379"/>
                </a:solidFill>
                <a:latin typeface="Arial"/>
                <a:ea typeface="Arial"/>
                <a:cs typeface="Arial"/>
                <a:sym typeface="Arial"/>
              </a:rPr>
              <a:t>-gradient</a:t>
            </a:r>
            <a:r>
              <a:t>(</a:t>
            </a:r>
            <a:r>
              <a:rPr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t> top, red, yellow);</a:t>
            </a:r>
          </a:p>
        </p:txBody>
      </p:sp>
      <p:sp>
        <p:nvSpPr>
          <p:cNvPr id="133" name="border-image-slice 将 border-image-source 定义的图片划分为九个区域：四个角，四个边和中间部分。它是通过指定四个向内的偏移的距离来定义的。…"/>
          <p:cNvSpPr txBox="1"/>
          <p:nvPr/>
        </p:nvSpPr>
        <p:spPr>
          <a:xfrm>
            <a:off x="264934" y="1857251"/>
            <a:ext cx="10773063" cy="361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700"/>
              </a:lnSpc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border-image-slice 将 border-image-source 定义的图片划分为九个区域：四个角，四个边和中间部分。它是通过指定四个向内的偏移的距离来定义的。</a:t>
            </a:r>
          </a:p>
          <a:p>
            <a:pPr>
              <a:defRPr sz="2700"/>
            </a:pPr>
            <a:r>
              <a:t>border-image-slice 不用加px单位（加了px单位算错误，设置无效）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当用百分数时，表示相对于源图片的尺寸的百分比，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只写一个值时，表示四个方向都一样取值，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当写两个值时，表示上下的取值，和左右的取值，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当写三个值时，表示上方取值，左右取值，和下方取值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>
                    <a:alpha val="74901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中间部分将不会被边框使用，但是如果fill关键字被设置的话，会当作是背景图片。该关键字可以被设置在该属性的任何位置（之前，之后或者值得中间）。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>
                    <a:alpha val="74901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border-image-repeat, border-image-width, border-image-outset 属性定义了如何使用那些图片。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>
                    <a:alpha val="74901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 border-image-slice 的值大于等于图像的一半，那么四条边将为空。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rder-image-width: 定义边框图像的长或宽，值为不带单位数字、带单位数字、百分比，…"/>
          <p:cNvSpPr txBox="1"/>
          <p:nvPr/>
        </p:nvSpPr>
        <p:spPr>
          <a:xfrm>
            <a:off x="1161189" y="759926"/>
            <a:ext cx="912200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border-image-width: 定义边框图像的长或宽，值为不带单位数字、带单位数字、百分比，</a:t>
            </a:r>
          </a:p>
          <a:p>
            <a:pPr/>
            <a:r>
              <a:t>不带单位数字表示border-width的倍数，</a:t>
            </a:r>
          </a:p>
          <a:p>
            <a:pPr/>
            <a:r>
              <a:t>百分比为整个容器的尺寸的百分比，</a:t>
            </a:r>
          </a:p>
        </p:txBody>
      </p:sp>
      <p:sp>
        <p:nvSpPr>
          <p:cNvPr id="136" name="border-image-outset 属性介绍了边框图像区域可以超出边框盒多大长度。…"/>
          <p:cNvSpPr txBox="1"/>
          <p:nvPr/>
        </p:nvSpPr>
        <p:spPr>
          <a:xfrm>
            <a:off x="1057564" y="2212862"/>
            <a:ext cx="10076872" cy="279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border-image-outset 属性介绍了边框图像区域可以超出边框盒多大长度。</a:t>
            </a:r>
          </a:p>
          <a:p>
            <a:pPr/>
          </a:p>
          <a:p>
            <a:pPr/>
            <a:r>
              <a:t>作为该属性的结果，边框图像的一部分会在边框盒之外被渲染，但不会触发滚动事件。这些区域也不会捕获或者造成发生在代表边框元素上的鼠标事件。</a:t>
            </a:r>
          </a:p>
          <a:p>
            <a:pPr/>
            <a:r>
              <a:t>不带单位数字表示order-width的倍数</a:t>
            </a:r>
          </a:p>
          <a:p>
            <a:pPr/>
            <a:r>
              <a:t>带单位的数字 </a:t>
            </a:r>
          </a:p>
          <a:p>
            <a:pPr/>
          </a:p>
          <a:p>
            <a:pPr/>
          </a:p>
        </p:txBody>
      </p:sp>
      <p:sp>
        <p:nvSpPr>
          <p:cNvPr id="137" name="border-image-repeat 定义了如何处理边框图像的中间部分，以至于它可以满足边框的大小。…"/>
          <p:cNvSpPr txBox="1"/>
          <p:nvPr/>
        </p:nvSpPr>
        <p:spPr>
          <a:xfrm>
            <a:off x="1008025" y="4496130"/>
            <a:ext cx="10175950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border-image-repeat 定义了如何处理边框图像的中间部分，以至于它可以满足边框的大小。</a:t>
            </a:r>
          </a:p>
          <a:p>
            <a:pPr/>
            <a:r>
              <a:t>它有一个单值的语法，描述了所有边的行为，和双值得的语法，它为水平和垂直的行为设置了一个不同的值。</a:t>
            </a:r>
          </a:p>
          <a:p>
            <a:pPr/>
            <a:r>
              <a:t>stretch 拉伸图片，不重复</a:t>
            </a:r>
          </a:p>
          <a:p>
            <a:pPr/>
            <a:r>
              <a:t>repeat 重复图片, 图片不拉伸，并且居中定位</a:t>
            </a:r>
          </a:p>
          <a:p>
            <a:pPr/>
            <a:r>
              <a:t>round 自动适度拉伸，并且自动重复，效果最自然</a:t>
            </a:r>
          </a:p>
          <a:p>
            <a:pPr/>
            <a:r>
              <a:t>space 与round 类似，只是图片重复之间自动加空白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当没有设置 border-image-width 的时候，切片宽度会被 border-width 所限制。…"/>
          <p:cNvSpPr txBox="1"/>
          <p:nvPr/>
        </p:nvSpPr>
        <p:spPr>
          <a:xfrm>
            <a:off x="478029" y="873433"/>
            <a:ext cx="11235942" cy="387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/>
            </a:pPr>
            <a:r>
              <a:t>当没有设置 border-image-width 的时候，切片宽度会被 border-width 所限制。</a:t>
            </a:r>
          </a:p>
          <a:p>
            <a:pPr>
              <a:defRPr sz="2700"/>
            </a:pPr>
            <a:r>
              <a:t>border-image-repeat 的值默认是 stretch。</a:t>
            </a:r>
          </a:p>
          <a:p>
            <a:pPr>
              <a:defRPr sz="2700"/>
            </a:pPr>
            <a:r>
              <a:t>四个角只按 border-width 或 border-image-width 进行缩放，与 border-image-repeat 无关。</a:t>
            </a:r>
          </a:p>
          <a:p>
            <a:pPr>
              <a:defRPr sz="2700"/>
            </a:pPr>
            <a:r>
              <a:t>border-image-repeat 控制的是四条边，如果 border-image-slice 的值大于图像的一半，那么四条边将为空。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