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6F8FC"/>
            </a:gs>
            <a:gs pos="74000">
              <a:srgbClr val="ABC0E4"/>
            </a:gs>
            <a:gs pos="83000">
              <a:srgbClr val="ABC0E4"/>
            </a:gs>
            <a:gs pos="100000">
              <a:srgbClr val="C7D5ED"/>
            </a:gs>
          </a:gsLst>
          <a:lin ang="108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HTML5</a:t>
            </a:r>
            <a:r>
              <a:t>智能表单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input type= range</a:t>
            </a:r>
          </a:p>
        </p:txBody>
      </p:sp>
      <p:sp>
        <p:nvSpPr>
          <p:cNvPr id="14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页面上出现一个可以拖动的滑块</a:t>
            </a:r>
            <a:r>
              <a:t>,</a:t>
            </a:r>
            <a:r>
              <a:t>属性</a:t>
            </a:r>
            <a:r>
              <a:t>max</a:t>
            </a:r>
            <a:r>
              <a:t>可以设置该滑块最大值</a:t>
            </a:r>
            <a:r>
              <a:t>,</a:t>
            </a:r>
            <a:r>
              <a:t>属性</a:t>
            </a:r>
            <a:r>
              <a:t>step</a:t>
            </a:r>
            <a:r>
              <a:t>可以设置该滑块滑动一次所改变的值大小,min</a:t>
            </a:r>
            <a:r>
              <a:t>设置最小值</a:t>
            </a:r>
          </a:p>
          <a:p>
            <a:pPr/>
            <a:r>
              <a:t>缺点</a:t>
            </a:r>
            <a:r>
              <a:t>:</a:t>
            </a:r>
            <a:r>
              <a:t>输出值类型为</a:t>
            </a:r>
            <a:r>
              <a:t>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input type= color</a:t>
            </a:r>
          </a:p>
        </p:txBody>
      </p:sp>
      <p:sp>
        <p:nvSpPr>
          <p:cNvPr id="14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页面上出现一个可以选取颜色的颜色框</a:t>
            </a:r>
            <a:r>
              <a:t>,</a:t>
            </a:r>
            <a:r>
              <a:t>输出值为十六进制颜色码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input type= number</a:t>
            </a:r>
          </a:p>
        </p:txBody>
      </p:sp>
      <p:sp>
        <p:nvSpPr>
          <p:cNvPr id="14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输入框内只可以输入数字</a:t>
            </a:r>
            <a:r>
              <a:t>,</a:t>
            </a:r>
            <a:r>
              <a:t>其它类型都无法输入</a:t>
            </a:r>
          </a:p>
          <a:p>
            <a:pPr/>
            <a:r>
              <a:t>缺点</a:t>
            </a:r>
            <a:r>
              <a:t>:</a:t>
            </a:r>
            <a:r>
              <a:t>该</a:t>
            </a:r>
            <a:r>
              <a:t>input</a:t>
            </a:r>
            <a:r>
              <a:t>取出的值类型为</a:t>
            </a:r>
            <a:r>
              <a:t>string</a:t>
            </a:r>
          </a:p>
          <a:p>
            <a:pPr/>
            <a:r>
              <a:t>max step min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2000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2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20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20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input type= search</a:t>
            </a:r>
          </a:p>
        </p:txBody>
      </p:sp>
      <p:sp>
        <p:nvSpPr>
          <p:cNvPr id="14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可以配合绑定的数据</a:t>
            </a:r>
            <a:r>
              <a:t>,</a:t>
            </a:r>
            <a:r>
              <a:t>显示下拉框并进行取值</a:t>
            </a:r>
          </a:p>
          <a:p>
            <a:pPr/>
            <a:r>
              <a:t>缺点</a:t>
            </a:r>
            <a:r>
              <a:t>:</a:t>
            </a:r>
            <a:r>
              <a:t>必须绑定到对应的</a:t>
            </a:r>
            <a:r>
              <a:t>list</a:t>
            </a:r>
            <a:r>
              <a:t>标签上才可以获取到对应的值</a:t>
            </a:r>
          </a:p>
          <a:p>
            <a:pPr/>
            <a:r>
              <a:t>例子：http://www.w3school.com.cn/tags/att_input_list.asp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0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新增表单属性</a:t>
            </a:r>
          </a:p>
        </p:txBody>
      </p:sp>
      <p:sp>
        <p:nvSpPr>
          <p:cNvPr id="152" name="内容占位符 2"/>
          <p:cNvSpPr txBox="1"/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/>
          <a:lstStyle/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464"/>
            </a:pPr>
            <a:r>
              <a:t>required </a:t>
            </a:r>
            <a:r>
              <a:t>设置必填项</a:t>
            </a:r>
            <a:br/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464"/>
            </a:pP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464"/>
            </a:pPr>
            <a:r>
              <a:t>placeholder = "</a:t>
            </a:r>
            <a:r>
              <a:t>我是默认值</a:t>
            </a:r>
            <a:r>
              <a:t>" </a:t>
            </a:r>
            <a:r>
              <a:t>设置默认值，不会提交到后台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464"/>
            </a:pP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464"/>
            </a:pPr>
            <a:r>
              <a:t>autofocus </a:t>
            </a:r>
            <a:r>
              <a:t>自动聚焦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464"/>
            </a:pP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464"/>
            </a:pPr>
            <a:r>
              <a:t>pattern="\d{3}" </a:t>
            </a:r>
            <a:r>
              <a:t>自定义正则表达式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464"/>
            </a:pP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defRPr sz="2464"/>
            </a:pPr>
            <a:r>
              <a:t>autocomplete  </a:t>
            </a:r>
            <a:r>
              <a:t>属性规定 </a:t>
            </a:r>
            <a:r>
              <a:t>form </a:t>
            </a:r>
            <a:r>
              <a:t>或 </a:t>
            </a:r>
            <a:r>
              <a:t>input </a:t>
            </a:r>
            <a:r>
              <a:t>域应该拥有自动完成功能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500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500"/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什么是智能</a:t>
            </a:r>
            <a:r>
              <a:t>form</a:t>
            </a:r>
            <a:r>
              <a:t>表单</a:t>
            </a:r>
          </a:p>
        </p:txBody>
      </p:sp>
      <p:sp>
        <p:nvSpPr>
          <p:cNvPr id="11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109854"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html5</a:t>
            </a:r>
            <a:r>
              <a:t>为了方便排版，可以使</a:t>
            </a:r>
            <a:r>
              <a:t>form</a:t>
            </a:r>
            <a:r>
              <a:t>的表单标签脱离</a:t>
            </a:r>
            <a:r>
              <a:t>form</a:t>
            </a:r>
            <a:r>
              <a:t>的嵌套。</a:t>
            </a:r>
          </a:p>
          <a:p>
            <a:pPr marL="0" indent="109854"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方法：</a:t>
            </a:r>
            <a:r>
              <a:t>form</a:t>
            </a:r>
            <a:r>
              <a:t>指定</a:t>
            </a:r>
            <a:r>
              <a:t>id</a:t>
            </a:r>
            <a:r>
              <a:t>，所有的标签标签都添加</a:t>
            </a:r>
            <a:r>
              <a:t>form= id</a:t>
            </a:r>
            <a:r>
              <a:t>属性。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 1"/>
          <p:cNvSpPr txBox="1"/>
          <p:nvPr>
            <p:ph type="title"/>
          </p:nvPr>
        </p:nvSpPr>
        <p:spPr>
          <a:xfrm>
            <a:off x="838200" y="66546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新增标签</a:t>
            </a:r>
          </a:p>
        </p:txBody>
      </p:sp>
      <p:sp>
        <p:nvSpPr>
          <p:cNvPr id="118" name="内容占位符 2"/>
          <p:cNvSpPr txBox="1"/>
          <p:nvPr>
            <p:ph type="body" idx="1"/>
          </p:nvPr>
        </p:nvSpPr>
        <p:spPr>
          <a:xfrm>
            <a:off x="2026493" y="1093753"/>
            <a:ext cx="8139014" cy="5307975"/>
          </a:xfrm>
          <a:prstGeom prst="rect">
            <a:avLst/>
          </a:prstGeom>
        </p:spPr>
        <p:txBody>
          <a:bodyPr/>
          <a:lstStyle/>
          <a:p>
            <a:pPr marL="0" indent="109854">
              <a:lnSpc>
                <a:spcPct val="110000"/>
              </a:lnSpc>
              <a:buSzTx/>
              <a:buNone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&lt;input type=email  … </a:t>
            </a:r>
            <a:r>
              <a:t>限制用户输入</a:t>
            </a:r>
            <a:r>
              <a:t>email</a:t>
            </a:r>
            <a:r>
              <a:t>格式</a:t>
            </a:r>
          </a:p>
          <a:p>
            <a:pPr marL="0" indent="109854">
              <a:lnSpc>
                <a:spcPct val="110000"/>
              </a:lnSpc>
              <a:buSzTx/>
              <a:buNone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&lt;input type=url  … </a:t>
            </a:r>
            <a:r>
              <a:t>限制用户输入网址格式</a:t>
            </a:r>
          </a:p>
          <a:p>
            <a:pPr marL="0" indent="109854">
              <a:lnSpc>
                <a:spcPct val="110000"/>
              </a:lnSpc>
              <a:buSzTx/>
              <a:buNone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&lt;input type=date  … </a:t>
            </a:r>
            <a:r>
              <a:t>限制用户输入日期格式</a:t>
            </a:r>
          </a:p>
          <a:p>
            <a:pPr marL="0" indent="109854">
              <a:lnSpc>
                <a:spcPct val="110000"/>
              </a:lnSpc>
              <a:buSzTx/>
              <a:buNone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&lt;input type=time  … </a:t>
            </a:r>
            <a:r>
              <a:t>限制用户输入时间格式</a:t>
            </a:r>
          </a:p>
          <a:p>
            <a:pPr marL="0" indent="109854">
              <a:lnSpc>
                <a:spcPct val="110000"/>
              </a:lnSpc>
              <a:buSzTx/>
              <a:buNone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&lt;input type=month  … </a:t>
            </a:r>
            <a:r>
              <a:t>限制用户输入月份格式</a:t>
            </a:r>
          </a:p>
          <a:p>
            <a:pPr marL="0" indent="109854">
              <a:lnSpc>
                <a:spcPct val="110000"/>
              </a:lnSpc>
              <a:buSzTx/>
              <a:buNone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&lt;input type=week  … </a:t>
            </a:r>
            <a:r>
              <a:t>限制用户输入周格式</a:t>
            </a:r>
          </a:p>
          <a:p>
            <a:pPr marL="0" indent="109854">
              <a:lnSpc>
                <a:spcPct val="110000"/>
              </a:lnSpc>
              <a:buSzTx/>
              <a:buNone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&lt;input type=number  … </a:t>
            </a:r>
            <a:r>
              <a:t>限制用户输入数字格式</a:t>
            </a:r>
          </a:p>
          <a:p>
            <a:pPr marL="0" indent="109854">
              <a:lnSpc>
                <a:spcPct val="110000"/>
              </a:lnSpc>
              <a:buSzTx/>
              <a:buNone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&lt;input type=range  … </a:t>
            </a:r>
            <a:r>
              <a:t>一个滑动条效果</a:t>
            </a:r>
          </a:p>
          <a:p>
            <a:pPr marL="0" indent="109854">
              <a:lnSpc>
                <a:spcPct val="110000"/>
              </a:lnSpc>
              <a:buSzTx/>
              <a:buNone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&lt;input type=search  … </a:t>
            </a:r>
            <a:r>
              <a:t>搜索格式 </a:t>
            </a:r>
            <a:r>
              <a:t>results="n"</a:t>
            </a:r>
          </a:p>
          <a:p>
            <a:pPr marL="0" indent="109854">
              <a:lnSpc>
                <a:spcPct val="110000"/>
              </a:lnSpc>
              <a:buSzTx/>
              <a:buNone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&lt;input type=color  … </a:t>
            </a:r>
            <a:r>
              <a:t>选择颜色格式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input type=email</a:t>
            </a:r>
          </a:p>
        </p:txBody>
      </p:sp>
      <p:sp>
        <p:nvSpPr>
          <p:cNvPr id="12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快速验证输入的邮箱格式</a:t>
            </a:r>
          </a:p>
          <a:p>
            <a:pPr/>
            <a:r>
              <a:t>特点:</a:t>
            </a:r>
            <a:r>
              <a:t>只要格式满足</a:t>
            </a:r>
            <a:r>
              <a:t>”xx@xx”</a:t>
            </a:r>
            <a:r>
              <a:t>就可以通过验证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input type=url</a:t>
            </a:r>
          </a:p>
        </p:txBody>
      </p:sp>
      <p:sp>
        <p:nvSpPr>
          <p:cNvPr id="12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快速验证输入的域名、网址</a:t>
            </a:r>
          </a:p>
          <a:p>
            <a:pPr/>
            <a:r>
              <a:t>缺点</a:t>
            </a:r>
            <a:r>
              <a:t>: </a:t>
            </a:r>
            <a:r>
              <a:t>只要输入的文本是</a:t>
            </a:r>
            <a:r>
              <a:t>” http:”</a:t>
            </a:r>
            <a:r>
              <a:t>就可以通过验证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2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2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input type= date</a:t>
            </a:r>
          </a:p>
        </p:txBody>
      </p:sp>
      <p:sp>
        <p:nvSpPr>
          <p:cNvPr id="12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页面上出现一个可供选择的日期栏</a:t>
            </a:r>
          </a:p>
          <a:p>
            <a:pPr/>
            <a:r>
              <a:t>缺点</a:t>
            </a:r>
            <a:r>
              <a:t>:</a:t>
            </a:r>
            <a:r>
              <a:t>输出类型固定为</a:t>
            </a:r>
            <a:r>
              <a:t>”xxxx-xx-xx”,</a:t>
            </a:r>
            <a:r>
              <a:t>并且类型为</a:t>
            </a:r>
            <a:r>
              <a:t>string</a:t>
            </a:r>
          </a:p>
          <a:p>
            <a:pPr/>
            <a:r>
              <a:t>不</a:t>
            </a:r>
            <a:r>
              <a:t>同浏览器下展示 样式不同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"/>
          <p:cNvSpPr txBox="1"/>
          <p:nvPr>
            <p:ph type="title"/>
          </p:nvPr>
        </p:nvSpPr>
        <p:spPr>
          <a:xfrm>
            <a:off x="838200" y="141190"/>
            <a:ext cx="10515600" cy="1062459"/>
          </a:xfrm>
          <a:prstGeom prst="rect">
            <a:avLst/>
          </a:prstGeom>
        </p:spPr>
        <p:txBody>
          <a:bodyPr/>
          <a:lstStyle/>
          <a:p>
            <a:pPr/>
            <a:r>
              <a:t>JS</a:t>
            </a:r>
            <a:r>
              <a:t>中</a:t>
            </a:r>
            <a:r>
              <a:t>data</a:t>
            </a:r>
            <a:r>
              <a:t>方法</a:t>
            </a:r>
          </a:p>
        </p:txBody>
      </p:sp>
      <p:sp>
        <p:nvSpPr>
          <p:cNvPr id="130" name="内容占位符 2"/>
          <p:cNvSpPr txBox="1"/>
          <p:nvPr>
            <p:ph type="body" sz="quarter" idx="1"/>
          </p:nvPr>
        </p:nvSpPr>
        <p:spPr>
          <a:xfrm>
            <a:off x="838200" y="1024779"/>
            <a:ext cx="10515600" cy="581674"/>
          </a:xfrm>
          <a:prstGeom prst="rect">
            <a:avLst/>
          </a:prstGeom>
        </p:spPr>
        <p:txBody>
          <a:bodyPr/>
          <a:lstStyle/>
          <a:p>
            <a:pPr/>
            <a:r>
              <a:t>var myDate = new Date();</a:t>
            </a:r>
          </a:p>
        </p:txBody>
      </p:sp>
      <p:sp>
        <p:nvSpPr>
          <p:cNvPr id="131" name="内容占位符 2"/>
          <p:cNvSpPr txBox="1"/>
          <p:nvPr/>
        </p:nvSpPr>
        <p:spPr>
          <a:xfrm>
            <a:off x="838200" y="1606451"/>
            <a:ext cx="10515600" cy="5064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10311" indent="-210311" defTabSz="841247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16"/>
            </a:pPr>
            <a:r>
              <a:t>myDate.getYear();       //</a:t>
            </a:r>
            <a:r>
              <a:t>获取当前年份</a:t>
            </a:r>
            <a:r>
              <a:t>(2</a:t>
            </a:r>
            <a:r>
              <a:t>位</a:t>
            </a:r>
            <a:r>
              <a:t>)</a:t>
            </a:r>
          </a:p>
          <a:p>
            <a:pPr marL="210311" indent="-210311" defTabSz="841247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16"/>
            </a:pPr>
            <a:r>
              <a:t>myDate.getFullYear();   //</a:t>
            </a:r>
            <a:r>
              <a:t>获取完整的年份</a:t>
            </a:r>
            <a:r>
              <a:t>(4</a:t>
            </a:r>
            <a:r>
              <a:t>位</a:t>
            </a:r>
            <a:r>
              <a:t>,1970-????)</a:t>
            </a:r>
          </a:p>
          <a:p>
            <a:pPr marL="210311" indent="-210311" defTabSz="841247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16"/>
            </a:pPr>
            <a:r>
              <a:t>myDate.getMonth();      //</a:t>
            </a:r>
            <a:r>
              <a:t>获取当前月份</a:t>
            </a:r>
            <a:r>
              <a:t>(0-11,0</a:t>
            </a:r>
            <a:r>
              <a:t>代表</a:t>
            </a:r>
            <a:r>
              <a:t>1</a:t>
            </a:r>
            <a:r>
              <a:t>月</a:t>
            </a:r>
            <a:r>
              <a:t>)</a:t>
            </a:r>
          </a:p>
          <a:p>
            <a:pPr marL="210311" indent="-210311" defTabSz="841247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16"/>
            </a:pPr>
            <a:r>
              <a:t>myDate.getDate();       //</a:t>
            </a:r>
            <a:r>
              <a:t>获取当前日</a:t>
            </a:r>
            <a:r>
              <a:t>(1-31)</a:t>
            </a:r>
          </a:p>
          <a:p>
            <a:pPr marL="210311" indent="-210311" defTabSz="841247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16"/>
            </a:pPr>
            <a:r>
              <a:t>myDate.getDay();        //</a:t>
            </a:r>
            <a:r>
              <a:t>获取当前星期</a:t>
            </a:r>
            <a:r>
              <a:t>X(0-6,0</a:t>
            </a:r>
            <a:r>
              <a:t>代表星期天</a:t>
            </a:r>
            <a:r>
              <a:t>)</a:t>
            </a:r>
          </a:p>
          <a:p>
            <a:pPr marL="210311" indent="-210311" defTabSz="841247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16"/>
            </a:pPr>
            <a:r>
              <a:t>myDate.getTime();       //</a:t>
            </a:r>
            <a:r>
              <a:t>获取当前时间</a:t>
            </a:r>
            <a:r>
              <a:t>(</a:t>
            </a:r>
            <a:r>
              <a:t>从</a:t>
            </a:r>
            <a:r>
              <a:t>1970.1.1</a:t>
            </a:r>
            <a:r>
              <a:t>开始的毫秒数</a:t>
            </a:r>
            <a:r>
              <a:t>)</a:t>
            </a:r>
          </a:p>
          <a:p>
            <a:pPr marL="210311" indent="-210311" defTabSz="841247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16"/>
            </a:pPr>
            <a:r>
              <a:t>myDate.getHours();      //</a:t>
            </a:r>
            <a:r>
              <a:t>获取当前小时数</a:t>
            </a:r>
            <a:r>
              <a:t>(0-23)</a:t>
            </a:r>
          </a:p>
          <a:p>
            <a:pPr marL="210311" indent="-210311" defTabSz="841247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16"/>
            </a:pPr>
            <a:r>
              <a:t>myDate.getMinutes();    //</a:t>
            </a:r>
            <a:r>
              <a:t>获取当前分钟数</a:t>
            </a:r>
            <a:r>
              <a:t>(0-59)</a:t>
            </a:r>
          </a:p>
          <a:p>
            <a:pPr marL="210311" indent="-210311" defTabSz="841247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16"/>
            </a:pPr>
            <a:r>
              <a:t>myDate.getSeconds();    //</a:t>
            </a:r>
            <a:r>
              <a:t>获取当前秒数</a:t>
            </a:r>
            <a:r>
              <a:t>(0-59)</a:t>
            </a:r>
          </a:p>
          <a:p>
            <a:pPr marL="210311" indent="-210311" defTabSz="841247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16"/>
            </a:pPr>
            <a:r>
              <a:t>myDate.getMilliseconds();   //</a:t>
            </a:r>
            <a:r>
              <a:t>获取当前毫秒数</a:t>
            </a:r>
            <a:r>
              <a:t>(0-999)</a:t>
            </a:r>
          </a:p>
          <a:p>
            <a:pPr marL="210311" indent="-210311" defTabSz="841247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16"/>
            </a:pPr>
            <a:r>
              <a:t>myDate.toLocaleDateString();    //</a:t>
            </a:r>
            <a:r>
              <a:t>获取当前日期</a:t>
            </a:r>
          </a:p>
          <a:p>
            <a:pPr marL="210311" indent="-210311" defTabSz="841247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16"/>
            </a:pPr>
            <a:r>
              <a:t>var mytime=myDate.toLocaleTimeString();    //</a:t>
            </a:r>
            <a:r>
              <a:t>获取当前时间</a:t>
            </a:r>
          </a:p>
          <a:p>
            <a:pPr marL="210311" indent="-210311" defTabSz="841247">
              <a:lnSpc>
                <a:spcPct val="72000"/>
              </a:lnSpc>
              <a:spcBef>
                <a:spcPts val="900"/>
              </a:spcBef>
              <a:buSzPct val="100000"/>
              <a:buFont typeface="Arial"/>
              <a:buChar char="•"/>
              <a:defRPr sz="2116"/>
            </a:pPr>
            <a:r>
              <a:t>myDate.toLocaleString( );       //</a:t>
            </a:r>
            <a:r>
              <a:t>获取日期与时间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5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3"/>
      <p:bldP build="whole" bldLvl="1" animBg="1" rev="0" advAuto="0" spid="129" grpId="1"/>
      <p:bldP build="p" bldLvl="1" animBg="1" rev="0" advAuto="0" spid="130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input type= time</a:t>
            </a:r>
          </a:p>
        </p:txBody>
      </p:sp>
      <p:sp>
        <p:nvSpPr>
          <p:cNvPr id="134" name="内容占位符 2"/>
          <p:cNvSpPr txBox="1"/>
          <p:nvPr>
            <p:ph type="body" idx="1"/>
          </p:nvPr>
        </p:nvSpPr>
        <p:spPr>
          <a:xfrm>
            <a:off x="838200" y="17113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页面上出现一个可供选择的日期栏</a:t>
            </a:r>
          </a:p>
          <a:p>
            <a:pPr/>
            <a:r>
              <a:t>缺点</a:t>
            </a:r>
            <a:r>
              <a:t>:</a:t>
            </a:r>
            <a:r>
              <a:t>输出类型固定为</a:t>
            </a:r>
            <a:r>
              <a:t>” xx:xx”,</a:t>
            </a:r>
            <a:r>
              <a:t>并且类型为</a:t>
            </a:r>
            <a:r>
              <a:t>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input type= week</a:t>
            </a:r>
          </a:p>
        </p:txBody>
      </p:sp>
      <p:sp>
        <p:nvSpPr>
          <p:cNvPr id="13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页面上出现一个可供选择的星期栏</a:t>
            </a:r>
            <a:r>
              <a:t>,</a:t>
            </a:r>
            <a:r>
              <a:t>可以获得当前日期为该年的第几周</a:t>
            </a:r>
          </a:p>
          <a:p>
            <a:pPr/>
            <a:r>
              <a:t>缺点</a:t>
            </a:r>
            <a:r>
              <a:t>:</a:t>
            </a:r>
            <a:r>
              <a:t>输出类型固定为</a:t>
            </a:r>
            <a:r>
              <a:t>” xxxx-wxx”,</a:t>
            </a:r>
            <a:r>
              <a:t>并且类型为</a:t>
            </a:r>
            <a:r>
              <a:t>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7" dur="500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15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