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6" r:id="rId5"/>
    <p:sldId id="257" r:id="rId6"/>
    <p:sldId id="258" r:id="rId7"/>
    <p:sldId id="267" r:id="rId8"/>
    <p:sldId id="264" r:id="rId9"/>
    <p:sldId id="262" r:id="rId10"/>
    <p:sldId id="268" r:id="rId11"/>
    <p:sldId id="265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156EC-477D-4386-9E17-7CF906E03F8E}" v="71" dt="2020-05-14T21:07:40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5D90-860E-475A-A8EA-D801E0F0EA8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F4753-58A5-427F-AB41-FBC50CE4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9C49-A0D1-4200-8BE7-A7D487307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DBF1-27FA-4D5D-A77A-0FF70C9D4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67C3-3B39-4C93-B82B-04C56AE5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8FE3-9AE1-41BF-B32B-7E44C891DC79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7E88-F0A7-464A-8E4D-489FFCA5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174D-F020-432C-B2E5-047DF94B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76F5-B822-4CBC-832C-B8DC5378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6AE19-D42B-492C-8BD0-E66E1CA2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5F-5FC4-4EB0-B918-9EEA64EC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E66D-4056-419D-930F-9678AFECA458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9FB7-8A07-49FC-9B87-3CE115DA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4046-7371-4744-82E5-0B23C8BF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E4F3-7321-4AC4-9AD6-FCB4E348F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C96CA-556B-4939-B050-A286F104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F841-2836-490E-88B6-F43D88E4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1DFF-D814-4F63-9BC5-14AF1AFA5CCD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9017-EF40-452A-B6E4-CB26B131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79AC-3F52-477A-9299-0B447CF6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878B-E947-4C29-B3CA-5240AD9A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C9C4-40A7-4B4F-BEC9-FF62D076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095C-7C97-43D9-A958-F595CD8D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25AF-1E92-4F6C-989A-BE2789D347F3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062E-2057-4F23-A51B-F7188BF0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CEA7-B02D-47E8-AD37-B7E0EBAB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E71B-3D5B-4C34-B4A5-C5E0C9FD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89D4-3DE6-459D-9AC6-9F49D69E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8192-F239-439F-8FB7-1B5645CF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1DE2-E17E-44A1-A0F2-1A3633837267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A4FC-9F7C-485F-B777-9B535474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ADB-AA96-45F4-ACEA-6093A96F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BAB4-3590-44A4-A251-1D015197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B7C9-92C3-4CC7-82D2-DCFDDC8FD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E807-7502-4A23-8FB7-3EC122D7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1E6A-6FD3-4EB7-8941-A7B8238A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2633-A56E-4BB9-B059-5CF25669EE22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AA2A2-471D-4D82-BF18-C92C0E7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143D-8CF9-4E9C-8CCD-6E6C5AAF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9186-D2EF-4740-8642-76766F7E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00D56-05C9-46FC-94E9-5AD41433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419C-86B0-465E-93A2-6D2A9B96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91C9-3293-4222-800F-5AF89A737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ED2C-3155-4407-90DD-C4B0EFE1F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46576-3D34-4644-973B-D715462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28C6-C8FA-4194-86B7-221C36201491}" type="datetime1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5C3CE-C4C5-40F4-B428-859FE2A3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C939-7012-4456-A21A-7510DEB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7F1-BA64-4585-9819-7DA01C6A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B355-0821-4944-9946-4886933D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8A0F-2490-490D-AD23-D4C713070A4B}" type="datetime1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CFB3-21DC-4D30-819D-CEA99FCC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57AB2-6209-4A99-80B6-723268D9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1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7DC08-A82E-4603-8B79-F3B174DF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658E-2F75-4140-B676-58591E05F59E}" type="datetime1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53BE-3088-4E48-B3F2-0F0757E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50E18-BDEE-4523-A525-E4FFA472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011-ED60-4E70-B004-9C8577C2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1478-8F6D-49C5-AC55-3A8BD4E6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22C3-5502-4BB6-96CB-1DA5064EB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584E-CFFE-433C-8CCF-149BE9B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746-F897-47AB-A2B9-FE32C73B1AC0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4C5B-1713-496F-8837-7439104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D272-4B24-465C-A97C-78334D0B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EB72-7241-4A7E-9AB6-1385EA1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1F309-A9FB-4355-B1CB-287114B6D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4C172-E23D-45E8-9DA6-D2816C538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10A9-E595-4705-BF8F-038F7390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DEC1-DA02-466E-B96C-A6BFB4AC09B2}" type="datetime1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449C-B3B3-4AA2-BA03-22CE73FA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32CF-3F72-485A-86D9-B582B5B4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3C028-2F85-40BD-B1A2-5E930B8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B556-F668-4BEB-B86F-5EB82C30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6B29-378D-4AD4-83B1-5072CCFC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E918-4DB2-4DAE-928C-CE154A9A6F71}" type="datetime1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EC88-2E38-44B2-984B-E0F59A25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4F68-B6D8-4692-A9F4-42D1CE650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C8DD-C2F4-47F2-AACB-59799E2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183392030065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EBF5-7145-4999-A4EB-603EEEEA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99" y="510542"/>
            <a:ext cx="9144000" cy="1047865"/>
          </a:xfrm>
        </p:spPr>
        <p:txBody>
          <a:bodyPr/>
          <a:lstStyle/>
          <a:p>
            <a:pPr algn="l"/>
            <a:r>
              <a:rPr lang="en-US" dirty="0"/>
              <a:t>BAR Tower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14C1-D84B-43EB-9791-F970DD26C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564" y="3711922"/>
            <a:ext cx="2569215" cy="240239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John Jasa</a:t>
            </a:r>
          </a:p>
          <a:p>
            <a:pPr algn="l"/>
            <a:r>
              <a:rPr lang="en-US" dirty="0"/>
              <a:t>Pietro Bortolotti</a:t>
            </a:r>
          </a:p>
          <a:p>
            <a:pPr algn="l"/>
            <a:r>
              <a:rPr lang="en-US" dirty="0"/>
              <a:t>Garrett Barter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May 14, 2020</a:t>
            </a:r>
          </a:p>
        </p:txBody>
      </p:sp>
    </p:spTree>
    <p:extLst>
      <p:ext uri="{BB962C8B-B14F-4D97-AF65-F5344CB8AC3E}">
        <p14:creationId xmlns:p14="http://schemas.microsoft.com/office/powerpoint/2010/main" val="193582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B0A-305C-4B1B-A7E7-F7DCF71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7240" cy="1325563"/>
          </a:xfrm>
        </p:spPr>
        <p:txBody>
          <a:bodyPr>
            <a:normAutofit/>
          </a:bodyPr>
          <a:lstStyle/>
          <a:p>
            <a:r>
              <a:rPr lang="en-US" dirty="0"/>
              <a:t>We may need to consider modern approaches for the tower design in 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56E8-DCD3-44EC-BFF3-760DD45E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669"/>
            <a:ext cx="8920480" cy="3845243"/>
          </a:xfrm>
        </p:spPr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dirty="0"/>
              <a:t>On-site manufacturing, assembling interlocking steel pieces, or hybrid materials could provide feasible designs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/>
              <a:t>Assuming a more robust controller that uses frequency avoidance provides greater tower design freedom</a:t>
            </a:r>
          </a:p>
          <a:p>
            <a:pPr marL="0" indent="0">
              <a:spcBef>
                <a:spcPts val="200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A4B0-B13C-4C5D-AD7B-3D47C911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9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D1912-D10D-4DC6-BCA9-F16752939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4836" r="3118" b="3089"/>
          <a:stretch/>
        </p:blipFill>
        <p:spPr>
          <a:xfrm>
            <a:off x="4670110" y="927221"/>
            <a:ext cx="7325785" cy="5353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B6AE6-C8A6-428C-9DEF-C343BDF9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91" y="235617"/>
            <a:ext cx="11027861" cy="9377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original tower for the BAR project</a:t>
            </a:r>
            <a:br>
              <a:rPr lang="en-US" dirty="0"/>
            </a:br>
            <a:r>
              <a:rPr lang="en-US" dirty="0"/>
              <a:t>violates design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550D5-CA70-4911-BB89-278BBD78D43F}"/>
              </a:ext>
            </a:extLst>
          </p:cNvPr>
          <p:cNvSpPr txBox="1"/>
          <p:nvPr/>
        </p:nvSpPr>
        <p:spPr>
          <a:xfrm>
            <a:off x="290291" y="1552932"/>
            <a:ext cx="423842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A placeholder tower design has been used since the project focuses on other subsystems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The initial tower has a base diameter of 10 m and violates both shell buckling and frequency constraints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The Campbell diagram shows the original tower’s natural frequency in blue intersecting the dashed 3P line, which is potentially problematic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0BB67-FA7F-4DE7-8CF1-5988FB5C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6AE6-C8A6-428C-9DEF-C343BDF9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5" y="125732"/>
            <a:ext cx="11027861" cy="1070309"/>
          </a:xfrm>
        </p:spPr>
        <p:txBody>
          <a:bodyPr>
            <a:normAutofit fontScale="90000"/>
          </a:bodyPr>
          <a:lstStyle/>
          <a:p>
            <a:r>
              <a:rPr lang="en-US" dirty="0"/>
              <a:t>To design a new tower, we used the BAR_00 case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TowerSE</a:t>
            </a:r>
            <a:r>
              <a:rPr lang="en-US" dirty="0"/>
              <a:t> within WISDEM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550D5-CA70-4911-BB89-278BBD78D43F}"/>
              </a:ext>
            </a:extLst>
          </p:cNvPr>
          <p:cNvSpPr txBox="1"/>
          <p:nvPr/>
        </p:nvSpPr>
        <p:spPr>
          <a:xfrm>
            <a:off x="294215" y="1612955"/>
            <a:ext cx="370873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/>
              <a:t>RNA loads and moments come from </a:t>
            </a:r>
            <a:r>
              <a:rPr lang="en-US" sz="2000" dirty="0" err="1"/>
              <a:t>DriveSE</a:t>
            </a:r>
            <a:endParaRPr lang="en-US" sz="2000" dirty="0"/>
          </a:p>
          <a:p>
            <a:pPr>
              <a:spcAft>
                <a:spcPts val="1800"/>
              </a:spcAft>
            </a:pPr>
            <a:r>
              <a:rPr lang="en-US" sz="2000" dirty="0"/>
              <a:t>Varied max diameter constraints: 4.5 m, 6.0 m, and 8.0 m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Restricted design to a soft-stiff conical tubular steel configuration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Did not consider fatigue due to limitations in modeling tools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Minimum diameter-to-thickness ratio = 120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Max taper ratio = 0.2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5C1BF8C4-0C2D-4786-9488-DD74B4F408AF}"/>
              </a:ext>
            </a:extLst>
          </p:cNvPr>
          <p:cNvSpPr/>
          <p:nvPr/>
        </p:nvSpPr>
        <p:spPr>
          <a:xfrm>
            <a:off x="5008358" y="1807330"/>
            <a:ext cx="5200535" cy="3937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Minimize:	Tower mass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With respect to:	Tower outer diameter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Tower wall thickness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Subject to:	Stress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Global (column) buckling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Shell (plate) buckling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Diameter-to-thickness ratio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Taper ratio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a typeface="Cambria Math" panose="02040503050406030204" pitchFamily="18" charset="0"/>
              </a:rPr>
              <a:t>		Frequency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657FAC-B0B8-4629-9164-A20E65D5117D}"/>
              </a:ext>
            </a:extLst>
          </p:cNvPr>
          <p:cNvSpPr/>
          <p:nvPr/>
        </p:nvSpPr>
        <p:spPr>
          <a:xfrm>
            <a:off x="3720828" y="1112939"/>
            <a:ext cx="2139109" cy="3988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6FC4BCB-CD6D-4E74-9EAD-4FB478676392}"/>
              </a:ext>
            </a:extLst>
          </p:cNvPr>
          <p:cNvSpPr/>
          <p:nvPr/>
        </p:nvSpPr>
        <p:spPr>
          <a:xfrm>
            <a:off x="9632481" y="3402334"/>
            <a:ext cx="337838" cy="1774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33" dirty="0">
              <a:latin typeface="Helvetica" panose="020B0604020202020204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A468C00C-9F54-458C-B01C-766325A83EA8}"/>
              </a:ext>
            </a:extLst>
          </p:cNvPr>
          <p:cNvSpPr/>
          <p:nvPr/>
        </p:nvSpPr>
        <p:spPr>
          <a:xfrm>
            <a:off x="10208893" y="4112868"/>
            <a:ext cx="2507071" cy="311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76092"/>
                </a:solidFill>
                <a:ea typeface="DejaVu Sans"/>
              </a:rPr>
              <a:t>Constraints</a:t>
            </a:r>
            <a:endParaRPr sz="2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21984E7-0090-4C35-8C7B-C69824713DB6}"/>
              </a:ext>
            </a:extLst>
          </p:cNvPr>
          <p:cNvSpPr/>
          <p:nvPr/>
        </p:nvSpPr>
        <p:spPr>
          <a:xfrm>
            <a:off x="9688000" y="2509424"/>
            <a:ext cx="226800" cy="4256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33" dirty="0">
              <a:latin typeface="Helvetica" panose="020B0604020202020204" pitchFamily="34" charset="0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2BEA1368-226E-4C69-85DE-5C7962D60CD3}"/>
              </a:ext>
            </a:extLst>
          </p:cNvPr>
          <p:cNvSpPr/>
          <p:nvPr/>
        </p:nvSpPr>
        <p:spPr>
          <a:xfrm>
            <a:off x="10208892" y="2566469"/>
            <a:ext cx="2507071" cy="311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76092"/>
                </a:solidFill>
                <a:ea typeface="DejaVu Sans"/>
              </a:rPr>
              <a:t>Design Variables</a:t>
            </a:r>
            <a:endParaRPr sz="2000" dirty="0"/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A16677CF-D781-48B9-A2F8-1C8EFD58D087}"/>
              </a:ext>
            </a:extLst>
          </p:cNvPr>
          <p:cNvSpPr/>
          <p:nvPr/>
        </p:nvSpPr>
        <p:spPr>
          <a:xfrm>
            <a:off x="10208892" y="1807330"/>
            <a:ext cx="2507071" cy="311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376092"/>
                </a:solidFill>
                <a:ea typeface="DejaVu Sans"/>
              </a:rPr>
              <a:t>Objective</a:t>
            </a:r>
            <a:endParaRPr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9669-C5A9-4DAF-B1AD-8A2C00B9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1A5BE-8E0D-4D82-8BB3-500F7211AA8F}"/>
              </a:ext>
            </a:extLst>
          </p:cNvPr>
          <p:cNvSpPr txBox="1"/>
          <p:nvPr/>
        </p:nvSpPr>
        <p:spPr>
          <a:xfrm>
            <a:off x="5960485" y="5970859"/>
            <a:ext cx="489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21 design variables and 120 constraints</a:t>
            </a:r>
          </a:p>
        </p:txBody>
      </p:sp>
    </p:spTree>
    <p:extLst>
      <p:ext uri="{BB962C8B-B14F-4D97-AF65-F5344CB8AC3E}">
        <p14:creationId xmlns:p14="http://schemas.microsoft.com/office/powerpoint/2010/main" val="315341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882-CB60-4245-B3D1-E7A32875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28" y="74566"/>
            <a:ext cx="11256997" cy="765270"/>
          </a:xfrm>
        </p:spPr>
        <p:txBody>
          <a:bodyPr>
            <a:normAutofit/>
          </a:bodyPr>
          <a:lstStyle/>
          <a:p>
            <a:r>
              <a:rPr lang="en-US" dirty="0"/>
              <a:t>How to read this optimal tower design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E02C-74A2-4472-BD53-AAE1B55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280" y="6418309"/>
            <a:ext cx="2743200" cy="365125"/>
          </a:xfrm>
        </p:spPr>
        <p:txBody>
          <a:bodyPr/>
          <a:lstStyle/>
          <a:p>
            <a:fld id="{C062C8DD-C2F4-47F2-AACB-59799E2967D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22723-9DBC-46CC-8A50-B81E9FFB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10" y="1035622"/>
            <a:ext cx="4291716" cy="546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D60D9-BD1E-4DA7-BF47-54B6D61F6A73}"/>
              </a:ext>
            </a:extLst>
          </p:cNvPr>
          <p:cNvSpPr txBox="1"/>
          <p:nvPr/>
        </p:nvSpPr>
        <p:spPr>
          <a:xfrm>
            <a:off x="294214" y="1206555"/>
            <a:ext cx="728006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/>
              <a:t>Shows the optimal tower diameter and wall thickness distributions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The wall thickness is exaggerated 10x for visualization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The stress and buckling utilization constraints are shown by coloration, where values above 1.0 mean the constraint is violated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A band is shown via a black line where utilization=1.0</a:t>
            </a:r>
            <a:br>
              <a:rPr lang="en-US" sz="2000" dirty="0"/>
            </a:br>
            <a:r>
              <a:rPr lang="en-US" sz="2000" dirty="0"/>
              <a:t>if the constraint is violated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Stress and buckling values are radially constant;</a:t>
            </a:r>
            <a:br>
              <a:rPr lang="en-US" sz="2000" dirty="0"/>
            </a:br>
            <a:r>
              <a:rPr lang="en-US" sz="2000" dirty="0"/>
              <a:t>they only vary with tower elevation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The vertical red lines show the maximum tower diameter allowed for that case</a:t>
            </a:r>
          </a:p>
          <a:p>
            <a:pPr>
              <a:spcAft>
                <a:spcPts val="1800"/>
              </a:spcAft>
            </a:pPr>
            <a:r>
              <a:rPr lang="en-US" sz="2000" dirty="0"/>
              <a:t>Figure idea adapted from </a:t>
            </a:r>
            <a:r>
              <a:rPr lang="en-US" sz="2000" dirty="0" err="1">
                <a:hlinkClick r:id="rId3"/>
              </a:rPr>
              <a:t>Hegseth</a:t>
            </a:r>
            <a:r>
              <a:rPr lang="en-US" sz="2000" dirty="0">
                <a:hlinkClick r:id="rId3"/>
              </a:rPr>
              <a:t> et al.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096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AE96-1413-478A-B4D2-3821006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2" y="134119"/>
            <a:ext cx="597695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Only the 8.0 m case satisfied all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7E63D-E78B-42CE-9424-017C7912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856868"/>
            <a:ext cx="10264105" cy="4843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289733-1CE3-4510-95F3-6A3D5EE4BEFE}"/>
              </a:ext>
            </a:extLst>
          </p:cNvPr>
          <p:cNvSpPr txBox="1"/>
          <p:nvPr/>
        </p:nvSpPr>
        <p:spPr>
          <a:xfrm>
            <a:off x="8521577" y="15560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AAC67-9B6F-4795-9B77-4C18786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870" y="6408878"/>
            <a:ext cx="2743200" cy="365125"/>
          </a:xfrm>
        </p:spPr>
        <p:txBody>
          <a:bodyPr/>
          <a:lstStyle/>
          <a:p>
            <a:fld id="{C062C8DD-C2F4-47F2-AACB-59799E2967DE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873DA-8B43-4A9F-BA83-B4F4D837E8AC}"/>
              </a:ext>
            </a:extLst>
          </p:cNvPr>
          <p:cNvSpPr txBox="1"/>
          <p:nvPr/>
        </p:nvSpPr>
        <p:spPr>
          <a:xfrm>
            <a:off x="7538720" y="106783"/>
            <a:ext cx="4564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smaller diameter towers cannot satisfy both the buckling constraint and the wall thickness limit imposed by the minimum diameter-to-thickness ratio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33A97-99CA-4E61-9706-13EA166FDE9F}"/>
              </a:ext>
            </a:extLst>
          </p:cNvPr>
          <p:cNvSpPr txBox="1"/>
          <p:nvPr/>
        </p:nvSpPr>
        <p:spPr>
          <a:xfrm>
            <a:off x="1093810" y="1538390"/>
            <a:ext cx="641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designs infeasible due to D-to-t ratio and buckling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8013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AE96-1413-478A-B4D2-3821006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2" y="134119"/>
            <a:ext cx="8127564" cy="1325563"/>
          </a:xfrm>
        </p:spPr>
        <p:txBody>
          <a:bodyPr>
            <a:normAutofit/>
          </a:bodyPr>
          <a:lstStyle/>
          <a:p>
            <a:r>
              <a:rPr lang="en-US" sz="3400" dirty="0"/>
              <a:t>Lowering the minimum diameter-to-thickness ratio to 90 makes the 6.0 m case feasible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7E63D-E78B-42CE-9424-017C7912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856868"/>
            <a:ext cx="10264105" cy="4843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8F7D3-79DF-446D-AE83-46B6D5F39701}"/>
              </a:ext>
            </a:extLst>
          </p:cNvPr>
          <p:cNvSpPr txBox="1"/>
          <p:nvPr/>
        </p:nvSpPr>
        <p:spPr>
          <a:xfrm>
            <a:off x="473072" y="1542163"/>
            <a:ext cx="408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Infeasible due to D-to-t ratio and buckling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89733-1CE3-4510-95F3-6A3D5EE4BEFE}"/>
              </a:ext>
            </a:extLst>
          </p:cNvPr>
          <p:cNvSpPr txBox="1"/>
          <p:nvPr/>
        </p:nvSpPr>
        <p:spPr>
          <a:xfrm>
            <a:off x="8521577" y="15560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AAC67-9B6F-4795-9B77-4C18786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870" y="6408878"/>
            <a:ext cx="2743200" cy="365125"/>
          </a:xfrm>
        </p:spPr>
        <p:txBody>
          <a:bodyPr/>
          <a:lstStyle/>
          <a:p>
            <a:fld id="{C062C8DD-C2F4-47F2-AACB-59799E2967DE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873DA-8B43-4A9F-BA83-B4F4D837E8AC}"/>
              </a:ext>
            </a:extLst>
          </p:cNvPr>
          <p:cNvSpPr txBox="1"/>
          <p:nvPr/>
        </p:nvSpPr>
        <p:spPr>
          <a:xfrm>
            <a:off x="8764146" y="243965"/>
            <a:ext cx="335492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The diameter-to-thickness ratio is a measure of manufacturability</a:t>
            </a:r>
          </a:p>
          <a:p>
            <a:pPr>
              <a:spcAft>
                <a:spcPts val="600"/>
              </a:spcAft>
            </a:pPr>
            <a:r>
              <a:rPr lang="en-US" sz="1700" dirty="0"/>
              <a:t>Different references have different values for the minimum D-to-t 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2AD58-E011-4ACB-8581-EA5BC553A179}"/>
              </a:ext>
            </a:extLst>
          </p:cNvPr>
          <p:cNvSpPr txBox="1"/>
          <p:nvPr/>
        </p:nvSpPr>
        <p:spPr>
          <a:xfrm>
            <a:off x="5327060" y="15560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10879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AE96-1413-478A-B4D2-3821006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2" y="134119"/>
            <a:ext cx="11774808" cy="1325563"/>
          </a:xfrm>
        </p:spPr>
        <p:txBody>
          <a:bodyPr>
            <a:normAutofit/>
          </a:bodyPr>
          <a:lstStyle/>
          <a:p>
            <a:r>
              <a:rPr lang="en-US" sz="3400" dirty="0"/>
              <a:t>All cases are feasible without the diameter-to-thickness constraint, but the results are not manufacturable with traditional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7E63D-E78B-42CE-9424-017C7912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856868"/>
            <a:ext cx="10264102" cy="4843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289733-1CE3-4510-95F3-6A3D5EE4BEFE}"/>
              </a:ext>
            </a:extLst>
          </p:cNvPr>
          <p:cNvSpPr txBox="1"/>
          <p:nvPr/>
        </p:nvSpPr>
        <p:spPr>
          <a:xfrm>
            <a:off x="8521577" y="15560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AAC67-9B6F-4795-9B77-4C18786E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870" y="6408878"/>
            <a:ext cx="2743200" cy="365125"/>
          </a:xfrm>
        </p:spPr>
        <p:txBody>
          <a:bodyPr/>
          <a:lstStyle/>
          <a:p>
            <a:fld id="{C062C8DD-C2F4-47F2-AACB-59799E2967DE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2AD58-E011-4ACB-8581-EA5BC553A179}"/>
              </a:ext>
            </a:extLst>
          </p:cNvPr>
          <p:cNvSpPr txBox="1"/>
          <p:nvPr/>
        </p:nvSpPr>
        <p:spPr>
          <a:xfrm>
            <a:off x="5327060" y="15560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075D0-EB64-4C05-A985-AC1D2174BCDE}"/>
              </a:ext>
            </a:extLst>
          </p:cNvPr>
          <p:cNvSpPr txBox="1"/>
          <p:nvPr/>
        </p:nvSpPr>
        <p:spPr>
          <a:xfrm>
            <a:off x="2136731" y="157584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Feasible</a:t>
            </a:r>
          </a:p>
        </p:txBody>
      </p:sp>
    </p:spTree>
    <p:extLst>
      <p:ext uri="{BB962C8B-B14F-4D97-AF65-F5344CB8AC3E}">
        <p14:creationId xmlns:p14="http://schemas.microsoft.com/office/powerpoint/2010/main" val="92129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D1912-D10D-4DC6-BCA9-F16752939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4675" r="994" b="2583"/>
          <a:stretch/>
        </p:blipFill>
        <p:spPr>
          <a:xfrm>
            <a:off x="4237226" y="1361790"/>
            <a:ext cx="7418431" cy="5316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B6AE6-C8A6-428C-9DEF-C343BDF9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91" y="235617"/>
            <a:ext cx="11027861" cy="9377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optimized 8.0 m limit design moves the fundamental frequency below the 3P crossing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C550D5-CA70-4911-BB89-278BBD78D43F}"/>
              </a:ext>
            </a:extLst>
          </p:cNvPr>
          <p:cNvSpPr txBox="1"/>
          <p:nvPr/>
        </p:nvSpPr>
        <p:spPr>
          <a:xfrm>
            <a:off x="486632" y="2453358"/>
            <a:ext cx="32612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These results are for the minimum diameter-to-thickness ratio of 100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Modern controllers can bypass problematic frequencies, but this study did not consider that level of control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0BB67-FA7F-4DE7-8CF1-5988FB5C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741" y="6407368"/>
            <a:ext cx="2743200" cy="365125"/>
          </a:xfrm>
        </p:spPr>
        <p:txBody>
          <a:bodyPr/>
          <a:lstStyle/>
          <a:p>
            <a:fld id="{C062C8DD-C2F4-47F2-AACB-59799E2967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AE96-1413-478A-B4D2-3821006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7" y="389343"/>
            <a:ext cx="11336473" cy="802265"/>
          </a:xfrm>
        </p:spPr>
        <p:txBody>
          <a:bodyPr>
            <a:noAutofit/>
          </a:bodyPr>
          <a:lstStyle/>
          <a:p>
            <a:r>
              <a:rPr lang="en-US" sz="3800" dirty="0"/>
              <a:t>The optimized 8.0 m base diameter tower has a 26% lower mass compared to the original design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79397-6867-4AFD-A520-1DF988F4B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23265"/>
              </p:ext>
            </p:extLst>
          </p:nvPr>
        </p:nvGraphicFramePr>
        <p:xfrm>
          <a:off x="507557" y="1622060"/>
          <a:ext cx="11094456" cy="22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814">
                  <a:extLst>
                    <a:ext uri="{9D8B030D-6E8A-4147-A177-3AD203B41FA5}">
                      <a16:colId xmlns:a16="http://schemas.microsoft.com/office/drawing/2014/main" val="3256524963"/>
                    </a:ext>
                  </a:extLst>
                </a:gridCol>
                <a:gridCol w="2246608">
                  <a:extLst>
                    <a:ext uri="{9D8B030D-6E8A-4147-A177-3AD203B41FA5}">
                      <a16:colId xmlns:a16="http://schemas.microsoft.com/office/drawing/2014/main" val="2079766861"/>
                    </a:ext>
                  </a:extLst>
                </a:gridCol>
                <a:gridCol w="2560517">
                  <a:extLst>
                    <a:ext uri="{9D8B030D-6E8A-4147-A177-3AD203B41FA5}">
                      <a16:colId xmlns:a16="http://schemas.microsoft.com/office/drawing/2014/main" val="2564733882"/>
                    </a:ext>
                  </a:extLst>
                </a:gridCol>
                <a:gridCol w="2560517">
                  <a:extLst>
                    <a:ext uri="{9D8B030D-6E8A-4147-A177-3AD203B41FA5}">
                      <a16:colId xmlns:a16="http://schemas.microsoft.com/office/drawing/2014/main" val="1267046783"/>
                    </a:ext>
                  </a:extLst>
                </a:gridCol>
              </a:tblGrid>
              <a:tr h="836911">
                <a:tc>
                  <a:txBody>
                    <a:bodyPr/>
                    <a:lstStyle/>
                    <a:p>
                      <a:r>
                        <a:rPr lang="en-US" sz="24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Original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Optimized 6.0 m limit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Optimized 8.0 m limit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5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Tower mass, metric 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1073.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793.7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2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Tower natural frequency,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7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All constraints satisfied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340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C7564F-F439-4288-95F3-9C0344918BC3}"/>
              </a:ext>
            </a:extLst>
          </p:cNvPr>
          <p:cNvSpPr txBox="1"/>
          <p:nvPr/>
        </p:nvSpPr>
        <p:spPr>
          <a:xfrm>
            <a:off x="507557" y="4083389"/>
            <a:ext cx="1149475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/>
              <a:t>These case results come from the minimum diameter-to-thickness = 90 studies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Soft-soft configurations could not satisfy all constraints with any diameter limit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A 4.5 m diameter limit is not reasonable for the constraints as analyzed by WISDEM</a:t>
            </a:r>
          </a:p>
          <a:p>
            <a:pPr>
              <a:spcAft>
                <a:spcPts val="1800"/>
              </a:spcAft>
            </a:pPr>
            <a:r>
              <a:rPr lang="en-US" sz="2600" dirty="0"/>
              <a:t>All designs have a larger blade tip-to-tower clearance than the original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FEF11-EDD8-473D-B6CF-EA77CF94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C8DD-C2F4-47F2-AACB-59799E296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1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F8507CE61684A8BDF250647F75036" ma:contentTypeVersion="9" ma:contentTypeDescription="Create a new document." ma:contentTypeScope="" ma:versionID="9bb4d3906266b3993d948b2cdc05afb3">
  <xsd:schema xmlns:xsd="http://www.w3.org/2001/XMLSchema" xmlns:xs="http://www.w3.org/2001/XMLSchema" xmlns:p="http://schemas.microsoft.com/office/2006/metadata/properties" xmlns:ns3="d4e02849-eb56-4248-b798-5b59712aaa05" xmlns:ns4="95d089e5-6e05-4360-8857-e3cc2fdfcb2a" targetNamespace="http://schemas.microsoft.com/office/2006/metadata/properties" ma:root="true" ma:fieldsID="5594b934fe342d8d2f43ced065362920" ns3:_="" ns4:_="">
    <xsd:import namespace="d4e02849-eb56-4248-b798-5b59712aaa05"/>
    <xsd:import namespace="95d089e5-6e05-4360-8857-e3cc2fdfcb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02849-eb56-4248-b798-5b59712aaa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089e5-6e05-4360-8857-e3cc2fdfc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40678D-4CFC-42EB-81DA-E6A3911BADAE}">
  <ds:schemaRefs>
    <ds:schemaRef ds:uri="http://schemas.openxmlformats.org/package/2006/metadata/core-properties"/>
    <ds:schemaRef ds:uri="95d089e5-6e05-4360-8857-e3cc2fdfcb2a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d4e02849-eb56-4248-b798-5b59712aaa0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E86691A-9B5F-4982-B48E-D75E0231F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44EBA7-FB45-49AC-BEEC-9DE749004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e02849-eb56-4248-b798-5b59712aaa05"/>
    <ds:schemaRef ds:uri="95d089e5-6e05-4360-8857-e3cc2fdfc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600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BAR Tower Redesign</vt:lpstr>
      <vt:lpstr>The original tower for the BAR project violates design constraints</vt:lpstr>
      <vt:lpstr>To design a new tower, we used the BAR_00 case in TowerSE within WISDEM</vt:lpstr>
      <vt:lpstr>How to read this optimal tower design diagram</vt:lpstr>
      <vt:lpstr>Only the 8.0 m case satisfied all constraints</vt:lpstr>
      <vt:lpstr>Lowering the minimum diameter-to-thickness ratio to 90 makes the 6.0 m case feasible</vt:lpstr>
      <vt:lpstr>All cases are feasible without the diameter-to-thickness constraint, but the results are not manufacturable with traditional methods</vt:lpstr>
      <vt:lpstr>The optimized 8.0 m limit design moves the fundamental frequency below the 3P crossing</vt:lpstr>
      <vt:lpstr>The optimized 8.0 m base diameter tower has a 26% lower mass compared to the original design</vt:lpstr>
      <vt:lpstr>We may need to consider modern approaches for the tower design in future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Jasa, John</dc:creator>
  <cp:lastModifiedBy>Jasa, John</cp:lastModifiedBy>
  <cp:revision>3</cp:revision>
  <dcterms:created xsi:type="dcterms:W3CDTF">2020-05-08T17:24:40Z</dcterms:created>
  <dcterms:modified xsi:type="dcterms:W3CDTF">2020-05-29T15:51:13Z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0x010100666F8507CE61684A8BDF250647F75036</vt:lpwstr>
  </property>
</Properties>
</file>