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4" r:id="rId4"/>
    <p:sldId id="259" r:id="rId5"/>
    <p:sldId id="260" r:id="rId6"/>
    <p:sldId id="261" r:id="rId7"/>
    <p:sldId id="272" r:id="rId8"/>
    <p:sldId id="263" r:id="rId9"/>
    <p:sldId id="271" r:id="rId10"/>
    <p:sldId id="288" r:id="rId11"/>
    <p:sldId id="273" r:id="rId12"/>
    <p:sldId id="264" r:id="rId13"/>
    <p:sldId id="275" r:id="rId14"/>
    <p:sldId id="277" r:id="rId15"/>
    <p:sldId id="278" r:id="rId16"/>
    <p:sldId id="280" r:id="rId17"/>
    <p:sldId id="265" r:id="rId18"/>
    <p:sldId id="266" r:id="rId19"/>
    <p:sldId id="279" r:id="rId20"/>
    <p:sldId id="289" r:id="rId21"/>
    <p:sldId id="270" r:id="rId22"/>
    <p:sldId id="283" r:id="rId23"/>
    <p:sldId id="292" r:id="rId24"/>
    <p:sldId id="293" r:id="rId25"/>
    <p:sldId id="284" r:id="rId26"/>
    <p:sldId id="285" r:id="rId27"/>
    <p:sldId id="281" r:id="rId28"/>
    <p:sldId id="291" r:id="rId29"/>
    <p:sldId id="297" r:id="rId30"/>
    <p:sldId id="294" r:id="rId31"/>
    <p:sldId id="295" r:id="rId32"/>
    <p:sldId id="296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91" d="100"/>
          <a:sy n="91" d="100"/>
        </p:scale>
        <p:origin x="-4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18BDA-ACD8-443C-8347-033877F06A9B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46940C5-D1E1-4A8D-A699-FB9C83F2B428}">
      <dgm:prSet phldrT="[Text]"/>
      <dgm:spPr/>
      <dgm:t>
        <a:bodyPr/>
        <a:lstStyle/>
        <a:p>
          <a:r>
            <a:rPr lang="en-GB" b="1" smtClean="0"/>
            <a:t>Formal Logic</a:t>
          </a:r>
          <a:endParaRPr lang="en-GB" b="1" dirty="0"/>
        </a:p>
      </dgm:t>
    </dgm:pt>
    <dgm:pt modelId="{805EC002-0D81-41E3-A093-D07D1AA937D5}" type="parTrans" cxnId="{16D29657-DBD5-4F19-BFF1-EA20AB4D5840}">
      <dgm:prSet/>
      <dgm:spPr/>
      <dgm:t>
        <a:bodyPr/>
        <a:lstStyle/>
        <a:p>
          <a:endParaRPr lang="en-GB" b="1"/>
        </a:p>
      </dgm:t>
    </dgm:pt>
    <dgm:pt modelId="{6DBF8B4B-6859-4272-ADAC-628AC66A01C1}" type="sibTrans" cxnId="{16D29657-DBD5-4F19-BFF1-EA20AB4D5840}">
      <dgm:prSet/>
      <dgm:spPr/>
      <dgm:t>
        <a:bodyPr/>
        <a:lstStyle/>
        <a:p>
          <a:endParaRPr lang="en-GB" b="1"/>
        </a:p>
      </dgm:t>
    </dgm:pt>
    <dgm:pt modelId="{6915BFB0-1CD0-44D8-901B-4095718DF816}">
      <dgm:prSet phldrT="[Text]"/>
      <dgm:spPr/>
      <dgm:t>
        <a:bodyPr/>
        <a:lstStyle/>
        <a:p>
          <a:r>
            <a:rPr lang="en-GB" b="1" dirty="0" smtClean="0"/>
            <a:t>CNL</a:t>
          </a:r>
          <a:endParaRPr lang="en-GB" b="1" dirty="0"/>
        </a:p>
      </dgm:t>
    </dgm:pt>
    <dgm:pt modelId="{F6DA70A8-9886-4249-A616-22716BE03D82}" type="parTrans" cxnId="{D6079973-C0E0-4514-B5A3-928626517C35}">
      <dgm:prSet/>
      <dgm:spPr/>
      <dgm:t>
        <a:bodyPr/>
        <a:lstStyle/>
        <a:p>
          <a:endParaRPr lang="en-GB" b="1"/>
        </a:p>
      </dgm:t>
    </dgm:pt>
    <dgm:pt modelId="{BA773F6E-6CD2-4455-8032-BBA88235D0F2}" type="sibTrans" cxnId="{D6079973-C0E0-4514-B5A3-928626517C35}">
      <dgm:prSet/>
      <dgm:spPr/>
      <dgm:t>
        <a:bodyPr/>
        <a:lstStyle/>
        <a:p>
          <a:endParaRPr lang="en-GB" b="1"/>
        </a:p>
      </dgm:t>
    </dgm:pt>
    <dgm:pt modelId="{ED1B8B51-3FBC-43D5-864A-E1C05F5E113C}" type="pres">
      <dgm:prSet presAssocID="{17C18BDA-ACD8-443C-8347-033877F06A9B}" presName="Name0" presStyleCnt="0">
        <dgm:presLayoutVars>
          <dgm:dir/>
          <dgm:animLvl val="lvl"/>
          <dgm:resizeHandles val="exact"/>
        </dgm:presLayoutVars>
      </dgm:prSet>
      <dgm:spPr/>
    </dgm:pt>
    <dgm:pt modelId="{928D4C9D-8E88-428F-BAC5-3EFD7E67CB27}" type="pres">
      <dgm:prSet presAssocID="{546940C5-D1E1-4A8D-A699-FB9C83F2B428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DD876F-4D30-4A53-ABA5-1EF9BF88159E}" type="pres">
      <dgm:prSet presAssocID="{6DBF8B4B-6859-4272-ADAC-628AC66A01C1}" presName="parTxOnlySpace" presStyleCnt="0"/>
      <dgm:spPr/>
    </dgm:pt>
    <dgm:pt modelId="{F30AAC05-46A6-4458-BFE9-F32F02BDC313}" type="pres">
      <dgm:prSet presAssocID="{6915BFB0-1CD0-44D8-901B-4095718DF81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40A5FA9-38ED-4C4D-A2BC-83BA8700D4BE}" type="presOf" srcId="{17C18BDA-ACD8-443C-8347-033877F06A9B}" destId="{ED1B8B51-3FBC-43D5-864A-E1C05F5E113C}" srcOrd="0" destOrd="0" presId="urn:microsoft.com/office/officeart/2005/8/layout/chevron1"/>
    <dgm:cxn modelId="{6BC2C3D3-7A3E-400B-83B6-E00248D305DB}" type="presOf" srcId="{6915BFB0-1CD0-44D8-901B-4095718DF816}" destId="{F30AAC05-46A6-4458-BFE9-F32F02BDC313}" srcOrd="0" destOrd="0" presId="urn:microsoft.com/office/officeart/2005/8/layout/chevron1"/>
    <dgm:cxn modelId="{16D29657-DBD5-4F19-BFF1-EA20AB4D5840}" srcId="{17C18BDA-ACD8-443C-8347-033877F06A9B}" destId="{546940C5-D1E1-4A8D-A699-FB9C83F2B428}" srcOrd="0" destOrd="0" parTransId="{805EC002-0D81-41E3-A093-D07D1AA937D5}" sibTransId="{6DBF8B4B-6859-4272-ADAC-628AC66A01C1}"/>
    <dgm:cxn modelId="{23716E60-7CB7-4AB0-9B6A-EE5BAA768A46}" type="presOf" srcId="{546940C5-D1E1-4A8D-A699-FB9C83F2B428}" destId="{928D4C9D-8E88-428F-BAC5-3EFD7E67CB27}" srcOrd="0" destOrd="0" presId="urn:microsoft.com/office/officeart/2005/8/layout/chevron1"/>
    <dgm:cxn modelId="{D6079973-C0E0-4514-B5A3-928626517C35}" srcId="{17C18BDA-ACD8-443C-8347-033877F06A9B}" destId="{6915BFB0-1CD0-44D8-901B-4095718DF816}" srcOrd="1" destOrd="0" parTransId="{F6DA70A8-9886-4249-A616-22716BE03D82}" sibTransId="{BA773F6E-6CD2-4455-8032-BBA88235D0F2}"/>
    <dgm:cxn modelId="{BEA55635-266E-4455-AA38-F71CBB82CAFB}" type="presParOf" srcId="{ED1B8B51-3FBC-43D5-864A-E1C05F5E113C}" destId="{928D4C9D-8E88-428F-BAC5-3EFD7E67CB27}" srcOrd="0" destOrd="0" presId="urn:microsoft.com/office/officeart/2005/8/layout/chevron1"/>
    <dgm:cxn modelId="{C49CE6CC-B241-43BC-815D-451DC02438FD}" type="presParOf" srcId="{ED1B8B51-3FBC-43D5-864A-E1C05F5E113C}" destId="{4BDD876F-4D30-4A53-ABA5-1EF9BF88159E}" srcOrd="1" destOrd="0" presId="urn:microsoft.com/office/officeart/2005/8/layout/chevron1"/>
    <dgm:cxn modelId="{D4ED6926-4157-4529-AD96-2125D6E272E9}" type="presParOf" srcId="{ED1B8B51-3FBC-43D5-864A-E1C05F5E113C}" destId="{F30AAC05-46A6-4458-BFE9-F32F02BDC3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8D4C9D-8E88-428F-BAC5-3EFD7E67CB27}">
      <dsp:nvSpPr>
        <dsp:cNvPr id="0" name=""/>
        <dsp:cNvSpPr/>
      </dsp:nvSpPr>
      <dsp:spPr>
        <a:xfrm>
          <a:off x="5357" y="475567"/>
          <a:ext cx="3202781" cy="128111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b="1" kern="1200" smtClean="0"/>
            <a:t>Formal Logic</a:t>
          </a:r>
          <a:endParaRPr lang="en-GB" sz="4100" b="1" kern="1200" dirty="0"/>
        </a:p>
      </dsp:txBody>
      <dsp:txXfrm>
        <a:off x="5357" y="475567"/>
        <a:ext cx="3202781" cy="1281112"/>
      </dsp:txXfrm>
    </dsp:sp>
    <dsp:sp modelId="{F30AAC05-46A6-4458-BFE9-F32F02BDC313}">
      <dsp:nvSpPr>
        <dsp:cNvPr id="0" name=""/>
        <dsp:cNvSpPr/>
      </dsp:nvSpPr>
      <dsp:spPr>
        <a:xfrm>
          <a:off x="2887860" y="475567"/>
          <a:ext cx="3202781" cy="1281112"/>
        </a:xfrm>
        <a:prstGeom prst="chevron">
          <a:avLst/>
        </a:prstGeom>
        <a:solidFill>
          <a:schemeClr val="accent3">
            <a:hueOff val="-13803598"/>
            <a:satOff val="-36385"/>
            <a:lumOff val="-941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b="1" kern="1200" dirty="0" smtClean="0"/>
            <a:t>CNL</a:t>
          </a:r>
          <a:endParaRPr lang="en-GB" sz="4100" b="1" kern="1200" dirty="0"/>
        </a:p>
      </dsp:txBody>
      <dsp:txXfrm>
        <a:off x="2887860" y="475567"/>
        <a:ext cx="3202781" cy="128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799DEA-DCC6-497F-BC6E-473B66359EE1}" type="datetimeFigureOut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683750-30D4-4E40-944F-764297730F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B401EE-871F-44A0-A8BC-17402AD22200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B401EE-871F-44A0-A8BC-17402AD22200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7A397-C49E-4F50-8D5B-7C5BCBBFF510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8E8C7-9F69-4D9E-B467-8B135F0C9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BFACA-DDD3-4AAA-AFF2-94648F94BEB7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80F50-8AA6-46A0-B6B6-FA50CBCFEA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6D357-4C49-47C1-B0BC-5B496D44D99C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45C0-4B5E-4C6F-AA49-E92A27637C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F3644-B012-4494-B24C-20123570D59A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4F198-8E55-43AF-92AA-2F1FFC1FB0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F88DE-6E89-49F0-8406-1E19202D3B8F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74B4D-F7CA-48E5-B947-03E7D0C8FB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74856-5997-4C45-8ACE-6056CD64791F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7262-BA36-400C-ABD4-41733B856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8713-D61C-400A-BBB5-E56112217FC1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D32CE-C403-449C-B35E-ECCDD0093C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B4127-CD6B-4D5F-B12B-C5D3A24D82D6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ED73C-7F88-4F34-8716-52EEF0B96D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6C103-53D9-4C3E-8F21-7A83B3610D6B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DD4BB-21F2-4D97-86DA-3914020F3F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CD136-5EDF-4D48-9303-5258ABF53A90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7EF80-DFDF-4BAD-9D86-00102FBEC9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419AF-D1F7-4872-A44D-2DD7920F3570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BA621-AE7B-420C-A6F1-4659E0CD10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7F3F04-AD1C-4230-97CC-EEC5D5CDD010}" type="datetime1">
              <a:rPr lang="en-US"/>
              <a:pPr>
                <a:defRPr/>
              </a:pPr>
              <a:t>6/9/2010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D32A73A-D0AD-4165-8802-222CD1C2F2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2" r:id="rId2"/>
    <p:sldLayoutId id="2147483718" r:id="rId3"/>
    <p:sldLayoutId id="2147483713" r:id="rId4"/>
    <p:sldLayoutId id="2147483714" r:id="rId5"/>
    <p:sldLayoutId id="2147483715" r:id="rId6"/>
    <p:sldLayoutId id="2147483719" r:id="rId7"/>
    <p:sldLayoutId id="2147483720" r:id="rId8"/>
    <p:sldLayoutId id="2147483721" r:id="rId9"/>
    <p:sldLayoutId id="2147483716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mmaticalframework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rlham.edu/~peters/nomic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2838"/>
            <a:ext cx="8077200" cy="167335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>
                <a:solidFill>
                  <a:schemeClr val="accent1">
                    <a:satMod val="150000"/>
                  </a:schemeClr>
                </a:solidFill>
              </a:rPr>
              <a:t>A Controlled Natural Language Interface for Electronic Contracts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685800" y="3929063"/>
            <a:ext cx="8077200" cy="900112"/>
          </a:xfrm>
        </p:spPr>
        <p:txBody>
          <a:bodyPr/>
          <a:lstStyle/>
          <a:p>
            <a:pPr eaLnBrk="1" hangingPunct="1"/>
            <a:r>
              <a:rPr lang="en-GB" sz="2800" smtClean="0"/>
              <a:t>Final Year Project Presentation</a:t>
            </a:r>
          </a:p>
          <a:p>
            <a:pPr eaLnBrk="1" hangingPunct="1"/>
            <a:r>
              <a:rPr lang="en-GB" sz="2800" smtClean="0"/>
              <a:t>John J. Camilleri</a:t>
            </a:r>
          </a:p>
          <a:p>
            <a:pPr eaLnBrk="1" hangingPunct="1"/>
            <a:r>
              <a:rPr lang="en-GB" sz="2800" smtClean="0"/>
              <a:t>B.Sc. IT (Hons.) 4</a:t>
            </a:r>
            <a:r>
              <a:rPr lang="en-GB" sz="2800" baseline="30000" smtClean="0"/>
              <a:t>th</a:t>
            </a:r>
            <a:r>
              <a:rPr lang="en-GB" sz="2800" smtClean="0"/>
              <a:t> Year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09613" y="5357813"/>
            <a:ext cx="75771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 algn="r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GB" sz="2400" b="1" dirty="0">
                <a:solidFill>
                  <a:srgbClr val="FFFFFF"/>
                </a:solidFill>
                <a:latin typeface="+mn-lt"/>
                <a:cs typeface="+mn-cs"/>
              </a:rPr>
              <a:t>Supervised by Michael </a:t>
            </a:r>
            <a:r>
              <a:rPr lang="en-GB" sz="2400" b="1" dirty="0" err="1">
                <a:solidFill>
                  <a:srgbClr val="FFFFFF"/>
                </a:solidFill>
                <a:latin typeface="+mn-lt"/>
                <a:cs typeface="+mn-cs"/>
              </a:rPr>
              <a:t>Rosner</a:t>
            </a:r>
            <a:r>
              <a:rPr lang="en-GB" sz="2400" b="1" dirty="0">
                <a:solidFill>
                  <a:srgbClr val="FFFFFF"/>
                </a:solidFill>
                <a:latin typeface="+mn-lt"/>
                <a:cs typeface="+mn-cs"/>
              </a:rPr>
              <a:t> and Gordon J. 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 smtClean="0"/>
              <a:t>BanaNomic</a:t>
            </a:r>
            <a:endParaRPr lang="en-GB" dirty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8147248" cy="4624387"/>
          </a:xfrm>
        </p:spPr>
        <p:txBody>
          <a:bodyPr/>
          <a:lstStyle/>
          <a:p>
            <a:pPr eaLnBrk="1" hangingPunct="1"/>
            <a:r>
              <a:rPr lang="en-GB" dirty="0" smtClean="0"/>
              <a:t>Rules of the rainforest</a:t>
            </a:r>
          </a:p>
          <a:p>
            <a:pPr lvl="1" eaLnBrk="1" hangingPunct="1"/>
            <a:r>
              <a:rPr lang="en-GB" dirty="0" smtClean="0"/>
              <a:t>Obligations, permissions, prohibitions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</a:t>
            </a:r>
          </a:p>
          <a:p>
            <a:pPr lvl="1" eaLnBrk="1" hangingPunct="1"/>
            <a:r>
              <a:rPr lang="en-GB" sz="2400" i="1" dirty="0" smtClean="0"/>
              <a:t>If Paul has more than 5 bananas then Paul is permitted to climb up the tree</a:t>
            </a:r>
          </a:p>
          <a:p>
            <a:pPr lvl="1" eaLnBrk="1" hangingPunct="1"/>
            <a:endParaRPr lang="en-GB" sz="2400" dirty="0" smtClean="0"/>
          </a:p>
          <a:p>
            <a:pPr eaLnBrk="1" hangingPunct="1"/>
            <a:r>
              <a:rPr lang="en-GB" dirty="0" smtClean="0"/>
              <a:t>Must be obeyed...</a:t>
            </a:r>
            <a:r>
              <a:rPr lang="en-GB" sz="2800" dirty="0" smtClean="0"/>
              <a:t>but can be changed!</a:t>
            </a:r>
          </a:p>
          <a:p>
            <a:pPr eaLnBrk="1" hangingPunct="1"/>
            <a:r>
              <a:rPr lang="en-GB" dirty="0" smtClean="0"/>
              <a:t>Players can enact / abolish rules with every turn</a:t>
            </a:r>
            <a:endParaRPr lang="en-GB" sz="2800" dirty="0" smtClean="0"/>
          </a:p>
          <a:p>
            <a:pPr lvl="1" eaLnBrk="1" hangingPunct="1"/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D0FA6-51EA-46E9-8263-1318AD3EC77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Project objectives</a:t>
            </a:r>
            <a:endParaRPr lang="en-GB" dirty="0"/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1825" indent="-514350">
              <a:lnSpc>
                <a:spcPct val="150000"/>
              </a:lnSpc>
              <a:buClr>
                <a:srgbClr val="F0AD00"/>
              </a:buClr>
              <a:buFont typeface="Corbel" pitchFamily="34" charset="0"/>
              <a:buAutoNum type="arabicPeriod"/>
            </a:pPr>
            <a:r>
              <a:rPr lang="en-GB" dirty="0" err="1" smtClean="0"/>
              <a:t>Deontic</a:t>
            </a:r>
            <a:r>
              <a:rPr lang="en-GB" dirty="0" smtClean="0"/>
              <a:t> contract </a:t>
            </a:r>
            <a:r>
              <a:rPr lang="en-GB" dirty="0" smtClean="0"/>
              <a:t>logic </a:t>
            </a:r>
            <a:r>
              <a:rPr lang="en-GB" dirty="0" smtClean="0"/>
              <a:t>for </a:t>
            </a:r>
            <a:r>
              <a:rPr lang="en-GB" dirty="0" err="1" smtClean="0"/>
              <a:t>BanaNomic</a:t>
            </a:r>
            <a:endParaRPr lang="en-GB" dirty="0" smtClean="0"/>
          </a:p>
          <a:p>
            <a:pPr marL="631825" indent="-514350">
              <a:lnSpc>
                <a:spcPct val="150000"/>
              </a:lnSpc>
              <a:buClr>
                <a:srgbClr val="F0AD00"/>
              </a:buClr>
              <a:buFont typeface="Corbel" pitchFamily="34" charset="0"/>
              <a:buAutoNum type="arabicPeriod"/>
            </a:pPr>
            <a:r>
              <a:rPr lang="en-GB" dirty="0" smtClean="0"/>
              <a:t>Evaluator for automatic turn-checking</a:t>
            </a:r>
          </a:p>
          <a:p>
            <a:pPr marL="631825" indent="-514350">
              <a:lnSpc>
                <a:spcPct val="150000"/>
              </a:lnSpc>
              <a:buClr>
                <a:srgbClr val="F0AD00"/>
              </a:buClr>
              <a:buFont typeface="Corbel" pitchFamily="34" charset="0"/>
              <a:buAutoNum type="arabicPeriod"/>
            </a:pPr>
            <a:r>
              <a:rPr lang="en-GB" dirty="0" smtClean="0"/>
              <a:t>CNL </a:t>
            </a:r>
            <a:r>
              <a:rPr lang="en-GB" dirty="0" smtClean="0"/>
              <a:t>interface</a:t>
            </a:r>
            <a:endParaRPr lang="en-GB" dirty="0" smtClean="0"/>
          </a:p>
          <a:p>
            <a:pPr marL="631825" indent="-514350">
              <a:lnSpc>
                <a:spcPct val="150000"/>
              </a:lnSpc>
              <a:buClr>
                <a:srgbClr val="F0AD00"/>
              </a:buClr>
              <a:buFont typeface="Corbel" pitchFamily="34" charset="0"/>
              <a:buAutoNum type="arabicPeriod"/>
            </a:pPr>
            <a:r>
              <a:rPr lang="en-GB" dirty="0" smtClean="0"/>
              <a:t>Playable implementation of game</a:t>
            </a:r>
          </a:p>
          <a:p>
            <a:pPr marL="631825" indent="-514350">
              <a:lnSpc>
                <a:spcPct val="150000"/>
              </a:lnSpc>
              <a:buClr>
                <a:srgbClr val="F0AD00"/>
              </a:buClr>
              <a:buFont typeface="Corbel" pitchFamily="34" charset="0"/>
              <a:buAutoNum type="arabicPeriod"/>
            </a:pPr>
            <a:r>
              <a:rPr lang="en-GB" dirty="0" smtClean="0"/>
              <a:t>Evaluate qualitatively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B2FF3-B74E-4850-8A4F-5EBB7FF7FB2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E44A5-9BC2-40DF-AD81-53CE4A44EDC9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643688" y="2857500"/>
            <a:ext cx="2071687" cy="2214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GB" sz="2000" i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Web browser</a:t>
            </a:r>
            <a:endParaRPr lang="en-US" sz="20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9462" name="AutoShape 6"/>
          <p:cNvCxnSpPr>
            <a:cxnSpLocks noChangeShapeType="1"/>
            <a:stCxn id="19464" idx="3"/>
            <a:endCxn id="19465" idx="1"/>
          </p:cNvCxnSpPr>
          <p:nvPr/>
        </p:nvCxnSpPr>
        <p:spPr bwMode="auto">
          <a:xfrm>
            <a:off x="5072063" y="3608388"/>
            <a:ext cx="1714500" cy="1587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5429250" y="3286125"/>
            <a:ext cx="857250" cy="642938"/>
          </a:xfrm>
          <a:prstGeom prst="cloudCallout">
            <a:avLst>
              <a:gd name="adj1" fmla="val -232583"/>
              <a:gd name="adj2" fmla="val 13948"/>
            </a:avLst>
          </a:prstGeom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000375" y="3000375"/>
            <a:ext cx="2071688" cy="1214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GB" sz="20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Server backend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6786563" y="3286125"/>
            <a:ext cx="1785937" cy="642938"/>
          </a:xfrm>
          <a:prstGeom prst="flowChartAlternateProcess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0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GWT web app</a:t>
            </a:r>
            <a:endParaRPr lang="en-US" sz="20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28625" y="3214688"/>
            <a:ext cx="2000250" cy="785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0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Game evaluator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468" name="AutoShape 12"/>
          <p:cNvCxnSpPr>
            <a:cxnSpLocks noChangeShapeType="1"/>
            <a:stCxn id="19464" idx="1"/>
            <a:endCxn id="19466" idx="3"/>
          </p:cNvCxnSpPr>
          <p:nvPr/>
        </p:nvCxnSpPr>
        <p:spPr bwMode="auto">
          <a:xfrm rot="10800000">
            <a:off x="2428875" y="3608388"/>
            <a:ext cx="571500" cy="1587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3429000" y="3500438"/>
            <a:ext cx="1285875" cy="1071562"/>
          </a:xfrm>
          <a:prstGeom prst="can">
            <a:avLst>
              <a:gd name="adj" fmla="val 25446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0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Storage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74" name="AutoShape 18"/>
          <p:cNvSpPr>
            <a:spLocks noChangeArrowheads="1"/>
          </p:cNvSpPr>
          <p:nvPr/>
        </p:nvSpPr>
        <p:spPr bwMode="auto">
          <a:xfrm>
            <a:off x="6786563" y="4214813"/>
            <a:ext cx="1785937" cy="642937"/>
          </a:xfrm>
          <a:prstGeom prst="flowChartAlternateProcess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0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CNL grammar</a:t>
            </a:r>
            <a:endParaRPr lang="en-US" sz="20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28625" y="5586413"/>
            <a:ext cx="4643438" cy="3429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Server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643688" y="5586413"/>
            <a:ext cx="2071687" cy="3429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Client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28625" y="5443538"/>
            <a:ext cx="464343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43688" y="5429250"/>
            <a:ext cx="2071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 rot="16200000">
            <a:off x="1214437" y="1428751"/>
            <a:ext cx="428625" cy="2000250"/>
          </a:xfrm>
          <a:prstGeom prst="rightBrace">
            <a:avLst>
              <a:gd name="adj1" fmla="val 68986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3" name="Right Brace 62"/>
          <p:cNvSpPr/>
          <p:nvPr/>
        </p:nvSpPr>
        <p:spPr>
          <a:xfrm rot="16200000">
            <a:off x="7465219" y="1393032"/>
            <a:ext cx="428625" cy="2071687"/>
          </a:xfrm>
          <a:prstGeom prst="rightBrace">
            <a:avLst>
              <a:gd name="adj1" fmla="val 68986"/>
              <a:gd name="adj2" fmla="val 50000"/>
            </a:avLst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428625" y="1785938"/>
            <a:ext cx="2000250" cy="3429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0"/>
              </a:spcAft>
              <a:defRPr/>
            </a:pPr>
            <a:r>
              <a:rPr lang="en-GB" sz="2400" b="1" i="1" dirty="0">
                <a:solidFill>
                  <a:schemeClr val="accent6"/>
                </a:solidFill>
                <a:latin typeface="Calibri" pitchFamily="34" charset="0"/>
                <a:cs typeface="Arial" pitchFamily="34" charset="0"/>
              </a:rPr>
              <a:t>Contract logic</a:t>
            </a:r>
            <a:endParaRPr lang="en-US" sz="2400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6643688" y="1785938"/>
            <a:ext cx="2071687" cy="3429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0"/>
              </a:spcAft>
              <a:defRPr/>
            </a:pPr>
            <a:r>
              <a:rPr lang="en-GB" sz="2400" b="1" i="1" dirty="0">
                <a:solidFill>
                  <a:schemeClr val="accent4"/>
                </a:solidFill>
                <a:latin typeface="Calibri" pitchFamily="34" charset="0"/>
                <a:cs typeface="Arial" pitchFamily="34" charset="0"/>
              </a:rPr>
              <a:t>CNL</a:t>
            </a:r>
            <a:endParaRPr lang="en-US" sz="2400" b="1" i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AutoShape 6"/>
          <p:cNvCxnSpPr>
            <a:cxnSpLocks noChangeShapeType="1"/>
            <a:stCxn id="19474" idx="0"/>
            <a:endCxn id="19465" idx="2"/>
          </p:cNvCxnSpPr>
          <p:nvPr/>
        </p:nvCxnSpPr>
        <p:spPr bwMode="auto">
          <a:xfrm rot="5400000" flipH="1" flipV="1">
            <a:off x="7536657" y="4072731"/>
            <a:ext cx="285750" cy="1587"/>
          </a:xfrm>
          <a:prstGeom prst="straightConnector1">
            <a:avLst/>
          </a:prstGeom>
          <a:ln w="38100">
            <a:headEnd type="stealth" w="lg" len="med"/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Contract logic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1560" y="2636912"/>
            <a:ext cx="3744416" cy="715962"/>
          </a:xfrm>
        </p:spPr>
        <p:txBody>
          <a:bodyPr/>
          <a:lstStyle/>
          <a:p>
            <a:pPr algn="ctr">
              <a:defRPr/>
            </a:pPr>
            <a:r>
              <a:rPr lang="en-GB" u="sng" cap="none" dirty="0" smtClean="0"/>
              <a:t>Formal notation</a:t>
            </a:r>
            <a:endParaRPr lang="en-GB" u="sng" cap="non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14304" y="2647975"/>
            <a:ext cx="4071938" cy="715962"/>
          </a:xfrm>
        </p:spPr>
        <p:txBody>
          <a:bodyPr/>
          <a:lstStyle/>
          <a:p>
            <a:pPr algn="ctr">
              <a:defRPr/>
            </a:pPr>
            <a:r>
              <a:rPr lang="en-GB" u="sng" cap="none" dirty="0" smtClean="0"/>
              <a:t>Haskell syntax</a:t>
            </a:r>
            <a:endParaRPr lang="en-GB" u="sng" cap="none" dirty="0"/>
          </a:p>
        </p:txBody>
      </p:sp>
      <p:sp>
        <p:nvSpPr>
          <p:cNvPr id="20485" name="Content Placeholder 9"/>
          <p:cNvSpPr>
            <a:spLocks noGrp="1"/>
          </p:cNvSpPr>
          <p:nvPr>
            <p:ph sz="quarter" idx="4"/>
          </p:nvPr>
        </p:nvSpPr>
        <p:spPr>
          <a:xfrm>
            <a:off x="4499992" y="3236937"/>
            <a:ext cx="4500562" cy="3000375"/>
          </a:xfrm>
        </p:spPr>
        <p:txBody>
          <a:bodyPr/>
          <a:lstStyle/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Clause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C_Ok</a:t>
            </a: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C_Deontic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DeonticExp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C_Choice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Clause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Clause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C_Always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Time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Clause</a:t>
            </a:r>
          </a:p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C_Sometimes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Time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Clause</a:t>
            </a:r>
          </a:p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C_Query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Query Clause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Clause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buFont typeface="Wingdings 2" pitchFamily="18" charset="2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C_Conditional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DeonticExp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Clause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Clause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6375A-9C85-4853-B880-DA44B92C2CE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2048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31993" t="23692" r="21405" b="17484"/>
          <a:stretch>
            <a:fillRect/>
          </a:stretch>
        </p:blipFill>
        <p:spPr>
          <a:xfrm>
            <a:off x="822821" y="3593554"/>
            <a:ext cx="3389139" cy="2571750"/>
          </a:xfrm>
          <a:noFill/>
        </p:spPr>
      </p:pic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457200" y="1553666"/>
            <a:ext cx="822960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0" hangingPunct="0">
              <a:buClr>
                <a:srgbClr val="F0AD00"/>
              </a:buClr>
              <a:buSzPct val="80000"/>
              <a:buFont typeface="Wingdings 2" pitchFamily="18" charset="2"/>
              <a:buChar char=""/>
              <a:defRPr/>
            </a:pPr>
            <a:r>
              <a:rPr lang="en-GB" sz="3200" dirty="0">
                <a:solidFill>
                  <a:prstClr val="black"/>
                </a:solidFill>
                <a:latin typeface="Corbel"/>
                <a:cs typeface="+mn-cs"/>
              </a:rPr>
              <a:t>Haskell embedded grammar</a:t>
            </a:r>
          </a:p>
          <a:p>
            <a:pPr marL="438150" indent="-319088" eaLnBrk="0" hangingPunct="0">
              <a:buClr>
                <a:srgbClr val="F0AD00"/>
              </a:buClr>
              <a:buSzPct val="80000"/>
              <a:buFont typeface="Wingdings 2" pitchFamily="18" charset="2"/>
              <a:buChar char=""/>
              <a:defRPr/>
            </a:pPr>
            <a:r>
              <a:rPr lang="en-GB" sz="3200" dirty="0">
                <a:solidFill>
                  <a:prstClr val="black"/>
                </a:solidFill>
                <a:latin typeface="Corbel"/>
                <a:cs typeface="+mn-cs"/>
              </a:rPr>
              <a:t>Declaratively defined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18610" t="25339" r="61587" b="66426"/>
          <a:stretch>
            <a:fillRect/>
          </a:stretch>
        </p:blipFill>
        <p:spPr bwMode="auto">
          <a:xfrm>
            <a:off x="611560" y="3273921"/>
            <a:ext cx="14401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83568" y="3705969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Game evaluator</a:t>
            </a:r>
            <a:endParaRPr lang="en-GB" dirty="0"/>
          </a:p>
        </p:txBody>
      </p:sp>
      <p:sp>
        <p:nvSpPr>
          <p:cNvPr id="2150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Stateless</a:t>
            </a:r>
          </a:p>
          <a:p>
            <a:r>
              <a:rPr lang="en-GB" dirty="0" smtClean="0"/>
              <a:t>Validates action against contract</a:t>
            </a:r>
          </a:p>
          <a:p>
            <a:r>
              <a:rPr lang="en-GB" dirty="0" smtClean="0"/>
              <a:t>Updates &amp; returns game state if accepted</a:t>
            </a:r>
          </a:p>
          <a:p>
            <a:r>
              <a:rPr lang="en-GB" dirty="0" smtClean="0"/>
              <a:t>XML interface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72F52-A440-4833-88E6-8523B983347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347864" y="4379366"/>
            <a:ext cx="2232248" cy="8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0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Game evaluator</a:t>
            </a:r>
            <a:br>
              <a:rPr lang="en-GB" sz="20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</a:br>
            <a:r>
              <a:rPr lang="en-GB" sz="2000" i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Compiled Haskell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1144141" y="4315916"/>
            <a:ext cx="1571625" cy="1008112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Game state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XML</a:t>
            </a:r>
            <a:endParaRPr lang="en-GB" i="1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6" idx="3"/>
            <a:endCxn id="5" idx="1"/>
          </p:cNvCxnSpPr>
          <p:nvPr/>
        </p:nvCxnSpPr>
        <p:spPr>
          <a:xfrm flipV="1">
            <a:off x="2715766" y="4815693"/>
            <a:ext cx="632098" cy="427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ocument 11"/>
          <p:cNvSpPr/>
          <p:nvPr/>
        </p:nvSpPr>
        <p:spPr>
          <a:xfrm>
            <a:off x="6744210" y="3667844"/>
            <a:ext cx="1500198" cy="1214446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Updated game state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XML</a:t>
            </a:r>
            <a:endParaRPr lang="en-GB" i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9"/>
          <p:cNvCxnSpPr>
            <a:stCxn id="5" idx="3"/>
            <a:endCxn id="25" idx="1"/>
          </p:cNvCxnSpPr>
          <p:nvPr/>
        </p:nvCxnSpPr>
        <p:spPr>
          <a:xfrm>
            <a:off x="5580112" y="4815693"/>
            <a:ext cx="1093241" cy="71264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9"/>
          <p:cNvCxnSpPr>
            <a:stCxn id="5" idx="3"/>
            <a:endCxn id="12" idx="1"/>
          </p:cNvCxnSpPr>
          <p:nvPr/>
        </p:nvCxnSpPr>
        <p:spPr>
          <a:xfrm flipV="1">
            <a:off x="5580112" y="4275067"/>
            <a:ext cx="1164098" cy="54062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73353" y="5324028"/>
            <a:ext cx="1643063" cy="4086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Error message</a:t>
            </a:r>
          </a:p>
        </p:txBody>
      </p:sp>
      <p:sp>
        <p:nvSpPr>
          <p:cNvPr id="21518" name="TextBox 27"/>
          <p:cNvSpPr txBox="1">
            <a:spLocks noChangeArrowheads="1"/>
          </p:cNvSpPr>
          <p:nvPr/>
        </p:nvSpPr>
        <p:spPr bwMode="auto">
          <a:xfrm>
            <a:off x="5644704" y="4022179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OK</a:t>
            </a:r>
          </a:p>
        </p:txBody>
      </p:sp>
      <p:sp>
        <p:nvSpPr>
          <p:cNvPr id="21519" name="TextBox 28"/>
          <p:cNvSpPr txBox="1">
            <a:spLocks noChangeArrowheads="1"/>
          </p:cNvSpPr>
          <p:nvPr/>
        </p:nvSpPr>
        <p:spPr bwMode="auto">
          <a:xfrm>
            <a:off x="5573266" y="5304879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Not valid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44141" y="5665242"/>
            <a:ext cx="1571625" cy="5000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37" name="Elbow Connector 9"/>
          <p:cNvCxnSpPr>
            <a:stCxn id="36" idx="3"/>
            <a:endCxn id="5" idx="2"/>
          </p:cNvCxnSpPr>
          <p:nvPr/>
        </p:nvCxnSpPr>
        <p:spPr>
          <a:xfrm flipV="1">
            <a:off x="2715766" y="5252019"/>
            <a:ext cx="1748222" cy="663254"/>
          </a:xfrm>
          <a:prstGeom prst="curvedConnector2">
            <a:avLst/>
          </a:prstGeom>
          <a:ln w="285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100392" y="4825158"/>
            <a:ext cx="928688" cy="714375"/>
          </a:xfrm>
          <a:prstGeom prst="cloudCallout">
            <a:avLst>
              <a:gd name="adj1" fmla="val -196765"/>
              <a:gd name="adj2" fmla="val -114174"/>
            </a:avLst>
          </a:prstGeom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Server backend</a:t>
            </a:r>
            <a:endParaRPr lang="en-GB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4834880" cy="4625975"/>
          </a:xfrm>
        </p:spPr>
        <p:txBody>
          <a:bodyPr/>
          <a:lstStyle/>
          <a:p>
            <a:r>
              <a:rPr lang="en-GB" dirty="0" smtClean="0"/>
              <a:t>Storage of game states</a:t>
            </a:r>
          </a:p>
          <a:p>
            <a:r>
              <a:rPr lang="en-GB" dirty="0" smtClean="0"/>
              <a:t>Conversions</a:t>
            </a:r>
          </a:p>
          <a:p>
            <a:pPr lvl="1"/>
            <a:r>
              <a:rPr lang="en-GB" dirty="0" smtClean="0"/>
              <a:t>XML (evaluator)</a:t>
            </a:r>
          </a:p>
          <a:p>
            <a:pPr lvl="1"/>
            <a:r>
              <a:rPr lang="en-GB" dirty="0" smtClean="0"/>
              <a:t>Java objects (POJOs)</a:t>
            </a:r>
          </a:p>
          <a:p>
            <a:pPr lvl="1"/>
            <a:r>
              <a:rPr lang="en-GB" dirty="0" smtClean="0"/>
              <a:t>CNL abstract syntax</a:t>
            </a:r>
            <a:endParaRPr lang="en-GB" dirty="0" smtClean="0"/>
          </a:p>
          <a:p>
            <a:r>
              <a:rPr lang="en-GB" dirty="0" smtClean="0"/>
              <a:t>Usual server stuff</a:t>
            </a:r>
          </a:p>
          <a:p>
            <a:pPr lvl="1"/>
            <a:r>
              <a:rPr lang="en-GB" dirty="0" smtClean="0"/>
              <a:t>Logins, AJAX backend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178FD-F1AB-4CFF-A10E-0CE83B26F7E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cxnSp>
        <p:nvCxnSpPr>
          <p:cNvPr id="6" name="AutoShape 6"/>
          <p:cNvCxnSpPr>
            <a:cxnSpLocks noChangeShapeType="1"/>
            <a:stCxn id="7" idx="3"/>
            <a:endCxn id="28" idx="3"/>
          </p:cNvCxnSpPr>
          <p:nvPr/>
        </p:nvCxnSpPr>
        <p:spPr bwMode="auto">
          <a:xfrm>
            <a:off x="7956376" y="4285098"/>
            <a:ext cx="608360" cy="580905"/>
          </a:xfrm>
          <a:prstGeom prst="curvedConnector2">
            <a:avLst/>
          </a:prstGeom>
          <a:ln w="381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68144" y="3529014"/>
            <a:ext cx="2088232" cy="1512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GB" sz="22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Server </a:t>
            </a:r>
            <a:r>
              <a:rPr lang="en-GB" sz="22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backend</a:t>
            </a:r>
            <a:br>
              <a:rPr lang="en-GB" sz="22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</a:br>
            <a:r>
              <a:rPr lang="en-GB" sz="2200" i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Java </a:t>
            </a:r>
            <a:r>
              <a:rPr lang="en-GB" sz="2200" i="1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servlet</a:t>
            </a: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12"/>
          <p:cNvCxnSpPr>
            <a:cxnSpLocks noChangeShapeType="1"/>
            <a:stCxn id="7" idx="1"/>
            <a:endCxn id="40" idx="2"/>
          </p:cNvCxnSpPr>
          <p:nvPr/>
        </p:nvCxnSpPr>
        <p:spPr bwMode="auto">
          <a:xfrm rot="10800000">
            <a:off x="5148064" y="3312990"/>
            <a:ext cx="720080" cy="972108"/>
          </a:xfrm>
          <a:prstGeom prst="curvedConnector2">
            <a:avLst/>
          </a:prstGeom>
          <a:ln w="381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218586" y="4329660"/>
            <a:ext cx="1377750" cy="1259580"/>
          </a:xfrm>
          <a:prstGeom prst="can">
            <a:avLst>
              <a:gd name="adj" fmla="val 25446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2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Storage</a:t>
            </a:r>
            <a:br>
              <a:rPr lang="en-GB" sz="22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</a:br>
            <a:r>
              <a:rPr lang="en-GB" sz="2200" i="1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MySQL</a:t>
            </a:r>
            <a:endParaRPr lang="en-US" sz="22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4211960" y="2852936"/>
            <a:ext cx="1872208" cy="4600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1000"/>
              </a:spcAft>
              <a:defRPr/>
            </a:pPr>
            <a:r>
              <a:rPr lang="en-GB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Game </a:t>
            </a:r>
            <a:r>
              <a:rPr lang="en-GB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evaluator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714875" y="2714625"/>
            <a:ext cx="928688" cy="714375"/>
          </a:xfrm>
          <a:prstGeom prst="cloudCallout">
            <a:avLst>
              <a:gd name="adj1" fmla="val 300345"/>
              <a:gd name="adj2" fmla="val 116850"/>
            </a:avLst>
          </a:prstGeom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Web application</a:t>
            </a:r>
            <a:endParaRPr lang="en-GB" dirty="0"/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4543425" cy="4625975"/>
          </a:xfrm>
        </p:spPr>
        <p:txBody>
          <a:bodyPr/>
          <a:lstStyle/>
          <a:p>
            <a:r>
              <a:rPr lang="en-GB" dirty="0" smtClean="0"/>
              <a:t>User interface</a:t>
            </a:r>
            <a:endParaRPr lang="en-GB" dirty="0" smtClean="0"/>
          </a:p>
          <a:p>
            <a:pPr lvl="1"/>
            <a:r>
              <a:rPr lang="en-GB" dirty="0" smtClean="0"/>
              <a:t>Google Web Toolkit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CNL layer</a:t>
            </a:r>
          </a:p>
          <a:p>
            <a:pPr lvl="1"/>
            <a:r>
              <a:rPr lang="en-GB" dirty="0" smtClean="0"/>
              <a:t>Grammatical </a:t>
            </a:r>
            <a:r>
              <a:rPr lang="en-GB" dirty="0" smtClean="0"/>
              <a:t>Framework compiled to JavaScript</a:t>
            </a:r>
            <a:endParaRPr lang="en-GB" dirty="0" smtClean="0"/>
          </a:p>
          <a:p>
            <a:pPr lvl="1"/>
            <a:r>
              <a:rPr lang="en-GB" dirty="0" smtClean="0"/>
              <a:t>Phrase generation</a:t>
            </a:r>
          </a:p>
          <a:p>
            <a:pPr lvl="1"/>
            <a:r>
              <a:rPr lang="en-GB" dirty="0" smtClean="0"/>
              <a:t>Guided input methods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EBE50-9BE8-4105-A552-9E8E6F8C065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00750" y="2143125"/>
            <a:ext cx="2643188" cy="2786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GB" sz="2400" i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Web browser</a:t>
            </a:r>
            <a:endParaRPr lang="en-US" sz="24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143625" y="2643188"/>
            <a:ext cx="2286000" cy="871537"/>
          </a:xfrm>
          <a:prstGeom prst="flowChartAlternateProcess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GWT web app</a:t>
            </a:r>
            <a:br>
              <a:rPr lang="en-GB" sz="2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</a:br>
            <a:r>
              <a:rPr lang="en-GB" sz="2400" i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JavaScript</a:t>
            </a:r>
            <a:endParaRPr lang="en-US" sz="24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6143625" y="3857625"/>
            <a:ext cx="2286000" cy="871538"/>
          </a:xfrm>
          <a:prstGeom prst="flowChartAlternateProcess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ts val="100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CNL </a:t>
            </a:r>
            <a:r>
              <a:rPr lang="en-GB" sz="24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grammar</a:t>
            </a:r>
            <a:r>
              <a:rPr lang="en-GB" sz="2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/>
            </a:r>
            <a:br>
              <a:rPr lang="en-GB" sz="2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</a:br>
            <a:r>
              <a:rPr lang="en-GB" sz="2400" i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JavaScript</a:t>
            </a:r>
            <a:endParaRPr lang="en-US" sz="24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8" name="AutoShape 22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7115175" y="3686175"/>
            <a:ext cx="344488" cy="1588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AutoShape 6"/>
          <p:cNvCxnSpPr>
            <a:cxnSpLocks noChangeShapeType="1"/>
            <a:stCxn id="14" idx="2"/>
            <a:endCxn id="6" idx="1"/>
          </p:cNvCxnSpPr>
          <p:nvPr/>
        </p:nvCxnSpPr>
        <p:spPr bwMode="auto">
          <a:xfrm>
            <a:off x="5643563" y="3071813"/>
            <a:ext cx="500062" cy="635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Grammatical Framework (GF)</a:t>
            </a:r>
            <a:endParaRPr lang="en-GB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Functional language framework</a:t>
            </a:r>
          </a:p>
          <a:p>
            <a:pPr eaLnBrk="1" hangingPunct="1"/>
            <a:r>
              <a:rPr lang="en-GB" dirty="0" smtClean="0"/>
              <a:t>Multilingual applications</a:t>
            </a:r>
          </a:p>
          <a:p>
            <a:pPr eaLnBrk="1" hangingPunct="1"/>
            <a:r>
              <a:rPr lang="en-GB" dirty="0" smtClean="0"/>
              <a:t>2-level structure</a:t>
            </a:r>
          </a:p>
          <a:p>
            <a:pPr lvl="1" eaLnBrk="1" hangingPunct="1"/>
            <a:r>
              <a:rPr lang="en-GB" dirty="0" smtClean="0"/>
              <a:t>Abstract</a:t>
            </a:r>
          </a:p>
          <a:p>
            <a:pPr lvl="1" eaLnBrk="1" hangingPunct="1"/>
            <a:r>
              <a:rPr lang="en-GB" dirty="0" smtClean="0"/>
              <a:t>Concrete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Libraries </a:t>
            </a:r>
            <a:r>
              <a:rPr lang="en-GB" dirty="0" smtClean="0"/>
              <a:t>for 14 languages, and growing</a:t>
            </a:r>
          </a:p>
          <a:p>
            <a:pPr lvl="1" eaLnBrk="1" hangingPunct="1"/>
            <a:r>
              <a:rPr lang="en-GB" sz="1600" dirty="0" err="1" smtClean="0"/>
              <a:t>Ranta</a:t>
            </a:r>
            <a:r>
              <a:rPr lang="en-GB" sz="1600" dirty="0" smtClean="0"/>
              <a:t>, A. (2009). The GF Resource Grammar Library. </a:t>
            </a:r>
            <a:r>
              <a:rPr lang="en-GB" sz="1600" i="1" dirty="0" smtClean="0"/>
              <a:t>Linguistic Issues in Language Technology</a:t>
            </a:r>
            <a:r>
              <a:rPr lang="en-GB" sz="1600" dirty="0" smtClean="0"/>
              <a:t>, </a:t>
            </a:r>
            <a:r>
              <a:rPr lang="en-GB" sz="1600" i="1" dirty="0" smtClean="0"/>
              <a:t>2</a:t>
            </a:r>
            <a:r>
              <a:rPr lang="en-GB" sz="1600" dirty="0" smtClean="0"/>
              <a:t>(2).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E0B5B-24FF-495E-894B-0DF42B93599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796136" y="278092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Abstract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861048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Concrete</a:t>
            </a:r>
            <a:br>
              <a:rPr lang="en-GB" sz="2200" b="1" dirty="0" smtClean="0">
                <a:solidFill>
                  <a:schemeClr val="tx1"/>
                </a:solidFill>
              </a:rPr>
            </a:br>
            <a:r>
              <a:rPr lang="en-GB" sz="2200" i="1" dirty="0" smtClean="0">
                <a:solidFill>
                  <a:schemeClr val="tx1"/>
                </a:solidFill>
              </a:rPr>
              <a:t>English</a:t>
            </a:r>
            <a:endParaRPr lang="en-GB" sz="2200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96136" y="3861048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Concrete</a:t>
            </a:r>
            <a:br>
              <a:rPr lang="en-GB" sz="2200" b="1" dirty="0" smtClean="0">
                <a:solidFill>
                  <a:schemeClr val="tx1"/>
                </a:solidFill>
              </a:rPr>
            </a:br>
            <a:r>
              <a:rPr lang="en-GB" sz="2200" i="1" dirty="0" smtClean="0">
                <a:solidFill>
                  <a:schemeClr val="tx1"/>
                </a:solidFill>
              </a:rPr>
              <a:t>Maltese</a:t>
            </a:r>
            <a:endParaRPr lang="en-GB" sz="2200" i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rot="5400000">
            <a:off x="5364088" y="2744924"/>
            <a:ext cx="576064" cy="1656184"/>
          </a:xfrm>
          <a:prstGeom prst="straightConnector1">
            <a:avLst/>
          </a:prstGeom>
          <a:ln w="28575">
            <a:headEnd type="none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rot="5400000">
            <a:off x="6192180" y="3573016"/>
            <a:ext cx="576064" cy="1588"/>
          </a:xfrm>
          <a:prstGeom prst="straightConnector1">
            <a:avLst/>
          </a:prstGeom>
          <a:ln w="28575">
            <a:headEnd type="none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6" idx="0"/>
          </p:cNvCxnSpPr>
          <p:nvPr/>
        </p:nvCxnSpPr>
        <p:spPr>
          <a:xfrm rot="16200000" flipH="1">
            <a:off x="6858254" y="2906942"/>
            <a:ext cx="576064" cy="1332148"/>
          </a:xfrm>
          <a:prstGeom prst="straightConnector1">
            <a:avLst/>
          </a:prstGeom>
          <a:ln w="28575">
            <a:prstDash val="sysDash"/>
            <a:headEnd type="none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08304" y="386104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...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 descr="C:\Users\John\Documents\University\4th Year\FYP\Presentation\suggestpanel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399" y="2636912"/>
            <a:ext cx="7515017" cy="15121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Guided input methods</a:t>
            </a:r>
            <a:endParaRPr lang="en-GB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dirty="0" smtClean="0"/>
              <a:t>Allow </a:t>
            </a:r>
            <a:r>
              <a:rPr lang="en-GB" i="1" dirty="0" smtClean="0"/>
              <a:t>only</a:t>
            </a:r>
            <a:r>
              <a:rPr lang="en-GB" dirty="0" smtClean="0"/>
              <a:t> grammatical phrases</a:t>
            </a:r>
          </a:p>
          <a:p>
            <a:pPr eaLnBrk="1" hangingPunct="1"/>
            <a:r>
              <a:rPr lang="en-GB" dirty="0" smtClean="0"/>
              <a:t>“Suggest panel” (auto-complete)</a:t>
            </a:r>
          </a:p>
          <a:p>
            <a:pPr eaLnBrk="1" hangingPunct="1">
              <a:lnSpc>
                <a:spcPct val="150000"/>
              </a:lnSpc>
            </a:pPr>
            <a:endParaRPr lang="en-GB" dirty="0" smtClean="0"/>
          </a:p>
          <a:p>
            <a:pPr eaLnBrk="1" hangingPunct="1">
              <a:lnSpc>
                <a:spcPct val="150000"/>
              </a:lnSpc>
            </a:pPr>
            <a:endParaRPr lang="en-GB" dirty="0" smtClean="0"/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“Fridge magnets”</a:t>
            </a:r>
            <a:endParaRPr lang="en-GB" dirty="0" smtClean="0"/>
          </a:p>
          <a:p>
            <a:pPr lvl="1" eaLnBrk="1" hangingPunct="1">
              <a:lnSpc>
                <a:spcPct val="150000"/>
              </a:lnSpc>
              <a:buClr>
                <a:srgbClr val="60B5CC"/>
              </a:buClr>
            </a:pPr>
            <a:endParaRPr lang="en-GB" sz="16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rgbClr val="60B5CC"/>
              </a:buClr>
            </a:pPr>
            <a:endParaRPr lang="en-GB" sz="16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60B5CC"/>
              </a:buClr>
            </a:pPr>
            <a:endParaRPr lang="en-GB" sz="16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60B5CC"/>
              </a:buClr>
            </a:pPr>
            <a:r>
              <a:rPr lang="en-GB" sz="1600" dirty="0" smtClean="0">
                <a:solidFill>
                  <a:srgbClr val="000000"/>
                </a:solidFill>
              </a:rPr>
              <a:t>Both closely </a:t>
            </a:r>
            <a:r>
              <a:rPr lang="en-GB" sz="1600" dirty="0" smtClean="0">
                <a:solidFill>
                  <a:srgbClr val="000000"/>
                </a:solidFill>
              </a:rPr>
              <a:t>based on examples </a:t>
            </a:r>
            <a:r>
              <a:rPr lang="en-GB" sz="1600" dirty="0" smtClean="0">
                <a:solidFill>
                  <a:srgbClr val="000000"/>
                </a:solidFill>
              </a:rPr>
              <a:t>in the Grammatical Framework distribution. </a:t>
            </a:r>
            <a:r>
              <a:rPr lang="en-GB" sz="16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GB" sz="1600" dirty="0" smtClean="0">
                <a:solidFill>
                  <a:srgbClr val="000000"/>
                </a:solidFill>
                <a:hlinkClick r:id="rId3"/>
              </a:rPr>
              <a:t>://www.grammaticalframework.org/</a:t>
            </a:r>
            <a:endParaRPr lang="en-GB" sz="16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en-GB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08FAD-0DE9-4587-B5B2-7F4089C45AA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26630" name="Picture 6" descr="C:\Users\John\Documents\University\4th Year\FYP\Presentation\fridgemagnets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97152"/>
            <a:ext cx="7517199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A48F1-AD4E-41DB-9DBD-3BEA16B548C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8" name="Content Placeholder 7" descr="screensho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22178"/>
            <a:ext cx="9108504" cy="44151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What is a contract?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Agreement between parties regulating their behaviour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i="1" dirty="0" err="1" smtClean="0"/>
              <a:t>Deontic</a:t>
            </a:r>
            <a:r>
              <a:rPr lang="en-GB" dirty="0" smtClean="0"/>
              <a:t> </a:t>
            </a:r>
            <a:r>
              <a:rPr lang="en-GB" dirty="0" smtClean="0"/>
              <a:t>notions</a:t>
            </a:r>
          </a:p>
          <a:p>
            <a:pPr lvl="1" eaLnBrk="1" hangingPunct="1"/>
            <a:r>
              <a:rPr lang="en-GB" dirty="0" smtClean="0"/>
              <a:t>Duty / obligation</a:t>
            </a:r>
          </a:p>
          <a:p>
            <a:pPr lvl="1" eaLnBrk="1" hangingPunct="1"/>
            <a:r>
              <a:rPr lang="en-GB" dirty="0" smtClean="0"/>
              <a:t>Right / permission</a:t>
            </a:r>
          </a:p>
          <a:p>
            <a:pPr lvl="1" eaLnBrk="1" hangingPunct="1"/>
            <a:r>
              <a:rPr lang="en-GB" dirty="0" smtClean="0"/>
              <a:t>Illegality / prohibition</a:t>
            </a:r>
          </a:p>
          <a:p>
            <a:pPr eaLnBrk="1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B88C-7953-40E5-8180-A56A3511BD4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9221" name="Picture 4" descr="C:\Users\John\Documents\University\4th Year\FYP\Presentation\1220546855128480947yyycatch_people_biz_-_female_pink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928938"/>
            <a:ext cx="947738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5" descr="C:\Users\John\Documents\University\4th Year\FYP\Presentation\1220546876496439674yyycatch_people_biz_-_male_pink.svg.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1518" y="2928938"/>
            <a:ext cx="1020762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owchart: Multidocument 6"/>
          <p:cNvSpPr/>
          <p:nvPr/>
        </p:nvSpPr>
        <p:spPr>
          <a:xfrm>
            <a:off x="4000500" y="2786063"/>
            <a:ext cx="1143000" cy="142875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00" dirty="0" err="1">
                <a:solidFill>
                  <a:schemeClr val="tx1"/>
                </a:solidFill>
              </a:rPr>
              <a:t>Lorem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ipsum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dolor</a:t>
            </a:r>
            <a:r>
              <a:rPr lang="en-GB" sz="1000" dirty="0">
                <a:solidFill>
                  <a:schemeClr val="tx1"/>
                </a:solidFill>
              </a:rPr>
              <a:t> sit </a:t>
            </a:r>
            <a:r>
              <a:rPr lang="en-GB" sz="1000" dirty="0" err="1">
                <a:solidFill>
                  <a:schemeClr val="tx1"/>
                </a:solidFill>
              </a:rPr>
              <a:t>amet</a:t>
            </a:r>
            <a:r>
              <a:rPr lang="en-GB" sz="1000" dirty="0">
                <a:solidFill>
                  <a:schemeClr val="tx1"/>
                </a:solidFill>
              </a:rPr>
              <a:t>, </a:t>
            </a:r>
            <a:r>
              <a:rPr lang="en-GB" sz="1000" dirty="0" err="1">
                <a:solidFill>
                  <a:schemeClr val="tx1"/>
                </a:solidFill>
              </a:rPr>
              <a:t>consectetur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adipiscing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elit</a:t>
            </a:r>
            <a:r>
              <a:rPr lang="en-GB" sz="1000" dirty="0">
                <a:solidFill>
                  <a:schemeClr val="tx1"/>
                </a:solidFill>
              </a:rPr>
              <a:t>. </a:t>
            </a:r>
            <a:r>
              <a:rPr lang="en-GB" sz="1000" dirty="0" err="1">
                <a:solidFill>
                  <a:schemeClr val="tx1"/>
                </a:solidFill>
              </a:rPr>
              <a:t>Vivamus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euqua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odio</a:t>
            </a:r>
            <a:r>
              <a:rPr lang="en-GB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03848" y="335699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10800000">
            <a:off x="5292080" y="335699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A48F1-AD4E-41DB-9DBD-3BEA16B548C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52226" name="Picture 2" descr="C:\Users\John\Documents\University\4th Year\FYP\Presentation\screenshot-2-b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" y="1822872"/>
            <a:ext cx="9108557" cy="4414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 smtClean="0"/>
              <a:t>Criteria</a:t>
            </a:r>
            <a:endParaRPr lang="en-GB" dirty="0" smtClean="0"/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GB" dirty="0" smtClean="0"/>
              <a:t>Guided </a:t>
            </a:r>
            <a:r>
              <a:rPr lang="en-GB" dirty="0" smtClean="0"/>
              <a:t>input </a:t>
            </a:r>
            <a:r>
              <a:rPr lang="en-GB" dirty="0" smtClean="0"/>
              <a:t>methods</a:t>
            </a:r>
            <a:endParaRPr lang="en-GB" dirty="0" smtClean="0"/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GB" dirty="0" smtClean="0"/>
              <a:t>Generated phrases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GB" dirty="0" smtClean="0"/>
              <a:t>Contract logic</a:t>
            </a: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14 </a:t>
            </a:r>
            <a:r>
              <a:rPr lang="en-GB" dirty="0" smtClean="0"/>
              <a:t>test users</a:t>
            </a:r>
          </a:p>
          <a:p>
            <a:pPr eaLnBrk="1" hangingPunct="1">
              <a:defRPr/>
            </a:pPr>
            <a:r>
              <a:rPr lang="en-GB" dirty="0" smtClean="0"/>
              <a:t>2 concurrent games</a:t>
            </a:r>
          </a:p>
          <a:p>
            <a:pPr eaLnBrk="1" hangingPunct="1">
              <a:defRPr/>
            </a:pPr>
            <a:r>
              <a:rPr lang="en-GB" dirty="0" smtClean="0"/>
              <a:t>9 consecutive </a:t>
            </a:r>
            <a:r>
              <a:rPr lang="en-GB" dirty="0" smtClean="0"/>
              <a:t>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5878-7C25-4D86-AD69-85D4EE23291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In-game </a:t>
            </a:r>
            <a:r>
              <a:rPr lang="en-GB" dirty="0" smtClean="0"/>
              <a:t>feedback</a:t>
            </a:r>
          </a:p>
          <a:p>
            <a:pPr lvl="1" eaLnBrk="1" hangingPunct="1"/>
            <a:r>
              <a:rPr lang="en-GB" dirty="0" smtClean="0"/>
              <a:t>74 responses </a:t>
            </a:r>
            <a:r>
              <a:rPr lang="en-GB" dirty="0" smtClean="0"/>
              <a:t>total (1 per turn / pass)</a:t>
            </a:r>
            <a:endParaRPr lang="en-GB" dirty="0" smtClean="0"/>
          </a:p>
          <a:p>
            <a:pPr lvl="1" eaLnBrk="1" hangingPunct="1"/>
            <a:r>
              <a:rPr lang="en-GB" dirty="0" smtClean="0"/>
              <a:t>3 questions (previous </a:t>
            </a:r>
            <a:r>
              <a:rPr lang="en-GB" dirty="0" smtClean="0"/>
              <a:t>criteria)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Post-game </a:t>
            </a:r>
            <a:r>
              <a:rPr lang="en-GB" dirty="0" smtClean="0"/>
              <a:t>questionnaire</a:t>
            </a:r>
          </a:p>
          <a:p>
            <a:pPr lvl="1" eaLnBrk="1" hangingPunct="1"/>
            <a:r>
              <a:rPr lang="en-GB" dirty="0" smtClean="0"/>
              <a:t>14 </a:t>
            </a:r>
            <a:r>
              <a:rPr lang="en-GB" dirty="0" smtClean="0"/>
              <a:t>responses total (1 each)</a:t>
            </a:r>
          </a:p>
          <a:p>
            <a:pPr lvl="1" eaLnBrk="1" hangingPunct="1"/>
            <a:r>
              <a:rPr lang="en-GB" dirty="0" smtClean="0"/>
              <a:t>9 more general </a:t>
            </a:r>
            <a:r>
              <a:rPr lang="en-GB" dirty="0" smtClean="0"/>
              <a:t>questions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Comments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9A62B-F857-47E2-A37F-2B8CEF46865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In-game feedback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4F198-8E55-43AF-92AA-2F1FFC1FB0A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 l="23916" t="25155" r="4029" b="28540"/>
          <a:stretch>
            <a:fillRect/>
          </a:stretch>
        </p:blipFill>
        <p:spPr bwMode="auto">
          <a:xfrm>
            <a:off x="73478" y="2132856"/>
            <a:ext cx="9035026" cy="362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Results: Post-game questionnaire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4F198-8E55-43AF-92AA-2F1FFC1FB0A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24506" t="14760" r="4620" b="12476"/>
          <a:stretch>
            <a:fillRect/>
          </a:stretch>
        </p:blipFill>
        <p:spPr bwMode="auto">
          <a:xfrm>
            <a:off x="719064" y="1556792"/>
            <a:ext cx="7885384" cy="50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Observations</a:t>
            </a:r>
            <a:endParaRPr lang="en-GB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9200" indent="-320400"/>
            <a:r>
              <a:rPr lang="en-GB" dirty="0" smtClean="0"/>
              <a:t>Generated </a:t>
            </a:r>
            <a:r>
              <a:rPr lang="en-GB" dirty="0" smtClean="0"/>
              <a:t>text</a:t>
            </a:r>
          </a:p>
          <a:p>
            <a:pPr lvl="1"/>
            <a:r>
              <a:rPr lang="en-GB" dirty="0" smtClean="0"/>
              <a:t>Not problematic</a:t>
            </a:r>
          </a:p>
          <a:p>
            <a:pPr lvl="1"/>
            <a:r>
              <a:rPr lang="en-GB" dirty="0" smtClean="0"/>
              <a:t>Mostly template-based</a:t>
            </a:r>
            <a:endParaRPr lang="en-GB" dirty="0" smtClean="0"/>
          </a:p>
          <a:p>
            <a:pPr marL="633412" indent="-514350"/>
            <a:endParaRPr lang="en-GB" dirty="0" smtClean="0"/>
          </a:p>
          <a:p>
            <a:pPr marL="439200" indent="-320400"/>
            <a:r>
              <a:rPr lang="en-GB" dirty="0" smtClean="0"/>
              <a:t>Input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Very successful</a:t>
            </a:r>
            <a:endParaRPr lang="en-GB" dirty="0" smtClean="0"/>
          </a:p>
          <a:p>
            <a:pPr lvl="1"/>
            <a:r>
              <a:rPr lang="en-GB" dirty="0" smtClean="0"/>
              <a:t>21% </a:t>
            </a:r>
            <a:r>
              <a:rPr lang="en-GB" dirty="0" smtClean="0"/>
              <a:t>would prefer </a:t>
            </a:r>
            <a:r>
              <a:rPr lang="en-GB" dirty="0" smtClean="0"/>
              <a:t>free-text</a:t>
            </a:r>
          </a:p>
          <a:p>
            <a:pPr marL="633412" indent="-514350"/>
            <a:endParaRPr lang="en-GB" dirty="0" smtClean="0"/>
          </a:p>
          <a:p>
            <a:pPr marL="439200" indent="-320400"/>
            <a:r>
              <a:rPr lang="en-GB" dirty="0" smtClean="0"/>
              <a:t>Contract logic &amp; game structure</a:t>
            </a:r>
          </a:p>
          <a:p>
            <a:pPr lvl="1"/>
            <a:r>
              <a:rPr lang="en-GB" dirty="0" smtClean="0"/>
              <a:t>Noticeably restrictive – limited adaptability</a:t>
            </a:r>
          </a:p>
          <a:p>
            <a:pPr lvl="1"/>
            <a:r>
              <a:rPr lang="en-GB" dirty="0" smtClean="0"/>
              <a:t>Ease of rule manipulation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74618-42DD-4927-BA42-2CE37D258F0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Successful within limited scope</a:t>
            </a:r>
          </a:p>
          <a:p>
            <a:r>
              <a:rPr lang="en-GB" dirty="0" smtClean="0"/>
              <a:t>Limitations </a:t>
            </a:r>
            <a:r>
              <a:rPr lang="en-GB" dirty="0" smtClean="0"/>
              <a:t>noted, </a:t>
            </a:r>
            <a:r>
              <a:rPr lang="en-GB" dirty="0" smtClean="0"/>
              <a:t>but not prohibitive</a:t>
            </a:r>
          </a:p>
          <a:p>
            <a:endParaRPr lang="en-GB" dirty="0" smtClean="0"/>
          </a:p>
          <a:p>
            <a:r>
              <a:rPr lang="en-GB" dirty="0" smtClean="0"/>
              <a:t>Future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Higher adaptability (more Nomic-like)</a:t>
            </a:r>
            <a:endParaRPr lang="en-GB" dirty="0" smtClean="0"/>
          </a:p>
          <a:p>
            <a:pPr lvl="1"/>
            <a:r>
              <a:rPr lang="en-GB" dirty="0" smtClean="0"/>
              <a:t>Conflict / contradiction </a:t>
            </a:r>
            <a:r>
              <a:rPr lang="en-GB" dirty="0" smtClean="0"/>
              <a:t>detection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Possible applications</a:t>
            </a:r>
          </a:p>
          <a:p>
            <a:pPr lvl="1"/>
            <a:r>
              <a:rPr lang="en-GB" dirty="0" smtClean="0"/>
              <a:t>Personal </a:t>
            </a:r>
            <a:r>
              <a:rPr lang="en-GB" dirty="0" smtClean="0"/>
              <a:t>contract manager</a:t>
            </a:r>
          </a:p>
          <a:p>
            <a:pPr lvl="1"/>
            <a:r>
              <a:rPr lang="en-GB" dirty="0" smtClean="0"/>
              <a:t>Contract authoring tools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4AE1A-BD5E-4EC7-B2A7-4BC4C409EC8D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65094">
            <a:off x="561975" y="3133725"/>
            <a:ext cx="18351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55776" y="2132856"/>
            <a:ext cx="6204992" cy="2520280"/>
          </a:xfrm>
        </p:spPr>
        <p:txBody>
          <a:bodyPr anchor="b">
            <a:normAutofit/>
          </a:bodyPr>
          <a:lstStyle/>
          <a:p>
            <a:r>
              <a:rPr lang="en-GB" dirty="0" smtClean="0"/>
              <a:t>Demo:</a:t>
            </a:r>
            <a:br>
              <a:rPr lang="en-GB" dirty="0" smtClean="0"/>
            </a:br>
            <a:r>
              <a:rPr lang="en-GB" dirty="0" err="1" smtClean="0"/>
              <a:t>Gameplay</a:t>
            </a:r>
            <a:r>
              <a:rPr lang="en-GB" dirty="0" smtClean="0"/>
              <a:t> example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BanaNomic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4F198-8E55-43AF-92AA-2F1FFC1FB0A5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5" name="Picture 2" descr="C:\Users\John\Documents\University\4th Year\FYP\Presentation\tre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16832"/>
            <a:ext cx="31107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7812360" y="2492896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55298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420888"/>
            <a:ext cx="656833" cy="577974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6084168" y="5085184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pic>
        <p:nvPicPr>
          <p:cNvPr id="9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013176"/>
            <a:ext cx="656833" cy="577974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774825"/>
            <a:ext cx="5410944" cy="431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r>
              <a:rPr lang="en-GB" sz="2800" dirty="0" smtClean="0">
                <a:latin typeface="+mn-lt"/>
                <a:cs typeface="+mn-cs"/>
              </a:rPr>
              <a:t>RED is better off than BLACK</a:t>
            </a:r>
          </a:p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endParaRPr lang="en-GB" sz="2800" dirty="0" smtClean="0">
              <a:latin typeface="+mn-lt"/>
              <a:cs typeface="+mn-cs"/>
            </a:endParaRPr>
          </a:p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r>
              <a:rPr lang="en-GB" sz="2800" dirty="0" smtClean="0">
                <a:latin typeface="+mn-lt"/>
                <a:cs typeface="+mn-cs"/>
              </a:rPr>
              <a:t>Actions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Climb up / down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Pick banana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Throw banana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Enact rule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Abolish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BanaNomic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4F198-8E55-43AF-92AA-2F1FFC1FB0A5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5" name="Picture 2" descr="C:\Users\John\Documents\University\4th Year\FYP\Presentation\tre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16832"/>
            <a:ext cx="31107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7812360" y="2492896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5298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420888"/>
            <a:ext cx="656833" cy="577974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6084168" y="5085184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pic>
        <p:nvPicPr>
          <p:cNvPr id="9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013176"/>
            <a:ext cx="656833" cy="577974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774825"/>
            <a:ext cx="5410944" cy="172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r>
              <a:rPr lang="en-GB" sz="2800" dirty="0" smtClean="0">
                <a:latin typeface="+mn-lt"/>
                <a:cs typeface="+mn-cs"/>
              </a:rPr>
              <a:t>BLACK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Climb up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Pick banana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4168" y="3571106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499098"/>
            <a:ext cx="656833" cy="577974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7544" y="3501008"/>
            <a:ext cx="5410944" cy="289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solidFill>
                  <a:srgbClr val="C00000"/>
                </a:solidFill>
                <a:latin typeface="+mn-lt"/>
                <a:cs typeface="+mn-cs"/>
              </a:rPr>
              <a:t>RED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solidFill>
                  <a:srgbClr val="C00000"/>
                </a:solidFill>
                <a:latin typeface="+mn-lt"/>
                <a:cs typeface="+mn-cs"/>
              </a:rPr>
              <a:t>Enact: </a:t>
            </a:r>
            <a:r>
              <a:rPr lang="en-GB" sz="2800" i="1" dirty="0" smtClean="0">
                <a:solidFill>
                  <a:srgbClr val="C00000"/>
                </a:solidFill>
                <a:latin typeface="+mn-lt"/>
                <a:cs typeface="+mn-cs"/>
              </a:rPr>
              <a:t>BLACK is prohibited from climbing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Contract examples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ISP service-level agreement</a:t>
            </a:r>
          </a:p>
          <a:p>
            <a:pPr lvl="1" eaLnBrk="1" hangingPunct="1"/>
            <a:r>
              <a:rPr lang="en-GB" i="1" dirty="0" smtClean="0"/>
              <a:t>Minimum download speed should be above 20kb/s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Laws, treaties, constitutions</a:t>
            </a:r>
          </a:p>
          <a:p>
            <a:pPr lvl="1" eaLnBrk="1" hangingPunct="1"/>
            <a:r>
              <a:rPr lang="en-GB" i="1" dirty="0" smtClean="0"/>
              <a:t>CO</a:t>
            </a:r>
            <a:r>
              <a:rPr lang="en-GB" i="1" baseline="-25000" dirty="0" smtClean="0"/>
              <a:t>2</a:t>
            </a:r>
            <a:r>
              <a:rPr lang="en-GB" i="1" dirty="0" smtClean="0"/>
              <a:t> emissions must not exceed 130 </a:t>
            </a:r>
            <a:r>
              <a:rPr lang="en-GB" i="1" dirty="0" smtClean="0"/>
              <a:t>g/km</a:t>
            </a:r>
            <a:r>
              <a:rPr lang="en-GB" i="1" baseline="30000" dirty="0" smtClean="0"/>
              <a:t>2</a:t>
            </a:r>
            <a:r>
              <a:rPr lang="en-GB" i="1" dirty="0" smtClean="0"/>
              <a:t> </a:t>
            </a:r>
            <a:r>
              <a:rPr lang="en-GB" i="1" dirty="0" smtClean="0"/>
              <a:t>per year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Game rules</a:t>
            </a:r>
          </a:p>
          <a:p>
            <a:pPr lvl="1" eaLnBrk="1" hangingPunct="1"/>
            <a:r>
              <a:rPr lang="en-GB" i="1" dirty="0" smtClean="0"/>
              <a:t>As a player passes GO, they may collect £200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5E539-9A5F-4688-B644-92D5B5F31469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BanaNomic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4F198-8E55-43AF-92AA-2F1FFC1FB0A5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5" name="Picture 2" descr="C:\Users\John\Documents\University\4th Year\FYP\Presentation\tre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16832"/>
            <a:ext cx="31107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7812360" y="3573016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774825"/>
            <a:ext cx="5410944" cy="172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r>
              <a:rPr lang="en-GB" sz="2800" dirty="0" smtClean="0">
                <a:latin typeface="+mn-lt"/>
                <a:cs typeface="+mn-cs"/>
              </a:rPr>
              <a:t>BLACK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Enact: </a:t>
            </a:r>
            <a:r>
              <a:rPr lang="en-GB" sz="2800" i="1" dirty="0" smtClean="0">
                <a:latin typeface="+mn-lt"/>
                <a:cs typeface="+mn-cs"/>
              </a:rPr>
              <a:t>RED is obliged to climb down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4168" y="3571106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499098"/>
            <a:ext cx="656833" cy="577974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7544" y="3501008"/>
            <a:ext cx="5410944" cy="289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solidFill>
                  <a:srgbClr val="C00000"/>
                </a:solidFill>
                <a:latin typeface="+mn-lt"/>
                <a:cs typeface="+mn-cs"/>
              </a:rPr>
              <a:t>RED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solidFill>
                  <a:srgbClr val="C00000"/>
                </a:solidFill>
                <a:latin typeface="+mn-lt"/>
                <a:cs typeface="+mn-cs"/>
              </a:rPr>
              <a:t>Climb down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solidFill>
                  <a:srgbClr val="C00000"/>
                </a:solidFill>
                <a:latin typeface="+mn-lt"/>
                <a:cs typeface="+mn-cs"/>
              </a:rPr>
              <a:t>Throw banana</a:t>
            </a:r>
            <a:endParaRPr lang="en-GB" sz="2800" i="1" dirty="0" smtClean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12360" y="2490986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418978"/>
            <a:ext cx="656833" cy="577974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6084168" y="5085184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pic>
        <p:nvPicPr>
          <p:cNvPr id="17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013176"/>
            <a:ext cx="656833" cy="577974"/>
          </a:xfrm>
          <a:prstGeom prst="rect">
            <a:avLst/>
          </a:prstGeom>
          <a:noFill/>
        </p:spPr>
      </p:pic>
      <p:sp>
        <p:nvSpPr>
          <p:cNvPr id="18" name="Rounded Rectangle 17"/>
          <p:cNvSpPr/>
          <p:nvPr/>
        </p:nvSpPr>
        <p:spPr>
          <a:xfrm>
            <a:off x="7812360" y="3573016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55298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501008"/>
            <a:ext cx="656833" cy="577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3" grpId="0"/>
      <p:bldP spid="14" grpId="0" animBg="1"/>
      <p:bldP spid="16" grpId="1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BanaNomic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4F198-8E55-43AF-92AA-2F1FFC1FB0A5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5" name="Picture 2" descr="C:\Users\John\Documents\University\4th Year\FYP\Presentation\tre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16832"/>
            <a:ext cx="31107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7812360" y="3573016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774825"/>
            <a:ext cx="5194920" cy="33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r>
              <a:rPr lang="en-GB" sz="2800" dirty="0" smtClean="0">
                <a:latin typeface="+mn-lt"/>
                <a:cs typeface="+mn-cs"/>
              </a:rPr>
              <a:t>BLACK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Climb up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Pick banana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Throw banana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Enact:</a:t>
            </a:r>
          </a:p>
          <a:p>
            <a:pPr marL="1352550" lvl="2" indent="-319088" eaLnBrk="0" hangingPunct="0">
              <a:buClr>
                <a:schemeClr val="accent3"/>
              </a:buClr>
              <a:buSzPct val="80000"/>
              <a:buFont typeface="Wingdings 2" pitchFamily="18" charset="2"/>
              <a:buChar char=""/>
            </a:pPr>
            <a:r>
              <a:rPr lang="en-GB" sz="2800" i="1" dirty="0" smtClean="0">
                <a:latin typeface="+mn-lt"/>
                <a:cs typeface="+mn-cs"/>
              </a:rPr>
              <a:t>RED is prohibited from climbing up</a:t>
            </a:r>
          </a:p>
          <a:p>
            <a:pPr marL="1352550" lvl="2" indent="-319088" eaLnBrk="0" hangingPunct="0">
              <a:buClr>
                <a:schemeClr val="accent3"/>
              </a:buClr>
              <a:buSzPct val="80000"/>
              <a:buFont typeface="Wingdings 2" pitchFamily="18" charset="2"/>
              <a:buChar char=""/>
            </a:pPr>
            <a:r>
              <a:rPr lang="en-GB" sz="2800" i="1" dirty="0" smtClean="0">
                <a:latin typeface="+mn-lt"/>
                <a:cs typeface="+mn-cs"/>
              </a:rPr>
              <a:t>RED is prohibited from enacting rules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7544" y="4941168"/>
            <a:ext cx="54109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solidFill>
                  <a:srgbClr val="C00000"/>
                </a:solidFill>
                <a:latin typeface="+mn-lt"/>
                <a:cs typeface="+mn-cs"/>
              </a:rPr>
              <a:t>RED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solidFill>
                  <a:srgbClr val="C00000"/>
                </a:solidFill>
                <a:latin typeface="+mn-lt"/>
                <a:cs typeface="+mn-cs"/>
              </a:rPr>
              <a:t>Pass!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4168" y="5085184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pic>
        <p:nvPicPr>
          <p:cNvPr id="17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013176"/>
            <a:ext cx="656833" cy="577974"/>
          </a:xfrm>
          <a:prstGeom prst="rect">
            <a:avLst/>
          </a:prstGeom>
          <a:noFill/>
        </p:spPr>
      </p:pic>
      <p:pic>
        <p:nvPicPr>
          <p:cNvPr id="55298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501008"/>
            <a:ext cx="656833" cy="577974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6084168" y="3571106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12360" y="508327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011266"/>
            <a:ext cx="656833" cy="577974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>
          <a:xfrm>
            <a:off x="6084168" y="3573016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pic>
        <p:nvPicPr>
          <p:cNvPr id="20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499098"/>
            <a:ext cx="656833" cy="577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/>
      <p:bldP spid="16" grpId="0" animBg="1"/>
      <p:bldP spid="19" grpId="0" animBg="1"/>
      <p:bldP spid="21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BanaNomic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4F198-8E55-43AF-92AA-2F1FFC1FB0A5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pic>
        <p:nvPicPr>
          <p:cNvPr id="5" name="Picture 2" descr="C:\Users\John\Documents\University\4th Year\FYP\Presentation\tre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16832"/>
            <a:ext cx="31107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774825"/>
            <a:ext cx="5194920" cy="33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r>
              <a:rPr lang="en-GB" sz="2800" dirty="0" smtClean="0">
                <a:latin typeface="+mn-lt"/>
                <a:cs typeface="+mn-cs"/>
              </a:rPr>
              <a:t>Who is the winner?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Most points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Highest level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Most rules enacted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Most banana throws</a:t>
            </a:r>
          </a:p>
          <a:p>
            <a:pPr marL="895350" lvl="1" indent="-319088" eaLnBrk="0" hangingPunct="0">
              <a:buClr>
                <a:schemeClr val="accent2"/>
              </a:buClr>
              <a:buSzPct val="80000"/>
              <a:buFont typeface="Wingdings 2" pitchFamily="18" charset="2"/>
              <a:buChar char=""/>
            </a:pPr>
            <a:r>
              <a:rPr lang="en-GB" sz="2800" dirty="0" smtClean="0">
                <a:latin typeface="+mn-lt"/>
                <a:cs typeface="+mn-cs"/>
              </a:rPr>
              <a:t>etc.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812360" y="508327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011266"/>
            <a:ext cx="656833" cy="577974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>
          <a:xfrm>
            <a:off x="6084168" y="3573016"/>
            <a:ext cx="7920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pic>
        <p:nvPicPr>
          <p:cNvPr id="20" name="Picture 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499098"/>
            <a:ext cx="656833" cy="577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734906">
            <a:off x="561975" y="3133725"/>
            <a:ext cx="18351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2071670" y="2000240"/>
            <a:ext cx="2286016" cy="1071570"/>
          </a:xfrm>
          <a:prstGeom prst="wedgeEllipseCallout">
            <a:avLst>
              <a:gd name="adj1" fmla="val -29460"/>
              <a:gd name="adj2" fmla="val 7588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GB" sz="3200" b="1" i="1" dirty="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Why electronic contracts?</a:t>
            </a:r>
            <a:endParaRPr lang="en-GB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Contracts are written using natural language</a:t>
            </a:r>
          </a:p>
          <a:p>
            <a:pPr lvl="1" eaLnBrk="1" hangingPunct="1"/>
            <a:r>
              <a:rPr lang="en-GB" dirty="0" smtClean="0"/>
              <a:t>Fraught with </a:t>
            </a:r>
            <a:r>
              <a:rPr lang="en-GB" dirty="0" smtClean="0"/>
              <a:t>ambiguity</a:t>
            </a:r>
          </a:p>
          <a:p>
            <a:pPr lvl="1" eaLnBrk="1" hangingPunct="1"/>
            <a:r>
              <a:rPr lang="en-GB" dirty="0" smtClean="0"/>
              <a:t>Different interpretations</a:t>
            </a:r>
            <a:endParaRPr lang="en-GB" dirty="0" smtClean="0"/>
          </a:p>
          <a:p>
            <a:pPr lvl="1" eaLnBrk="1" hangingPunct="1"/>
            <a:r>
              <a:rPr lang="en-GB" dirty="0" smtClean="0"/>
              <a:t>Require paid professionals to write &amp; check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Formally representing contracts</a:t>
            </a:r>
          </a:p>
          <a:p>
            <a:pPr lvl="1" eaLnBrk="1" hangingPunct="1"/>
            <a:r>
              <a:rPr lang="en-GB" dirty="0" smtClean="0"/>
              <a:t>Eliminate ambiguity</a:t>
            </a:r>
          </a:p>
          <a:p>
            <a:pPr lvl="1" eaLnBrk="1" hangingPunct="1"/>
            <a:r>
              <a:rPr lang="en-GB" dirty="0" smtClean="0"/>
              <a:t>Real-time checking</a:t>
            </a:r>
          </a:p>
          <a:p>
            <a:pPr lvl="1" eaLnBrk="1" hangingPunct="1"/>
            <a:r>
              <a:rPr lang="en-GB" dirty="0" smtClean="0"/>
              <a:t>Automated conflict detection</a:t>
            </a:r>
          </a:p>
          <a:p>
            <a:pPr eaLnBrk="1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00118-6AE2-4CBC-B1E5-52D1BA37668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Language problem</a:t>
            </a:r>
            <a:endParaRPr lang="en-GB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</a:t>
            </a:r>
            <a:r>
              <a:rPr lang="en-GB" dirty="0" smtClean="0"/>
              <a:t>xample</a:t>
            </a:r>
          </a:p>
          <a:p>
            <a:pPr lvl="1" eaLnBrk="1" hangingPunct="1"/>
            <a:r>
              <a:rPr lang="en-GB" i="1" dirty="0" smtClean="0"/>
              <a:t>All students must submit their assignment at some point before 12:00 noon</a:t>
            </a:r>
          </a:p>
          <a:p>
            <a:pPr lvl="1" eaLnBrk="1" hangingPunct="1"/>
            <a:r>
              <a:rPr lang="en-GB" dirty="0" smtClean="0"/>
              <a:t>∀ s : Student ·</a:t>
            </a:r>
            <a:br>
              <a:rPr lang="en-GB" dirty="0" smtClean="0"/>
            </a:br>
            <a:r>
              <a:rPr lang="en-GB" dirty="0" smtClean="0"/>
              <a:t>	◊[0,1200] O (s, submit) ∧ □[1201, ∞] F (s, submit)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Not human-friendly!</a:t>
            </a:r>
            <a:endParaRPr lang="en-GB" dirty="0" smtClean="0"/>
          </a:p>
          <a:p>
            <a:pPr eaLnBrk="1" hangingPunct="1"/>
            <a:r>
              <a:rPr lang="en-GB" dirty="0" smtClean="0"/>
              <a:t>Need to reconcile natural</a:t>
            </a:r>
            <a:br>
              <a:rPr lang="en-GB" dirty="0" smtClean="0"/>
            </a:br>
            <a:r>
              <a:rPr lang="en-GB" dirty="0" smtClean="0"/>
              <a:t>and formal </a:t>
            </a:r>
            <a:r>
              <a:rPr lang="en-GB" dirty="0" smtClean="0"/>
              <a:t>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DA05B-CB04-4A3E-BCD5-C420EFF370B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3317" name="Picture 5" descr="C:\Users\John\Documents\University\4th Year\FYP\Presentation\biz_fem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797152"/>
            <a:ext cx="1106487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oon 5"/>
          <p:cNvSpPr/>
          <p:nvPr/>
        </p:nvSpPr>
        <p:spPr>
          <a:xfrm rot="5400000">
            <a:off x="7160294" y="5440090"/>
            <a:ext cx="71438" cy="214312"/>
          </a:xfrm>
          <a:prstGeom prst="moon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Callout 6"/>
          <p:cNvSpPr/>
          <p:nvPr/>
        </p:nvSpPr>
        <p:spPr>
          <a:xfrm>
            <a:off x="5660114" y="4582830"/>
            <a:ext cx="857256" cy="571504"/>
          </a:xfrm>
          <a:prstGeom prst="wedgeEllipseCallout">
            <a:avLst>
              <a:gd name="adj1" fmla="val 53066"/>
              <a:gd name="adj2" fmla="val 6429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600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Controlled natural languages (CNLs)</a:t>
            </a:r>
            <a:endParaRPr lang="en-GB" dirty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5214937"/>
          </a:xfrm>
        </p:spPr>
        <p:txBody>
          <a:bodyPr/>
          <a:lstStyle/>
          <a:p>
            <a:pPr eaLnBrk="1" hangingPunct="1"/>
            <a:r>
              <a:rPr lang="en-GB" dirty="0" smtClean="0"/>
              <a:t>Reduced syntax / vocabulary</a:t>
            </a:r>
          </a:p>
          <a:p>
            <a:pPr eaLnBrk="1" hangingPunct="1"/>
            <a:r>
              <a:rPr lang="en-GB" dirty="0" smtClean="0"/>
              <a:t>Goal: </a:t>
            </a:r>
            <a:r>
              <a:rPr lang="en-GB" i="1" dirty="0" smtClean="0"/>
              <a:t>adequate </a:t>
            </a:r>
            <a:r>
              <a:rPr lang="en-GB" dirty="0" smtClean="0"/>
              <a:t>expressivity</a:t>
            </a:r>
          </a:p>
          <a:p>
            <a:pPr eaLnBrk="1" hangingPunct="1"/>
            <a:r>
              <a:rPr lang="en-GB" dirty="0" smtClean="0"/>
              <a:t>Benefit: a lot easier to parse / generate</a:t>
            </a:r>
          </a:p>
          <a:p>
            <a:pPr lvl="1" eaLnBrk="1" hangingPunct="1"/>
            <a:r>
              <a:rPr lang="en-GB" b="1" u="sng" dirty="0" smtClean="0"/>
              <a:t>Natural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The system is forbidden from producing a result if it has been cancelled by the owner.</a:t>
            </a:r>
          </a:p>
          <a:p>
            <a:pPr lvl="1" eaLnBrk="1" hangingPunct="1"/>
            <a:r>
              <a:rPr lang="en-GB" b="1" u="sng" dirty="0" smtClean="0"/>
              <a:t>Controlled</a:t>
            </a:r>
            <a:br>
              <a:rPr lang="en-GB" b="1" u="sng" dirty="0" smtClean="0"/>
            </a:br>
            <a:r>
              <a:rPr lang="en-GB" dirty="0" smtClean="0"/>
              <a:t>If owner of Job cancels Job, it is forbidden that SYSTEM produces result of Job</a:t>
            </a:r>
          </a:p>
          <a:p>
            <a:pPr lvl="1" eaLnBrk="1" hangingPunct="1"/>
            <a:r>
              <a:rPr lang="en-GB" sz="1600" dirty="0" smtClean="0"/>
              <a:t>Pace</a:t>
            </a:r>
            <a:r>
              <a:rPr lang="en-GB" sz="1600" dirty="0" smtClean="0"/>
              <a:t>, G. J., &amp; </a:t>
            </a:r>
            <a:r>
              <a:rPr lang="en-GB" sz="1600" dirty="0" err="1" smtClean="0"/>
              <a:t>Rosner</a:t>
            </a:r>
            <a:r>
              <a:rPr lang="en-GB" sz="1600" dirty="0" smtClean="0"/>
              <a:t>, M. (2009). A Controlled Language for the Specification of Contracts. In </a:t>
            </a:r>
            <a:r>
              <a:rPr lang="en-GB" sz="1600" i="1" dirty="0" smtClean="0"/>
              <a:t>Workshop on Controlled Natural Language 2009 (CNL'09)</a:t>
            </a:r>
            <a:r>
              <a:rPr lang="en-GB" sz="1600" dirty="0" smtClean="0"/>
              <a:t>. </a:t>
            </a:r>
            <a:r>
              <a:rPr lang="en-GB" sz="1600" dirty="0" err="1" smtClean="0"/>
              <a:t>Marettimo</a:t>
            </a:r>
            <a:r>
              <a:rPr lang="en-GB" sz="1600" dirty="0" smtClean="0"/>
              <a:t>, Italy.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B0B28-C5EB-4D99-A810-50BE46D042C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Layered approach</a:t>
            </a:r>
            <a:endParaRPr lang="en-GB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Formal contract logic </a:t>
            </a:r>
            <a:r>
              <a:rPr lang="en-GB" i="1" dirty="0" smtClean="0"/>
              <a:t>underneath</a:t>
            </a:r>
          </a:p>
          <a:p>
            <a:pPr eaLnBrk="1" hangingPunct="1"/>
            <a:r>
              <a:rPr lang="en-GB" dirty="0" smtClean="0"/>
              <a:t>CNL interface </a:t>
            </a:r>
            <a:r>
              <a:rPr lang="en-GB" i="1" dirty="0" smtClean="0"/>
              <a:t>on top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Note: CNL is</a:t>
            </a:r>
            <a:r>
              <a:rPr lang="en-GB" i="1" dirty="0" smtClean="0"/>
              <a:t> </a:t>
            </a:r>
            <a:r>
              <a:rPr lang="en-GB" dirty="0" smtClean="0"/>
              <a:t>itself </a:t>
            </a:r>
            <a:r>
              <a:rPr lang="en-GB" dirty="0" smtClean="0"/>
              <a:t>formal</a:t>
            </a:r>
            <a:r>
              <a:rPr lang="en-GB" dirty="0" smtClean="0"/>
              <a:t>,</a:t>
            </a:r>
            <a:r>
              <a:rPr lang="en-GB" dirty="0" smtClean="0"/>
              <a:t> but added abstraction is still advantageous</a:t>
            </a:r>
            <a:endParaRPr lang="en-GB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A60C2-383B-470F-A2AE-436C4C65742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15367" name="Picture 2" descr="C:\Users\John\Documents\University\4th Year\FYP\Presentation\biz_femal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13" y="3214688"/>
            <a:ext cx="1214437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Moon 10"/>
          <p:cNvSpPr/>
          <p:nvPr/>
        </p:nvSpPr>
        <p:spPr>
          <a:xfrm rot="16200000" flipV="1">
            <a:off x="7643813" y="3978275"/>
            <a:ext cx="71437" cy="214313"/>
          </a:xfrm>
          <a:prstGeom prst="moon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aphicFrame>
        <p:nvGraphicFramePr>
          <p:cNvPr id="10" name="Diagram 9"/>
          <p:cNvGraphicFramePr/>
          <p:nvPr/>
        </p:nvGraphicFramePr>
        <p:xfrm>
          <a:off x="755576" y="2924944"/>
          <a:ext cx="609600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Case study: Nomic</a:t>
            </a:r>
            <a:endParaRPr lang="en-GB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“A game of self-amendment”</a:t>
            </a:r>
          </a:p>
          <a:p>
            <a:pPr lvl="1" eaLnBrk="1" hangingPunct="1"/>
            <a:r>
              <a:rPr lang="en-GB" sz="1600" dirty="0" err="1" smtClean="0"/>
              <a:t>Suber</a:t>
            </a:r>
            <a:r>
              <a:rPr lang="en-GB" sz="1600" dirty="0" smtClean="0"/>
              <a:t>, P. (1990). Nomic: A Game of Self-Amendment. In </a:t>
            </a:r>
            <a:r>
              <a:rPr lang="en-GB" sz="1600" i="1" dirty="0" smtClean="0"/>
              <a:t>The Paradox of Self-Amendment</a:t>
            </a:r>
            <a:r>
              <a:rPr lang="en-GB" sz="1600" dirty="0" smtClean="0"/>
              <a:t>. Peter Lang Publishing. Retrieved from </a:t>
            </a:r>
            <a:r>
              <a:rPr lang="en-GB" sz="1600" dirty="0" smtClean="0">
                <a:hlinkClick r:id="rId2"/>
              </a:rPr>
              <a:t>http://www.earlham.edu/~peters/nomic.htm</a:t>
            </a:r>
            <a:r>
              <a:rPr lang="en-GB" sz="1600" dirty="0" smtClean="0"/>
              <a:t>.</a:t>
            </a:r>
          </a:p>
          <a:p>
            <a:pPr eaLnBrk="1" hangingPunct="1"/>
            <a:r>
              <a:rPr lang="en-GB" dirty="0" smtClean="0"/>
              <a:t>Turns are made by changing the rules</a:t>
            </a:r>
          </a:p>
          <a:p>
            <a:pPr eaLnBrk="1" hangingPunct="1"/>
            <a:r>
              <a:rPr lang="en-GB" dirty="0" smtClean="0"/>
              <a:t>Everything can change...</a:t>
            </a:r>
          </a:p>
          <a:p>
            <a:pPr lvl="1" eaLnBrk="1" hangingPunct="1"/>
            <a:r>
              <a:rPr lang="en-GB" dirty="0" smtClean="0"/>
              <a:t>...including how you win!</a:t>
            </a:r>
          </a:p>
          <a:p>
            <a:pPr eaLnBrk="1" hangingPunct="1"/>
            <a:r>
              <a:rPr lang="en-GB" dirty="0" smtClean="0"/>
              <a:t>Many variations </a:t>
            </a:r>
            <a:r>
              <a:rPr lang="en-GB" dirty="0" smtClean="0"/>
              <a:t>exist, all managed ‘manually’</a:t>
            </a:r>
          </a:p>
          <a:p>
            <a:pPr lvl="1" eaLnBrk="1" hangingPunct="1"/>
            <a:r>
              <a:rPr lang="en-GB" dirty="0" smtClean="0"/>
              <a:t>How to automate Nomic?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70ACE-2A40-4942-B9E7-48A40617733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 smtClean="0"/>
              <a:t>BanaNomic</a:t>
            </a:r>
            <a:endParaRPr lang="en-GB" dirty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5329238" cy="4624387"/>
          </a:xfrm>
        </p:spPr>
        <p:txBody>
          <a:bodyPr/>
          <a:lstStyle/>
          <a:p>
            <a:pPr eaLnBrk="1" hangingPunct="1"/>
            <a:r>
              <a:rPr lang="en-GB" sz="3200" dirty="0" smtClean="0"/>
              <a:t>Reduced version of Nomic</a:t>
            </a:r>
          </a:p>
          <a:p>
            <a:pPr eaLnBrk="1" hangingPunct="1"/>
            <a:r>
              <a:rPr lang="en-GB" sz="3200" dirty="0" smtClean="0"/>
              <a:t>Monkeys in a tree, collecting bananas</a:t>
            </a:r>
          </a:p>
          <a:p>
            <a:pPr eaLnBrk="1" hangingPunct="1"/>
            <a:r>
              <a:rPr lang="en-GB" sz="3200" dirty="0" smtClean="0"/>
              <a:t>Basic actions</a:t>
            </a:r>
          </a:p>
          <a:p>
            <a:pPr lvl="1" eaLnBrk="1" hangingPunct="1"/>
            <a:r>
              <a:rPr lang="en-GB" sz="2800" dirty="0" smtClean="0"/>
              <a:t>Climb up / down</a:t>
            </a:r>
          </a:p>
          <a:p>
            <a:pPr lvl="1" eaLnBrk="1" hangingPunct="1"/>
            <a:r>
              <a:rPr lang="en-GB" sz="2800" dirty="0" smtClean="0"/>
              <a:t>Pick / throw bananas</a:t>
            </a:r>
          </a:p>
          <a:p>
            <a:pPr eaLnBrk="1" hangingPunct="1"/>
            <a:r>
              <a:rPr lang="en-GB" sz="3200" dirty="0" smtClean="0"/>
              <a:t>Rules of the </a:t>
            </a:r>
            <a:r>
              <a:rPr lang="en-GB" sz="3200" dirty="0" smtClean="0"/>
              <a:t>rainforest</a:t>
            </a:r>
            <a:endParaRPr lang="en-GB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D0FA6-51EA-46E9-8263-1318AD3EC77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pic>
        <p:nvPicPr>
          <p:cNvPr id="17413" name="Picture 2" descr="C:\Users\John\Documents\University\4th Year\FYP\Presentation\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3" y="1952625"/>
            <a:ext cx="3214687" cy="41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 descr="C:\Users\John\Documents\University\4th Year\FYP\Presentation\banan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885354">
            <a:off x="6713538" y="2214563"/>
            <a:ext cx="492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4" descr="C:\Users\John\Documents\University\4th Year\FYP\Presentation\banan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3786188"/>
            <a:ext cx="492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4" descr="C:\Users\John\Documents\University\4th Year\FYP\Presentation\banan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530600">
            <a:off x="7429500" y="3286125"/>
            <a:ext cx="64293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-514899">
            <a:off x="6108700" y="2970213"/>
            <a:ext cx="59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657141">
            <a:off x="7643813" y="2428875"/>
            <a:ext cx="50006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2" descr="C:\Users\John\Documents\University\4th Year\FYP\Presentation\monkey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88567">
            <a:off x="7143750" y="4135438"/>
            <a:ext cx="523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3151</TotalTime>
  <Words>876</Words>
  <Application>Microsoft Office PowerPoint</Application>
  <PresentationFormat>On-screen Show (4:3)</PresentationFormat>
  <Paragraphs>306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Corbel</vt:lpstr>
      <vt:lpstr>Wingdings 2</vt:lpstr>
      <vt:lpstr>Wingdings</vt:lpstr>
      <vt:lpstr>Wingdings 3</vt:lpstr>
      <vt:lpstr>Calibri</vt:lpstr>
      <vt:lpstr>Courier New</vt:lpstr>
      <vt:lpstr>Module</vt:lpstr>
      <vt:lpstr>A Controlled Natural Language Interface for Electronic Contracts</vt:lpstr>
      <vt:lpstr>What is a contract?</vt:lpstr>
      <vt:lpstr>Contract examples</vt:lpstr>
      <vt:lpstr>Why electronic contracts?</vt:lpstr>
      <vt:lpstr>Language problem</vt:lpstr>
      <vt:lpstr>Controlled natural languages (CNLs)</vt:lpstr>
      <vt:lpstr>Layered approach</vt:lpstr>
      <vt:lpstr>Case study: Nomic</vt:lpstr>
      <vt:lpstr>BanaNomic</vt:lpstr>
      <vt:lpstr>BanaNomic</vt:lpstr>
      <vt:lpstr>Project objectives</vt:lpstr>
      <vt:lpstr>Architecture</vt:lpstr>
      <vt:lpstr>Contract logic</vt:lpstr>
      <vt:lpstr>Game evaluator</vt:lpstr>
      <vt:lpstr>Server backend</vt:lpstr>
      <vt:lpstr>Web application</vt:lpstr>
      <vt:lpstr>Grammatical Framework (GF)</vt:lpstr>
      <vt:lpstr>Guided input methods</vt:lpstr>
      <vt:lpstr>User interface</vt:lpstr>
      <vt:lpstr>User interface</vt:lpstr>
      <vt:lpstr>Evaluation</vt:lpstr>
      <vt:lpstr>Evaluation</vt:lpstr>
      <vt:lpstr>Results: In-game feedback</vt:lpstr>
      <vt:lpstr>Results: Post-game questionnaire</vt:lpstr>
      <vt:lpstr>Observations</vt:lpstr>
      <vt:lpstr>Conclusions</vt:lpstr>
      <vt:lpstr>Demo: Gameplay example</vt:lpstr>
      <vt:lpstr>BanaNomic Demo</vt:lpstr>
      <vt:lpstr>BanaNomic Demo</vt:lpstr>
      <vt:lpstr>BanaNomic Demo</vt:lpstr>
      <vt:lpstr>BanaNomic Demo</vt:lpstr>
      <vt:lpstr>BanaNomic Demo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Controlled Natural Language Interface for Electronic Contracts</dc:title>
  <dc:creator>John J. Camilleri</dc:creator>
  <cp:lastModifiedBy>John</cp:lastModifiedBy>
  <cp:revision>106</cp:revision>
  <dcterms:created xsi:type="dcterms:W3CDTF">2010-06-01T17:01:20Z</dcterms:created>
  <dcterms:modified xsi:type="dcterms:W3CDTF">2010-06-10T08:26:35Z</dcterms:modified>
</cp:coreProperties>
</file>