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1.xml" ContentType="application/vnd.ms-office.webextension+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21"/>
  </p:notesMasterIdLst>
  <p:sldIdLst>
    <p:sldId id="267" r:id="rId2"/>
    <p:sldId id="268" r:id="rId3"/>
    <p:sldId id="288" r:id="rId4"/>
    <p:sldId id="269" r:id="rId5"/>
    <p:sldId id="284" r:id="rId6"/>
    <p:sldId id="285" r:id="rId7"/>
    <p:sldId id="289" r:id="rId8"/>
    <p:sldId id="271" r:id="rId9"/>
    <p:sldId id="272" r:id="rId10"/>
    <p:sldId id="273" r:id="rId11"/>
    <p:sldId id="286" r:id="rId12"/>
    <p:sldId id="276" r:id="rId13"/>
    <p:sldId id="275" r:id="rId14"/>
    <p:sldId id="277" r:id="rId15"/>
    <p:sldId id="279" r:id="rId16"/>
    <p:sldId id="290" r:id="rId17"/>
    <p:sldId id="280" r:id="rId18"/>
    <p:sldId id="281" r:id="rId19"/>
    <p:sldId id="282"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123" charset="0"/>
        <a:ea typeface="ＭＳ Ｐゴシック" pitchFamily="-123" charset="-128"/>
        <a:cs typeface="ＭＳ Ｐゴシック" pitchFamily="-123" charset="-128"/>
      </a:defRPr>
    </a:lvl1pPr>
    <a:lvl2pPr marL="457200" algn="l" rtl="0" fontAlgn="base">
      <a:spcBef>
        <a:spcPct val="0"/>
      </a:spcBef>
      <a:spcAft>
        <a:spcPct val="0"/>
      </a:spcAft>
      <a:defRPr sz="2400" kern="1200">
        <a:solidFill>
          <a:schemeClr val="tx1"/>
        </a:solidFill>
        <a:latin typeface="Arial" pitchFamily="-123" charset="0"/>
        <a:ea typeface="ＭＳ Ｐゴシック" pitchFamily="-123" charset="-128"/>
        <a:cs typeface="ＭＳ Ｐゴシック" pitchFamily="-123" charset="-128"/>
      </a:defRPr>
    </a:lvl2pPr>
    <a:lvl3pPr marL="914400" algn="l" rtl="0" fontAlgn="base">
      <a:spcBef>
        <a:spcPct val="0"/>
      </a:spcBef>
      <a:spcAft>
        <a:spcPct val="0"/>
      </a:spcAft>
      <a:defRPr sz="2400" kern="1200">
        <a:solidFill>
          <a:schemeClr val="tx1"/>
        </a:solidFill>
        <a:latin typeface="Arial" pitchFamily="-123" charset="0"/>
        <a:ea typeface="ＭＳ Ｐゴシック" pitchFamily="-123" charset="-128"/>
        <a:cs typeface="ＭＳ Ｐゴシック" pitchFamily="-123" charset="-128"/>
      </a:defRPr>
    </a:lvl3pPr>
    <a:lvl4pPr marL="1371600" algn="l" rtl="0" fontAlgn="base">
      <a:spcBef>
        <a:spcPct val="0"/>
      </a:spcBef>
      <a:spcAft>
        <a:spcPct val="0"/>
      </a:spcAft>
      <a:defRPr sz="2400" kern="1200">
        <a:solidFill>
          <a:schemeClr val="tx1"/>
        </a:solidFill>
        <a:latin typeface="Arial" pitchFamily="-123" charset="0"/>
        <a:ea typeface="ＭＳ Ｐゴシック" pitchFamily="-123" charset="-128"/>
        <a:cs typeface="ＭＳ Ｐゴシック" pitchFamily="-123" charset="-128"/>
      </a:defRPr>
    </a:lvl4pPr>
    <a:lvl5pPr marL="1828800" algn="l" rtl="0" fontAlgn="base">
      <a:spcBef>
        <a:spcPct val="0"/>
      </a:spcBef>
      <a:spcAft>
        <a:spcPct val="0"/>
      </a:spcAft>
      <a:defRPr sz="2400" kern="1200">
        <a:solidFill>
          <a:schemeClr val="tx1"/>
        </a:solidFill>
        <a:latin typeface="Arial" pitchFamily="-123" charset="0"/>
        <a:ea typeface="ＭＳ Ｐゴシック" pitchFamily="-123" charset="-128"/>
        <a:cs typeface="ＭＳ Ｐゴシック" pitchFamily="-123" charset="-128"/>
      </a:defRPr>
    </a:lvl5pPr>
    <a:lvl6pPr marL="2286000" algn="l" defTabSz="457200" rtl="0" eaLnBrk="1" latinLnBrk="0" hangingPunct="1">
      <a:defRPr sz="2400" kern="1200">
        <a:solidFill>
          <a:schemeClr val="tx1"/>
        </a:solidFill>
        <a:latin typeface="Arial" pitchFamily="-123" charset="0"/>
        <a:ea typeface="ＭＳ Ｐゴシック" pitchFamily="-123" charset="-128"/>
        <a:cs typeface="ＭＳ Ｐゴシック" pitchFamily="-123" charset="-128"/>
      </a:defRPr>
    </a:lvl6pPr>
    <a:lvl7pPr marL="2743200" algn="l" defTabSz="457200" rtl="0" eaLnBrk="1" latinLnBrk="0" hangingPunct="1">
      <a:defRPr sz="2400" kern="1200">
        <a:solidFill>
          <a:schemeClr val="tx1"/>
        </a:solidFill>
        <a:latin typeface="Arial" pitchFamily="-123" charset="0"/>
        <a:ea typeface="ＭＳ Ｐゴシック" pitchFamily="-123" charset="-128"/>
        <a:cs typeface="ＭＳ Ｐゴシック" pitchFamily="-123" charset="-128"/>
      </a:defRPr>
    </a:lvl7pPr>
    <a:lvl8pPr marL="3200400" algn="l" defTabSz="457200" rtl="0" eaLnBrk="1" latinLnBrk="0" hangingPunct="1">
      <a:defRPr sz="2400" kern="1200">
        <a:solidFill>
          <a:schemeClr val="tx1"/>
        </a:solidFill>
        <a:latin typeface="Arial" pitchFamily="-123" charset="0"/>
        <a:ea typeface="ＭＳ Ｐゴシック" pitchFamily="-123" charset="-128"/>
        <a:cs typeface="ＭＳ Ｐゴシック" pitchFamily="-123" charset="-128"/>
      </a:defRPr>
    </a:lvl8pPr>
    <a:lvl9pPr marL="3657600" algn="l" defTabSz="457200" rtl="0" eaLnBrk="1" latinLnBrk="0" hangingPunct="1">
      <a:defRPr sz="2400" kern="1200">
        <a:solidFill>
          <a:schemeClr val="tx1"/>
        </a:solidFill>
        <a:latin typeface="Arial" pitchFamily="-123" charset="0"/>
        <a:ea typeface="ＭＳ Ｐゴシック" pitchFamily="-123" charset="-128"/>
        <a:cs typeface="ＭＳ Ｐゴシック" pitchFamily="-123"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1" autoAdjust="0"/>
    <p:restoredTop sz="86416" autoAdjust="0"/>
  </p:normalViewPr>
  <p:slideViewPr>
    <p:cSldViewPr>
      <p:cViewPr varScale="1">
        <p:scale>
          <a:sx n="69" d="100"/>
          <a:sy n="69" d="100"/>
        </p:scale>
        <p:origin x="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mn-ea"/>
                <a:cs typeface="+mn-cs"/>
              </a:defRPr>
            </a:lvl1pPr>
          </a:lstStyle>
          <a:p>
            <a:pPr>
              <a:defRPr/>
            </a:pPr>
            <a:fld id="{CDCD7272-A8EE-4853-8490-77B2EA306034}" type="datetimeFigureOut">
              <a:rPr lang="en-US"/>
              <a:pPr>
                <a:defRPr/>
              </a:pPr>
              <a:t>3/24/2021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mn-ea"/>
                <a:cs typeface="+mn-cs"/>
              </a:defRPr>
            </a:lvl1pPr>
          </a:lstStyle>
          <a:p>
            <a:pPr>
              <a:defRPr/>
            </a:pPr>
            <a:fld id="{E5497529-DF2B-4CD4-BC3E-ECA72BAE9A75}" type="slidenum">
              <a:rPr lang="en-US"/>
              <a:pPr>
                <a:defRPr/>
              </a:pPr>
              <a:t>‹#›</a:t>
            </a:fld>
            <a:endParaRPr lang="en-US" dirty="0"/>
          </a:p>
        </p:txBody>
      </p:sp>
    </p:spTree>
    <p:extLst>
      <p:ext uri="{BB962C8B-B14F-4D97-AF65-F5344CB8AC3E}">
        <p14:creationId xmlns:p14="http://schemas.microsoft.com/office/powerpoint/2010/main" val="824270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23" charset="-128"/>
        <a:cs typeface="ＭＳ Ｐゴシック" pitchFamily="-123"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23"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23"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23"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2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ppic.org/main/home.as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savethecsu.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p:txBody>
          <a:bodyPr wrap="square" numCol="1" anchor="t" anchorCtr="0" compatLnSpc="1">
            <a:prstTxWarp prst="textNoShape">
              <a:avLst/>
            </a:prstTxWarp>
            <a:normAutofit fontScale="85000" lnSpcReduction="20000"/>
          </a:bodyPr>
          <a:lstStyle/>
          <a:p>
            <a:pPr>
              <a:defRPr/>
            </a:pPr>
            <a:r>
              <a:rPr lang="en-US" dirty="0">
                <a:ea typeface="+mn-ea"/>
                <a:cs typeface="+mn-cs"/>
              </a:rPr>
              <a:t>Dear Presenter, We believe that education in California is in crisis. This presentation aims to equip all faculty, staff, students, and friends of California State University to become ambassadors for change. By understanding the role played by the California State University system in the state of California, and by helping spread the word about the importance of higher education, you can make a difference! The final slides provide action points for listeners—please encourage people to take the action suggested. We provide the copy of the one-click letter on the www.savethecsu.com website on the next-to-last slide. You can make copies of that as well and distribute them at any talk you give.</a:t>
            </a:r>
          </a:p>
          <a:p>
            <a:pPr>
              <a:defRPr/>
            </a:pPr>
            <a:endParaRPr lang="en-US" dirty="0">
              <a:ea typeface="+mn-ea"/>
              <a:cs typeface="+mn-cs"/>
            </a:endParaRPr>
          </a:p>
          <a:p>
            <a:pPr>
              <a:defRPr/>
            </a:pPr>
            <a:r>
              <a:rPr lang="en-US" dirty="0">
                <a:ea typeface="+mn-ea"/>
                <a:cs typeface="+mn-cs"/>
              </a:rPr>
              <a:t>We imagine that this presentation can be modified for local campuses to highlight the social, economic, and cultural impact of each university in its local context. For this reason, we are distributing the CSU version and the CSULB version to provide two different models. Please consider using the presentations in the following ways: (a) as a teach-in activity to raise awareness about the budget cuts; (b) posting them on your course management system so students can download them and share with their families and friends; (c) as part of a public education support effort at PTAs, schools, places of worship, and other local organizations in which you might be involved.</a:t>
            </a:r>
          </a:p>
          <a:p>
            <a:pPr>
              <a:defRPr/>
            </a:pPr>
            <a:endParaRPr lang="en-US" dirty="0">
              <a:ea typeface="+mn-ea"/>
              <a:cs typeface="+mn-cs"/>
            </a:endParaRPr>
          </a:p>
          <a:p>
            <a:pPr>
              <a:defRPr/>
            </a:pPr>
            <a:r>
              <a:rPr lang="en-US" dirty="0">
                <a:ea typeface="+mn-ea"/>
                <a:cs typeface="+mn-cs"/>
              </a:rPr>
              <a:t>Finally, please stay tuned for updated budget numbers as the California fiscal crisis unfolds. And please continue to help all of us advocate for the restoration of funding to public education in the state of California. If you have questions, please contact Lisa Vollendorf (lvollend@csulb.edu) or Daniel O’Connor (oconnor@csulb.edu). Thank you.</a:t>
            </a:r>
          </a:p>
          <a:p>
            <a:pPr>
              <a:defRPr/>
            </a:pPr>
            <a:endParaRPr lang="en-US" dirty="0">
              <a:ea typeface="+mn-ea"/>
              <a:cs typeface="+mn-cs"/>
            </a:endParaRPr>
          </a:p>
          <a:p>
            <a:pPr>
              <a:defRPr/>
            </a:pPr>
            <a:r>
              <a:rPr lang="en-US" dirty="0">
                <a:ea typeface="+mn-ea"/>
                <a:cs typeface="+mn-cs"/>
              </a:rPr>
              <a:t>Data in this presentation taken from:</a:t>
            </a:r>
          </a:p>
          <a:p>
            <a:pPr marL="228600" indent="-228600">
              <a:buFontTx/>
              <a:buAutoNum type="alphaLcPeriod"/>
              <a:defRPr/>
            </a:pPr>
            <a:r>
              <a:rPr lang="en-US" dirty="0">
                <a:ea typeface="+mn-ea"/>
                <a:cs typeface="+mn-cs"/>
              </a:rPr>
              <a:t>CSU impact on state data: http://www.calstate.edu/impact</a:t>
            </a:r>
          </a:p>
          <a:p>
            <a:pPr marL="228600" indent="-228600">
              <a:buFontTx/>
              <a:buAutoNum type="alphaLcPeriod"/>
              <a:defRPr/>
            </a:pPr>
            <a:r>
              <a:rPr lang="en-US" dirty="0">
                <a:ea typeface="+mn-ea"/>
                <a:cs typeface="+mn-cs"/>
              </a:rPr>
              <a:t>CSU industry impact:  http://www.calstate.edu/impact/industrylist.shtml</a:t>
            </a:r>
          </a:p>
          <a:p>
            <a:pPr>
              <a:defRPr/>
            </a:pPr>
            <a:r>
              <a:rPr lang="en-US" dirty="0">
                <a:ea typeface="+mn-ea"/>
                <a:cs typeface="+mn-cs"/>
              </a:rPr>
              <a:t>c. California at the Edge Report: http://www.calfac.org/CalAtTheEdge.html</a:t>
            </a:r>
          </a:p>
          <a:p>
            <a:pPr>
              <a:defRPr/>
            </a:pPr>
            <a:r>
              <a:rPr lang="en-US" dirty="0">
                <a:ea typeface="+mn-ea"/>
                <a:cs typeface="+mn-cs"/>
              </a:rPr>
              <a:t>d. Public Policy Institute of California  “California 2025: Taking on the Future” http://www.ppic.org/main/publication.asp?i=489</a:t>
            </a:r>
          </a:p>
          <a:p>
            <a:pPr>
              <a:defRPr/>
            </a:pPr>
            <a:endParaRPr lang="en-US" dirty="0">
              <a:ea typeface="+mn-ea"/>
              <a:cs typeface="+mn-cs"/>
            </a:endParaRP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9AD042-5E3F-422D-A165-975138612D52}" type="slidenum">
              <a:rPr lang="en-US" smtClean="0">
                <a:latin typeface="Arial" pitchFamily="-123" charset="0"/>
                <a:ea typeface="ＭＳ Ｐゴシック" pitchFamily="-123" charset="-128"/>
                <a:cs typeface="ＭＳ Ｐゴシック" pitchFamily="-123" charset="-128"/>
              </a:rPr>
              <a:pPr/>
              <a:t>1</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CSU pays out over $7 million in the state, which recovers $4.41 for every $1 invested. The system supports over 200,000 jobs in the state of California. Its 2 million graduates earn $89 billion and pay $760 million in taxes. </a:t>
            </a:r>
          </a:p>
          <a:p>
            <a:endParaRPr lang="en-US"/>
          </a:p>
          <a:p>
            <a:endParaRPr lang="en-US"/>
          </a:p>
          <a:p>
            <a:r>
              <a:rPr lang="en-US"/>
              <a:t>http://www.calstate.edu/PA/2009Facts/</a:t>
            </a:r>
          </a:p>
          <a:p>
            <a:endParaRPr lang="en-US"/>
          </a:p>
          <a:p>
            <a:endParaRPr lang="en-US"/>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092460-27C8-4E97-B4A1-FFF7FE0E26E5}" type="slidenum">
              <a:rPr lang="en-US" smtClean="0">
                <a:latin typeface="Arial" pitchFamily="-123" charset="0"/>
                <a:ea typeface="ＭＳ Ｐゴシック" pitchFamily="-123" charset="-128"/>
                <a:cs typeface="ＭＳ Ｐゴシック" pitchFamily="-123" charset="-128"/>
              </a:rPr>
              <a:pPr/>
              <a:t>10</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CSULB has a major impact on the Long Beach economy. We are the third largest employer in the city and generate $65 million in taxes. Similarly, every single day we are in operation, we generate $2.8 million in the region’s economy. $11,200 per year is spent in our community by each student on our campus. The return on the investment is amazing: $4.33 is generated in economic activity for every $1 invested.</a:t>
            </a:r>
          </a:p>
          <a:p>
            <a:endParaRPr lang="en-US"/>
          </a:p>
          <a:p>
            <a:endParaRPr lang="en-US"/>
          </a:p>
          <a:p>
            <a:r>
              <a:rPr lang="en-US"/>
              <a:t>Data from this slide taken from:</a:t>
            </a:r>
          </a:p>
          <a:p>
            <a:r>
              <a:rPr lang="en-US"/>
              <a:t>CSULB Economic Impact Report</a:t>
            </a:r>
          </a:p>
          <a:p>
            <a:r>
              <a:rPr lang="en-US"/>
              <a:t>http://www.csulb.edu/president/government-community/economic_impact/index.html</a:t>
            </a:r>
          </a:p>
          <a:p>
            <a:endParaRPr lang="en-US"/>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984E1-82E2-444E-A6FE-638A6C93AA24}" type="slidenum">
              <a:rPr lang="en-US" smtClean="0">
                <a:latin typeface="Arial" pitchFamily="-123" charset="0"/>
                <a:ea typeface="ＭＳ Ｐゴシック" pitchFamily="-123" charset="-128"/>
                <a:cs typeface="ＭＳ Ｐゴシック" pitchFamily="-123" charset="-128"/>
              </a:rPr>
              <a:pPr/>
              <a:t>11</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For decades, California was the envy of the world thanks to the Master Plan for education and the resources put toward education. This helped us become one of the largest economies in the world. But our standard of living is in decline. That decline occurred in direct relationship to the decreased resources we have put towards education in the state. Cuts in education will only exacerbate that decline. The statistics on this slide put the decline in perspective.</a:t>
            </a:r>
          </a:p>
          <a:p>
            <a:endParaRPr lang="en-US" dirty="0"/>
          </a:p>
          <a:p>
            <a:r>
              <a:rPr lang="en-US" dirty="0"/>
              <a:t>Indeed,  numerous studies, including one of the leading K-12 finance textbooks on the market by Alexander and Salmon (</a:t>
            </a:r>
            <a:r>
              <a:rPr lang="en-US" i="1" dirty="0"/>
              <a:t>Financing Public Education) , </a:t>
            </a:r>
            <a:r>
              <a:rPr lang="en-US" dirty="0"/>
              <a:t>suggest that California has dropped to the bottom both in the percent of students in college and in tax effort for K-12 public education.</a:t>
            </a:r>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F993E49-FB3D-4157-A934-5273E2968AE0}" type="slidenum">
              <a:rPr lang="en-US" smtClean="0">
                <a:latin typeface="Arial" pitchFamily="-123" charset="0"/>
                <a:ea typeface="ＭＳ Ｐゴシック" pitchFamily="-123" charset="-128"/>
                <a:cs typeface="ＭＳ Ｐゴシック" pitchFamily="-123" charset="-128"/>
              </a:rPr>
              <a:pPr/>
              <a:t>12</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These budget numbers grow worse for every day that California has no budget. As of July 2009, the $584 million cut in funding to the CSU was the equivalent of not funding 95,000 students. Similarly, in 2009, the state put $255 million of the federal stimulus money into the CSU appropriation. This money may not be replaced by the state in 2010. Our budget is in crisis and in decline. Only with the help of the public can we all work together to restore funding. For 2010, we are expecting deficits between $12-18 million on our biggest campuses (such as CSU Long Beach).</a:t>
            </a:r>
          </a:p>
          <a:p>
            <a:endParaRPr lang="en-US"/>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D1BA67-0915-443A-AEA3-19D3E0C809F0}" type="slidenum">
              <a:rPr lang="en-US" smtClean="0">
                <a:latin typeface="Arial" pitchFamily="-123" charset="0"/>
                <a:ea typeface="ＭＳ Ｐゴシック" pitchFamily="-123" charset="-128"/>
                <a:cs typeface="ＭＳ Ｐゴシック" pitchFamily="-123" charset="-128"/>
              </a:rPr>
              <a:pPr/>
              <a:t>13</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Supporting the Cal State system is a smart investment for the state, for our kids, and for our future.</a:t>
            </a:r>
          </a:p>
          <a:p>
            <a:endParaRPr lang="en-US" dirty="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C1AFD2-CF06-480B-875D-960374A2F109}" type="slidenum">
              <a:rPr lang="en-US" smtClean="0">
                <a:latin typeface="Arial" pitchFamily="-123" charset="0"/>
                <a:ea typeface="ＭＳ Ｐゴシック" pitchFamily="-123" charset="-128"/>
                <a:cs typeface="ＭＳ Ｐゴシック" pitchFamily="-123" charset="-128"/>
              </a:rPr>
              <a:pPr/>
              <a:t>14</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i="1"/>
              <a:t>NOTE: </a:t>
            </a:r>
            <a:r>
              <a:rPr lang="en-US"/>
              <a:t>Presenters should keep in mind that the California 2025 report (see below) was released before the severe budget cuts, so these numbers now are overly optimistic. </a:t>
            </a:r>
          </a:p>
          <a:p>
            <a:endParaRPr lang="en-US"/>
          </a:p>
          <a:p>
            <a:r>
              <a:rPr lang="en-US"/>
              <a:t>Facts about college education needs in California taken from: </a:t>
            </a:r>
            <a:r>
              <a:rPr lang="en-US">
                <a:hlinkClick r:id="rId3"/>
              </a:rPr>
              <a:t>www.ppic.org</a:t>
            </a:r>
            <a:endParaRPr lang="en-US"/>
          </a:p>
          <a:p>
            <a:r>
              <a:rPr lang="en-US"/>
              <a:t>“California’s Future Workforce Will There Be Enough College Graduates?”</a:t>
            </a:r>
          </a:p>
          <a:p>
            <a:r>
              <a:rPr lang="en-US"/>
              <a:t>By Deborah Reed with research support from Qian Li</a:t>
            </a:r>
          </a:p>
          <a:p>
            <a:r>
              <a:rPr lang="en-US" i="1"/>
              <a:t>Supported with funding from The William and Flora Hewlett Foundation</a:t>
            </a:r>
            <a:endParaRPr lang="en-US"/>
          </a:p>
          <a:p>
            <a:endParaRPr lang="en-US"/>
          </a:p>
          <a:p>
            <a:endParaRPr lang="en-US"/>
          </a:p>
          <a:p>
            <a:endParaRPr lang="en-US"/>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8EBD8B-D3B4-4A6A-914A-96587801E2DC}" type="slidenum">
              <a:rPr lang="en-US" smtClean="0">
                <a:latin typeface="Arial" pitchFamily="-123" charset="0"/>
                <a:ea typeface="ＭＳ Ｐゴシック" pitchFamily="-123" charset="-128"/>
                <a:cs typeface="ＭＳ Ｐゴシック" pitchFamily="-123" charset="-128"/>
              </a:rPr>
              <a:pPr/>
              <a:t>15</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D87DA2-E214-43ED-9725-38E4D979E5C3}" type="slidenum">
              <a:rPr lang="en-US" smtClean="0">
                <a:latin typeface="Arial" pitchFamily="-123" charset="0"/>
                <a:ea typeface="ＭＳ Ｐゴシック" pitchFamily="-123" charset="-128"/>
                <a:cs typeface="ＭＳ Ｐゴシック" pitchFamily="-123" charset="-128"/>
              </a:rPr>
              <a:pPr/>
              <a:t>17</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a:t>Please visit the savethecsu.com website to find a one-click letter that requests immediate restoration of funding to higher education in California. </a:t>
            </a:r>
          </a:p>
          <a:p>
            <a:endParaRPr lang="en-US"/>
          </a:p>
          <a:p>
            <a:r>
              <a:rPr lang="en-US"/>
              <a:t>A copy of the message appears below. Presenters and friends of the CSU can simply cut and paste this into a Word document to distribute as copies at an event. Or you can simply invite people to visit the website: http://www.savethecsu.com.</a:t>
            </a:r>
          </a:p>
          <a:p>
            <a:br>
              <a:rPr lang="en-US"/>
            </a:br>
            <a:r>
              <a:rPr lang="en-US"/>
              <a:t>Dear Friend,</a:t>
            </a:r>
            <a:br>
              <a:rPr lang="en-US"/>
            </a:br>
            <a:br>
              <a:rPr lang="en-US"/>
            </a:br>
            <a:r>
              <a:rPr lang="en-US"/>
              <a:t>As we suffer the worst economic crisis since the Great Depression, our government has bailed out banks, corporations, and executive management. Now these hard times are threatening our California educational system and our children's future. Help us encourage the state to </a:t>
            </a:r>
            <a:r>
              <a:rPr lang="en-US" b="1"/>
              <a:t>renew the promise, restore the funding, and revive California's future</a:t>
            </a:r>
            <a:r>
              <a:rPr lang="en-US"/>
              <a:t>. Visit </a:t>
            </a:r>
            <a:r>
              <a:rPr lang="en-US" b="1"/>
              <a:t>www.savethecsu.com</a:t>
            </a:r>
            <a:r>
              <a:rPr lang="en-US"/>
              <a:t> to send a one-click letter to CSU Chancellor Reed, Governor Schwarzenegger, and key California legislators. The prosperity of California depends on education. CSU students are tomorrow's work force, and they need quality education today. </a:t>
            </a:r>
            <a:br>
              <a:rPr lang="en-US"/>
            </a:br>
            <a:br>
              <a:rPr lang="en-US"/>
            </a:br>
            <a:r>
              <a:rPr lang="en-US"/>
              <a:t>The university system has long served as a foundation for California business and economic growth. These cuts to the CSU undermine California's economic recovery. These cuts jeopardize the future of our students who depend on access to higher education today to prepare for the jobs of tomorrow.</a:t>
            </a:r>
            <a:br>
              <a:rPr lang="en-US"/>
            </a:br>
            <a:br>
              <a:rPr lang="en-US"/>
            </a:br>
            <a:r>
              <a:rPr lang="en-US"/>
              <a:t>Did you know that our universities are already severely weakened by years of underfunding? California education is celebrated around the world, but the ominous truth is that higher education is already in trouble. Budget cuts now will deny about 50,000 students access to CSU. It already takes 6 years to finish a “4-year” degree at a CSU. Fewer classes will make it even harder for students to graduate. Without a college degree, high school graduates are twice as likely to be unemployed. This heavy burden threatens California’s future. </a:t>
            </a:r>
            <a:br>
              <a:rPr lang="en-US"/>
            </a:br>
            <a:endParaRPr lang="en-US"/>
          </a:p>
          <a:p>
            <a:r>
              <a:rPr lang="en-US"/>
              <a:t>Our future is your future, California.</a:t>
            </a:r>
          </a:p>
          <a:p>
            <a:br>
              <a:rPr lang="en-US"/>
            </a:br>
            <a:r>
              <a:rPr lang="en-US"/>
              <a:t>Sincerely,</a:t>
            </a:r>
            <a:br>
              <a:rPr lang="en-US"/>
            </a:br>
            <a:r>
              <a:rPr lang="en-US"/>
              <a:t>CSU Faculty, Students, Staff, and Friends</a:t>
            </a:r>
            <a:br>
              <a:rPr lang="en-US"/>
            </a:br>
            <a:r>
              <a:rPr lang="en-US">
                <a:hlinkClick r:id="rId3"/>
              </a:rPr>
              <a:t>Save the CSU</a:t>
            </a:r>
            <a:r>
              <a:rPr lang="en-US"/>
              <a:t> (</a:t>
            </a:r>
            <a:r>
              <a:rPr lang="en-US">
                <a:hlinkClick r:id="rId3"/>
              </a:rPr>
              <a:t>http://www.savethecsu.com/</a:t>
            </a:r>
            <a:r>
              <a:rPr lang="en-US"/>
              <a:t>)</a:t>
            </a:r>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44BFA4-F715-4911-A0D9-2C3E617E0BE1}" type="slidenum">
              <a:rPr lang="en-US" smtClean="0">
                <a:latin typeface="Arial" pitchFamily="-123" charset="0"/>
                <a:ea typeface="ＭＳ Ｐゴシック" pitchFamily="-123" charset="-128"/>
                <a:cs typeface="ＭＳ Ｐゴシック" pitchFamily="-123" charset="-128"/>
              </a:rPr>
              <a:pPr/>
              <a:t>18</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DB32AB-22EE-4010-A7E6-5402DABE3E23}" type="slidenum">
              <a:rPr lang="en-US" smtClean="0">
                <a:latin typeface="Arial" pitchFamily="-123" charset="0"/>
                <a:ea typeface="ＭＳ Ｐゴシック" pitchFamily="-123" charset="-128"/>
                <a:cs typeface="ＭＳ Ｐゴシック" pitchFamily="-123" charset="-128"/>
              </a:rPr>
              <a:pPr/>
              <a:t>19</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High quality, affordable education with an emphasis on scholarship and preparing students for the global economy are at the core of our educational mission. Perhaps most importantly for many of us, we prepare California’s workforce, as the data in this presentation confirm. </a:t>
            </a:r>
          </a:p>
          <a:p>
            <a:endParaRPr lang="en-US"/>
          </a:p>
          <a:p>
            <a:r>
              <a:rPr lang="en-US"/>
              <a:t>[The entire mission statement can be found at: http://www.calstate.edu/PA/info/mission.shtml]</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99C7E3-C3C1-43E0-ACEB-F3AFE9CBFF0C}" type="slidenum">
              <a:rPr lang="en-US" smtClean="0">
                <a:latin typeface="Arial" pitchFamily="-123" charset="0"/>
                <a:ea typeface="ＭＳ Ｐゴシック" pitchFamily="-123" charset="-128"/>
                <a:cs typeface="ＭＳ Ｐゴシック" pitchFamily="-123" charset="-128"/>
              </a:rPr>
              <a:pPr/>
              <a:t>2</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772068-42FD-41C1-B931-B891147DB647}" type="slidenum">
              <a:rPr lang="en-US" smtClean="0">
                <a:latin typeface="Arial" pitchFamily="-123" charset="0"/>
                <a:ea typeface="ＭＳ Ｐゴシック" pitchFamily="-123" charset="-128"/>
                <a:cs typeface="ＭＳ Ｐゴシック" pitchFamily="-123" charset="-128"/>
              </a:rPr>
              <a:pPr/>
              <a:t>3</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9C2E11-3AC8-480F-8FF7-A99EBC2E4059}" type="slidenum">
              <a:rPr lang="en-US" smtClean="0">
                <a:latin typeface="Arial" pitchFamily="-123" charset="0"/>
                <a:ea typeface="ＭＳ Ｐゴシック" pitchFamily="-123" charset="-128"/>
                <a:cs typeface="ＭＳ Ｐゴシック" pitchFamily="-123" charset="-128"/>
              </a:rPr>
              <a:pPr/>
              <a:t>4</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These statistics speak for themselves: the CSU educates the workforce in California. Without the CSU, thousands of businesses and numerous industries would not be able to find qualified employees. And thousands of students would be denied access to the professions that have made the state into one of the most important economic forces in the world.</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35BF82-F666-47F0-8375-86450DE612EC}" type="slidenum">
              <a:rPr lang="en-US" smtClean="0">
                <a:latin typeface="Arial" pitchFamily="-123" charset="0"/>
                <a:ea typeface="ＭＳ Ｐゴシック" pitchFamily="-123" charset="-128"/>
                <a:cs typeface="ＭＳ Ｐゴシック" pitchFamily="-123" charset="-128"/>
              </a:rPr>
              <a:pPr/>
              <a:t>5</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Placeholder 2"/>
          <p:cNvSpPr>
            <a:spLocks noGrp="1" noRot="1" noChangeAspect="1"/>
          </p:cNvSpPr>
          <p:nvPr>
            <p:ph type="sldImg"/>
          </p:nvPr>
        </p:nvSpPr>
        <p:spPr bwMode="auto">
          <a:noFill/>
          <a:ln>
            <a:solidFill>
              <a:srgbClr val="000000"/>
            </a:solidFill>
            <a:miter lim="800000"/>
            <a:headEnd/>
            <a:tailEnd/>
          </a:ln>
        </p:spPr>
      </p:sp>
      <p:sp>
        <p:nvSpPr>
          <p:cNvPr id="6349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CSULB is among the nation’s best in total degree productivity. This is a measure of our high productivity in graduation numbers (currently over 9000, which is among the nation's best) and of our overall efficiency in what it "costs" to produce a graduate. The CSU system is a national leader in this arena, and finds itself in the company only of some universities in Florida on this measure. Our tuition is among the lowest in the nation. When factoring quality and affordability, numerous publications (including the Princeton Review and U.S. News and World Report) have found us to be among the top three public education values in the west.</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715FBC-E3AC-4F28-910A-F9BA6DDAAC89}" type="slidenum">
              <a:rPr lang="en-US" smtClean="0">
                <a:latin typeface="Arial" pitchFamily="-123" charset="0"/>
                <a:ea typeface="ＭＳ Ｐゴシック" pitchFamily="-123" charset="-128"/>
                <a:cs typeface="ＭＳ Ｐゴシック" pitchFamily="-123" charset="-128"/>
              </a:rPr>
              <a:pPr/>
              <a:t>7</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CSU system prides itself on being open to all people in California. We have a diverse student population, we believe in serving our veterans, and, above all, we take pride in helping individuals and families achieve the educational dream. Cal State University, Long Beach’s statistics appear above.</a:t>
            </a:r>
          </a:p>
          <a:p>
            <a:endParaRPr lang="en-US"/>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154EB5-F038-4F07-A08A-2FEA172E4096}" type="slidenum">
              <a:rPr lang="en-US" smtClean="0">
                <a:latin typeface="Arial" pitchFamily="-123" charset="0"/>
                <a:ea typeface="ＭＳ Ｐゴシック" pitchFamily="-123" charset="-128"/>
                <a:cs typeface="ＭＳ Ｐゴシック" pitchFamily="-123" charset="-128"/>
              </a:rPr>
              <a:pPr/>
              <a:t>8</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a:defRPr/>
            </a:pPr>
            <a:r>
              <a:rPr lang="en-US" dirty="0">
                <a:ea typeface="+mn-ea"/>
                <a:cs typeface="+mn-cs"/>
              </a:rPr>
              <a:t>The CSU makes a concerted effort to support public education at all levels, including helping students prepare for college, reaching out to low-income students, and promoting parents’ involvement in K-12 education. </a:t>
            </a:r>
          </a:p>
          <a:p>
            <a:pPr>
              <a:defRPr/>
            </a:pPr>
            <a:endParaRPr lang="en-US" dirty="0">
              <a:ea typeface="+mn-ea"/>
              <a:cs typeface="+mn-cs"/>
            </a:endParaRPr>
          </a:p>
          <a:p>
            <a:pPr>
              <a:defRPr/>
            </a:pPr>
            <a:endParaRPr lang="en-US" dirty="0">
              <a:ea typeface="+mn-ea"/>
              <a:cs typeface="+mn-cs"/>
            </a:endParaRPr>
          </a:p>
          <a:p>
            <a:pPr>
              <a:defRPr/>
            </a:pPr>
            <a:r>
              <a:rPr lang="en-US" u="sng" dirty="0">
                <a:ea typeface="+mn-ea"/>
                <a:cs typeface="+mn-cs"/>
              </a:rPr>
              <a:t>CSU outreach efforts include:</a:t>
            </a:r>
          </a:p>
          <a:p>
            <a:pPr>
              <a:defRPr/>
            </a:pPr>
            <a:r>
              <a:rPr lang="en-US" dirty="0">
                <a:ea typeface="+mn-ea"/>
                <a:cs typeface="+mn-cs"/>
              </a:rPr>
              <a:t>The CSU Early Assessment Program (EAP) allows 11th grade students to assess their college readiness in English and math, enabling students to spend their last year in high school filling any academic gaps for CSU admission.</a:t>
            </a:r>
          </a:p>
          <a:p>
            <a:pPr>
              <a:defRPr/>
            </a:pPr>
            <a:r>
              <a:rPr lang="en-US" dirty="0">
                <a:ea typeface="+mn-ea"/>
                <a:cs typeface="+mn-cs"/>
              </a:rPr>
              <a:t>The Educational Opportunity Program (EOP) is an educational access and retention program that supports low-income, educationally disadvantaged students, many of whom are first-generation college students. EOP plays a critical role in helping these students prepare for CSU admission. 70% of the state’s juniors take this test!</a:t>
            </a:r>
          </a:p>
          <a:p>
            <a:pPr>
              <a:defRPr/>
            </a:pPr>
            <a:endParaRPr lang="en-US" dirty="0">
              <a:ea typeface="+mn-ea"/>
              <a:cs typeface="+mn-cs"/>
            </a:endParaRPr>
          </a:p>
          <a:p>
            <a:pPr>
              <a:defRPr/>
            </a:pPr>
            <a:r>
              <a:rPr lang="en-US" dirty="0">
                <a:ea typeface="+mn-ea"/>
                <a:cs typeface="+mn-cs"/>
              </a:rPr>
              <a:t>The CSU’s "How to Get to College" poster outlines steps for middle and high school students to prepare for college. The CSU has distributed more than 3 million copies in English, Spanish, Vietnamese, Korean and Chinese.</a:t>
            </a:r>
          </a:p>
          <a:p>
            <a:pPr>
              <a:defRPr/>
            </a:pPr>
            <a:r>
              <a:rPr lang="en-US" dirty="0">
                <a:ea typeface="+mn-ea"/>
                <a:cs typeface="+mn-cs"/>
              </a:rPr>
              <a:t>As part of its African American Initiative, the CSU has partnered with churches throughout California to bring awareness to students, parents and families about the importance of early preparation for college. In 2009, the fourth annual Super Sunday event reached an estimated 90,000 people at 68 churches in Northern and Southern California.</a:t>
            </a:r>
          </a:p>
          <a:p>
            <a:pPr>
              <a:defRPr/>
            </a:pPr>
            <a:endParaRPr lang="en-US" dirty="0">
              <a:ea typeface="+mn-ea"/>
              <a:cs typeface="+mn-cs"/>
            </a:endParaRPr>
          </a:p>
          <a:p>
            <a:pPr>
              <a:defRPr/>
            </a:pPr>
            <a:r>
              <a:rPr lang="en-US" dirty="0">
                <a:ea typeface="+mn-ea"/>
                <a:cs typeface="+mn-cs"/>
              </a:rPr>
              <a:t>The CSU partners with the Parent Institute for Quality Education (PIQE), which helps strengthen parent involvement in elementary and middle school students’ education. Parents learn how to improve their child’s classroom performance and identify steps to help their child attend college during an intensive training program.</a:t>
            </a:r>
          </a:p>
          <a:p>
            <a:pPr>
              <a:defRPr/>
            </a:pPr>
            <a:r>
              <a:rPr lang="en-US" dirty="0">
                <a:ea typeface="+mn-ea"/>
                <a:cs typeface="+mn-cs"/>
              </a:rPr>
              <a:t>CSU is part of the state-wide Troops to College initiative, which is a developed academic outreach and enrollment plan to help California’s 60,000 veterans attend colleges and universities.</a:t>
            </a:r>
          </a:p>
          <a:p>
            <a:pPr>
              <a:defRPr/>
            </a:pPr>
            <a:endParaRPr lang="en-US" dirty="0">
              <a:ea typeface="+mn-ea"/>
              <a:cs typeface="+mn-cs"/>
            </a:endParaRPr>
          </a:p>
          <a:p>
            <a:pPr>
              <a:defRPr/>
            </a:pPr>
            <a:r>
              <a:rPr lang="en-US" dirty="0">
                <a:ea typeface="+mn-ea"/>
                <a:cs typeface="+mn-cs"/>
              </a:rPr>
              <a:t>http://www.calstate.edu/PA/2009Facts/</a:t>
            </a:r>
          </a:p>
          <a:p>
            <a:pPr>
              <a:defRPr/>
            </a:pPr>
            <a:endParaRPr lang="en-US" dirty="0">
              <a:ea typeface="+mn-ea"/>
              <a:cs typeface="+mn-cs"/>
            </a:endParaRPr>
          </a:p>
          <a:p>
            <a:pPr>
              <a:defRPr/>
            </a:pPr>
            <a:endParaRPr lang="en-US" dirty="0">
              <a:ea typeface="+mn-ea"/>
              <a:cs typeface="+mn-cs"/>
            </a:endParaRP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4FD2ED-7763-4EF9-8608-5E71616894D0}" type="slidenum">
              <a:rPr lang="en-US" smtClean="0">
                <a:latin typeface="Arial" pitchFamily="-123" charset="0"/>
                <a:ea typeface="ＭＳ Ｐゴシック" pitchFamily="-123" charset="-128"/>
                <a:cs typeface="ＭＳ Ｐゴシック" pitchFamily="-123" charset="-128"/>
              </a:rPr>
              <a:pPr/>
              <a:t>9</a:t>
            </a:fld>
            <a:endParaRPr lang="en-US">
              <a:latin typeface="Arial" pitchFamily="-123" charset="0"/>
              <a:ea typeface="ＭＳ Ｐゴシック" pitchFamily="-123" charset="-128"/>
              <a:cs typeface="ＭＳ Ｐゴシック" pitchFamily="-123"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617BD82-5DCD-4F05-9647-F94AD79B30D5}"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4FF0F3-8321-466B-A5D3-58E6D393ED8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5E52A9E-8C99-44A8-8C57-4F1F0E5E39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Seal of California State University Long Beach"/>
          <p:cNvPicPr>
            <a:picLocks noChangeAspect="1"/>
          </p:cNvPicPr>
          <p:nvPr userDrawn="1"/>
        </p:nvPicPr>
        <p:blipFill>
          <a:blip r:embed="rId2"/>
          <a:srcRect/>
          <a:stretch>
            <a:fillRect/>
          </a:stretch>
        </p:blipFill>
        <p:spPr bwMode="auto">
          <a:xfrm>
            <a:off x="152400" y="228600"/>
            <a:ext cx="952500" cy="962025"/>
          </a:xfrm>
          <a:prstGeom prst="rect">
            <a:avLst/>
          </a:prstGeom>
          <a:noFill/>
          <a:ln w="9525">
            <a:noFill/>
            <a:miter lim="800000"/>
            <a:headEnd/>
            <a:tailEnd/>
          </a:ln>
        </p:spPr>
      </p:pic>
      <p:sp>
        <p:nvSpPr>
          <p:cNvPr id="2" name="Title 1"/>
          <p:cNvSpPr>
            <a:spLocks noGrp="1"/>
          </p:cNvSpPr>
          <p:nvPr>
            <p:ph type="title"/>
          </p:nvPr>
        </p:nvSpPr>
        <p:spPr>
          <a:xfrm>
            <a:off x="1143000" y="155448"/>
            <a:ext cx="7543800" cy="1252728"/>
          </a:xfrm>
        </p:spPr>
        <p:txBody>
          <a:bodyPr/>
          <a:lstStyle/>
          <a:p>
            <a:r>
              <a:rPr lang="en-US" dirty="0"/>
              <a:t>Click to edit Master title style</a:t>
            </a:r>
          </a:p>
        </p:txBody>
      </p:sp>
      <p:sp>
        <p:nvSpPr>
          <p:cNvPr id="3" name="Content Placeholder 2"/>
          <p:cNvSpPr>
            <a:spLocks noGrp="1"/>
          </p:cNvSpPr>
          <p:nvPr>
            <p:ph idx="1"/>
          </p:nvPr>
        </p:nvSpPr>
        <p:spPr/>
        <p:txBody>
          <a:bodyPr/>
          <a:lstStyle>
            <a:lvl2pPr>
              <a:buClr>
                <a:schemeClr val="tx1"/>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D46890-4036-4CDA-A0DC-7FB38E2CA56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46E9C3CD-2D78-4C01-B864-2B8EBF9761A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31B2A9-57DA-437B-9596-1C0C652392C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0AAFBCF-63F7-4B5A-977E-8DFE019BD2E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0B4462-F70F-426C-A247-DAAEE6DE683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FFD1ACF-056B-4C2B-A6E2-5BDC9264FE8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A51665F-B86A-494D-A1F3-D63256EC796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17934D0F-0D41-49E9-91A5-FEDCD5EF3FB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itchFamily="34" charset="0"/>
                <a:ea typeface="+mn-ea"/>
                <a:cs typeface="+mn-cs"/>
              </a:defRPr>
            </a:lvl1pPr>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latin typeface="Arial" pitchFamily="34" charset="0"/>
                <a:ea typeface="+mn-ea"/>
                <a:cs typeface="+mn-cs"/>
              </a:defRPr>
            </a:lvl1pPr>
          </a:lstStyle>
          <a:p>
            <a:pPr>
              <a:defRPr/>
            </a:pPr>
            <a:fld id="{171BA131-EA2B-44FA-AC5E-1A174E24244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2" r:id="rId4"/>
    <p:sldLayoutId id="2147483921" r:id="rId5"/>
    <p:sldLayoutId id="2147483920" r:id="rId6"/>
    <p:sldLayoutId id="2147483926" r:id="rId7"/>
    <p:sldLayoutId id="2147483927" r:id="rId8"/>
    <p:sldLayoutId id="2147483928" r:id="rId9"/>
    <p:sldLayoutId id="2147483919" r:id="rId10"/>
    <p:sldLayoutId id="2147483929" r:id="rId11"/>
    <p:sldLayoutId id="2147483930" r:id="rId12"/>
  </p:sldLayoutIdLst>
  <p:txStyles>
    <p:titleStyle>
      <a:lvl1pPr algn="l" rtl="0" fontAlgn="base">
        <a:spcBef>
          <a:spcPct val="0"/>
        </a:spcBef>
        <a:spcAft>
          <a:spcPct val="0"/>
        </a:spcAft>
        <a:defRPr sz="4500" b="1" kern="1200">
          <a:solidFill>
            <a:srgbClr val="FFC800"/>
          </a:solidFill>
          <a:latin typeface="+mj-lt"/>
          <a:ea typeface="ＭＳ Ｐゴシック" pitchFamily="-123" charset="-128"/>
          <a:cs typeface="ＭＳ Ｐゴシック" pitchFamily="-123" charset="-128"/>
        </a:defRPr>
      </a:lvl1pPr>
      <a:lvl2pPr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2pPr>
      <a:lvl3pPr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3pPr>
      <a:lvl4pPr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4pPr>
      <a:lvl5pPr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5pPr>
      <a:lvl6pPr marL="457200"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6pPr>
      <a:lvl7pPr marL="914400"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7pPr>
      <a:lvl8pPr marL="1371600"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8pPr>
      <a:lvl9pPr marL="1828800" algn="l" rtl="0" fontAlgn="base">
        <a:spcBef>
          <a:spcPct val="0"/>
        </a:spcBef>
        <a:spcAft>
          <a:spcPct val="0"/>
        </a:spcAft>
        <a:defRPr sz="4500" b="1">
          <a:solidFill>
            <a:srgbClr val="FFC800"/>
          </a:solidFill>
          <a:latin typeface="Corbel" pitchFamily="-123" charset="0"/>
          <a:ea typeface="ＭＳ Ｐゴシック" pitchFamily="-123" charset="-128"/>
          <a:cs typeface="ＭＳ Ｐゴシック" pitchFamily="-123" charset="-128"/>
        </a:defRPr>
      </a:lvl9pPr>
    </p:titleStyle>
    <p:bodyStyle>
      <a:lvl1pPr marL="438150" indent="-319088" algn="l" rtl="0" fontAlgn="base">
        <a:spcBef>
          <a:spcPct val="0"/>
        </a:spcBef>
        <a:spcAft>
          <a:spcPct val="0"/>
        </a:spcAft>
        <a:buClr>
          <a:schemeClr val="accent1"/>
        </a:buClr>
        <a:buSzPct val="80000"/>
        <a:buFont typeface="Wingdings 2" pitchFamily="-123" charset="2"/>
        <a:buChar char=""/>
        <a:defRPr sz="3200" kern="1200">
          <a:solidFill>
            <a:schemeClr val="tx1"/>
          </a:solidFill>
          <a:latin typeface="+mn-lt"/>
          <a:ea typeface="ＭＳ Ｐゴシック" pitchFamily="-123" charset="-128"/>
          <a:cs typeface="ＭＳ Ｐゴシック" pitchFamily="-123" charset="-128"/>
        </a:defRPr>
      </a:lvl1pPr>
      <a:lvl2pPr marL="730250" indent="-273050" algn="l" rtl="0" fontAlgn="base">
        <a:spcBef>
          <a:spcPct val="20000"/>
        </a:spcBef>
        <a:spcAft>
          <a:spcPct val="0"/>
        </a:spcAft>
        <a:buClr>
          <a:schemeClr val="accent2"/>
        </a:buClr>
        <a:buSzPct val="90000"/>
        <a:buFont typeface="Wingdings" pitchFamily="-123" charset="2"/>
        <a:buChar char=""/>
        <a:defRPr sz="2800" kern="1200">
          <a:solidFill>
            <a:schemeClr val="tx1"/>
          </a:solidFill>
          <a:latin typeface="+mn-lt"/>
          <a:ea typeface="ＭＳ Ｐゴシック" pitchFamily="-123" charset="-128"/>
          <a:cs typeface="+mn-cs"/>
        </a:defRPr>
      </a:lvl2pPr>
      <a:lvl3pPr marL="995363" indent="-228600" algn="l" rtl="0" fontAlgn="base">
        <a:spcBef>
          <a:spcPct val="20000"/>
        </a:spcBef>
        <a:spcAft>
          <a:spcPct val="0"/>
        </a:spcAft>
        <a:buClr>
          <a:srgbClr val="E66C7D"/>
        </a:buClr>
        <a:buFont typeface="Arial" pitchFamily="-123" charset="0"/>
        <a:buChar char="▪"/>
        <a:defRPr sz="2400" kern="1200">
          <a:solidFill>
            <a:schemeClr val="tx1"/>
          </a:solidFill>
          <a:latin typeface="+mn-lt"/>
          <a:ea typeface="ＭＳ Ｐゴシック" pitchFamily="-123" charset="-128"/>
          <a:cs typeface="+mn-cs"/>
        </a:defRPr>
      </a:lvl3pPr>
      <a:lvl4pPr marL="1216025" indent="-182563" algn="l" rtl="0" fontAlgn="base">
        <a:spcBef>
          <a:spcPct val="20000"/>
        </a:spcBef>
        <a:spcAft>
          <a:spcPct val="0"/>
        </a:spcAft>
        <a:buClr>
          <a:srgbClr val="6BB76D"/>
        </a:buClr>
        <a:buFont typeface="Arial" pitchFamily="-123" charset="0"/>
        <a:buChar char="▪"/>
        <a:defRPr sz="2000" kern="1200">
          <a:solidFill>
            <a:schemeClr val="tx1"/>
          </a:solidFill>
          <a:latin typeface="+mn-lt"/>
          <a:ea typeface="ＭＳ Ｐゴシック" pitchFamily="-123" charset="-128"/>
          <a:cs typeface="+mn-cs"/>
        </a:defRPr>
      </a:lvl4pPr>
      <a:lvl5pPr marL="1425575" indent="-182563" algn="l" rtl="0" fontAlgn="base">
        <a:spcBef>
          <a:spcPct val="20000"/>
        </a:spcBef>
        <a:spcAft>
          <a:spcPct val="0"/>
        </a:spcAft>
        <a:buClr>
          <a:srgbClr val="E88651"/>
        </a:buClr>
        <a:buFont typeface="Wingdings 3" pitchFamily="-123" charset="2"/>
        <a:buChar char=""/>
        <a:defRPr lang="en-US" sz="2000" kern="1200">
          <a:solidFill>
            <a:schemeClr val="tx1"/>
          </a:solidFill>
          <a:latin typeface="+mn-lt"/>
          <a:ea typeface="ＭＳ Ｐゴシック" pitchFamily="-123" charset="-128"/>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legislature.ca.gov/"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mailto:creed@calstate.edu"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9">
            <a:extLst>
              <a:ext uri="{C183D7F6-B498-43B3-948B-1728B52AA6E4}">
                <adec:decorative xmlns:adec="http://schemas.microsoft.com/office/drawing/2017/decorative" val="1"/>
              </a:ext>
            </a:extLst>
          </p:cNvPr>
          <p:cNvPicPr>
            <a:picLocks noChangeAspect="1"/>
          </p:cNvPicPr>
          <p:nvPr/>
        </p:nvPicPr>
        <p:blipFill>
          <a:blip r:embed="rId3"/>
          <a:srcRect/>
          <a:stretch>
            <a:fillRect/>
          </a:stretch>
        </p:blipFill>
        <p:spPr bwMode="auto">
          <a:xfrm>
            <a:off x="3962400" y="1066800"/>
            <a:ext cx="952500" cy="962025"/>
          </a:xfrm>
          <a:prstGeom prst="rect">
            <a:avLst/>
          </a:prstGeom>
          <a:noFill/>
          <a:ln w="9525">
            <a:noFill/>
            <a:miter lim="800000"/>
            <a:headEnd/>
            <a:tailEnd/>
          </a:ln>
        </p:spPr>
      </p:pic>
      <p:sp>
        <p:nvSpPr>
          <p:cNvPr id="4" name="Title 3"/>
          <p:cNvSpPr>
            <a:spLocks noGrp="1"/>
          </p:cNvSpPr>
          <p:nvPr>
            <p:ph type="ctrTitle"/>
          </p:nvPr>
        </p:nvSpPr>
        <p:spPr>
          <a:xfrm>
            <a:off x="381000" y="2133600"/>
            <a:ext cx="8763000" cy="1905000"/>
          </a:xfrm>
        </p:spPr>
        <p:txBody>
          <a:bodyPr>
            <a:noAutofit/>
          </a:bodyPr>
          <a:lstStyle/>
          <a:p>
            <a:pPr fontAlgn="auto">
              <a:spcAft>
                <a:spcPts val="0"/>
              </a:spcAft>
              <a:defRPr/>
            </a:pPr>
            <a:r>
              <a:rPr lang="en-US" sz="4400" dirty="0">
                <a:solidFill>
                  <a:srgbClr val="FFC000"/>
                </a:solidFill>
                <a:latin typeface="Arial" pitchFamily="34" charset="0"/>
                <a:ea typeface="+mj-ea"/>
                <a:cs typeface="Arial" pitchFamily="34" charset="0"/>
              </a:rPr>
              <a:t>Our Future Is Your Future: </a:t>
            </a:r>
            <a:br>
              <a:rPr lang="en-US" sz="4400" dirty="0">
                <a:solidFill>
                  <a:srgbClr val="FFC000"/>
                </a:solidFill>
                <a:latin typeface="Arial" pitchFamily="34" charset="0"/>
                <a:ea typeface="+mj-ea"/>
                <a:cs typeface="Arial" pitchFamily="34" charset="0"/>
              </a:rPr>
            </a:br>
            <a:r>
              <a:rPr lang="en-US" sz="4400" dirty="0">
                <a:solidFill>
                  <a:srgbClr val="FFC000"/>
                </a:solidFill>
                <a:latin typeface="Arial" pitchFamily="34" charset="0"/>
                <a:ea typeface="+mj-ea"/>
                <a:cs typeface="Arial" pitchFamily="34" charset="0"/>
              </a:rPr>
              <a:t>Save California State University</a:t>
            </a:r>
            <a:br>
              <a:rPr lang="en-US" sz="4400" dirty="0">
                <a:solidFill>
                  <a:srgbClr val="FFC000"/>
                </a:solidFill>
                <a:latin typeface="Arial" pitchFamily="34" charset="0"/>
                <a:ea typeface="+mj-ea"/>
                <a:cs typeface="Arial" pitchFamily="34" charset="0"/>
              </a:rPr>
            </a:br>
            <a:endParaRPr lang="en-US" sz="4400" dirty="0">
              <a:solidFill>
                <a:srgbClr val="FFC000"/>
              </a:solidFill>
              <a:latin typeface="Arial" pitchFamily="34" charset="0"/>
              <a:ea typeface="+mj-ea"/>
              <a:cs typeface="Arial" pitchFamily="34" charset="0"/>
            </a:endParaRPr>
          </a:p>
        </p:txBody>
      </p:sp>
      <p:sp>
        <p:nvSpPr>
          <p:cNvPr id="15361" name="Rectangle 4"/>
          <p:cNvSpPr>
            <a:spLocks noChangeArrowheads="1"/>
          </p:cNvSpPr>
          <p:nvPr/>
        </p:nvSpPr>
        <p:spPr bwMode="auto">
          <a:xfrm>
            <a:off x="457200" y="5334000"/>
            <a:ext cx="5410200" cy="641350"/>
          </a:xfrm>
          <a:prstGeom prst="rect">
            <a:avLst/>
          </a:prstGeom>
          <a:noFill/>
          <a:ln w="9525">
            <a:noFill/>
            <a:miter lim="800000"/>
            <a:headEnd/>
            <a:tailEnd/>
          </a:ln>
        </p:spPr>
        <p:txBody>
          <a:bodyPr>
            <a:prstTxWarp prst="textNoShape">
              <a:avLst/>
            </a:prstTxWarp>
            <a:spAutoFit/>
          </a:bodyPr>
          <a:lstStyle/>
          <a:p>
            <a:pPr>
              <a:buFont typeface="Arial" pitchFamily="-123" charset="0"/>
              <a:buNone/>
            </a:pPr>
            <a:r>
              <a:rPr lang="en-US" sz="1800">
                <a:ea typeface="Arial" pitchFamily="-123" charset="0"/>
                <a:cs typeface="Arial" pitchFamily="-123" charset="0"/>
              </a:rPr>
              <a:t>Prepared by CSU Long Beach Faculty </a:t>
            </a:r>
          </a:p>
          <a:p>
            <a:pPr>
              <a:buFont typeface="Arial" pitchFamily="-123" charset="0"/>
              <a:buNone/>
            </a:pPr>
            <a:r>
              <a:rPr lang="en-US" sz="1800">
                <a:ea typeface="Arial" pitchFamily="-123" charset="0"/>
                <a:cs typeface="Arial" pitchFamily="-123" charset="0"/>
              </a:rPr>
              <a:t>Summer 2009</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0"/>
            <a:ext cx="8153400" cy="1371600"/>
          </a:xfrm>
        </p:spPr>
        <p:txBody>
          <a:bodyPr/>
          <a:lstStyle/>
          <a:p>
            <a:pPr algn="ctr" fontAlgn="auto">
              <a:spcAft>
                <a:spcPts val="0"/>
              </a:spcAft>
              <a:defRPr/>
            </a:pPr>
            <a:r>
              <a:rPr lang="en-US" sz="4400" dirty="0">
                <a:solidFill>
                  <a:schemeClr val="accent1">
                    <a:satMod val="150000"/>
                  </a:schemeClr>
                </a:solidFill>
                <a:latin typeface="Arial" pitchFamily="34" charset="0"/>
                <a:ea typeface="+mj-ea"/>
                <a:cs typeface="Arial" pitchFamily="34" charset="0"/>
              </a:rPr>
              <a:t>CSU economic impact </a:t>
            </a:r>
          </a:p>
        </p:txBody>
      </p:sp>
      <p:sp>
        <p:nvSpPr>
          <p:cNvPr id="32770" name="Content Placeholder 2"/>
          <p:cNvSpPr>
            <a:spLocks noGrp="1"/>
          </p:cNvSpPr>
          <p:nvPr>
            <p:ph idx="1"/>
          </p:nvPr>
        </p:nvSpPr>
        <p:spPr>
          <a:xfrm>
            <a:off x="152400" y="1828800"/>
            <a:ext cx="8534400" cy="4572000"/>
          </a:xfrm>
        </p:spPr>
        <p:txBody>
          <a:bodyPr/>
          <a:lstStyle/>
          <a:p>
            <a:pPr>
              <a:buFont typeface="Times" pitchFamily="-123" charset="0"/>
              <a:buNone/>
            </a:pPr>
            <a:r>
              <a:rPr lang="en-US" sz="2800" u="sng" dirty="0">
                <a:latin typeface="Arial" pitchFamily="-123" charset="0"/>
                <a:ea typeface="Arial" pitchFamily="-123" charset="0"/>
                <a:cs typeface="Arial" pitchFamily="-123" charset="0"/>
              </a:rPr>
              <a:t>Cal State University </a:t>
            </a:r>
          </a:p>
          <a:p>
            <a:pPr>
              <a:buFont typeface="Wingdings" pitchFamily="-123" charset="2"/>
              <a:buChar char="§"/>
            </a:pPr>
            <a:r>
              <a:rPr lang="en-US" sz="2800" dirty="0">
                <a:latin typeface="Arial" pitchFamily="-123" charset="0"/>
                <a:ea typeface="Arial" pitchFamily="-123" charset="0"/>
                <a:cs typeface="Arial" pitchFamily="-123" charset="0"/>
              </a:rPr>
              <a:t>$7.46 billion direct impact</a:t>
            </a:r>
            <a:endParaRPr lang="en-US" sz="2800" dirty="0">
              <a:ea typeface="Arial" pitchFamily="-123" charset="0"/>
              <a:cs typeface="Arial" pitchFamily="-123" charset="0"/>
            </a:endParaRPr>
          </a:p>
          <a:p>
            <a:pPr>
              <a:buFont typeface="Wingdings" pitchFamily="-123" charset="2"/>
              <a:buChar char="§"/>
            </a:pPr>
            <a:r>
              <a:rPr lang="en-US" sz="2800" dirty="0">
                <a:latin typeface="Arial" pitchFamily="-123" charset="0"/>
                <a:ea typeface="Arial" pitchFamily="-123" charset="0"/>
                <a:cs typeface="Arial" pitchFamily="-123" charset="0"/>
              </a:rPr>
              <a:t>$4.41 returned for every $1 invested</a:t>
            </a:r>
          </a:p>
          <a:p>
            <a:pPr>
              <a:buFont typeface="Wingdings" pitchFamily="-123" charset="2"/>
              <a:buChar char="§"/>
            </a:pPr>
            <a:r>
              <a:rPr lang="en-US" sz="2800" dirty="0">
                <a:latin typeface="Arial" pitchFamily="-123" charset="0"/>
                <a:ea typeface="Arial" pitchFamily="-123" charset="0"/>
                <a:cs typeface="Arial" pitchFamily="-123" charset="0"/>
              </a:rPr>
              <a:t>Sustains 207,000 jobs</a:t>
            </a:r>
          </a:p>
          <a:p>
            <a:pPr>
              <a:buFont typeface="Wingdings" pitchFamily="-123" charset="2"/>
              <a:buChar char="§"/>
            </a:pPr>
            <a:r>
              <a:rPr lang="en-US" sz="2800" dirty="0">
                <a:latin typeface="Arial" pitchFamily="-123" charset="0"/>
                <a:ea typeface="Arial" pitchFamily="-123" charset="0"/>
                <a:cs typeface="Arial" pitchFamily="-123" charset="0"/>
              </a:rPr>
              <a:t>Graduates</a:t>
            </a:r>
          </a:p>
          <a:p>
            <a:pPr lvl="1">
              <a:buClrTx/>
              <a:buFont typeface="Wingdings" pitchFamily="-123" charset="2"/>
              <a:buChar char="§"/>
            </a:pPr>
            <a:r>
              <a:rPr lang="en-US" dirty="0">
                <a:latin typeface="Arial" pitchFamily="-123" charset="0"/>
                <a:ea typeface="Arial" pitchFamily="-123" charset="0"/>
                <a:cs typeface="Arial" pitchFamily="-123" charset="0"/>
              </a:rPr>
              <a:t>Earn $89 billion </a:t>
            </a:r>
          </a:p>
          <a:p>
            <a:pPr lvl="1">
              <a:buClrTx/>
              <a:buFont typeface="Wingdings" pitchFamily="-123" charset="2"/>
              <a:buChar char="§"/>
            </a:pPr>
            <a:r>
              <a:rPr lang="en-US" dirty="0">
                <a:latin typeface="Arial" pitchFamily="-123" charset="0"/>
                <a:ea typeface="Arial" pitchFamily="-123" charset="0"/>
                <a:cs typeface="Arial" pitchFamily="-123" charset="0"/>
              </a:rPr>
              <a:t>Pay $760 million in taxes</a:t>
            </a:r>
          </a:p>
          <a:p>
            <a:pPr>
              <a:buFont typeface="Wingdings 2" pitchFamily="-123" charset="2"/>
              <a:buNone/>
            </a:pPr>
            <a:endParaRPr lang="en-US" sz="2700" dirty="0">
              <a:latin typeface="Arial" pitchFamily="-123" charset="0"/>
              <a:ea typeface="Arial" pitchFamily="-123" charset="0"/>
              <a:cs typeface="Arial" pitchFamily="-123" charset="0"/>
            </a:endParaRPr>
          </a:p>
        </p:txBody>
      </p:sp>
      <p:pic>
        <p:nvPicPr>
          <p:cNvPr id="32771" name="Picture 11" descr="Direct Economic Impact - $7.46 Billion&#10;&#10;Capital (construction, improvements) $531 Mil.&#10;&#10;Out of region Student Spending $128 Mil.&#10;&#10;Auxiliary (bookstore, food services) $1.12 Bil.&#10;&#10;Operations (salaries, services) $5.68 Billion"/>
          <p:cNvPicPr>
            <a:picLocks noChangeAspect="1" noChangeArrowheads="1"/>
          </p:cNvPicPr>
          <p:nvPr/>
        </p:nvPicPr>
        <p:blipFill>
          <a:blip r:embed="rId3"/>
          <a:srcRect/>
          <a:stretch>
            <a:fillRect/>
          </a:stretch>
        </p:blipFill>
        <p:spPr bwMode="auto">
          <a:xfrm>
            <a:off x="4870450" y="3505200"/>
            <a:ext cx="4273550" cy="3200400"/>
          </a:xfrm>
          <a:prstGeom prst="rect">
            <a:avLst/>
          </a:prstGeom>
          <a:noFill/>
          <a:ln w="9525">
            <a:noFill/>
            <a:miter lim="800000"/>
            <a:headEnd/>
            <a:tailEnd/>
          </a:ln>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accent1">
                    <a:satMod val="150000"/>
                  </a:schemeClr>
                </a:solidFill>
                <a:ea typeface="+mj-ea"/>
                <a:cs typeface="+mj-cs"/>
              </a:rPr>
              <a:t>CSULB economic impact</a:t>
            </a:r>
          </a:p>
        </p:txBody>
      </p:sp>
      <p:sp>
        <p:nvSpPr>
          <p:cNvPr id="34818" name="Content Placeholder 2"/>
          <p:cNvSpPr>
            <a:spLocks noGrp="1"/>
          </p:cNvSpPr>
          <p:nvPr>
            <p:ph idx="1"/>
          </p:nvPr>
        </p:nvSpPr>
        <p:spPr>
          <a:xfrm>
            <a:off x="228600" y="1600200"/>
            <a:ext cx="8686800" cy="4800600"/>
          </a:xfrm>
        </p:spPr>
        <p:txBody>
          <a:bodyPr/>
          <a:lstStyle/>
          <a:p>
            <a:pPr>
              <a:buFont typeface="Wingdings 2" pitchFamily="-123" charset="2"/>
              <a:buNone/>
            </a:pPr>
            <a:r>
              <a:rPr lang="en-US" sz="2800" u="sng">
                <a:latin typeface="Arial" pitchFamily="-123" charset="0"/>
                <a:ea typeface="Arial" pitchFamily="-123" charset="0"/>
                <a:cs typeface="Arial" pitchFamily="-123" charset="0"/>
              </a:rPr>
              <a:t>CSU Long Beach</a:t>
            </a:r>
          </a:p>
          <a:p>
            <a:r>
              <a:rPr lang="en-US" sz="2800">
                <a:latin typeface="Arial" pitchFamily="-123" charset="0"/>
                <a:ea typeface="Arial" pitchFamily="-123" charset="0"/>
                <a:cs typeface="Arial" pitchFamily="-123" charset="0"/>
              </a:rPr>
              <a:t>3</a:t>
            </a:r>
            <a:r>
              <a:rPr lang="en-US" sz="2800" baseline="30000">
                <a:latin typeface="Arial" pitchFamily="-123" charset="0"/>
                <a:ea typeface="Arial" pitchFamily="-123" charset="0"/>
                <a:cs typeface="Arial" pitchFamily="-123" charset="0"/>
              </a:rPr>
              <a:t>rd</a:t>
            </a:r>
            <a:r>
              <a:rPr lang="en-US" sz="2800">
                <a:latin typeface="Arial" pitchFamily="-123" charset="0"/>
                <a:ea typeface="Arial" pitchFamily="-123" charset="0"/>
                <a:cs typeface="Arial" pitchFamily="-123" charset="0"/>
              </a:rPr>
              <a:t> largest employer in Long Beach </a:t>
            </a:r>
          </a:p>
          <a:p>
            <a:r>
              <a:rPr lang="en-US" sz="2800">
                <a:latin typeface="Arial" pitchFamily="-123" charset="0"/>
                <a:ea typeface="Arial" pitchFamily="-123" charset="0"/>
                <a:cs typeface="Arial" pitchFamily="-123" charset="0"/>
              </a:rPr>
              <a:t>$65 million in taxes generated</a:t>
            </a:r>
          </a:p>
          <a:p>
            <a:r>
              <a:rPr lang="en-US" sz="2800">
                <a:latin typeface="Arial" pitchFamily="-123" charset="0"/>
                <a:ea typeface="Arial" pitchFamily="-123" charset="0"/>
                <a:cs typeface="Arial" pitchFamily="-123" charset="0"/>
              </a:rPr>
              <a:t>$2.8 million daily in region’s economy</a:t>
            </a:r>
          </a:p>
          <a:p>
            <a:r>
              <a:rPr lang="en-US" sz="2800">
                <a:latin typeface="Arial" pitchFamily="-123" charset="0"/>
                <a:ea typeface="Arial" pitchFamily="-123" charset="0"/>
                <a:cs typeface="Arial" pitchFamily="-123" charset="0"/>
              </a:rPr>
              <a:t>$35 million spent by students in Long Beach ($11,200 per student annually)</a:t>
            </a:r>
          </a:p>
          <a:p>
            <a:r>
              <a:rPr lang="en-US" sz="2800">
                <a:latin typeface="Arial" pitchFamily="-123" charset="0"/>
                <a:ea typeface="Arial" pitchFamily="-123" charset="0"/>
                <a:cs typeface="Arial" pitchFamily="-123" charset="0"/>
              </a:rPr>
              <a:t>$4.33 generated in economic activity for every </a:t>
            </a:r>
          </a:p>
          <a:p>
            <a:pPr>
              <a:buFont typeface="Wingdings 2" pitchFamily="-123" charset="2"/>
              <a:buNone/>
            </a:pPr>
            <a:r>
              <a:rPr lang="en-US" sz="2800">
                <a:latin typeface="Arial" pitchFamily="-123" charset="0"/>
                <a:ea typeface="Arial" pitchFamily="-123" charset="0"/>
                <a:cs typeface="Arial" pitchFamily="-123" charset="0"/>
              </a:rPr>
              <a:t>    $1 invested   </a:t>
            </a:r>
            <a:endParaRPr lang="en-US" sz="2800"/>
          </a:p>
        </p:txBody>
      </p:sp>
      <p:pic>
        <p:nvPicPr>
          <p:cNvPr id="34819" name="Picture 2" descr="CSULB Students"/>
          <p:cNvPicPr>
            <a:picLocks noChangeAspect="1" noChangeArrowheads="1"/>
          </p:cNvPicPr>
          <p:nvPr/>
        </p:nvPicPr>
        <p:blipFill>
          <a:blip r:embed="rId3"/>
          <a:srcRect/>
          <a:stretch>
            <a:fillRect/>
          </a:stretch>
        </p:blipFill>
        <p:spPr bwMode="auto">
          <a:xfrm>
            <a:off x="5867400" y="4724400"/>
            <a:ext cx="2895600" cy="19240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fontAlgn="auto">
              <a:spcAft>
                <a:spcPts val="0"/>
              </a:spcAft>
              <a:defRPr/>
            </a:pPr>
            <a:r>
              <a:rPr lang="en-US" dirty="0">
                <a:solidFill>
                  <a:schemeClr val="accent1">
                    <a:satMod val="150000"/>
                  </a:schemeClr>
                </a:solidFill>
                <a:latin typeface="Arial" pitchFamily="34" charset="0"/>
                <a:ea typeface="+mj-ea"/>
                <a:cs typeface="Arial" pitchFamily="34" charset="0"/>
              </a:rPr>
              <a:t>California education in crisis</a:t>
            </a:r>
          </a:p>
        </p:txBody>
      </p:sp>
      <p:sp>
        <p:nvSpPr>
          <p:cNvPr id="13315" name="Content Placeholder 2"/>
          <p:cNvSpPr>
            <a:spLocks noGrp="1"/>
          </p:cNvSpPr>
          <p:nvPr>
            <p:ph sz="half" idx="1"/>
          </p:nvPr>
        </p:nvSpPr>
        <p:spPr>
          <a:xfrm>
            <a:off x="457200" y="1773936"/>
            <a:ext cx="4114800" cy="4623816"/>
          </a:xfrm>
        </p:spPr>
        <p:txBody>
          <a:bodyPr rtlCol="0">
            <a:normAutofit fontScale="85000" lnSpcReduction="20000"/>
          </a:bodyPr>
          <a:lstStyle/>
          <a:p>
            <a:pPr marL="438912" indent="-320040" fontAlgn="auto">
              <a:spcBef>
                <a:spcPts val="0"/>
              </a:spcBef>
              <a:spcAft>
                <a:spcPts val="0"/>
              </a:spcAft>
              <a:buFont typeface="Times"/>
              <a:buNone/>
              <a:defRPr/>
            </a:pPr>
            <a:r>
              <a:rPr lang="en-US" sz="1600" u="sng" dirty="0">
                <a:latin typeface="Arial" pitchFamily="34" charset="0"/>
                <a:ea typeface="+mn-ea"/>
                <a:cs typeface="Arial" pitchFamily="34" charset="0"/>
              </a:rPr>
              <a:t>Decreasing educational attainment</a:t>
            </a:r>
          </a:p>
          <a:p>
            <a:pPr marL="438912" indent="-320040" fontAlgn="auto">
              <a:spcBef>
                <a:spcPts val="0"/>
              </a:spcBef>
              <a:spcAft>
                <a:spcPts val="0"/>
              </a:spcAft>
              <a:buFont typeface="Wingdings 2"/>
              <a:buChar char=""/>
              <a:defRPr/>
            </a:pPr>
            <a:r>
              <a:rPr lang="en-US" sz="1600" dirty="0">
                <a:latin typeface="Arial" pitchFamily="34" charset="0"/>
                <a:ea typeface="+mn-ea"/>
                <a:cs typeface="Arial" pitchFamily="34" charset="0"/>
              </a:rPr>
              <a:t>1977-83: California </a:t>
            </a:r>
            <a:r>
              <a:rPr lang="en-US" sz="1600" dirty="0">
                <a:solidFill>
                  <a:schemeClr val="accent3">
                    <a:lumMod val="75000"/>
                  </a:schemeClr>
                </a:solidFill>
                <a:latin typeface="Arial" pitchFamily="34" charset="0"/>
                <a:ea typeface="+mn-ea"/>
                <a:cs typeface="Arial" pitchFamily="34" charset="0"/>
              </a:rPr>
              <a:t>was a national leader </a:t>
            </a:r>
            <a:r>
              <a:rPr lang="en-US" sz="1600" dirty="0">
                <a:latin typeface="Arial" pitchFamily="34" charset="0"/>
                <a:ea typeface="+mn-ea"/>
                <a:cs typeface="Arial" pitchFamily="34" charset="0"/>
              </a:rPr>
              <a:t>in adults over 25 with at least a high school education </a:t>
            </a:r>
          </a:p>
          <a:p>
            <a:pPr marL="438912" indent="-320040" fontAlgn="auto">
              <a:spcBef>
                <a:spcPts val="0"/>
              </a:spcBef>
              <a:spcAft>
                <a:spcPts val="0"/>
              </a:spcAft>
              <a:buFont typeface="Times"/>
              <a:buNone/>
              <a:defRPr/>
            </a:pPr>
            <a:endParaRPr lang="en-US" sz="1600" u="sng" dirty="0">
              <a:latin typeface="Arial" pitchFamily="34" charset="0"/>
              <a:ea typeface="+mn-ea"/>
              <a:cs typeface="Arial" pitchFamily="34" charset="0"/>
            </a:endParaRPr>
          </a:p>
          <a:p>
            <a:pPr marL="438912" indent="-320040" fontAlgn="auto">
              <a:spcBef>
                <a:spcPts val="0"/>
              </a:spcBef>
              <a:spcAft>
                <a:spcPts val="0"/>
              </a:spcAft>
              <a:buFont typeface="Times"/>
              <a:buNone/>
              <a:defRPr/>
            </a:pPr>
            <a:r>
              <a:rPr lang="en-US" sz="1600" u="sng" dirty="0">
                <a:latin typeface="Arial" pitchFamily="34" charset="0"/>
                <a:ea typeface="+mn-ea"/>
                <a:cs typeface="Arial" pitchFamily="34" charset="0"/>
              </a:rPr>
              <a:t>Decreasing college enrollments</a:t>
            </a:r>
          </a:p>
          <a:p>
            <a:pPr marL="438912" indent="-320040" fontAlgn="auto">
              <a:spcBef>
                <a:spcPts val="0"/>
              </a:spcBef>
              <a:spcAft>
                <a:spcPts val="0"/>
              </a:spcAft>
              <a:buFont typeface="Wingdings 2"/>
              <a:buChar char=""/>
              <a:defRPr/>
            </a:pPr>
            <a:r>
              <a:rPr lang="en-US" sz="1600" dirty="0">
                <a:latin typeface="Arial" pitchFamily="34" charset="0"/>
                <a:ea typeface="+mn-ea"/>
                <a:cs typeface="Arial" pitchFamily="34" charset="0"/>
              </a:rPr>
              <a:t>1996: </a:t>
            </a:r>
            <a:r>
              <a:rPr lang="en-US" sz="1600" dirty="0">
                <a:solidFill>
                  <a:schemeClr val="accent3">
                    <a:lumMod val="75000"/>
                  </a:schemeClr>
                </a:solidFill>
                <a:latin typeface="Arial" pitchFamily="34" charset="0"/>
                <a:ea typeface="+mn-ea"/>
                <a:cs typeface="Arial" pitchFamily="34" charset="0"/>
              </a:rPr>
              <a:t>43%</a:t>
            </a:r>
            <a:r>
              <a:rPr lang="en-US" sz="1600" dirty="0">
                <a:latin typeface="Arial" pitchFamily="34" charset="0"/>
                <a:ea typeface="+mn-ea"/>
                <a:cs typeface="Arial" pitchFamily="34" charset="0"/>
              </a:rPr>
              <a:t> of CA 19-year-olds enrolled</a:t>
            </a:r>
          </a:p>
          <a:p>
            <a:pPr marL="438912" indent="-320040" fontAlgn="auto">
              <a:spcBef>
                <a:spcPts val="0"/>
              </a:spcBef>
              <a:spcAft>
                <a:spcPts val="0"/>
              </a:spcAft>
              <a:buFont typeface="Wingdings 2"/>
              <a:buChar char=""/>
              <a:defRPr/>
            </a:pPr>
            <a:r>
              <a:rPr lang="en-US" sz="1600" dirty="0">
                <a:latin typeface="Arial" pitchFamily="34" charset="0"/>
                <a:ea typeface="+mn-ea"/>
                <a:cs typeface="Arial" pitchFamily="34" charset="0"/>
              </a:rPr>
              <a:t>Today: less than </a:t>
            </a:r>
            <a:r>
              <a:rPr lang="en-US" sz="1600" dirty="0">
                <a:solidFill>
                  <a:schemeClr val="accent3">
                    <a:lumMod val="75000"/>
                  </a:schemeClr>
                </a:solidFill>
                <a:latin typeface="Arial" pitchFamily="34" charset="0"/>
                <a:ea typeface="+mn-ea"/>
                <a:cs typeface="Arial" pitchFamily="34" charset="0"/>
              </a:rPr>
              <a:t>30%</a:t>
            </a:r>
            <a:r>
              <a:rPr lang="en-US" sz="1600" dirty="0">
                <a:latin typeface="Arial" pitchFamily="34" charset="0"/>
                <a:ea typeface="+mn-ea"/>
                <a:cs typeface="Arial" pitchFamily="34" charset="0"/>
              </a:rPr>
              <a:t> of CA 19-year-olds enrolled</a:t>
            </a:r>
          </a:p>
          <a:p>
            <a:pPr marL="438912" indent="-320040" fontAlgn="auto">
              <a:spcBef>
                <a:spcPts val="0"/>
              </a:spcBef>
              <a:spcAft>
                <a:spcPts val="0"/>
              </a:spcAft>
              <a:buFont typeface="Wingdings 2"/>
              <a:buNone/>
              <a:defRPr/>
            </a:pPr>
            <a:endParaRPr lang="en-US" sz="1600" u="sng" dirty="0">
              <a:latin typeface="Arial" pitchFamily="34" charset="0"/>
              <a:ea typeface="+mn-ea"/>
              <a:cs typeface="Arial" pitchFamily="34" charset="0"/>
            </a:endParaRPr>
          </a:p>
          <a:p>
            <a:pPr marL="438912" indent="-320040" fontAlgn="auto">
              <a:spcBef>
                <a:spcPts val="0"/>
              </a:spcBef>
              <a:spcAft>
                <a:spcPts val="0"/>
              </a:spcAft>
              <a:buFont typeface="Wingdings 2"/>
              <a:buNone/>
              <a:defRPr/>
            </a:pPr>
            <a:r>
              <a:rPr lang="en-US" sz="1600" u="sng" dirty="0">
                <a:latin typeface="Arial" pitchFamily="34" charset="0"/>
                <a:ea typeface="+mn-ea"/>
                <a:cs typeface="Arial" pitchFamily="34" charset="0"/>
              </a:rPr>
              <a:t>Decreasing state support for education</a:t>
            </a:r>
          </a:p>
          <a:p>
            <a:pPr marL="438912" indent="-320040" fontAlgn="auto">
              <a:spcBef>
                <a:spcPts val="0"/>
              </a:spcBef>
              <a:spcAft>
                <a:spcPts val="0"/>
              </a:spcAft>
              <a:buFont typeface="Wingdings 2"/>
              <a:buChar char=""/>
              <a:defRPr/>
            </a:pPr>
            <a:r>
              <a:rPr lang="en-US" sz="1600" dirty="0">
                <a:latin typeface="Arial" pitchFamily="34" charset="0"/>
                <a:ea typeface="+mn-ea"/>
                <a:cs typeface="Arial" pitchFamily="34" charset="0"/>
              </a:rPr>
              <a:t>2009: California</a:t>
            </a:r>
            <a:r>
              <a:rPr lang="en-US" sz="1600" dirty="0">
                <a:solidFill>
                  <a:srgbClr val="FFC000"/>
                </a:solidFill>
                <a:latin typeface="Arial" pitchFamily="34" charset="0"/>
                <a:ea typeface="+mn-ea"/>
                <a:cs typeface="Arial" pitchFamily="34" charset="0"/>
              </a:rPr>
              <a:t> </a:t>
            </a:r>
            <a:r>
              <a:rPr lang="en-US" sz="1600" dirty="0">
                <a:solidFill>
                  <a:schemeClr val="accent3">
                    <a:lumMod val="75000"/>
                  </a:schemeClr>
                </a:solidFill>
                <a:latin typeface="Arial" pitchFamily="34" charset="0"/>
                <a:ea typeface="+mn-ea"/>
                <a:cs typeface="Arial" pitchFamily="34" charset="0"/>
              </a:rPr>
              <a:t>ranked among the bottom 5 states</a:t>
            </a:r>
            <a:r>
              <a:rPr lang="en-US" sz="1600" b="1" dirty="0">
                <a:solidFill>
                  <a:schemeClr val="accent3">
                    <a:lumMod val="75000"/>
                  </a:schemeClr>
                </a:solidFill>
                <a:latin typeface="Arial" pitchFamily="34" charset="0"/>
                <a:ea typeface="+mn-ea"/>
                <a:cs typeface="Arial" pitchFamily="34" charset="0"/>
              </a:rPr>
              <a:t> </a:t>
            </a:r>
            <a:r>
              <a:rPr lang="en-US" sz="1600" dirty="0">
                <a:latin typeface="Arial" pitchFamily="34" charset="0"/>
                <a:ea typeface="+mn-ea"/>
                <a:cs typeface="Arial" pitchFamily="34" charset="0"/>
              </a:rPr>
              <a:t>in % of students in college and in tax effort for K-12 public education</a:t>
            </a:r>
            <a:endParaRPr lang="en-US" sz="1600" u="sng" dirty="0">
              <a:latin typeface="Arial" pitchFamily="34" charset="0"/>
              <a:ea typeface="+mn-ea"/>
              <a:cs typeface="Arial" pitchFamily="34" charset="0"/>
            </a:endParaRPr>
          </a:p>
          <a:p>
            <a:pPr marL="438912" indent="-320040" fontAlgn="auto">
              <a:spcBef>
                <a:spcPts val="0"/>
              </a:spcBef>
              <a:spcAft>
                <a:spcPts val="0"/>
              </a:spcAft>
              <a:buFont typeface="Times"/>
              <a:buNone/>
              <a:defRPr/>
            </a:pPr>
            <a:endParaRPr lang="en-US" sz="1600" u="sng" dirty="0">
              <a:latin typeface="Arial" pitchFamily="34" charset="0"/>
              <a:ea typeface="+mn-ea"/>
              <a:cs typeface="Arial" pitchFamily="34" charset="0"/>
            </a:endParaRPr>
          </a:p>
          <a:p>
            <a:pPr marL="438912" indent="-320040" fontAlgn="auto">
              <a:spcBef>
                <a:spcPts val="0"/>
              </a:spcBef>
              <a:spcAft>
                <a:spcPts val="0"/>
              </a:spcAft>
              <a:buNone/>
              <a:defRPr/>
            </a:pPr>
            <a:r>
              <a:rPr lang="en-US" sz="1600" dirty="0"/>
              <a:t>For decades, California was the envy of the world thanks to the Master Plan for education and the resources put toward education. This helped us become one of the largest economies in the world. But our standard of living is in decline. That decline occurred in direct relationship to the decreased resources we have put towards education in the state. Cuts in education will only exacerbate that decline. The statistics on this slide put the decline in perspective.</a:t>
            </a:r>
          </a:p>
          <a:p>
            <a:pPr marL="438912" indent="-320040" fontAlgn="auto">
              <a:spcBef>
                <a:spcPts val="0"/>
              </a:spcBef>
              <a:spcAft>
                <a:spcPts val="0"/>
              </a:spcAft>
              <a:buFont typeface="Times"/>
              <a:buNone/>
              <a:defRPr/>
            </a:pPr>
            <a:endParaRPr lang="en-US" sz="1600" u="sng" dirty="0">
              <a:latin typeface="Arial" pitchFamily="34" charset="0"/>
              <a:ea typeface="+mn-ea"/>
              <a:cs typeface="Arial" pitchFamily="34" charset="0"/>
            </a:endParaRPr>
          </a:p>
          <a:p>
            <a:pPr marL="438912" indent="-320040" fontAlgn="auto">
              <a:spcBef>
                <a:spcPts val="0"/>
              </a:spcBef>
              <a:spcAft>
                <a:spcPts val="0"/>
              </a:spcAft>
              <a:buFont typeface="Wingdings 2"/>
              <a:buChar char=""/>
              <a:defRPr/>
            </a:pPr>
            <a:endParaRPr lang="en-US" sz="1600" dirty="0">
              <a:latin typeface="Arial" pitchFamily="34" charset="0"/>
              <a:ea typeface="+mn-ea"/>
              <a:cs typeface="Arial" pitchFamily="34" charset="0"/>
            </a:endParaRPr>
          </a:p>
        </p:txBody>
      </p:sp>
      <p:pic>
        <p:nvPicPr>
          <p:cNvPr id="1026" name="Picture 2">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204864"/>
            <a:ext cx="3212976" cy="3212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66800" y="0"/>
            <a:ext cx="8077200" cy="1447800"/>
          </a:xfrm>
        </p:spPr>
        <p:txBody>
          <a:bodyPr/>
          <a:lstStyle/>
          <a:p>
            <a:pPr algn="ctr" fontAlgn="auto">
              <a:spcAft>
                <a:spcPts val="0"/>
              </a:spcAft>
              <a:defRPr/>
            </a:pPr>
            <a:r>
              <a:rPr lang="en-US" dirty="0">
                <a:solidFill>
                  <a:schemeClr val="accent1">
                    <a:satMod val="150000"/>
                  </a:schemeClr>
                </a:solidFill>
                <a:latin typeface="Arial" pitchFamily="34" charset="0"/>
                <a:ea typeface="+mj-ea"/>
                <a:cs typeface="Arial" pitchFamily="34" charset="0"/>
              </a:rPr>
              <a:t>CSU in crisis</a:t>
            </a:r>
          </a:p>
        </p:txBody>
      </p:sp>
      <p:sp>
        <p:nvSpPr>
          <p:cNvPr id="3" name="Content Placeholder 2"/>
          <p:cNvSpPr>
            <a:spLocks noGrp="1"/>
          </p:cNvSpPr>
          <p:nvPr>
            <p:ph idx="1"/>
          </p:nvPr>
        </p:nvSpPr>
        <p:spPr>
          <a:xfrm>
            <a:off x="304800" y="1600200"/>
            <a:ext cx="8382000" cy="4953000"/>
          </a:xfrm>
        </p:spPr>
        <p:txBody>
          <a:bodyPr rtlCol="0">
            <a:normAutofit lnSpcReduction="10000"/>
          </a:bodyPr>
          <a:lstStyle/>
          <a:p>
            <a:pPr marL="438912" indent="-320040" fontAlgn="auto">
              <a:spcBef>
                <a:spcPts val="0"/>
              </a:spcBef>
              <a:spcAft>
                <a:spcPts val="0"/>
              </a:spcAft>
              <a:buFont typeface="Times"/>
              <a:buNone/>
              <a:defRPr/>
            </a:pPr>
            <a:r>
              <a:rPr lang="en-US" sz="2800" u="sng" dirty="0">
                <a:latin typeface="Arial" pitchFamily="34" charset="0"/>
                <a:ea typeface="+mn-ea"/>
                <a:cs typeface="Arial" pitchFamily="34" charset="0"/>
              </a:rPr>
              <a:t>Worst funding crisis in history</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$584 million reduction in state funding</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No funding for 95,000 students </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Deeper cuts anticipated in 2010</a:t>
            </a:r>
          </a:p>
          <a:p>
            <a:pPr marL="438912" indent="-320040" fontAlgn="auto">
              <a:spcBef>
                <a:spcPts val="0"/>
              </a:spcBef>
              <a:spcAft>
                <a:spcPts val="0"/>
              </a:spcAft>
              <a:buFont typeface="Wingdings 2"/>
              <a:buNone/>
              <a:defRPr/>
            </a:pPr>
            <a:endParaRPr lang="en-US" sz="2800" dirty="0">
              <a:latin typeface="Arial" pitchFamily="34" charset="0"/>
              <a:ea typeface="+mn-ea"/>
              <a:cs typeface="Arial" pitchFamily="34" charset="0"/>
            </a:endParaRPr>
          </a:p>
          <a:p>
            <a:pPr marL="438912" indent="-320040" fontAlgn="auto">
              <a:spcBef>
                <a:spcPts val="0"/>
              </a:spcBef>
              <a:spcAft>
                <a:spcPts val="0"/>
              </a:spcAft>
              <a:buFont typeface="Times"/>
              <a:buNone/>
              <a:defRPr/>
            </a:pPr>
            <a:r>
              <a:rPr lang="en-US" sz="2800" u="sng" dirty="0">
                <a:latin typeface="Arial" pitchFamily="34" charset="0"/>
                <a:ea typeface="+mn-ea"/>
                <a:cs typeface="Arial" pitchFamily="34" charset="0"/>
              </a:rPr>
              <a:t>Impact = shrinking CSU</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Tens of thousands of students denied admission</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Longer time to graduation</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Thousands of classes cut</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Classroom overcrowding        </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Thousands of layoffs and furloughs</a:t>
            </a:r>
          </a:p>
          <a:p>
            <a:pPr marL="438912" indent="-320040" fontAlgn="auto">
              <a:spcBef>
                <a:spcPts val="0"/>
              </a:spcBef>
              <a:spcAft>
                <a:spcPts val="0"/>
              </a:spcAft>
              <a:buFont typeface="Wingdings 2"/>
              <a:buChar char=""/>
              <a:defRPr/>
            </a:pPr>
            <a:r>
              <a:rPr lang="en-US" sz="2800" dirty="0">
                <a:latin typeface="Arial" pitchFamily="34" charset="0"/>
                <a:ea typeface="+mn-ea"/>
                <a:cs typeface="Arial" pitchFamily="34" charset="0"/>
              </a:rPr>
              <a:t>All student fees drastically increased </a:t>
            </a:r>
          </a:p>
        </p:txBody>
      </p:sp>
      <p:pic>
        <p:nvPicPr>
          <p:cNvPr id="38915" name="Picture 4" descr="100 dollar bill being cut in half"/>
          <p:cNvPicPr>
            <a:picLocks noChangeAspect="1" noChangeArrowheads="1"/>
          </p:cNvPicPr>
          <p:nvPr/>
        </p:nvPicPr>
        <p:blipFill>
          <a:blip r:embed="rId3"/>
          <a:srcRect/>
          <a:stretch>
            <a:fillRect/>
          </a:stretch>
        </p:blipFill>
        <p:spPr bwMode="auto">
          <a:xfrm>
            <a:off x="6629400" y="4648200"/>
            <a:ext cx="2225675" cy="1600200"/>
          </a:xfrm>
          <a:prstGeom prst="rect">
            <a:avLst/>
          </a:prstGeom>
          <a:noFill/>
          <a:ln w="9525">
            <a:noFill/>
            <a:miter lim="800000"/>
            <a:headEnd/>
            <a:tailEnd/>
          </a:ln>
        </p:spPr>
      </p:pic>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66800" y="0"/>
            <a:ext cx="8077200" cy="1447800"/>
          </a:xfrm>
        </p:spPr>
        <p:txBody>
          <a:bodyPr/>
          <a:lstStyle/>
          <a:p>
            <a:pPr algn="ctr" fontAlgn="auto">
              <a:spcAft>
                <a:spcPts val="0"/>
              </a:spcAft>
              <a:defRPr/>
            </a:pPr>
            <a:r>
              <a:rPr lang="en-US" dirty="0">
                <a:solidFill>
                  <a:schemeClr val="accent1">
                    <a:satMod val="150000"/>
                  </a:schemeClr>
                </a:solidFill>
                <a:latin typeface="Arial" pitchFamily="34" charset="0"/>
                <a:ea typeface="+mj-ea"/>
                <a:cs typeface="Arial" pitchFamily="34" charset="0"/>
              </a:rPr>
              <a:t>Why support the CSU?</a:t>
            </a:r>
          </a:p>
        </p:txBody>
      </p:sp>
      <p:sp>
        <p:nvSpPr>
          <p:cNvPr id="40962" name="Content Placeholder 2"/>
          <p:cNvSpPr>
            <a:spLocks noGrp="1"/>
          </p:cNvSpPr>
          <p:nvPr>
            <p:ph idx="1"/>
          </p:nvPr>
        </p:nvSpPr>
        <p:spPr>
          <a:xfrm>
            <a:off x="457200" y="1905000"/>
            <a:ext cx="8077200" cy="3962400"/>
          </a:xfrm>
        </p:spPr>
        <p:txBody>
          <a:bodyPr/>
          <a:lstStyle/>
          <a:p>
            <a:pPr>
              <a:buFont typeface="Times" pitchFamily="-123" charset="0"/>
              <a:buNone/>
            </a:pPr>
            <a:r>
              <a:rPr lang="en-US" sz="2800" u="sng" dirty="0">
                <a:latin typeface="Arial" pitchFamily="-123" charset="0"/>
                <a:ea typeface="Arial" pitchFamily="-123" charset="0"/>
                <a:cs typeface="Arial" pitchFamily="-123" charset="0"/>
              </a:rPr>
              <a:t>Return on investment</a:t>
            </a:r>
            <a:endParaRPr lang="en-US" sz="2800" dirty="0">
              <a:latin typeface="Arial" pitchFamily="-123" charset="0"/>
              <a:ea typeface="Arial" pitchFamily="-123" charset="0"/>
              <a:cs typeface="Arial" pitchFamily="-123" charset="0"/>
            </a:endParaRPr>
          </a:p>
          <a:p>
            <a:r>
              <a:rPr lang="en-US" sz="2800" dirty="0">
                <a:latin typeface="Arial" pitchFamily="-123" charset="0"/>
                <a:ea typeface="Arial" pitchFamily="-123" charset="0"/>
                <a:cs typeface="Arial" pitchFamily="-123" charset="0"/>
              </a:rPr>
              <a:t>CSU generates over $4 for every $1 invested</a:t>
            </a:r>
          </a:p>
          <a:p>
            <a:r>
              <a:rPr lang="en-US" sz="2800" dirty="0">
                <a:latin typeface="Arial" pitchFamily="-123" charset="0"/>
                <a:ea typeface="Arial" pitchFamily="-123" charset="0"/>
                <a:cs typeface="Arial" pitchFamily="-123" charset="0"/>
              </a:rPr>
              <a:t>College graduates earn $1 million more than high school graduates in lifetime</a:t>
            </a:r>
          </a:p>
          <a:p>
            <a:endParaRPr lang="en-US" dirty="0">
              <a:latin typeface="Arial" pitchFamily="-123" charset="0"/>
              <a:ea typeface="Arial" pitchFamily="-123" charset="0"/>
              <a:cs typeface="Arial" pitchFamily="-123" charset="0"/>
            </a:endParaRPr>
          </a:p>
        </p:txBody>
      </p:sp>
      <p:pic>
        <p:nvPicPr>
          <p:cNvPr id="40963" name="Picture 6">
            <a:extLst>
              <a:ext uri="{C183D7F6-B498-43B3-948B-1728B52AA6E4}">
                <adec:decorative xmlns:adec="http://schemas.microsoft.com/office/drawing/2017/decorative" val="1"/>
              </a:ext>
            </a:extLst>
          </p:cNvPr>
          <p:cNvPicPr>
            <a:picLocks noChangeAspect="1" noChangeArrowheads="1"/>
          </p:cNvPicPr>
          <p:nvPr/>
        </p:nvPicPr>
        <p:blipFill>
          <a:blip r:embed="rId3"/>
          <a:srcRect/>
          <a:stretch>
            <a:fillRect/>
          </a:stretch>
        </p:blipFill>
        <p:spPr bwMode="auto">
          <a:xfrm>
            <a:off x="3200400" y="3886200"/>
            <a:ext cx="2374900" cy="2343150"/>
          </a:xfrm>
          <a:prstGeom prst="rect">
            <a:avLst/>
          </a:prstGeom>
          <a:noFill/>
          <a:ln w="9525">
            <a:noFill/>
            <a:miter lim="800000"/>
            <a:headEnd/>
            <a:tailEnd/>
          </a:ln>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66800" y="0"/>
            <a:ext cx="8077200" cy="1447800"/>
          </a:xfrm>
        </p:spPr>
        <p:txBody>
          <a:bodyPr/>
          <a:lstStyle/>
          <a:p>
            <a:pPr algn="ctr" fontAlgn="auto">
              <a:spcAft>
                <a:spcPts val="0"/>
              </a:spcAft>
              <a:defRPr/>
            </a:pPr>
            <a:r>
              <a:rPr lang="en-US" dirty="0">
                <a:solidFill>
                  <a:schemeClr val="accent1">
                    <a:satMod val="150000"/>
                  </a:schemeClr>
                </a:solidFill>
                <a:latin typeface="Arial" pitchFamily="34" charset="0"/>
                <a:ea typeface="+mj-ea"/>
                <a:cs typeface="Arial" pitchFamily="34" charset="0"/>
              </a:rPr>
              <a:t>CSU needs your support</a:t>
            </a:r>
          </a:p>
        </p:txBody>
      </p:sp>
      <p:sp>
        <p:nvSpPr>
          <p:cNvPr id="14339" name="Content Placeholder 2"/>
          <p:cNvSpPr>
            <a:spLocks noGrp="1"/>
          </p:cNvSpPr>
          <p:nvPr>
            <p:ph idx="1"/>
          </p:nvPr>
        </p:nvSpPr>
        <p:spPr>
          <a:xfrm>
            <a:off x="228600" y="1905000"/>
            <a:ext cx="8915400" cy="3886200"/>
          </a:xfrm>
        </p:spPr>
        <p:txBody>
          <a:bodyPr rtlCol="0">
            <a:normAutofit/>
          </a:bodyPr>
          <a:lstStyle/>
          <a:p>
            <a:pPr marL="438912" indent="-320040" fontAlgn="auto">
              <a:spcBef>
                <a:spcPts val="0"/>
              </a:spcBef>
              <a:spcAft>
                <a:spcPts val="0"/>
              </a:spcAft>
              <a:buFont typeface="Times"/>
              <a:buNone/>
              <a:defRPr/>
            </a:pPr>
            <a:r>
              <a:rPr lang="en-US" sz="2800" u="sng" dirty="0">
                <a:latin typeface="Arial" pitchFamily="34" charset="0"/>
                <a:ea typeface="+mn-ea"/>
                <a:cs typeface="Arial" pitchFamily="34" charset="0"/>
              </a:rPr>
              <a:t>By 2025</a:t>
            </a:r>
            <a:endParaRPr lang="en-US" sz="2800" u="sng" dirty="0">
              <a:ea typeface="+mn-ea"/>
              <a:cs typeface="Arial" pitchFamily="34" charset="0"/>
            </a:endParaRPr>
          </a:p>
          <a:p>
            <a:pPr marL="438912" indent="-320040" fontAlgn="auto">
              <a:spcBef>
                <a:spcPts val="0"/>
              </a:spcBef>
              <a:spcAft>
                <a:spcPts val="0"/>
              </a:spcAft>
              <a:buFont typeface="Wingdings 2"/>
              <a:buChar char=""/>
              <a:defRPr/>
            </a:pPr>
            <a:r>
              <a:rPr lang="en-US" sz="2800" b="1" dirty="0">
                <a:solidFill>
                  <a:schemeClr val="accent1">
                    <a:lumMod val="75000"/>
                  </a:schemeClr>
                </a:solidFill>
                <a:latin typeface="Arial" pitchFamily="34" charset="0"/>
                <a:ea typeface="+mn-ea"/>
                <a:cs typeface="Arial" pitchFamily="34" charset="0"/>
              </a:rPr>
              <a:t>40%</a:t>
            </a:r>
            <a:r>
              <a:rPr lang="en-US" sz="2800" b="1" dirty="0">
                <a:solidFill>
                  <a:srgbClr val="FFC000"/>
                </a:solidFill>
                <a:latin typeface="Arial" pitchFamily="34" charset="0"/>
                <a:ea typeface="+mn-ea"/>
                <a:cs typeface="Arial" pitchFamily="34" charset="0"/>
              </a:rPr>
              <a:t> </a:t>
            </a:r>
            <a:r>
              <a:rPr lang="en-US" sz="2800" dirty="0">
                <a:latin typeface="Arial" pitchFamily="34" charset="0"/>
                <a:ea typeface="+mn-ea"/>
                <a:cs typeface="Arial" pitchFamily="34" charset="0"/>
              </a:rPr>
              <a:t>of California jobs will require college education</a:t>
            </a:r>
          </a:p>
          <a:p>
            <a:pPr marL="438912" indent="-320040" fontAlgn="auto">
              <a:spcBef>
                <a:spcPts val="0"/>
              </a:spcBef>
              <a:spcAft>
                <a:spcPts val="0"/>
              </a:spcAft>
              <a:buFont typeface="Wingdings 2"/>
              <a:buChar char=""/>
              <a:defRPr/>
            </a:pPr>
            <a:r>
              <a:rPr lang="en-US" sz="2800" b="1" dirty="0">
                <a:solidFill>
                  <a:schemeClr val="accent1">
                    <a:lumMod val="75000"/>
                  </a:schemeClr>
                </a:solidFill>
                <a:latin typeface="Arial" pitchFamily="34" charset="0"/>
                <a:ea typeface="+mn-ea"/>
                <a:cs typeface="Arial" pitchFamily="34" charset="0"/>
              </a:rPr>
              <a:t>30%</a:t>
            </a:r>
            <a:r>
              <a:rPr lang="en-US" sz="2800" dirty="0">
                <a:solidFill>
                  <a:srgbClr val="FF0000"/>
                </a:solidFill>
                <a:latin typeface="Arial" pitchFamily="34" charset="0"/>
                <a:ea typeface="+mn-ea"/>
                <a:cs typeface="Arial" pitchFamily="34" charset="0"/>
              </a:rPr>
              <a:t> </a:t>
            </a:r>
            <a:r>
              <a:rPr lang="en-US" sz="2800" dirty="0">
                <a:latin typeface="Arial" pitchFamily="34" charset="0"/>
                <a:ea typeface="+mn-ea"/>
                <a:cs typeface="Arial" pitchFamily="34" charset="0"/>
              </a:rPr>
              <a:t>of population will have college education</a:t>
            </a:r>
          </a:p>
          <a:p>
            <a:pPr marL="438912" indent="-320040" fontAlgn="auto">
              <a:spcBef>
                <a:spcPts val="0"/>
              </a:spcBef>
              <a:spcAft>
                <a:spcPts val="0"/>
              </a:spcAft>
              <a:buFont typeface="Wingdings 2"/>
              <a:buChar char=""/>
              <a:defRPr/>
            </a:pPr>
            <a:r>
              <a:rPr lang="en-US" sz="2800" b="1" dirty="0">
                <a:solidFill>
                  <a:schemeClr val="accent1">
                    <a:lumMod val="75000"/>
                  </a:schemeClr>
                </a:solidFill>
                <a:latin typeface="Arial" pitchFamily="34" charset="0"/>
                <a:ea typeface="+mn-ea"/>
                <a:cs typeface="Arial" pitchFamily="34" charset="0"/>
              </a:rPr>
              <a:t>1.8</a:t>
            </a:r>
            <a:r>
              <a:rPr lang="en-US" sz="2800" dirty="0">
                <a:latin typeface="Arial" pitchFamily="34" charset="0"/>
                <a:ea typeface="+mn-ea"/>
                <a:cs typeface="Arial" pitchFamily="34" charset="0"/>
              </a:rPr>
              <a:t> million more graduates needed  in the form of:</a:t>
            </a:r>
          </a:p>
          <a:p>
            <a:pPr marL="731520" lvl="1" indent="-274320" fontAlgn="auto">
              <a:spcAft>
                <a:spcPts val="0"/>
              </a:spcAft>
              <a:buFont typeface="Wingdings"/>
              <a:buChar char=""/>
              <a:defRPr/>
            </a:pPr>
            <a:r>
              <a:rPr lang="en-US" sz="2400" b="1" dirty="0">
                <a:solidFill>
                  <a:schemeClr val="accent1">
                    <a:lumMod val="75000"/>
                  </a:schemeClr>
                </a:solidFill>
                <a:latin typeface="Arial" pitchFamily="34" charset="0"/>
                <a:ea typeface="+mn-ea"/>
                <a:cs typeface="Arial" pitchFamily="34" charset="0"/>
              </a:rPr>
              <a:t>46%</a:t>
            </a:r>
            <a:r>
              <a:rPr lang="en-US" sz="2400" dirty="0">
                <a:latin typeface="Arial" pitchFamily="34" charset="0"/>
                <a:ea typeface="+mn-ea"/>
                <a:cs typeface="Arial" pitchFamily="34" charset="0"/>
              </a:rPr>
              <a:t> more Bachelor’s degrees </a:t>
            </a:r>
          </a:p>
          <a:p>
            <a:pPr marL="731520" lvl="1" indent="-274320" fontAlgn="auto">
              <a:spcAft>
                <a:spcPts val="0"/>
              </a:spcAft>
              <a:buFont typeface="Wingdings"/>
              <a:buChar char=""/>
              <a:defRPr/>
            </a:pPr>
            <a:r>
              <a:rPr lang="en-US" sz="2400" b="1" dirty="0">
                <a:solidFill>
                  <a:schemeClr val="accent1">
                    <a:lumMod val="75000"/>
                  </a:schemeClr>
                </a:solidFill>
                <a:latin typeface="Arial" pitchFamily="34" charset="0"/>
                <a:ea typeface="+mn-ea"/>
                <a:cs typeface="Arial" pitchFamily="34" charset="0"/>
              </a:rPr>
              <a:t>50%</a:t>
            </a:r>
            <a:r>
              <a:rPr lang="en-US" sz="2400" dirty="0">
                <a:latin typeface="Arial" pitchFamily="34" charset="0"/>
                <a:ea typeface="+mn-ea"/>
                <a:cs typeface="Arial" pitchFamily="34" charset="0"/>
              </a:rPr>
              <a:t> more graduate degrees </a:t>
            </a:r>
          </a:p>
          <a:p>
            <a:pPr marL="438912" indent="-320040" fontAlgn="auto">
              <a:spcBef>
                <a:spcPts val="0"/>
              </a:spcBef>
              <a:spcAft>
                <a:spcPts val="0"/>
              </a:spcAft>
              <a:buFont typeface="Wingdings 2"/>
              <a:buChar char=""/>
              <a:defRPr/>
            </a:pPr>
            <a:endParaRPr lang="en-US" sz="1000" dirty="0">
              <a:latin typeface="Arial" pitchFamily="34" charset="0"/>
              <a:ea typeface="+mn-ea"/>
              <a:cs typeface="Arial" pitchFamily="34" charset="0"/>
            </a:endParaRPr>
          </a:p>
          <a:p>
            <a:pPr marL="438912" indent="-320040" fontAlgn="auto">
              <a:spcBef>
                <a:spcPts val="0"/>
              </a:spcBef>
              <a:spcAft>
                <a:spcPts val="0"/>
              </a:spcAft>
              <a:buFont typeface="Wingdings 2"/>
              <a:buNone/>
              <a:defRPr/>
            </a:pPr>
            <a:r>
              <a:rPr lang="en-US" sz="2800" b="1" dirty="0">
                <a:solidFill>
                  <a:schemeClr val="accent1">
                    <a:lumMod val="75000"/>
                  </a:schemeClr>
                </a:solidFill>
                <a:latin typeface="Arial" pitchFamily="34" charset="0"/>
                <a:ea typeface="+mn-ea"/>
                <a:cs typeface="Arial" pitchFamily="34" charset="0"/>
              </a:rPr>
              <a:t>		Less education = an unprepared workforce</a:t>
            </a:r>
          </a:p>
          <a:p>
            <a:pPr marL="438912" indent="-320040" fontAlgn="auto">
              <a:spcBef>
                <a:spcPts val="0"/>
              </a:spcBef>
              <a:spcAft>
                <a:spcPts val="0"/>
              </a:spcAft>
              <a:buFont typeface="Wingdings 2"/>
              <a:buChar char=""/>
              <a:defRPr/>
            </a:pPr>
            <a:endParaRPr lang="en-US" sz="2800" dirty="0">
              <a:latin typeface="Arial" pitchFamily="34" charset="0"/>
              <a:ea typeface="+mn-ea"/>
              <a:cs typeface="Arial" pitchFamily="34" charset="0"/>
            </a:endParaRPr>
          </a:p>
        </p:txBody>
      </p:sp>
      <p:pic>
        <p:nvPicPr>
          <p:cNvPr id="43011" name="Picture 6" descr="CSULB graduates"/>
          <p:cNvPicPr>
            <a:picLocks noChangeAspect="1" noChangeArrowheads="1"/>
          </p:cNvPicPr>
          <p:nvPr/>
        </p:nvPicPr>
        <p:blipFill>
          <a:blip r:embed="rId3"/>
          <a:srcRect/>
          <a:stretch>
            <a:fillRect/>
          </a:stretch>
        </p:blipFill>
        <p:spPr bwMode="auto">
          <a:xfrm>
            <a:off x="3505200" y="5257800"/>
            <a:ext cx="2286000" cy="1371600"/>
          </a:xfrm>
          <a:prstGeom prst="rect">
            <a:avLst/>
          </a:prstGeom>
          <a:noFill/>
          <a:ln w="9525">
            <a:noFill/>
            <a:miter lim="800000"/>
            <a:headEnd/>
            <a:tailEnd/>
          </a:ln>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the CSU thinks and sees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ntent Placeholder 4" title="Web Video Player"/>
              <p:cNvGraphicFramePr>
                <a:graphicFrameLocks noGrp="1"/>
              </p:cNvGraphicFramePr>
              <p:nvPr>
                <p:ph idx="1"/>
                <p:extLst>
                  <p:ext uri="{D42A27DB-BD31-4B8C-83A1-F6EECF244321}">
                    <p14:modId xmlns:p14="http://schemas.microsoft.com/office/powerpoint/2010/main" val="1035067326"/>
                  </p:ext>
                </p:extLst>
              </p:nvPr>
            </p:nvGraphicFramePr>
            <p:xfrm>
              <a:off x="457200" y="1774825"/>
              <a:ext cx="8229600" cy="46259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Content Placeholder 4" title="Web Video Player"/>
              <p:cNvPicPr>
                <a:picLocks noGrp="1" noRot="1" noChangeAspect="1" noMove="1" noResize="1" noEditPoints="1" noAdjustHandles="1" noChangeArrowheads="1" noChangeShapeType="1"/>
              </p:cNvPicPr>
              <p:nvPr/>
            </p:nvPicPr>
            <p:blipFill>
              <a:blip r:embed="rId3"/>
              <a:stretch>
                <a:fillRect/>
              </a:stretch>
            </p:blipFill>
            <p:spPr>
              <a:xfrm>
                <a:off x="457200" y="1774825"/>
                <a:ext cx="8229600" cy="4625975"/>
              </a:xfrm>
              <a:prstGeom prst="rect">
                <a:avLst/>
              </a:prstGeom>
            </p:spPr>
          </p:pic>
        </mc:Fallback>
      </mc:AlternateContent>
    </p:spTree>
    <p:extLst>
      <p:ext uri="{BB962C8B-B14F-4D97-AF65-F5344CB8AC3E}">
        <p14:creationId xmlns:p14="http://schemas.microsoft.com/office/powerpoint/2010/main" val="121502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90600" y="0"/>
            <a:ext cx="8153400" cy="1447800"/>
          </a:xfrm>
        </p:spPr>
        <p:txBody>
          <a:bodyPr/>
          <a:lstStyle/>
          <a:p>
            <a:pPr algn="ctr" fontAlgn="auto">
              <a:spcAft>
                <a:spcPts val="0"/>
              </a:spcAft>
              <a:defRPr/>
            </a:pPr>
            <a:r>
              <a:rPr lang="en-US" sz="3200" dirty="0">
                <a:solidFill>
                  <a:schemeClr val="accent1">
                    <a:satMod val="150000"/>
                  </a:schemeClr>
                </a:solidFill>
                <a:latin typeface="Arial" pitchFamily="34" charset="0"/>
                <a:ea typeface="+mj-ea"/>
                <a:cs typeface="Arial" pitchFamily="34" charset="0"/>
              </a:rPr>
              <a:t>What kind of California do you want?</a:t>
            </a:r>
          </a:p>
        </p:txBody>
      </p:sp>
      <p:sp>
        <p:nvSpPr>
          <p:cNvPr id="15363" name="Content Placeholder 2"/>
          <p:cNvSpPr>
            <a:spLocks noGrp="1"/>
          </p:cNvSpPr>
          <p:nvPr>
            <p:ph idx="1"/>
          </p:nvPr>
        </p:nvSpPr>
        <p:spPr>
          <a:xfrm>
            <a:off x="457200" y="1905000"/>
            <a:ext cx="8229600" cy="4114800"/>
          </a:xfrm>
        </p:spPr>
        <p:txBody>
          <a:bodyPr rtlCol="0">
            <a:normAutofit/>
          </a:bodyPr>
          <a:lstStyle/>
          <a:p>
            <a:pPr marL="438912" indent="0" algn="ctr" fontAlgn="auto">
              <a:spcBef>
                <a:spcPts val="0"/>
              </a:spcBef>
              <a:spcAft>
                <a:spcPts val="0"/>
              </a:spcAft>
              <a:buFont typeface="Times"/>
              <a:buNone/>
              <a:defRPr/>
            </a:pPr>
            <a:r>
              <a:rPr lang="en-US" sz="2800" b="1" dirty="0">
                <a:latin typeface="Arial" pitchFamily="34" charset="0"/>
                <a:ea typeface="+mn-ea"/>
                <a:cs typeface="Arial" pitchFamily="34" charset="0"/>
              </a:rPr>
              <a:t>We must demand more funding for education so we can educate today’s students for tomorrow’s economy. </a:t>
            </a:r>
          </a:p>
          <a:p>
            <a:pPr marL="438912" indent="0" algn="ctr" fontAlgn="auto">
              <a:spcBef>
                <a:spcPts val="0"/>
              </a:spcBef>
              <a:spcAft>
                <a:spcPts val="0"/>
              </a:spcAft>
              <a:buFont typeface="Times"/>
              <a:buNone/>
              <a:defRPr/>
            </a:pPr>
            <a:endParaRPr lang="en-US" sz="2800" b="1" u="sng" dirty="0">
              <a:latin typeface="Arial" pitchFamily="34" charset="0"/>
              <a:ea typeface="+mn-ea"/>
              <a:cs typeface="Arial" pitchFamily="34" charset="0"/>
            </a:endParaRPr>
          </a:p>
          <a:p>
            <a:pPr marL="438912" indent="0" algn="ctr" fontAlgn="auto">
              <a:spcBef>
                <a:spcPts val="0"/>
              </a:spcBef>
              <a:spcAft>
                <a:spcPts val="0"/>
              </a:spcAft>
              <a:buFont typeface="Times"/>
              <a:buNone/>
              <a:defRPr/>
            </a:pPr>
            <a:r>
              <a:rPr lang="en-US" sz="2800" b="1" dirty="0">
                <a:latin typeface="Arial" pitchFamily="34" charset="0"/>
                <a:ea typeface="+mn-ea"/>
                <a:cs typeface="Arial" pitchFamily="34" charset="0"/>
              </a:rPr>
              <a:t>Join the thousands of students, faculty, parents, and concerned citizens fighting to save education in California!</a:t>
            </a:r>
          </a:p>
          <a:p>
            <a:pPr marL="438912" indent="-320040" fontAlgn="auto">
              <a:spcBef>
                <a:spcPts val="0"/>
              </a:spcBef>
              <a:spcAft>
                <a:spcPts val="0"/>
              </a:spcAft>
              <a:buFont typeface="Wingdings 2"/>
              <a:buChar char=""/>
              <a:defRPr/>
            </a:pPr>
            <a:endParaRPr lang="en-US" dirty="0">
              <a:latin typeface="Arial" pitchFamily="34" charset="0"/>
              <a:ea typeface="+mn-ea"/>
              <a:cs typeface="Arial" pitchFamily="34" charset="0"/>
            </a:endParaRPr>
          </a:p>
        </p:txBody>
      </p:sp>
      <p:pic>
        <p:nvPicPr>
          <p:cNvPr id="45059" name="Picture 4" descr="CSULB graduate"/>
          <p:cNvPicPr>
            <a:picLocks noChangeAspect="1" noChangeArrowheads="1"/>
          </p:cNvPicPr>
          <p:nvPr/>
        </p:nvPicPr>
        <p:blipFill>
          <a:blip r:embed="rId3"/>
          <a:srcRect/>
          <a:stretch>
            <a:fillRect/>
          </a:stretch>
        </p:blipFill>
        <p:spPr bwMode="auto">
          <a:xfrm>
            <a:off x="3492500" y="5257800"/>
            <a:ext cx="2159000" cy="1295400"/>
          </a:xfrm>
          <a:prstGeom prst="rect">
            <a:avLst/>
          </a:prstGeom>
          <a:noFill/>
          <a:ln w="9525">
            <a:noFill/>
            <a:miter lim="800000"/>
            <a:headEnd/>
            <a:tailEnd/>
          </a:ln>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66800" y="0"/>
            <a:ext cx="8077200" cy="1447800"/>
          </a:xfrm>
        </p:spPr>
        <p:txBody>
          <a:bodyPr/>
          <a:lstStyle/>
          <a:p>
            <a:pPr algn="ctr" fontAlgn="auto">
              <a:spcAft>
                <a:spcPts val="0"/>
              </a:spcAft>
              <a:defRPr/>
            </a:pPr>
            <a:r>
              <a:rPr lang="en-US" dirty="0">
                <a:solidFill>
                  <a:schemeClr val="accent1">
                    <a:satMod val="150000"/>
                  </a:schemeClr>
                </a:solidFill>
                <a:latin typeface="Arial" pitchFamily="34" charset="0"/>
                <a:ea typeface="+mj-ea"/>
                <a:cs typeface="Arial" pitchFamily="34" charset="0"/>
              </a:rPr>
              <a:t>Education is the solution</a:t>
            </a:r>
          </a:p>
        </p:txBody>
      </p:sp>
      <p:sp>
        <p:nvSpPr>
          <p:cNvPr id="3" name="Content Placeholder 2"/>
          <p:cNvSpPr>
            <a:spLocks noGrp="1"/>
          </p:cNvSpPr>
          <p:nvPr>
            <p:ph idx="1"/>
          </p:nvPr>
        </p:nvSpPr>
        <p:spPr>
          <a:xfrm>
            <a:off x="304800" y="1676400"/>
            <a:ext cx="8839200" cy="4876800"/>
          </a:xfrm>
        </p:spPr>
        <p:txBody>
          <a:bodyPr rtlCol="0">
            <a:normAutofit lnSpcReduction="10000"/>
          </a:bodyPr>
          <a:lstStyle/>
          <a:p>
            <a:pPr marL="514350" indent="-514350" algn="ctr" fontAlgn="auto">
              <a:spcBef>
                <a:spcPts val="0"/>
              </a:spcBef>
              <a:spcAft>
                <a:spcPts val="0"/>
              </a:spcAft>
              <a:buFont typeface="Times"/>
              <a:buNone/>
              <a:defRPr/>
            </a:pPr>
            <a:r>
              <a:rPr lang="en-US" b="1" dirty="0">
                <a:solidFill>
                  <a:schemeClr val="accent1">
                    <a:lumMod val="75000"/>
                  </a:schemeClr>
                </a:solidFill>
                <a:latin typeface="Arial" pitchFamily="34" charset="0"/>
                <a:ea typeface="+mn-ea"/>
                <a:cs typeface="Arial" pitchFamily="34" charset="0"/>
              </a:rPr>
              <a:t>Get the message out. </a:t>
            </a:r>
          </a:p>
          <a:p>
            <a:pPr marL="514350" indent="-514350" algn="ctr" fontAlgn="auto">
              <a:spcBef>
                <a:spcPts val="0"/>
              </a:spcBef>
              <a:spcAft>
                <a:spcPts val="0"/>
              </a:spcAft>
              <a:buFont typeface="Times"/>
              <a:buNone/>
              <a:defRPr/>
            </a:pPr>
            <a:r>
              <a:rPr lang="en-US" b="1" dirty="0">
                <a:solidFill>
                  <a:schemeClr val="accent1">
                    <a:lumMod val="75000"/>
                  </a:schemeClr>
                </a:solidFill>
                <a:latin typeface="Arial" pitchFamily="34" charset="0"/>
                <a:ea typeface="+mn-ea"/>
                <a:cs typeface="Arial" pitchFamily="34" charset="0"/>
              </a:rPr>
              <a:t>Express your support for education funding</a:t>
            </a:r>
          </a:p>
          <a:p>
            <a:pPr marL="514350" indent="-514350" algn="ctr" fontAlgn="auto">
              <a:spcBef>
                <a:spcPts val="0"/>
              </a:spcBef>
              <a:spcAft>
                <a:spcPts val="0"/>
              </a:spcAft>
              <a:buFont typeface="Times"/>
              <a:buNone/>
              <a:defRPr/>
            </a:pPr>
            <a:r>
              <a:rPr lang="en-US" b="1" dirty="0">
                <a:solidFill>
                  <a:schemeClr val="accent1">
                    <a:lumMod val="75000"/>
                  </a:schemeClr>
                </a:solidFill>
                <a:latin typeface="Arial" pitchFamily="34" charset="0"/>
                <a:ea typeface="+mn-ea"/>
                <a:cs typeface="Arial" pitchFamily="34" charset="0"/>
              </a:rPr>
              <a:t>before it is too late!</a:t>
            </a:r>
          </a:p>
          <a:p>
            <a:pPr marL="514350" indent="-514350" algn="ctr" fontAlgn="auto">
              <a:spcBef>
                <a:spcPts val="0"/>
              </a:spcBef>
              <a:spcAft>
                <a:spcPts val="0"/>
              </a:spcAft>
              <a:buFont typeface="Times"/>
              <a:buNone/>
              <a:defRPr/>
            </a:pPr>
            <a:endParaRPr lang="en-US" b="1" dirty="0">
              <a:solidFill>
                <a:schemeClr val="accent1">
                  <a:lumMod val="75000"/>
                </a:schemeClr>
              </a:solidFill>
              <a:latin typeface="Arial" pitchFamily="34" charset="0"/>
              <a:ea typeface="+mn-ea"/>
              <a:cs typeface="Arial" pitchFamily="34" charset="0"/>
            </a:endParaRPr>
          </a:p>
          <a:p>
            <a:pPr marL="514350" indent="-230188" fontAlgn="auto">
              <a:lnSpc>
                <a:spcPct val="110000"/>
              </a:lnSpc>
              <a:spcBef>
                <a:spcPts val="0"/>
              </a:spcBef>
              <a:spcAft>
                <a:spcPts val="0"/>
              </a:spcAft>
              <a:buSzPct val="101000"/>
              <a:buFont typeface="Wingdings 2"/>
              <a:buChar char=""/>
              <a:defRPr/>
            </a:pPr>
            <a:r>
              <a:rPr lang="en-US" sz="2500" b="1" dirty="0">
                <a:latin typeface="Arial" pitchFamily="34" charset="0"/>
                <a:ea typeface="+mn-ea"/>
                <a:cs typeface="Arial" pitchFamily="34" charset="0"/>
              </a:rPr>
              <a:t>Contact the governor </a:t>
            </a:r>
          </a:p>
          <a:p>
            <a:pPr marL="969963" lvl="1" indent="-514350" fontAlgn="auto">
              <a:lnSpc>
                <a:spcPct val="110000"/>
              </a:lnSpc>
              <a:spcAft>
                <a:spcPts val="0"/>
              </a:spcAft>
              <a:buClrTx/>
              <a:buSzPct val="101000"/>
              <a:buFont typeface="Times"/>
              <a:buNone/>
              <a:defRPr/>
            </a:pPr>
            <a:r>
              <a:rPr lang="en-US" sz="2100" dirty="0">
                <a:latin typeface="Arial" pitchFamily="34" charset="0"/>
                <a:ea typeface="+mn-ea"/>
                <a:cs typeface="Arial" pitchFamily="34" charset="0"/>
              </a:rPr>
              <a:t>  (916) 445-2841 or fax (916) 558-3160</a:t>
            </a:r>
          </a:p>
          <a:p>
            <a:pPr marL="514350" indent="-230188" fontAlgn="auto">
              <a:lnSpc>
                <a:spcPct val="110000"/>
              </a:lnSpc>
              <a:spcBef>
                <a:spcPts val="0"/>
              </a:spcBef>
              <a:spcAft>
                <a:spcPts val="0"/>
              </a:spcAft>
              <a:buSzPct val="101000"/>
              <a:buFont typeface="Wingdings 2"/>
              <a:buChar char=""/>
              <a:defRPr/>
            </a:pPr>
            <a:r>
              <a:rPr lang="en-US" sz="2500" b="1" dirty="0">
                <a:latin typeface="Arial" pitchFamily="34" charset="0"/>
                <a:ea typeface="+mn-ea"/>
                <a:cs typeface="Arial" pitchFamily="34" charset="0"/>
              </a:rPr>
              <a:t>Contact your representatives</a:t>
            </a:r>
          </a:p>
          <a:p>
            <a:pPr marL="860425" lvl="1" indent="-230188" fontAlgn="auto">
              <a:lnSpc>
                <a:spcPct val="110000"/>
              </a:lnSpc>
              <a:spcAft>
                <a:spcPts val="0"/>
              </a:spcAft>
              <a:buClrTx/>
              <a:buSzPct val="101000"/>
              <a:buFont typeface="Times"/>
              <a:buNone/>
              <a:defRPr/>
            </a:pPr>
            <a:r>
              <a:rPr lang="en-US" sz="2100" dirty="0">
                <a:latin typeface="Arial" pitchFamily="34" charset="0"/>
                <a:ea typeface="+mn-ea"/>
                <a:cs typeface="Arial" pitchFamily="34" charset="0"/>
                <a:hlinkClick r:id="rId3"/>
              </a:rPr>
              <a:t>http://www.legislature.ca.gov</a:t>
            </a:r>
            <a:endParaRPr lang="en-US" sz="2100" dirty="0">
              <a:latin typeface="Arial" pitchFamily="34" charset="0"/>
              <a:ea typeface="+mn-ea"/>
              <a:cs typeface="Arial" pitchFamily="34" charset="0"/>
            </a:endParaRPr>
          </a:p>
          <a:p>
            <a:pPr marL="514350" indent="-230188" fontAlgn="auto">
              <a:lnSpc>
                <a:spcPct val="110000"/>
              </a:lnSpc>
              <a:spcBef>
                <a:spcPts val="0"/>
              </a:spcBef>
              <a:spcAft>
                <a:spcPts val="0"/>
              </a:spcAft>
              <a:buSzPct val="101000"/>
              <a:buFont typeface="Wingdings 2"/>
              <a:buChar char=""/>
              <a:defRPr/>
            </a:pPr>
            <a:r>
              <a:rPr lang="en-US" sz="2500" b="1" dirty="0">
                <a:latin typeface="Arial" pitchFamily="34" charset="0"/>
                <a:ea typeface="+mn-ea"/>
                <a:cs typeface="Arial" pitchFamily="34" charset="0"/>
              </a:rPr>
              <a:t>Contact Chancellor Reed</a:t>
            </a:r>
          </a:p>
          <a:p>
            <a:pPr marL="858838" lvl="1" indent="-173038" fontAlgn="auto">
              <a:lnSpc>
                <a:spcPct val="110000"/>
              </a:lnSpc>
              <a:spcAft>
                <a:spcPts val="0"/>
              </a:spcAft>
              <a:buClrTx/>
              <a:buSzPct val="101000"/>
              <a:buFont typeface="Times"/>
              <a:buNone/>
              <a:defRPr/>
            </a:pPr>
            <a:r>
              <a:rPr lang="en-US" sz="2100" dirty="0">
                <a:latin typeface="Arial" pitchFamily="34" charset="0"/>
                <a:ea typeface="+mn-ea"/>
                <a:cs typeface="Arial" pitchFamily="34" charset="0"/>
                <a:hlinkClick r:id="rId4"/>
              </a:rPr>
              <a:t>creed@calstate.edu</a:t>
            </a:r>
            <a:r>
              <a:rPr lang="en-US" sz="2100" dirty="0">
                <a:latin typeface="Arial" pitchFamily="34" charset="0"/>
                <a:ea typeface="+mn-ea"/>
                <a:cs typeface="Arial" pitchFamily="34" charset="0"/>
              </a:rPr>
              <a:t> or (562) 951-4700 or fax (562) 951-4986</a:t>
            </a:r>
          </a:p>
          <a:p>
            <a:pPr marL="514350" indent="-230188" fontAlgn="auto">
              <a:lnSpc>
                <a:spcPct val="110000"/>
              </a:lnSpc>
              <a:spcBef>
                <a:spcPts val="0"/>
              </a:spcBef>
              <a:spcAft>
                <a:spcPts val="0"/>
              </a:spcAft>
              <a:buSzPct val="101000"/>
              <a:buFont typeface="Wingdings 2"/>
              <a:buChar char=""/>
              <a:defRPr/>
            </a:pPr>
            <a:r>
              <a:rPr lang="en-US" sz="2500" b="1" dirty="0">
                <a:latin typeface="Arial" pitchFamily="34" charset="0"/>
                <a:ea typeface="+mn-ea"/>
                <a:cs typeface="Arial" pitchFamily="34" charset="0"/>
              </a:rPr>
              <a:t>Join us online</a:t>
            </a:r>
            <a:r>
              <a:rPr lang="en-US" sz="2500" dirty="0">
                <a:latin typeface="Arial" pitchFamily="34" charset="0"/>
                <a:ea typeface="+mn-ea"/>
                <a:cs typeface="Arial" pitchFamily="34" charset="0"/>
              </a:rPr>
              <a:t>: </a:t>
            </a:r>
            <a:r>
              <a:rPr lang="en-US" sz="2100" dirty="0">
                <a:latin typeface="Arial" pitchFamily="34" charset="0"/>
                <a:ea typeface="+mn-ea"/>
                <a:cs typeface="Arial" pitchFamily="34" charset="0"/>
              </a:rPr>
              <a:t>Save the CSU (savethecsu.com)</a:t>
            </a:r>
          </a:p>
          <a:p>
            <a:pPr marL="438912" indent="-320040" fontAlgn="auto">
              <a:spcBef>
                <a:spcPts val="0"/>
              </a:spcBef>
              <a:spcAft>
                <a:spcPts val="0"/>
              </a:spcAft>
              <a:buFont typeface="Wingdings 2"/>
              <a:buChar char=""/>
              <a:defRPr/>
            </a:pPr>
            <a:endParaRPr lang="en-US" dirty="0">
              <a:latin typeface="Arial" pitchFamily="34" charset="0"/>
              <a:ea typeface="+mn-ea"/>
              <a:cs typeface="Arial" pitchFamily="34" charset="0"/>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66800" y="0"/>
            <a:ext cx="8077200" cy="1447800"/>
          </a:xfrm>
        </p:spPr>
        <p:txBody>
          <a:bodyPr>
            <a:normAutofit fontScale="90000"/>
          </a:bodyPr>
          <a:lstStyle/>
          <a:p>
            <a:pPr algn="ctr" fontAlgn="auto">
              <a:spcAft>
                <a:spcPts val="0"/>
              </a:spcAft>
              <a:defRPr/>
            </a:pPr>
            <a:r>
              <a:rPr lang="en-US" dirty="0">
                <a:solidFill>
                  <a:schemeClr val="accent1">
                    <a:satMod val="150000"/>
                  </a:schemeClr>
                </a:solidFill>
                <a:latin typeface="Arial" pitchFamily="34" charset="0"/>
                <a:ea typeface="+mj-ea"/>
                <a:cs typeface="Arial" pitchFamily="34" charset="0"/>
              </a:rPr>
              <a:t>Education is the solution continued</a:t>
            </a:r>
          </a:p>
        </p:txBody>
      </p:sp>
      <p:sp>
        <p:nvSpPr>
          <p:cNvPr id="17411" name="Content Placeholder 2"/>
          <p:cNvSpPr>
            <a:spLocks noGrp="1"/>
          </p:cNvSpPr>
          <p:nvPr>
            <p:ph idx="1"/>
          </p:nvPr>
        </p:nvSpPr>
        <p:spPr>
          <a:xfrm>
            <a:off x="457200" y="1752600"/>
            <a:ext cx="8229600" cy="4572000"/>
          </a:xfrm>
        </p:spPr>
        <p:txBody>
          <a:bodyPr rtlCol="0">
            <a:normAutofit/>
          </a:bodyPr>
          <a:lstStyle/>
          <a:p>
            <a:pPr marL="438912" indent="-320040" algn="ctr" fontAlgn="auto">
              <a:spcBef>
                <a:spcPts val="0"/>
              </a:spcBef>
              <a:spcAft>
                <a:spcPts val="0"/>
              </a:spcAft>
              <a:buFont typeface="Times"/>
              <a:buNone/>
              <a:defRPr/>
            </a:pPr>
            <a:r>
              <a:rPr lang="en-US" sz="4400" b="1" dirty="0">
                <a:solidFill>
                  <a:schemeClr val="accent1">
                    <a:lumMod val="75000"/>
                  </a:schemeClr>
                </a:solidFill>
                <a:latin typeface="Arial" pitchFamily="34" charset="0"/>
                <a:ea typeface="+mn-ea"/>
                <a:cs typeface="Arial" pitchFamily="34" charset="0"/>
              </a:rPr>
              <a:t>Our future is your future!</a:t>
            </a:r>
          </a:p>
          <a:p>
            <a:pPr marL="438912" indent="-320040" algn="ctr" fontAlgn="auto">
              <a:spcBef>
                <a:spcPts val="0"/>
              </a:spcBef>
              <a:spcAft>
                <a:spcPts val="0"/>
              </a:spcAft>
              <a:buFont typeface="Times"/>
              <a:buNone/>
              <a:defRPr/>
            </a:pPr>
            <a:endParaRPr lang="en-US" sz="4400" b="1" dirty="0">
              <a:solidFill>
                <a:schemeClr val="accent1">
                  <a:lumMod val="75000"/>
                </a:schemeClr>
              </a:solidFill>
              <a:latin typeface="Arial" pitchFamily="34" charset="0"/>
              <a:ea typeface="+mn-ea"/>
              <a:cs typeface="Arial" pitchFamily="34" charset="0"/>
            </a:endParaRPr>
          </a:p>
          <a:p>
            <a:pPr marL="438912" indent="-320040" algn="ctr" fontAlgn="auto">
              <a:spcBef>
                <a:spcPts val="0"/>
              </a:spcBef>
              <a:spcAft>
                <a:spcPts val="0"/>
              </a:spcAft>
              <a:buFont typeface="Times"/>
              <a:buNone/>
              <a:defRPr/>
            </a:pPr>
            <a:endParaRPr lang="en-US" sz="4400" b="1" dirty="0">
              <a:solidFill>
                <a:schemeClr val="accent1">
                  <a:lumMod val="75000"/>
                </a:schemeClr>
              </a:solidFill>
              <a:latin typeface="Arial" pitchFamily="34" charset="0"/>
              <a:ea typeface="+mn-ea"/>
              <a:cs typeface="Arial" pitchFamily="34" charset="0"/>
            </a:endParaRPr>
          </a:p>
          <a:p>
            <a:pPr marL="438912" indent="-320040" algn="ctr" fontAlgn="auto">
              <a:spcBef>
                <a:spcPts val="0"/>
              </a:spcBef>
              <a:spcAft>
                <a:spcPts val="0"/>
              </a:spcAft>
              <a:buFont typeface="Times"/>
              <a:buNone/>
              <a:defRPr/>
            </a:pPr>
            <a:endParaRPr lang="en-US" sz="4400" b="1" dirty="0">
              <a:solidFill>
                <a:schemeClr val="accent1">
                  <a:lumMod val="75000"/>
                </a:schemeClr>
              </a:solidFill>
              <a:latin typeface="Arial" pitchFamily="34" charset="0"/>
              <a:ea typeface="+mn-ea"/>
              <a:cs typeface="Arial" pitchFamily="34" charset="0"/>
            </a:endParaRPr>
          </a:p>
          <a:p>
            <a:pPr marL="438912" indent="-320040" algn="ctr" fontAlgn="auto">
              <a:spcBef>
                <a:spcPts val="0"/>
              </a:spcBef>
              <a:spcAft>
                <a:spcPts val="0"/>
              </a:spcAft>
              <a:buFont typeface="Times"/>
              <a:buNone/>
              <a:defRPr/>
            </a:pPr>
            <a:r>
              <a:rPr lang="en-US" sz="4400" b="1" dirty="0">
                <a:solidFill>
                  <a:schemeClr val="accent1">
                    <a:lumMod val="75000"/>
                  </a:schemeClr>
                </a:solidFill>
                <a:latin typeface="Arial" pitchFamily="34" charset="0"/>
                <a:ea typeface="+mn-ea"/>
                <a:cs typeface="Arial" pitchFamily="34" charset="0"/>
              </a:rPr>
              <a:t>Support education!</a:t>
            </a:r>
          </a:p>
          <a:p>
            <a:pPr marL="438912" indent="-320040" algn="ctr" fontAlgn="auto">
              <a:spcBef>
                <a:spcPts val="0"/>
              </a:spcBef>
              <a:spcAft>
                <a:spcPts val="0"/>
              </a:spcAft>
              <a:buFont typeface="Times"/>
              <a:buNone/>
              <a:defRPr/>
            </a:pPr>
            <a:r>
              <a:rPr lang="en-US" sz="4400" b="1" dirty="0">
                <a:solidFill>
                  <a:schemeClr val="accent1">
                    <a:lumMod val="75000"/>
                  </a:schemeClr>
                </a:solidFill>
                <a:latin typeface="Arial" pitchFamily="34" charset="0"/>
                <a:ea typeface="+mn-ea"/>
                <a:cs typeface="Arial" pitchFamily="34" charset="0"/>
              </a:rPr>
              <a:t>Support the CSU!</a:t>
            </a:r>
          </a:p>
          <a:p>
            <a:pPr marL="438912" indent="-320040" fontAlgn="auto">
              <a:spcBef>
                <a:spcPts val="0"/>
              </a:spcBef>
              <a:spcAft>
                <a:spcPts val="0"/>
              </a:spcAft>
              <a:buFont typeface="Wingdings 2"/>
              <a:buChar char=""/>
              <a:defRPr/>
            </a:pPr>
            <a:endParaRPr lang="en-US" sz="5200" dirty="0">
              <a:solidFill>
                <a:schemeClr val="accent1"/>
              </a:solidFill>
              <a:latin typeface="Arial" pitchFamily="34" charset="0"/>
              <a:ea typeface="+mn-ea"/>
              <a:cs typeface="Arial" pitchFamily="34" charset="0"/>
            </a:endParaRPr>
          </a:p>
        </p:txBody>
      </p:sp>
      <p:pic>
        <p:nvPicPr>
          <p:cNvPr id="49155" name="Picture 2" descr="CSULB graduates"/>
          <p:cNvPicPr>
            <a:picLocks noChangeAspect="1" noChangeArrowheads="1"/>
          </p:cNvPicPr>
          <p:nvPr/>
        </p:nvPicPr>
        <p:blipFill>
          <a:blip r:embed="rId3"/>
          <a:srcRect/>
          <a:stretch>
            <a:fillRect/>
          </a:stretch>
        </p:blipFill>
        <p:spPr bwMode="auto">
          <a:xfrm>
            <a:off x="2209800" y="2819400"/>
            <a:ext cx="4695825" cy="1619250"/>
          </a:xfrm>
          <a:prstGeom prst="rect">
            <a:avLst/>
          </a:prstGeom>
          <a:noFill/>
          <a:ln w="9525">
            <a:noFill/>
            <a:miter lim="800000"/>
            <a:headEnd/>
            <a:tailEnd/>
          </a:ln>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0"/>
            <a:ext cx="8077200" cy="1447800"/>
          </a:xfrm>
        </p:spPr>
        <p:txBody>
          <a:bodyPr/>
          <a:lstStyle/>
          <a:p>
            <a:pPr algn="ctr" fontAlgn="auto">
              <a:spcAft>
                <a:spcPts val="0"/>
              </a:spcAft>
              <a:defRPr/>
            </a:pPr>
            <a:r>
              <a:rPr lang="en-US" sz="4100" dirty="0">
                <a:solidFill>
                  <a:schemeClr val="accent1">
                    <a:satMod val="150000"/>
                  </a:schemeClr>
                </a:solidFill>
                <a:latin typeface="Arial" pitchFamily="34" charset="0"/>
                <a:ea typeface="+mj-ea"/>
                <a:cs typeface="Arial" pitchFamily="34" charset="0"/>
              </a:rPr>
              <a:t>The mission of the CSU </a:t>
            </a:r>
          </a:p>
        </p:txBody>
      </p:sp>
      <p:sp>
        <p:nvSpPr>
          <p:cNvPr id="17410" name="Content Placeholder 2"/>
          <p:cNvSpPr>
            <a:spLocks noGrp="1"/>
          </p:cNvSpPr>
          <p:nvPr>
            <p:ph idx="1"/>
          </p:nvPr>
        </p:nvSpPr>
        <p:spPr>
          <a:xfrm>
            <a:off x="381000" y="1600200"/>
            <a:ext cx="8229600" cy="4419600"/>
          </a:xfrm>
        </p:spPr>
        <p:txBody>
          <a:bodyPr/>
          <a:lstStyle/>
          <a:p>
            <a:pPr>
              <a:buFont typeface="Times" pitchFamily="-123" charset="0"/>
              <a:buNone/>
            </a:pPr>
            <a:r>
              <a:rPr lang="en-US" sz="2800" u="sng">
                <a:latin typeface="Arial" pitchFamily="-123" charset="0"/>
                <a:ea typeface="Arial" pitchFamily="-123" charset="0"/>
                <a:cs typeface="Arial" pitchFamily="-123" charset="0"/>
              </a:rPr>
              <a:t>Educational mission</a:t>
            </a:r>
            <a:endParaRPr lang="en-US" sz="2800">
              <a:latin typeface="Arial" pitchFamily="-123" charset="0"/>
              <a:ea typeface="Arial" pitchFamily="-123" charset="0"/>
              <a:cs typeface="Arial" pitchFamily="-123" charset="0"/>
            </a:endParaRPr>
          </a:p>
          <a:p>
            <a:r>
              <a:rPr lang="en-US" sz="2800">
                <a:latin typeface="Arial" pitchFamily="-123" charset="0"/>
                <a:ea typeface="Arial" pitchFamily="-123" charset="0"/>
                <a:cs typeface="Arial" pitchFamily="-123" charset="0"/>
              </a:rPr>
              <a:t>High quality instruction</a:t>
            </a:r>
          </a:p>
          <a:p>
            <a:r>
              <a:rPr lang="en-US" sz="2800">
                <a:latin typeface="Arial" pitchFamily="-123" charset="0"/>
                <a:ea typeface="Arial" pitchFamily="-123" charset="0"/>
                <a:cs typeface="Arial" pitchFamily="-123" charset="0"/>
              </a:rPr>
              <a:t>Affordability</a:t>
            </a:r>
          </a:p>
          <a:p>
            <a:r>
              <a:rPr lang="en-US" sz="2800">
                <a:latin typeface="Arial" pitchFamily="-123" charset="0"/>
                <a:ea typeface="Arial" pitchFamily="-123" charset="0"/>
                <a:cs typeface="Arial" pitchFamily="-123" charset="0"/>
              </a:rPr>
              <a:t>Scholarship </a:t>
            </a:r>
          </a:p>
          <a:p>
            <a:r>
              <a:rPr lang="en-US" sz="2800">
                <a:latin typeface="Arial" pitchFamily="-123" charset="0"/>
                <a:ea typeface="Arial" pitchFamily="-123" charset="0"/>
                <a:cs typeface="Arial" pitchFamily="-123" charset="0"/>
              </a:rPr>
              <a:t>Global citizenship and engagement</a:t>
            </a:r>
          </a:p>
          <a:p>
            <a:r>
              <a:rPr lang="en-US" sz="2800">
                <a:latin typeface="Arial" pitchFamily="-123" charset="0"/>
                <a:ea typeface="Arial" pitchFamily="-123" charset="0"/>
                <a:cs typeface="Arial" pitchFamily="-123" charset="0"/>
              </a:rPr>
              <a:t>Preparing California’s workforce</a:t>
            </a:r>
          </a:p>
          <a:p>
            <a:pPr>
              <a:buFont typeface="Times" pitchFamily="-123" charset="0"/>
              <a:buNone/>
            </a:pPr>
            <a:endParaRPr lang="en-US" sz="2800">
              <a:latin typeface="Arial" pitchFamily="-123" charset="0"/>
              <a:ea typeface="Arial" pitchFamily="-123" charset="0"/>
              <a:cs typeface="Arial" pitchFamily="-123" charset="0"/>
            </a:endParaRPr>
          </a:p>
          <a:p>
            <a:pPr>
              <a:buFont typeface="Times" pitchFamily="-123" charset="0"/>
              <a:buNone/>
            </a:pPr>
            <a:endParaRPr lang="en-US" sz="2800">
              <a:latin typeface="Arial" pitchFamily="-123" charset="0"/>
              <a:ea typeface="Arial" pitchFamily="-123" charset="0"/>
              <a:cs typeface="Arial" pitchFamily="-123" charset="0"/>
            </a:endParaRPr>
          </a:p>
        </p:txBody>
      </p:sp>
      <p:pic>
        <p:nvPicPr>
          <p:cNvPr id="17411" name="Picture 5" descr="Seal of California State University Long Beach"/>
          <p:cNvPicPr>
            <a:picLocks noChangeAspect="1"/>
          </p:cNvPicPr>
          <p:nvPr/>
        </p:nvPicPr>
        <p:blipFill>
          <a:blip r:embed="rId3"/>
          <a:srcRect/>
          <a:stretch>
            <a:fillRect/>
          </a:stretch>
        </p:blipFill>
        <p:spPr bwMode="auto">
          <a:xfrm>
            <a:off x="152400" y="228600"/>
            <a:ext cx="952500" cy="962025"/>
          </a:xfrm>
          <a:prstGeom prst="rect">
            <a:avLst/>
          </a:prstGeom>
          <a:noFill/>
          <a:ln w="9525">
            <a:noFill/>
            <a:miter lim="800000"/>
            <a:headEnd/>
            <a:tailEnd/>
          </a:ln>
        </p:spPr>
      </p:pic>
      <p:pic>
        <p:nvPicPr>
          <p:cNvPr id="17412" name="Picture 2" descr="Picture of &#10;CSU Sacramento Campus"/>
          <p:cNvPicPr>
            <a:picLocks noChangeAspect="1" noChangeArrowheads="1"/>
          </p:cNvPicPr>
          <p:nvPr/>
        </p:nvPicPr>
        <p:blipFill>
          <a:blip r:embed="rId4"/>
          <a:srcRect/>
          <a:stretch>
            <a:fillRect/>
          </a:stretch>
        </p:blipFill>
        <p:spPr bwMode="auto">
          <a:xfrm>
            <a:off x="2590800" y="4495800"/>
            <a:ext cx="3808413" cy="1981200"/>
          </a:xfrm>
          <a:prstGeom prst="rect">
            <a:avLst/>
          </a:prstGeom>
          <a:noFill/>
          <a:ln w="9525">
            <a:noFill/>
            <a:miter lim="800000"/>
            <a:headEnd/>
            <a:tailEnd/>
          </a:ln>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a:extLst>
              <a:ext uri="{C183D7F6-B498-43B3-948B-1728B52AA6E4}">
                <adec:decorative xmlns:adec="http://schemas.microsoft.com/office/drawing/2017/decorative" val="1"/>
              </a:ext>
            </a:extLst>
          </p:cNvPr>
          <p:cNvPicPr>
            <a:picLocks noChangeAspect="1"/>
          </p:cNvPicPr>
          <p:nvPr/>
        </p:nvPicPr>
        <p:blipFill>
          <a:blip r:embed="rId3"/>
          <a:srcRect/>
          <a:stretch>
            <a:fillRect/>
          </a:stretch>
        </p:blipFill>
        <p:spPr bwMode="auto">
          <a:xfrm>
            <a:off x="152400" y="228600"/>
            <a:ext cx="952500" cy="962025"/>
          </a:xfrm>
          <a:prstGeom prst="rect">
            <a:avLst/>
          </a:prstGeom>
          <a:noFill/>
          <a:ln w="9525">
            <a:noFill/>
            <a:miter lim="800000"/>
            <a:headEnd/>
            <a:tailEnd/>
          </a:ln>
        </p:spPr>
      </p:pic>
      <p:sp>
        <p:nvSpPr>
          <p:cNvPr id="8" name="Title 4"/>
          <p:cNvSpPr>
            <a:spLocks noGrp="1"/>
          </p:cNvSpPr>
          <p:nvPr>
            <p:ph type="title"/>
          </p:nvPr>
        </p:nvSpPr>
        <p:spPr>
          <a:xfrm>
            <a:off x="1143000" y="0"/>
            <a:ext cx="8001000" cy="1408176"/>
          </a:xfrm>
        </p:spPr>
        <p:txBody>
          <a:bodyPr>
            <a:noAutofit/>
          </a:bodyPr>
          <a:lstStyle/>
          <a:p>
            <a:pPr algn="ctr" fontAlgn="auto">
              <a:spcAft>
                <a:spcPts val="0"/>
              </a:spcAft>
              <a:defRPr/>
            </a:pPr>
            <a:r>
              <a:rPr lang="en-US" sz="4400" dirty="0">
                <a:solidFill>
                  <a:schemeClr val="accent1">
                    <a:satMod val="150000"/>
                  </a:schemeClr>
                </a:solidFill>
                <a:latin typeface="Arial" pitchFamily="34" charset="0"/>
                <a:ea typeface="+mj-ea"/>
                <a:cs typeface="Arial" pitchFamily="34" charset="0"/>
              </a:rPr>
              <a:t>What is the CSU system?</a:t>
            </a:r>
          </a:p>
        </p:txBody>
      </p:sp>
      <p:sp>
        <p:nvSpPr>
          <p:cNvPr id="19457" name="Content Placeholder 2"/>
          <p:cNvSpPr>
            <a:spLocks noGrp="1"/>
          </p:cNvSpPr>
          <p:nvPr>
            <p:ph idx="1"/>
          </p:nvPr>
        </p:nvSpPr>
        <p:spPr>
          <a:xfrm>
            <a:off x="0" y="1905000"/>
            <a:ext cx="4343400" cy="4419600"/>
          </a:xfrm>
        </p:spPr>
        <p:txBody>
          <a:bodyPr/>
          <a:lstStyle/>
          <a:p>
            <a:pPr>
              <a:buFont typeface="Times" pitchFamily="-123" charset="0"/>
              <a:buNone/>
            </a:pPr>
            <a:r>
              <a:rPr lang="en-US" sz="2800" u="sng" dirty="0">
                <a:latin typeface="Arial" pitchFamily="-123" charset="0"/>
                <a:ea typeface="Arial" pitchFamily="-123" charset="0"/>
                <a:cs typeface="Arial" pitchFamily="-123" charset="0"/>
              </a:rPr>
              <a:t>Statewide scope</a:t>
            </a:r>
          </a:p>
          <a:p>
            <a:r>
              <a:rPr lang="en-US" sz="2800" dirty="0">
                <a:latin typeface="Arial" pitchFamily="-123" charset="0"/>
                <a:ea typeface="Arial" pitchFamily="-123" charset="0"/>
                <a:cs typeface="Arial" pitchFamily="-123" charset="0"/>
              </a:rPr>
              <a:t>Largest university system in the nation</a:t>
            </a:r>
          </a:p>
          <a:p>
            <a:r>
              <a:rPr lang="en-US" sz="2800" dirty="0">
                <a:latin typeface="Arial" pitchFamily="-123" charset="0"/>
                <a:ea typeface="Arial" pitchFamily="-123" charset="0"/>
                <a:cs typeface="Arial" pitchFamily="-123" charset="0"/>
              </a:rPr>
              <a:t>23 campuses</a:t>
            </a:r>
          </a:p>
          <a:p>
            <a:r>
              <a:rPr lang="en-US" sz="2800" dirty="0">
                <a:latin typeface="Arial" pitchFamily="-123" charset="0"/>
                <a:ea typeface="Arial" pitchFamily="-123" charset="0"/>
                <a:cs typeface="Arial" pitchFamily="-123" charset="0"/>
              </a:rPr>
              <a:t>450,000 students</a:t>
            </a:r>
          </a:p>
          <a:p>
            <a:r>
              <a:rPr lang="en-US" sz="2800" dirty="0">
                <a:latin typeface="Arial" pitchFamily="-123" charset="0"/>
                <a:ea typeface="Arial" pitchFamily="-123" charset="0"/>
                <a:cs typeface="Arial" pitchFamily="-123" charset="0"/>
              </a:rPr>
              <a:t>47,000 faculty/staff</a:t>
            </a:r>
          </a:p>
          <a:p>
            <a:r>
              <a:rPr lang="en-US" sz="2800" dirty="0">
                <a:latin typeface="Arial" pitchFamily="-123" charset="0"/>
                <a:ea typeface="Arial" pitchFamily="-123" charset="0"/>
                <a:cs typeface="Arial" pitchFamily="-123" charset="0"/>
              </a:rPr>
              <a:t>91,600 graduates </a:t>
            </a:r>
            <a:r>
              <a:rPr lang="en-US" sz="2000" dirty="0">
                <a:latin typeface="Arial" pitchFamily="-123" charset="0"/>
                <a:ea typeface="Arial" pitchFamily="-123" charset="0"/>
                <a:cs typeface="Arial" pitchFamily="-123" charset="0"/>
              </a:rPr>
              <a:t>(2009)</a:t>
            </a:r>
          </a:p>
          <a:p>
            <a:r>
              <a:rPr lang="en-US" sz="2800" dirty="0">
                <a:latin typeface="Arial" pitchFamily="-123" charset="0"/>
                <a:ea typeface="Arial" pitchFamily="-123" charset="0"/>
                <a:cs typeface="Arial" pitchFamily="-123" charset="0"/>
              </a:rPr>
              <a:t>2,000,000 alumni</a:t>
            </a:r>
          </a:p>
          <a:p>
            <a:endParaRPr lang="en-US" sz="2800" dirty="0">
              <a:latin typeface="Arial" pitchFamily="-123" charset="0"/>
              <a:ea typeface="Arial" pitchFamily="-123" charset="0"/>
              <a:cs typeface="Arial" pitchFamily="-123" charset="0"/>
            </a:endParaRPr>
          </a:p>
          <a:p>
            <a:endParaRPr lang="en-US" sz="2800" dirty="0">
              <a:latin typeface="Arial" pitchFamily="-123" charset="0"/>
              <a:ea typeface="Arial" pitchFamily="-123" charset="0"/>
              <a:cs typeface="Arial" pitchFamily="-123" charset="0"/>
            </a:endParaRPr>
          </a:p>
          <a:p>
            <a:pPr>
              <a:buFont typeface="Wingdings 2" pitchFamily="-123" charset="2"/>
              <a:buNone/>
            </a:pPr>
            <a:endParaRPr lang="en-US" sz="2800" dirty="0">
              <a:latin typeface="Arial" pitchFamily="-123" charset="0"/>
              <a:ea typeface="Arial" pitchFamily="-123" charset="0"/>
              <a:cs typeface="Arial" pitchFamily="-123" charset="0"/>
            </a:endParaRPr>
          </a:p>
        </p:txBody>
      </p:sp>
      <p:pic>
        <p:nvPicPr>
          <p:cNvPr id="19458" name="Picture 11" descr="The California State University&#10;&#10;1. North Coast Region&#10;2. Sacramento Valley Region&#10;3. Bay Area Region&#10;4. San Joaquin Valley Region&#10;5. Central Coast Region&#10;6. Los Angeles Region&#10;7. Inland Empire Region&#10;8. San Diego Region&#10;&#10;Humboldt&#10;Chico&#10;"/>
          <p:cNvPicPr>
            <a:picLocks noChangeAspect="1" noChangeArrowheads="1"/>
          </p:cNvPicPr>
          <p:nvPr/>
        </p:nvPicPr>
        <p:blipFill>
          <a:blip r:embed="rId4"/>
          <a:srcRect/>
          <a:stretch>
            <a:fillRect/>
          </a:stretch>
        </p:blipFill>
        <p:spPr bwMode="auto">
          <a:xfrm>
            <a:off x="4267200" y="1524000"/>
            <a:ext cx="4876800" cy="5053013"/>
          </a:xfrm>
          <a:prstGeom prst="rect">
            <a:avLst/>
          </a:prstGeom>
          <a:noFill/>
          <a:ln w="9525">
            <a:noFill/>
            <a:miter lim="800000"/>
            <a:headEnd/>
            <a:tailEnd/>
          </a:ln>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a:xfrm>
            <a:off x="1143000" y="0"/>
            <a:ext cx="8001000" cy="1447800"/>
          </a:xfrm>
        </p:spPr>
        <p:txBody>
          <a:bodyPr>
            <a:noAutofit/>
          </a:bodyPr>
          <a:lstStyle/>
          <a:p>
            <a:pPr algn="ctr" fontAlgn="auto">
              <a:spcAft>
                <a:spcPts val="0"/>
              </a:spcAft>
              <a:defRPr/>
            </a:pPr>
            <a:r>
              <a:rPr lang="en-US" sz="4400" dirty="0">
                <a:solidFill>
                  <a:schemeClr val="accent1">
                    <a:satMod val="150000"/>
                  </a:schemeClr>
                </a:solidFill>
                <a:latin typeface="Arial" pitchFamily="34" charset="0"/>
                <a:ea typeface="+mj-ea"/>
                <a:cs typeface="Arial" pitchFamily="34" charset="0"/>
              </a:rPr>
              <a:t>What is the CSU system? Part 2</a:t>
            </a:r>
          </a:p>
        </p:txBody>
      </p:sp>
      <p:sp>
        <p:nvSpPr>
          <p:cNvPr id="5123" name="Content Placeholder 2"/>
          <p:cNvSpPr>
            <a:spLocks noGrp="1"/>
          </p:cNvSpPr>
          <p:nvPr>
            <p:ph idx="1"/>
          </p:nvPr>
        </p:nvSpPr>
        <p:spPr>
          <a:xfrm>
            <a:off x="457200" y="2057400"/>
            <a:ext cx="8229600" cy="3581400"/>
          </a:xfrm>
        </p:spPr>
        <p:txBody>
          <a:bodyPr rtlCol="0">
            <a:normAutofit/>
          </a:bodyPr>
          <a:lstStyle/>
          <a:p>
            <a:pPr marL="438912" indent="-320040" fontAlgn="auto">
              <a:spcBef>
                <a:spcPts val="0"/>
              </a:spcBef>
              <a:spcAft>
                <a:spcPts val="0"/>
              </a:spcAft>
              <a:buFont typeface="Wingdings 2"/>
              <a:buNone/>
              <a:defRPr/>
            </a:pPr>
            <a:endParaRPr lang="en-US" sz="800" dirty="0">
              <a:latin typeface="Arial" pitchFamily="34" charset="0"/>
              <a:ea typeface="+mn-ea"/>
              <a:cs typeface="Arial" pitchFamily="34" charset="0"/>
            </a:endParaRPr>
          </a:p>
          <a:p>
            <a:pPr marL="438912" indent="-320040" algn="ctr" fontAlgn="auto">
              <a:spcBef>
                <a:spcPts val="0"/>
              </a:spcBef>
              <a:spcAft>
                <a:spcPts val="0"/>
              </a:spcAft>
              <a:buFont typeface="Times"/>
              <a:buNone/>
              <a:defRPr/>
            </a:pPr>
            <a:r>
              <a:rPr lang="en-US" sz="2800" b="1" dirty="0">
                <a:solidFill>
                  <a:schemeClr val="accent1">
                    <a:lumMod val="75000"/>
                  </a:schemeClr>
                </a:solidFill>
                <a:latin typeface="Arial" pitchFamily="34" charset="0"/>
                <a:ea typeface="+mn-ea"/>
                <a:cs typeface="Arial" pitchFamily="34" charset="0"/>
              </a:rPr>
              <a:t>In 2009, the CSU graduated the largest class in the history of American higher education!</a:t>
            </a:r>
          </a:p>
          <a:p>
            <a:pPr marL="438912" indent="-320040" algn="ctr" fontAlgn="auto">
              <a:spcBef>
                <a:spcPts val="0"/>
              </a:spcBef>
              <a:spcAft>
                <a:spcPts val="0"/>
              </a:spcAft>
              <a:buFont typeface="Times"/>
              <a:buNone/>
              <a:defRPr/>
            </a:pPr>
            <a:endParaRPr lang="en-US" sz="2800" b="1" dirty="0">
              <a:solidFill>
                <a:schemeClr val="accent1">
                  <a:lumMod val="75000"/>
                </a:schemeClr>
              </a:solidFill>
              <a:latin typeface="Arial" pitchFamily="34" charset="0"/>
              <a:ea typeface="+mn-ea"/>
              <a:cs typeface="Arial" pitchFamily="34" charset="0"/>
            </a:endParaRPr>
          </a:p>
          <a:p>
            <a:pPr marL="438912" indent="-320040" algn="ctr" fontAlgn="auto">
              <a:spcBef>
                <a:spcPts val="0"/>
              </a:spcBef>
              <a:spcAft>
                <a:spcPts val="0"/>
              </a:spcAft>
              <a:buFont typeface="Times"/>
              <a:buNone/>
              <a:defRPr/>
            </a:pPr>
            <a:endParaRPr lang="en-US" sz="2800" b="1" dirty="0">
              <a:solidFill>
                <a:schemeClr val="accent1">
                  <a:lumMod val="75000"/>
                </a:schemeClr>
              </a:solidFill>
              <a:latin typeface="Arial" pitchFamily="34" charset="0"/>
              <a:ea typeface="+mn-ea"/>
              <a:cs typeface="Arial" pitchFamily="34" charset="0"/>
            </a:endParaRPr>
          </a:p>
          <a:p>
            <a:pPr marL="438912" indent="-320040" algn="ctr" fontAlgn="auto">
              <a:spcBef>
                <a:spcPts val="0"/>
              </a:spcBef>
              <a:spcAft>
                <a:spcPts val="0"/>
              </a:spcAft>
              <a:buFont typeface="Times"/>
              <a:buNone/>
              <a:defRPr/>
            </a:pPr>
            <a:endParaRPr lang="en-US" sz="2800" b="1" dirty="0">
              <a:solidFill>
                <a:schemeClr val="accent1">
                  <a:lumMod val="75000"/>
                </a:schemeClr>
              </a:solidFill>
              <a:latin typeface="Arial" pitchFamily="34" charset="0"/>
              <a:ea typeface="+mn-ea"/>
              <a:cs typeface="Arial" pitchFamily="34" charset="0"/>
            </a:endParaRPr>
          </a:p>
          <a:p>
            <a:pPr marL="438912" indent="-320040" fontAlgn="auto">
              <a:spcBef>
                <a:spcPts val="0"/>
              </a:spcBef>
              <a:spcAft>
                <a:spcPts val="0"/>
              </a:spcAft>
              <a:buFont typeface="Wingdings 2"/>
              <a:buChar char=""/>
              <a:defRPr/>
            </a:pPr>
            <a:endParaRPr lang="en-US" dirty="0">
              <a:latin typeface="Arial" pitchFamily="34" charset="0"/>
              <a:ea typeface="+mn-ea"/>
              <a:cs typeface="Arial" pitchFamily="34" charset="0"/>
            </a:endParaRPr>
          </a:p>
        </p:txBody>
      </p:sp>
      <p:pic>
        <p:nvPicPr>
          <p:cNvPr id="21507" name="Picture 3" descr="csulb graduates"/>
          <p:cNvPicPr>
            <a:picLocks noChangeAspect="1" noChangeArrowheads="1"/>
          </p:cNvPicPr>
          <p:nvPr/>
        </p:nvPicPr>
        <p:blipFill>
          <a:blip r:embed="rId3"/>
          <a:srcRect/>
          <a:stretch>
            <a:fillRect/>
          </a:stretch>
        </p:blipFill>
        <p:spPr bwMode="auto">
          <a:xfrm>
            <a:off x="1524000" y="3733800"/>
            <a:ext cx="5838825" cy="2514600"/>
          </a:xfrm>
          <a:prstGeom prst="rect">
            <a:avLst/>
          </a:prstGeom>
          <a:noFill/>
          <a:ln w="9525">
            <a:noFill/>
            <a:miter lim="800000"/>
            <a:headEnd/>
            <a:tailEnd/>
          </a:ln>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475656" y="355303"/>
            <a:ext cx="7200800"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FFC800"/>
                </a:solidFill>
                <a:effectLst/>
                <a:uLnTx/>
                <a:uFillTx/>
                <a:latin typeface="Arial" pitchFamily="-123" charset="0"/>
                <a:ea typeface="ＭＳ Ｐゴシック" pitchFamily="-123" charset="-128"/>
                <a:cs typeface="ＭＳ Ｐゴシック" pitchFamily="-123" charset="-128"/>
              </a:rPr>
              <a:t>We make California work</a:t>
            </a:r>
          </a:p>
        </p:txBody>
      </p:sp>
      <p:sp>
        <p:nvSpPr>
          <p:cNvPr id="23554" name="TextBox 4"/>
          <p:cNvSpPr txBox="1">
            <a:spLocks noChangeArrowheads="1"/>
          </p:cNvSpPr>
          <p:nvPr/>
        </p:nvSpPr>
        <p:spPr bwMode="auto">
          <a:xfrm>
            <a:off x="0" y="1676400"/>
            <a:ext cx="9144000" cy="503238"/>
          </a:xfrm>
          <a:prstGeom prst="rect">
            <a:avLst/>
          </a:prstGeom>
          <a:noFill/>
          <a:ln w="9525">
            <a:noFill/>
            <a:miter lim="800000"/>
            <a:headEnd/>
            <a:tailEnd/>
          </a:ln>
        </p:spPr>
        <p:txBody>
          <a:bodyPr>
            <a:prstTxWarp prst="textNoShape">
              <a:avLst/>
            </a:prstTxWarp>
            <a:spAutoFit/>
          </a:bodyPr>
          <a:lstStyle/>
          <a:p>
            <a:pPr algn="ctr"/>
            <a:r>
              <a:rPr lang="en-US" sz="2700"/>
              <a:t>California’s Workforce: % Bachelor’s degrees from CSU</a:t>
            </a:r>
          </a:p>
        </p:txBody>
      </p:sp>
      <p:pic>
        <p:nvPicPr>
          <p:cNvPr id="23555" name="Picture 7" descr="Chart displaying California's Workforce by percentage of bachelor's degrees from CSU&#10;&#10;tourism &amp; natural resources 94%&#10;criminal justice 89%&#10;education 80%&#10;business workforce 65%&#10;public administration 62%&#10;nursing 59%&#10;agriculture 52%&#10;media/culture/design 46%&#10;information technology 40%&#10;computer &amp; electronic engineering 40%&#10;"/>
          <p:cNvPicPr>
            <a:picLocks noChangeAspect="1"/>
          </p:cNvPicPr>
          <p:nvPr/>
        </p:nvPicPr>
        <p:blipFill>
          <a:blip r:embed="rId3"/>
          <a:srcRect/>
          <a:stretch>
            <a:fillRect/>
          </a:stretch>
        </p:blipFill>
        <p:spPr bwMode="auto">
          <a:xfrm>
            <a:off x="152400" y="304800"/>
            <a:ext cx="8461375" cy="62547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chemeClr val="accent1">
                    <a:satMod val="150000"/>
                  </a:schemeClr>
                </a:solidFill>
                <a:ea typeface="+mj-ea"/>
                <a:cs typeface="+mj-cs"/>
              </a:rPr>
              <a:t>Cal State University Long Beach</a:t>
            </a:r>
          </a:p>
        </p:txBody>
      </p:sp>
      <p:sp>
        <p:nvSpPr>
          <p:cNvPr id="25602" name="Content Placeholder 2"/>
          <p:cNvSpPr>
            <a:spLocks noGrp="1"/>
          </p:cNvSpPr>
          <p:nvPr>
            <p:ph idx="1"/>
          </p:nvPr>
        </p:nvSpPr>
        <p:spPr>
          <a:xfrm>
            <a:off x="152400" y="1774825"/>
            <a:ext cx="6248400" cy="4625975"/>
          </a:xfrm>
        </p:spPr>
        <p:txBody>
          <a:bodyPr/>
          <a:lstStyle/>
          <a:p>
            <a:pPr>
              <a:buFont typeface="Wingdings 2" pitchFamily="-123" charset="2"/>
              <a:buNone/>
            </a:pPr>
            <a:r>
              <a:rPr lang="en-US" sz="2800" u="sng">
                <a:latin typeface="Arial" pitchFamily="-123" charset="0"/>
                <a:ea typeface="Arial" pitchFamily="-123" charset="0"/>
                <a:cs typeface="Arial" pitchFamily="-123" charset="0"/>
              </a:rPr>
              <a:t>Highly valued degrees</a:t>
            </a:r>
            <a:endParaRPr lang="en-US">
              <a:latin typeface="Arial" pitchFamily="-123" charset="0"/>
              <a:ea typeface="Arial" pitchFamily="-123" charset="0"/>
              <a:cs typeface="Arial" pitchFamily="-123" charset="0"/>
            </a:endParaRPr>
          </a:p>
          <a:p>
            <a:pPr lvl="1"/>
            <a:r>
              <a:rPr lang="en-US">
                <a:latin typeface="Arial" pitchFamily="-123" charset="0"/>
                <a:ea typeface="Arial" pitchFamily="-123" charset="0"/>
                <a:cs typeface="Arial" pitchFamily="-123" charset="0"/>
              </a:rPr>
              <a:t>Largest undergraduate university in California</a:t>
            </a:r>
          </a:p>
          <a:p>
            <a:pPr lvl="1"/>
            <a:r>
              <a:rPr lang="en-US">
                <a:latin typeface="Arial" pitchFamily="-123" charset="0"/>
                <a:ea typeface="Arial" pitchFamily="-123" charset="0"/>
                <a:cs typeface="Arial" pitchFamily="-123" charset="0"/>
              </a:rPr>
              <a:t>Over 65,000 students apply</a:t>
            </a:r>
          </a:p>
          <a:p>
            <a:pPr lvl="1"/>
            <a:r>
              <a:rPr lang="en-US">
                <a:latin typeface="Arial" pitchFamily="-123" charset="0"/>
                <a:ea typeface="Arial" pitchFamily="-123" charset="0"/>
                <a:cs typeface="Arial" pitchFamily="-123" charset="0"/>
              </a:rPr>
              <a:t>Over 36,000 students enrolled</a:t>
            </a:r>
          </a:p>
          <a:p>
            <a:pPr lvl="1"/>
            <a:r>
              <a:rPr lang="en-US">
                <a:latin typeface="Arial" pitchFamily="-123" charset="0"/>
                <a:ea typeface="Arial" pitchFamily="-123" charset="0"/>
                <a:cs typeface="Arial" pitchFamily="-123" charset="0"/>
              </a:rPr>
              <a:t>40</a:t>
            </a:r>
            <a:r>
              <a:rPr lang="en-US" baseline="30000">
                <a:latin typeface="Arial" pitchFamily="-123" charset="0"/>
                <a:ea typeface="Arial" pitchFamily="-123" charset="0"/>
                <a:cs typeface="Arial" pitchFamily="-123" charset="0"/>
              </a:rPr>
              <a:t>th</a:t>
            </a:r>
            <a:r>
              <a:rPr lang="en-US">
                <a:latin typeface="Arial" pitchFamily="-123" charset="0"/>
                <a:ea typeface="Arial" pitchFamily="-123" charset="0"/>
                <a:cs typeface="Arial" pitchFamily="-123" charset="0"/>
              </a:rPr>
              <a:t> among all top public universities in “Mid-Career Graduate Earnings” </a:t>
            </a:r>
          </a:p>
          <a:p>
            <a:pPr lvl="1"/>
            <a:endParaRPr lang="en-US">
              <a:latin typeface="Arial" pitchFamily="-123" charset="0"/>
              <a:ea typeface="Arial" pitchFamily="-123" charset="0"/>
              <a:cs typeface="Arial" pitchFamily="-123" charset="0"/>
            </a:endParaRPr>
          </a:p>
          <a:p>
            <a:pPr lvl="1"/>
            <a:endParaRPr lang="en-US">
              <a:latin typeface="Arial" pitchFamily="-123" charset="0"/>
              <a:ea typeface="Arial" pitchFamily="-123" charset="0"/>
              <a:cs typeface="Arial" pitchFamily="-123" charset="0"/>
            </a:endParaRPr>
          </a:p>
          <a:p>
            <a:pPr>
              <a:buFont typeface="Wingdings 2" pitchFamily="-123" charset="2"/>
              <a:buNone/>
            </a:pPr>
            <a:endParaRPr lang="en-US">
              <a:latin typeface="Arial" pitchFamily="-123" charset="0"/>
              <a:ea typeface="Arial" pitchFamily="-123" charset="0"/>
              <a:cs typeface="Arial" pitchFamily="-123" charset="0"/>
            </a:endParaRPr>
          </a:p>
          <a:p>
            <a:endParaRPr lang="en-US"/>
          </a:p>
        </p:txBody>
      </p:sp>
      <p:pic>
        <p:nvPicPr>
          <p:cNvPr id="25603" name="Picture 2" descr="Picture of the Walter Pyramid"/>
          <p:cNvPicPr>
            <a:picLocks noChangeAspect="1" noChangeArrowheads="1"/>
          </p:cNvPicPr>
          <p:nvPr/>
        </p:nvPicPr>
        <p:blipFill>
          <a:blip r:embed="rId3"/>
          <a:srcRect/>
          <a:stretch>
            <a:fillRect/>
          </a:stretch>
        </p:blipFill>
        <p:spPr bwMode="auto">
          <a:xfrm>
            <a:off x="6400800" y="3048000"/>
            <a:ext cx="2743200" cy="2190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chemeClr val="accent1">
                    <a:satMod val="150000"/>
                  </a:schemeClr>
                </a:solidFill>
                <a:ea typeface="+mj-ea"/>
                <a:cs typeface="+mj-cs"/>
              </a:rPr>
              <a:t>Cal State University Long Beach continued</a:t>
            </a:r>
          </a:p>
        </p:txBody>
      </p:sp>
      <p:sp>
        <p:nvSpPr>
          <p:cNvPr id="26626" name="Content Placeholder 2"/>
          <p:cNvSpPr>
            <a:spLocks noGrp="1"/>
          </p:cNvSpPr>
          <p:nvPr>
            <p:ph idx="1"/>
          </p:nvPr>
        </p:nvSpPr>
        <p:spPr>
          <a:xfrm>
            <a:off x="304800" y="1774825"/>
            <a:ext cx="5791200" cy="4625975"/>
          </a:xfrm>
        </p:spPr>
        <p:txBody>
          <a:bodyPr/>
          <a:lstStyle/>
          <a:p>
            <a:pPr>
              <a:buFont typeface="Wingdings 2" pitchFamily="-123" charset="2"/>
              <a:buNone/>
            </a:pPr>
            <a:r>
              <a:rPr lang="en-US" sz="2800" u="sng">
                <a:latin typeface="Arial" pitchFamily="-123" charset="0"/>
                <a:ea typeface="Arial" pitchFamily="-123" charset="0"/>
                <a:cs typeface="Arial" pitchFamily="-123" charset="0"/>
              </a:rPr>
              <a:t>Among the Nation’s Best</a:t>
            </a:r>
          </a:p>
          <a:p>
            <a:pPr lvl="1"/>
            <a:r>
              <a:rPr lang="en-US">
                <a:latin typeface="Arial" pitchFamily="-123" charset="0"/>
                <a:ea typeface="Arial" pitchFamily="-123" charset="0"/>
                <a:cs typeface="Arial" pitchFamily="-123" charset="0"/>
              </a:rPr>
              <a:t>Total degree productivity</a:t>
            </a:r>
          </a:p>
          <a:p>
            <a:pPr lvl="1"/>
            <a:r>
              <a:rPr lang="en-US">
                <a:latin typeface="Arial" pitchFamily="-123" charset="0"/>
                <a:ea typeface="Arial" pitchFamily="-123" charset="0"/>
                <a:cs typeface="Arial" pitchFamily="-123" charset="0"/>
              </a:rPr>
              <a:t>Top ten annually in degrees granted to minority students</a:t>
            </a:r>
          </a:p>
          <a:p>
            <a:pPr lvl="1"/>
            <a:r>
              <a:rPr lang="en-US">
                <a:latin typeface="Arial" pitchFamily="-123" charset="0"/>
                <a:ea typeface="Arial" pitchFamily="-123" charset="0"/>
                <a:cs typeface="Arial" pitchFamily="-123" charset="0"/>
              </a:rPr>
              <a:t>Affordability</a:t>
            </a:r>
          </a:p>
          <a:p>
            <a:pPr lvl="1"/>
            <a:r>
              <a:rPr lang="en-US">
                <a:latin typeface="Arial" pitchFamily="-123" charset="0"/>
                <a:ea typeface="Arial" pitchFamily="-123" charset="0"/>
                <a:cs typeface="Arial" pitchFamily="-123" charset="0"/>
              </a:rPr>
              <a:t>“Best University Value”</a:t>
            </a:r>
            <a:br>
              <a:rPr lang="en-US">
                <a:latin typeface="Arial" pitchFamily="-123" charset="0"/>
                <a:ea typeface="Arial" pitchFamily="-123" charset="0"/>
                <a:cs typeface="Arial" pitchFamily="-123" charset="0"/>
              </a:rPr>
            </a:br>
            <a:r>
              <a:rPr lang="en-US">
                <a:latin typeface="Arial" pitchFamily="-123" charset="0"/>
                <a:ea typeface="Arial" pitchFamily="-123" charset="0"/>
                <a:cs typeface="Arial" pitchFamily="-123" charset="0"/>
              </a:rPr>
              <a:t>- </a:t>
            </a:r>
            <a:r>
              <a:rPr lang="en-US" sz="2400">
                <a:latin typeface="Arial" pitchFamily="-123" charset="0"/>
                <a:ea typeface="Arial" pitchFamily="-123" charset="0"/>
                <a:cs typeface="Arial" pitchFamily="-123" charset="0"/>
              </a:rPr>
              <a:t>Princeton Review                           - US News &amp; World Report</a:t>
            </a:r>
          </a:p>
          <a:p>
            <a:endParaRPr lang="en-US"/>
          </a:p>
        </p:txBody>
      </p:sp>
      <p:pic>
        <p:nvPicPr>
          <p:cNvPr id="26627" name="Picture 2" descr="Picture of the Walter Pyramid"/>
          <p:cNvPicPr>
            <a:picLocks noChangeAspect="1" noChangeArrowheads="1"/>
          </p:cNvPicPr>
          <p:nvPr/>
        </p:nvPicPr>
        <p:blipFill>
          <a:blip r:embed="rId3"/>
          <a:srcRect/>
          <a:stretch>
            <a:fillRect/>
          </a:stretch>
        </p:blipFill>
        <p:spPr bwMode="auto">
          <a:xfrm>
            <a:off x="6096000" y="3048000"/>
            <a:ext cx="2743200" cy="21907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447800"/>
          </a:xfrm>
        </p:spPr>
        <p:txBody>
          <a:bodyPr/>
          <a:lstStyle/>
          <a:p>
            <a:pPr algn="ctr" fontAlgn="auto">
              <a:spcAft>
                <a:spcPts val="0"/>
              </a:spcAft>
              <a:defRPr/>
            </a:pPr>
            <a:r>
              <a:rPr lang="en-US" sz="4400" dirty="0">
                <a:solidFill>
                  <a:schemeClr val="accent1">
                    <a:satMod val="150000"/>
                  </a:schemeClr>
                </a:solidFill>
                <a:latin typeface="Arial" pitchFamily="34" charset="0"/>
                <a:ea typeface="+mj-ea"/>
                <a:cs typeface="Arial" pitchFamily="34" charset="0"/>
              </a:rPr>
              <a:t>We deliver the dream</a:t>
            </a:r>
          </a:p>
        </p:txBody>
      </p:sp>
      <p:sp>
        <p:nvSpPr>
          <p:cNvPr id="28674" name="Content Placeholder 2"/>
          <p:cNvSpPr>
            <a:spLocks noGrp="1"/>
          </p:cNvSpPr>
          <p:nvPr>
            <p:ph idx="1"/>
          </p:nvPr>
        </p:nvSpPr>
        <p:spPr>
          <a:xfrm>
            <a:off x="304800" y="1828800"/>
            <a:ext cx="8458200" cy="4038600"/>
          </a:xfrm>
        </p:spPr>
        <p:txBody>
          <a:bodyPr/>
          <a:lstStyle/>
          <a:p>
            <a:pPr>
              <a:buFont typeface="Wingdings 2" pitchFamily="-123" charset="2"/>
              <a:buNone/>
            </a:pPr>
            <a:r>
              <a:rPr lang="en-US" sz="2800" u="sng">
                <a:latin typeface="Arial" pitchFamily="-123" charset="0"/>
                <a:ea typeface="Arial" pitchFamily="-123" charset="0"/>
                <a:cs typeface="Arial" pitchFamily="-123" charset="0"/>
              </a:rPr>
              <a:t>CSULB Student Population</a:t>
            </a:r>
          </a:p>
          <a:p>
            <a:pPr>
              <a:buFont typeface="Wingdings 2" pitchFamily="-123" charset="2"/>
              <a:buNone/>
            </a:pPr>
            <a:endParaRPr lang="en-US" sz="2000" u="sng">
              <a:latin typeface="Arial" pitchFamily="-123" charset="0"/>
              <a:ea typeface="Arial" pitchFamily="-123" charset="0"/>
              <a:cs typeface="Arial" pitchFamily="-123" charset="0"/>
            </a:endParaRPr>
          </a:p>
          <a:p>
            <a:r>
              <a:rPr lang="en-US" sz="2800">
                <a:latin typeface="Arial" pitchFamily="-123" charset="0"/>
                <a:ea typeface="Arial" pitchFamily="-123" charset="0"/>
                <a:cs typeface="Arial" pitchFamily="-123" charset="0"/>
              </a:rPr>
              <a:t>34% First Generation Students </a:t>
            </a:r>
          </a:p>
          <a:p>
            <a:r>
              <a:rPr lang="en-US" sz="2800">
                <a:latin typeface="Arial" pitchFamily="-123" charset="0"/>
                <a:ea typeface="Arial" pitchFamily="-123" charset="0"/>
                <a:cs typeface="Arial" pitchFamily="-123" charset="0"/>
              </a:rPr>
              <a:t>98% In-State Californians</a:t>
            </a:r>
          </a:p>
          <a:p>
            <a:r>
              <a:rPr lang="en-US" sz="2800">
                <a:latin typeface="Arial" pitchFamily="-123" charset="0"/>
                <a:ea typeface="Arial" pitchFamily="-123" charset="0"/>
                <a:cs typeface="Arial" pitchFamily="-123" charset="0"/>
              </a:rPr>
              <a:t>60% African-American, Latino, Asian-American              </a:t>
            </a:r>
            <a:endParaRPr lang="en-US" sz="2800">
              <a:ea typeface="Arial" pitchFamily="-123" charset="0"/>
              <a:cs typeface="Arial" pitchFamily="-123" charset="0"/>
            </a:endParaRPr>
          </a:p>
          <a:p>
            <a:r>
              <a:rPr lang="en-US" sz="2800">
                <a:latin typeface="Arial" pitchFamily="-123" charset="0"/>
                <a:ea typeface="Arial" pitchFamily="-123" charset="0"/>
                <a:cs typeface="Arial" pitchFamily="-123" charset="0"/>
              </a:rPr>
              <a:t>Over 500 Veterans “Troops to College”</a:t>
            </a:r>
            <a:endParaRPr lang="en-US" sz="2400">
              <a:latin typeface="Arial" pitchFamily="-123" charset="0"/>
              <a:ea typeface="Arial" pitchFamily="-123" charset="0"/>
              <a:cs typeface="Arial" pitchFamily="-123" charset="0"/>
            </a:endParaRPr>
          </a:p>
          <a:p>
            <a:endParaRPr lang="en-US" sz="2800">
              <a:latin typeface="Arial" pitchFamily="-123" charset="0"/>
              <a:ea typeface="Arial" pitchFamily="-123" charset="0"/>
              <a:cs typeface="Arial" pitchFamily="-123" charset="0"/>
            </a:endParaRPr>
          </a:p>
        </p:txBody>
      </p:sp>
      <p:pic>
        <p:nvPicPr>
          <p:cNvPr id="28675" name="Picture 5" descr="CSULB graduates"/>
          <p:cNvPicPr>
            <a:picLocks noChangeAspect="1" noChangeArrowheads="1"/>
          </p:cNvPicPr>
          <p:nvPr/>
        </p:nvPicPr>
        <p:blipFill>
          <a:blip r:embed="rId3"/>
          <a:srcRect/>
          <a:stretch>
            <a:fillRect/>
          </a:stretch>
        </p:blipFill>
        <p:spPr bwMode="auto">
          <a:xfrm>
            <a:off x="3200400" y="4876800"/>
            <a:ext cx="2743200" cy="1646238"/>
          </a:xfrm>
          <a:prstGeom prst="rect">
            <a:avLst/>
          </a:prstGeom>
          <a:noFill/>
          <a:ln w="9525">
            <a:noFill/>
            <a:miter lim="800000"/>
            <a:headEnd/>
            <a:tailEnd/>
          </a:ln>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066800" y="0"/>
            <a:ext cx="8077200" cy="1447800"/>
          </a:xfrm>
        </p:spPr>
        <p:txBody>
          <a:bodyPr/>
          <a:lstStyle/>
          <a:p>
            <a:pPr algn="ctr" fontAlgn="auto">
              <a:spcAft>
                <a:spcPts val="0"/>
              </a:spcAft>
              <a:defRPr/>
            </a:pPr>
            <a:r>
              <a:rPr lang="en-US" sz="3800" dirty="0">
                <a:solidFill>
                  <a:schemeClr val="accent1">
                    <a:satMod val="150000"/>
                  </a:schemeClr>
                </a:solidFill>
                <a:latin typeface="Arial" pitchFamily="34" charset="0"/>
                <a:ea typeface="+mj-ea"/>
                <a:cs typeface="Arial" pitchFamily="34" charset="0"/>
              </a:rPr>
              <a:t>We help youth prepare for college</a:t>
            </a:r>
          </a:p>
        </p:txBody>
      </p:sp>
      <p:sp>
        <p:nvSpPr>
          <p:cNvPr id="30722" name="Content Placeholder 2"/>
          <p:cNvSpPr>
            <a:spLocks noGrp="1"/>
          </p:cNvSpPr>
          <p:nvPr>
            <p:ph idx="1"/>
          </p:nvPr>
        </p:nvSpPr>
        <p:spPr>
          <a:xfrm>
            <a:off x="381000" y="1524000"/>
            <a:ext cx="8534400" cy="4876800"/>
          </a:xfrm>
        </p:spPr>
        <p:txBody>
          <a:bodyPr/>
          <a:lstStyle/>
          <a:p>
            <a:r>
              <a:rPr lang="en-US" sz="2800">
                <a:latin typeface="Arial" pitchFamily="-123" charset="0"/>
                <a:ea typeface="Arial" pitchFamily="-123" charset="0"/>
                <a:cs typeface="Arial" pitchFamily="-123" charset="0"/>
              </a:rPr>
              <a:t>Early Assessment Program (EAP)</a:t>
            </a:r>
          </a:p>
          <a:p>
            <a:pPr lvl="2">
              <a:buClrTx/>
            </a:pPr>
            <a:r>
              <a:rPr lang="en-US" sz="2000">
                <a:latin typeface="Arial" pitchFamily="-123" charset="0"/>
                <a:ea typeface="Arial" pitchFamily="-123" charset="0"/>
                <a:cs typeface="Arial" pitchFamily="-123" charset="0"/>
              </a:rPr>
              <a:t>Helps high school juniors assess college readiness</a:t>
            </a:r>
          </a:p>
          <a:p>
            <a:pPr lvl="2">
              <a:buClrTx/>
            </a:pPr>
            <a:r>
              <a:rPr lang="en-US" sz="2000">
                <a:latin typeface="Arial" pitchFamily="-123" charset="0"/>
                <a:ea typeface="Arial" pitchFamily="-123" charset="0"/>
                <a:cs typeface="Arial" pitchFamily="-123" charset="0"/>
              </a:rPr>
              <a:t>Impacts 75% of all California high school juniors</a:t>
            </a:r>
          </a:p>
          <a:p>
            <a:pPr lvl="2">
              <a:buClrTx/>
            </a:pPr>
            <a:endParaRPr lang="en-US" sz="1200">
              <a:latin typeface="Arial" pitchFamily="-123" charset="0"/>
              <a:ea typeface="Arial" pitchFamily="-123" charset="0"/>
              <a:cs typeface="Arial" pitchFamily="-123" charset="0"/>
            </a:endParaRPr>
          </a:p>
          <a:p>
            <a:r>
              <a:rPr lang="en-US" sz="2800">
                <a:latin typeface="Arial" pitchFamily="-123" charset="0"/>
                <a:ea typeface="Arial" pitchFamily="-123" charset="0"/>
                <a:cs typeface="Arial" pitchFamily="-123" charset="0"/>
              </a:rPr>
              <a:t>Educational Opportunity Program (EOP)</a:t>
            </a:r>
          </a:p>
          <a:p>
            <a:pPr lvl="2">
              <a:buClrTx/>
            </a:pPr>
            <a:r>
              <a:rPr lang="en-US" sz="2000">
                <a:latin typeface="Arial" pitchFamily="-123" charset="0"/>
                <a:ea typeface="Arial" pitchFamily="-123" charset="0"/>
                <a:cs typeface="Arial" pitchFamily="-123" charset="0"/>
              </a:rPr>
              <a:t>Access &amp; retention program (low-income students)</a:t>
            </a:r>
            <a:r>
              <a:rPr lang="en-US" sz="2000">
                <a:ea typeface="Arial" pitchFamily="-123" charset="0"/>
                <a:cs typeface="Arial" pitchFamily="-123" charset="0"/>
              </a:rPr>
              <a:t> </a:t>
            </a:r>
          </a:p>
          <a:p>
            <a:pPr lvl="2">
              <a:buClrTx/>
            </a:pPr>
            <a:r>
              <a:rPr lang="en-US" sz="2000">
                <a:latin typeface="Arial" pitchFamily="-123" charset="0"/>
                <a:ea typeface="Arial" pitchFamily="-123" charset="0"/>
                <a:cs typeface="Arial" pitchFamily="-123" charset="0"/>
              </a:rPr>
              <a:t>Thousands served </a:t>
            </a:r>
          </a:p>
          <a:p>
            <a:pPr lvl="2">
              <a:buClrTx/>
            </a:pPr>
            <a:endParaRPr lang="en-US" sz="1200">
              <a:latin typeface="Arial" pitchFamily="-123" charset="0"/>
              <a:ea typeface="Arial" pitchFamily="-123" charset="0"/>
              <a:cs typeface="Arial" pitchFamily="-123" charset="0"/>
            </a:endParaRPr>
          </a:p>
          <a:p>
            <a:r>
              <a:rPr lang="en-US" sz="2800">
                <a:latin typeface="Arial" pitchFamily="-123" charset="0"/>
                <a:ea typeface="Arial" pitchFamily="-123" charset="0"/>
                <a:cs typeface="Arial" pitchFamily="-123" charset="0"/>
              </a:rPr>
              <a:t>Parent Institute for Quality Education (PIQE)</a:t>
            </a:r>
          </a:p>
          <a:p>
            <a:pPr lvl="2">
              <a:buClrTx/>
            </a:pPr>
            <a:r>
              <a:rPr lang="en-US" sz="2000">
                <a:latin typeface="Arial" pitchFamily="-123" charset="0"/>
                <a:ea typeface="Arial" pitchFamily="-123" charset="0"/>
                <a:cs typeface="Arial" pitchFamily="-123" charset="0"/>
              </a:rPr>
              <a:t>Promotes parent involvement in K-12 education</a:t>
            </a:r>
          </a:p>
          <a:p>
            <a:pPr lvl="2">
              <a:buClrTx/>
              <a:buFont typeface="Arial" pitchFamily="-123" charset="0"/>
              <a:buNone/>
            </a:pPr>
            <a:endParaRPr lang="en-US" sz="1200">
              <a:latin typeface="Arial" pitchFamily="-123" charset="0"/>
              <a:ea typeface="Arial" pitchFamily="-123" charset="0"/>
              <a:cs typeface="Arial" pitchFamily="-123" charset="0"/>
            </a:endParaRPr>
          </a:p>
          <a:p>
            <a:r>
              <a:rPr lang="en-US" sz="2800">
                <a:latin typeface="Arial" pitchFamily="-123" charset="0"/>
                <a:ea typeface="Arial" pitchFamily="-123" charset="0"/>
                <a:cs typeface="Arial" pitchFamily="-123" charset="0"/>
              </a:rPr>
              <a:t>“How to Get to College”</a:t>
            </a:r>
          </a:p>
          <a:p>
            <a:pPr lvl="2">
              <a:buClrTx/>
            </a:pPr>
            <a:r>
              <a:rPr lang="en-US" sz="2000">
                <a:latin typeface="Arial" pitchFamily="-123" charset="0"/>
                <a:ea typeface="Arial" pitchFamily="-123" charset="0"/>
                <a:cs typeface="Arial" pitchFamily="-123" charset="0"/>
              </a:rPr>
              <a:t>Shows middle &amp; high school students how to prepare for college</a:t>
            </a:r>
          </a:p>
          <a:p>
            <a:endParaRPr lang="en-US" sz="2600">
              <a:latin typeface="Arial" pitchFamily="-123" charset="0"/>
              <a:ea typeface="Arial" pitchFamily="-123" charset="0"/>
              <a:cs typeface="Arial" pitchFamily="-123" charset="0"/>
            </a:endParaRP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webextensions/_rels/webextension1.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65FE7796-E203-B748-9789-BC8B72625462}">
  <we:reference id="wa104221182" version="2.0.0.0" store="en-US" storeType="OMEX"/>
  <we:alternateReferences>
    <we:reference id="wa104221182" version="2.0.0.0" store="wa104221182" storeType="OMEX"/>
  </we:alternateReferences>
  <we:properties>
    <we:property name="vid" value="&quot;https://www.youtube.com/watch?v=cPAuLI7IZ_I&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Module</Template>
  <TotalTime>2703</TotalTime>
  <Words>2793</Words>
  <Application>Microsoft Office PowerPoint</Application>
  <PresentationFormat>On-screen Show (4:3)</PresentationFormat>
  <Paragraphs>215</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Corbel</vt:lpstr>
      <vt:lpstr>Times</vt:lpstr>
      <vt:lpstr>Wingdings</vt:lpstr>
      <vt:lpstr>Wingdings 2</vt:lpstr>
      <vt:lpstr>Wingdings 3</vt:lpstr>
      <vt:lpstr>Module</vt:lpstr>
      <vt:lpstr>Our Future Is Your Future:  Save California State University </vt:lpstr>
      <vt:lpstr>The mission of the CSU </vt:lpstr>
      <vt:lpstr>What is the CSU system?</vt:lpstr>
      <vt:lpstr>What is the CSU system? Part 2</vt:lpstr>
      <vt:lpstr>We make California work</vt:lpstr>
      <vt:lpstr>Cal State University Long Beach</vt:lpstr>
      <vt:lpstr>Cal State University Long Beach continued</vt:lpstr>
      <vt:lpstr>We deliver the dream</vt:lpstr>
      <vt:lpstr>We help youth prepare for college</vt:lpstr>
      <vt:lpstr>CSU economic impact </vt:lpstr>
      <vt:lpstr>CSULB economic impact</vt:lpstr>
      <vt:lpstr>California education in crisis</vt:lpstr>
      <vt:lpstr>CSU in crisis</vt:lpstr>
      <vt:lpstr>Why support the CSU?</vt:lpstr>
      <vt:lpstr>CSU needs your support</vt:lpstr>
      <vt:lpstr>What the CSU thinks and sees</vt:lpstr>
      <vt:lpstr>What kind of California do you want?</vt:lpstr>
      <vt:lpstr>Education is the solution</vt:lpstr>
      <vt:lpstr>Education is the solution continued</vt:lpstr>
    </vt:vector>
  </TitlesOfParts>
  <Company>CSU, Office of the Chancellor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ITAC Conference Call</dc:title>
  <dc:creator>pcuocco</dc:creator>
  <cp:lastModifiedBy>Johnjimy Som</cp:lastModifiedBy>
  <cp:revision>150</cp:revision>
  <dcterms:created xsi:type="dcterms:W3CDTF">2009-07-07T20:22:38Z</dcterms:created>
  <dcterms:modified xsi:type="dcterms:W3CDTF">2021-03-25T06:19:59Z</dcterms:modified>
</cp:coreProperties>
</file>