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sldIdLst>
    <p:sldId id="256" r:id="rId2"/>
    <p:sldId id="257" r:id="rId3"/>
    <p:sldId id="280" r:id="rId4"/>
    <p:sldId id="258" r:id="rId5"/>
    <p:sldId id="279" r:id="rId6"/>
    <p:sldId id="263"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3" r:id="rId23"/>
    <p:sldId id="277" r:id="rId24"/>
    <p:sldId id="281" r:id="rId25"/>
    <p:sldId id="282" r:id="rId26"/>
    <p:sldId id="278"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J Lee" initials="JJL" lastIdx="1" clrIdx="0">
    <p:extLst>
      <p:ext uri="{19B8F6BF-5375-455C-9EA6-DF929625EA0E}">
        <p15:presenceInfo xmlns:p15="http://schemas.microsoft.com/office/powerpoint/2012/main" userId="S-1-5-21-1314685492-1227910640-2161445334-12100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EFAD1A8-4028-4817-9039-C8B9F24B733A}" type="datetimeFigureOut">
              <a:rPr lang="en-US" smtClean="0"/>
              <a:t>6/11/2019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23BA2D8-5C9F-4A37-9A01-C27CF27C800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9375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AD1A8-4028-4817-9039-C8B9F24B733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229260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AD1A8-4028-4817-9039-C8B9F24B733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47916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AD1A8-4028-4817-9039-C8B9F24B733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211993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FAD1A8-4028-4817-9039-C8B9F24B733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BA2D8-5C9F-4A37-9A01-C27CF27C800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765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AD1A8-4028-4817-9039-C8B9F24B733A}"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309632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FAD1A8-4028-4817-9039-C8B9F24B733A}" type="datetimeFigureOut">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344959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FAD1A8-4028-4817-9039-C8B9F24B733A}"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101451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AD1A8-4028-4817-9039-C8B9F24B733A}"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7859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FAD1A8-4028-4817-9039-C8B9F24B733A}"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7969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FAD1A8-4028-4817-9039-C8B9F24B733A}"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3BA2D8-5C9F-4A37-9A01-C27CF27C8009}" type="slidenum">
              <a:rPr lang="en-US" smtClean="0"/>
              <a:t>‹#›</a:t>
            </a:fld>
            <a:endParaRPr lang="en-US"/>
          </a:p>
        </p:txBody>
      </p:sp>
    </p:spTree>
    <p:extLst>
      <p:ext uri="{BB962C8B-B14F-4D97-AF65-F5344CB8AC3E}">
        <p14:creationId xmlns:p14="http://schemas.microsoft.com/office/powerpoint/2010/main" val="51000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EFAD1A8-4028-4817-9039-C8B9F24B733A}" type="datetimeFigureOut">
              <a:rPr lang="en-US" smtClean="0"/>
              <a:t>6/11/2019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23BA2D8-5C9F-4A37-9A01-C27CF27C8009}" type="slidenum">
              <a:rPr lang="en-US" smtClean="0"/>
              <a:t>‹#›</a:t>
            </a:fld>
            <a:endParaRPr lang="en-US"/>
          </a:p>
        </p:txBody>
      </p:sp>
    </p:spTree>
    <p:extLst>
      <p:ext uri="{BB962C8B-B14F-4D97-AF65-F5344CB8AC3E}">
        <p14:creationId xmlns:p14="http://schemas.microsoft.com/office/powerpoint/2010/main" val="111524791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nytimes.com/interactive/2016/upshot/presidential-polls-forecast.html" TargetMode="External"/><Relationship Id="rId2" Type="http://schemas.openxmlformats.org/officeDocument/2006/relationships/hyperlink" Target="https://projects.fivethirtyeight.com/2016-election-forecast/?ex_cid=2016-forecast-analysis" TargetMode="External"/><Relationship Id="rId1" Type="http://schemas.openxmlformats.org/officeDocument/2006/relationships/slideLayout" Target="../slideLayouts/slideLayout2.xml"/><Relationship Id="rId6" Type="http://schemas.openxmlformats.org/officeDocument/2006/relationships/hyperlink" Target="https://www.nature.com/articles/d41586-019-00851-1" TargetMode="External"/><Relationship Id="rId5" Type="http://schemas.openxmlformats.org/officeDocument/2006/relationships/hyperlink" Target="https://www.nytimes.com/elections/2016/results/president" TargetMode="External"/><Relationship Id="rId4" Type="http://schemas.openxmlformats.org/officeDocument/2006/relationships/hyperlink" Target="http://time.com/4561625/electoral-college-predic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500" dirty="0" smtClean="0"/>
              <a:t>Using Machine Learning to Predict the 2016 Trump Vote</a:t>
            </a:r>
            <a:endParaRPr lang="en-US" sz="5500" dirty="0"/>
          </a:p>
        </p:txBody>
      </p:sp>
      <p:sp>
        <p:nvSpPr>
          <p:cNvPr id="3" name="Subtitle 2"/>
          <p:cNvSpPr>
            <a:spLocks noGrp="1"/>
          </p:cNvSpPr>
          <p:nvPr>
            <p:ph type="subTitle" idx="1"/>
          </p:nvPr>
        </p:nvSpPr>
        <p:spPr>
          <a:xfrm>
            <a:off x="1261872" y="4874487"/>
            <a:ext cx="9418320" cy="1691640"/>
          </a:xfrm>
        </p:spPr>
        <p:txBody>
          <a:bodyPr>
            <a:normAutofit/>
          </a:bodyPr>
          <a:lstStyle/>
          <a:p>
            <a:r>
              <a:rPr lang="en-US" dirty="0" smtClean="0"/>
              <a:t>John Lee</a:t>
            </a:r>
          </a:p>
          <a:p>
            <a:r>
              <a:rPr lang="en-US" dirty="0" smtClean="0"/>
              <a:t>Department of Sociology</a:t>
            </a:r>
          </a:p>
          <a:p>
            <a:r>
              <a:rPr lang="en-US" dirty="0" smtClean="0"/>
              <a:t>STAT 359 Final Project</a:t>
            </a:r>
            <a:endParaRPr lang="en-US" dirty="0"/>
          </a:p>
        </p:txBody>
      </p:sp>
    </p:spTree>
    <p:extLst>
      <p:ext uri="{BB962C8B-B14F-4D97-AF65-F5344CB8AC3E}">
        <p14:creationId xmlns:p14="http://schemas.microsoft.com/office/powerpoint/2010/main" val="296375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1261872" y="2170543"/>
            <a:ext cx="8595360" cy="4351337"/>
          </a:xfrm>
        </p:spPr>
        <p:txBody>
          <a:bodyPr>
            <a:normAutofit fontScale="92500" lnSpcReduction="20000"/>
          </a:bodyPr>
          <a:lstStyle/>
          <a:p>
            <a:pPr marL="0" indent="0">
              <a:buNone/>
            </a:pPr>
            <a:r>
              <a:rPr lang="en-US" sz="1500" i="1" dirty="0" smtClean="0"/>
              <a:t>Standardized continuous predictors are bolded; the others are categorical</a:t>
            </a:r>
          </a:p>
          <a:p>
            <a:r>
              <a:rPr lang="en-US" u="sng" dirty="0" smtClean="0"/>
              <a:t>Dependent variable: </a:t>
            </a:r>
          </a:p>
          <a:p>
            <a:pPr lvl="1"/>
            <a:r>
              <a:rPr lang="en-US" dirty="0" smtClean="0"/>
              <a:t>Voted for Donald Trump in the 2016 U.S. presidential elections</a:t>
            </a:r>
          </a:p>
          <a:p>
            <a:r>
              <a:rPr lang="en-US" dirty="0" smtClean="0"/>
              <a:t>Demographic</a:t>
            </a:r>
          </a:p>
          <a:p>
            <a:pPr lvl="1"/>
            <a:r>
              <a:rPr lang="en-US" dirty="0" smtClean="0"/>
              <a:t>Gender, race, age</a:t>
            </a:r>
          </a:p>
          <a:p>
            <a:r>
              <a:rPr lang="en-US" dirty="0" smtClean="0"/>
              <a:t>Socioeconomic status: </a:t>
            </a:r>
          </a:p>
          <a:p>
            <a:pPr lvl="1"/>
            <a:r>
              <a:rPr lang="en-US" smtClean="0"/>
              <a:t>Education attainment, </a:t>
            </a:r>
            <a:r>
              <a:rPr lang="en-US" b="1" dirty="0" smtClean="0"/>
              <a:t>income band</a:t>
            </a:r>
          </a:p>
          <a:p>
            <a:r>
              <a:rPr lang="en-US" dirty="0" smtClean="0"/>
              <a:t>Social, cultural: </a:t>
            </a:r>
          </a:p>
          <a:p>
            <a:pPr lvl="1"/>
            <a:r>
              <a:rPr lang="en-US" dirty="0" smtClean="0"/>
              <a:t>Martial status, religion</a:t>
            </a:r>
          </a:p>
          <a:p>
            <a:r>
              <a:rPr lang="en-US" dirty="0" smtClean="0"/>
              <a:t>General partisanship, ideology</a:t>
            </a:r>
          </a:p>
          <a:p>
            <a:pPr lvl="1"/>
            <a:r>
              <a:rPr lang="en-US" b="1" dirty="0" smtClean="0"/>
              <a:t>Democratic Party feeling thermometer, Republican Party feeling thermometer, Conservative scale </a:t>
            </a:r>
          </a:p>
          <a:p>
            <a:r>
              <a:rPr lang="en-US" dirty="0" smtClean="0"/>
              <a:t>Specific policy issues</a:t>
            </a:r>
          </a:p>
          <a:p>
            <a:pPr lvl="1"/>
            <a:r>
              <a:rPr lang="en-US" dirty="0" smtClean="0"/>
              <a:t>Support for Obamacare, Support for Gun Control, </a:t>
            </a:r>
            <a:r>
              <a:rPr lang="en-US" b="1" dirty="0" smtClean="0"/>
              <a:t>Opposition to the Wall</a:t>
            </a:r>
            <a:r>
              <a:rPr lang="en-US" dirty="0" smtClean="0"/>
              <a:t>, Pro-Choice</a:t>
            </a:r>
            <a:endParaRPr lang="en-US" dirty="0"/>
          </a:p>
        </p:txBody>
      </p:sp>
    </p:spTree>
    <p:extLst>
      <p:ext uri="{BB962C8B-B14F-4D97-AF65-F5344CB8AC3E}">
        <p14:creationId xmlns:p14="http://schemas.microsoft.com/office/powerpoint/2010/main" val="495379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Plan</a:t>
            </a:r>
            <a:endParaRPr lang="en-US" dirty="0"/>
          </a:p>
        </p:txBody>
      </p:sp>
      <p:sp>
        <p:nvSpPr>
          <p:cNvPr id="3" name="Content Placeholder 2"/>
          <p:cNvSpPr>
            <a:spLocks noGrp="1"/>
          </p:cNvSpPr>
          <p:nvPr>
            <p:ph idx="1"/>
          </p:nvPr>
        </p:nvSpPr>
        <p:spPr>
          <a:xfrm>
            <a:off x="1261872" y="2142838"/>
            <a:ext cx="8595360" cy="4239491"/>
          </a:xfrm>
        </p:spPr>
        <p:txBody>
          <a:bodyPr>
            <a:normAutofit lnSpcReduction="10000"/>
          </a:bodyPr>
          <a:lstStyle/>
          <a:p>
            <a:r>
              <a:rPr lang="en-US" dirty="0" smtClean="0"/>
              <a:t>Final dataset:</a:t>
            </a:r>
          </a:p>
          <a:p>
            <a:pPr lvl="1"/>
            <a:r>
              <a:rPr lang="en-US" dirty="0" smtClean="0"/>
              <a:t>N = 2,394 (after excluding those who did not vote, listwise deletion) </a:t>
            </a:r>
          </a:p>
          <a:p>
            <a:r>
              <a:rPr lang="en-US" dirty="0" smtClean="0"/>
              <a:t>Analysis</a:t>
            </a:r>
            <a:r>
              <a:rPr lang="en-US" dirty="0"/>
              <a:t>: Three Stages </a:t>
            </a:r>
          </a:p>
          <a:p>
            <a:pPr lvl="1"/>
            <a:r>
              <a:rPr lang="en-US" dirty="0"/>
              <a:t>(1) Split the data into training and test </a:t>
            </a:r>
            <a:r>
              <a:rPr lang="en-US" dirty="0" smtClean="0"/>
              <a:t>sets</a:t>
            </a:r>
          </a:p>
          <a:p>
            <a:pPr lvl="2"/>
            <a:r>
              <a:rPr lang="en-US" dirty="0" smtClean="0"/>
              <a:t>Training (70%): N = 1,676</a:t>
            </a:r>
          </a:p>
          <a:p>
            <a:pPr lvl="2"/>
            <a:r>
              <a:rPr lang="en-US" dirty="0" smtClean="0"/>
              <a:t>Test (30%): N = 718</a:t>
            </a:r>
          </a:p>
          <a:p>
            <a:pPr marL="548640" lvl="2" indent="0">
              <a:buNone/>
            </a:pPr>
            <a:endParaRPr lang="en-US" dirty="0"/>
          </a:p>
          <a:p>
            <a:pPr lvl="1"/>
            <a:r>
              <a:rPr lang="en-US" dirty="0"/>
              <a:t>(2) Use 10-fold cross-validation to identify candidate </a:t>
            </a:r>
            <a:r>
              <a:rPr lang="en-US" dirty="0" smtClean="0"/>
              <a:t>models (7) – i.e., the “best” model from each model type (with optimized tuning parameters)</a:t>
            </a:r>
            <a:endParaRPr lang="en-US" dirty="0"/>
          </a:p>
          <a:p>
            <a:pPr lvl="2"/>
            <a:r>
              <a:rPr lang="en-US" dirty="0"/>
              <a:t>(i) Logistic Lasso</a:t>
            </a:r>
          </a:p>
          <a:p>
            <a:pPr lvl="2"/>
            <a:r>
              <a:rPr lang="en-US" dirty="0"/>
              <a:t>(ii) Decision Trees: Bagging, Random Forest, Boosted Trees</a:t>
            </a:r>
          </a:p>
          <a:p>
            <a:pPr lvl="2"/>
            <a:r>
              <a:rPr lang="en-US" dirty="0"/>
              <a:t>(iii) SVM: Linear, Polynomial, Radial Kernels </a:t>
            </a:r>
            <a:endParaRPr lang="en-US" dirty="0" smtClean="0"/>
          </a:p>
          <a:p>
            <a:pPr lvl="2"/>
            <a:endParaRPr lang="en-US" dirty="0"/>
          </a:p>
          <a:p>
            <a:pPr lvl="1"/>
            <a:r>
              <a:rPr lang="en-US" dirty="0"/>
              <a:t>(3) Assess the </a:t>
            </a:r>
            <a:r>
              <a:rPr lang="en-US" dirty="0" smtClean="0"/>
              <a:t>7 candidate </a:t>
            </a:r>
            <a:r>
              <a:rPr lang="en-US" dirty="0"/>
              <a:t>models by comparing </a:t>
            </a:r>
            <a:r>
              <a:rPr lang="en-US" dirty="0" smtClean="0"/>
              <a:t>their </a:t>
            </a:r>
            <a:r>
              <a:rPr lang="en-US" dirty="0"/>
              <a:t>test </a:t>
            </a:r>
            <a:r>
              <a:rPr lang="en-US" dirty="0" smtClean="0"/>
              <a:t>errors </a:t>
            </a:r>
            <a:r>
              <a:rPr lang="en-US" dirty="0"/>
              <a:t>(i.e., error rates from the held-out test set) </a:t>
            </a:r>
          </a:p>
          <a:p>
            <a:endParaRPr lang="en-US" dirty="0"/>
          </a:p>
        </p:txBody>
      </p:sp>
    </p:spTree>
    <p:extLst>
      <p:ext uri="{BB962C8B-B14F-4D97-AF65-F5344CB8AC3E}">
        <p14:creationId xmlns:p14="http://schemas.microsoft.com/office/powerpoint/2010/main" val="17501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Logistic Lasso Regression</a:t>
            </a:r>
            <a:endParaRPr lang="en-US" dirty="0"/>
          </a:p>
        </p:txBody>
      </p:sp>
      <p:sp>
        <p:nvSpPr>
          <p:cNvPr id="3" name="Content Placeholder 2"/>
          <p:cNvSpPr>
            <a:spLocks noGrp="1"/>
          </p:cNvSpPr>
          <p:nvPr>
            <p:ph idx="1"/>
          </p:nvPr>
        </p:nvSpPr>
        <p:spPr>
          <a:xfrm>
            <a:off x="1261872" y="1819567"/>
            <a:ext cx="8595360" cy="4821377"/>
          </a:xfrm>
        </p:spPr>
        <p:txBody>
          <a:bodyPr>
            <a:normAutofit fontScale="92500" lnSpcReduction="20000"/>
          </a:bodyPr>
          <a:lstStyle/>
          <a:p>
            <a:pPr marL="0" indent="0">
              <a:buNone/>
            </a:pPr>
            <a:endParaRPr lang="en-US" dirty="0" smtClean="0"/>
          </a:p>
          <a:p>
            <a:r>
              <a:rPr lang="en-US" dirty="0" smtClean="0"/>
              <a:t>The objective function for the logistic lasso regression uses the </a:t>
            </a:r>
            <a:r>
              <a:rPr lang="en-US" dirty="0"/>
              <a:t>negative binomial log-likelihood: </a:t>
            </a:r>
            <a:endParaRPr lang="en-US" dirty="0" smtClean="0"/>
          </a:p>
          <a:p>
            <a:pPr lvl="1"/>
            <a:r>
              <a:rPr lang="en-US" dirty="0" smtClean="0"/>
              <a:t>Basically, it is seeking the vector of coefficients that solves this objective function; the main thing to remember is that it is subject to the constraint (or budget for the coefficients) on the right. </a:t>
            </a:r>
          </a:p>
          <a:p>
            <a:endParaRPr lang="en-US" dirty="0"/>
          </a:p>
          <a:p>
            <a:endParaRPr lang="en-US" dirty="0" smtClean="0"/>
          </a:p>
          <a:p>
            <a:endParaRPr lang="en-US" dirty="0"/>
          </a:p>
          <a:p>
            <a:endParaRPr lang="en-US" dirty="0" smtClean="0"/>
          </a:p>
          <a:p>
            <a:pPr marL="0" indent="0">
              <a:buNone/>
            </a:pPr>
            <a:endParaRPr lang="en-US" sz="1500" dirty="0" smtClean="0"/>
          </a:p>
          <a:p>
            <a:endParaRPr lang="en-US" dirty="0"/>
          </a:p>
          <a:p>
            <a:r>
              <a:rPr lang="en-US" dirty="0"/>
              <a:t>The </a:t>
            </a:r>
            <a:r>
              <a:rPr lang="en-US" dirty="0" smtClean="0"/>
              <a:t>algorithm “use </a:t>
            </a:r>
            <a:r>
              <a:rPr lang="en-US" dirty="0"/>
              <a:t>cyclical coordinate descent, which successively optimizes the objective function over each parameter with others </a:t>
            </a:r>
            <a:r>
              <a:rPr lang="en-US" dirty="0" smtClean="0"/>
              <a:t>fixed” – and repeats the cycle </a:t>
            </a:r>
            <a:r>
              <a:rPr lang="en-US" dirty="0"/>
              <a:t>until </a:t>
            </a:r>
            <a:r>
              <a:rPr lang="en-US" dirty="0" smtClean="0"/>
              <a:t>convergence </a:t>
            </a:r>
          </a:p>
          <a:p>
            <a:pPr lvl="1"/>
            <a:r>
              <a:rPr lang="en-US" dirty="0" smtClean="0"/>
              <a:t>Source: </a:t>
            </a:r>
            <a:r>
              <a:rPr lang="en-US" dirty="0"/>
              <a:t>https://web.stanford.edu/~</a:t>
            </a:r>
            <a:r>
              <a:rPr lang="en-US" dirty="0" smtClean="0"/>
              <a:t>hastie/glmnet/glmnet_alpha.html</a:t>
            </a:r>
            <a:endParaRPr lang="en-US" sz="1300" dirty="0"/>
          </a:p>
        </p:txBody>
      </p:sp>
      <p:grpSp>
        <p:nvGrpSpPr>
          <p:cNvPr id="24" name="Group 23"/>
          <p:cNvGrpSpPr/>
          <p:nvPr/>
        </p:nvGrpSpPr>
        <p:grpSpPr>
          <a:xfrm>
            <a:off x="1330452" y="3214407"/>
            <a:ext cx="9253001" cy="2253913"/>
            <a:chOff x="1330452" y="3297532"/>
            <a:chExt cx="9253001" cy="2253913"/>
          </a:xfrm>
        </p:grpSpPr>
        <p:grpSp>
          <p:nvGrpSpPr>
            <p:cNvPr id="17" name="Group 16"/>
            <p:cNvGrpSpPr/>
            <p:nvPr/>
          </p:nvGrpSpPr>
          <p:grpSpPr>
            <a:xfrm>
              <a:off x="1330452" y="3476567"/>
              <a:ext cx="8469327" cy="2074878"/>
              <a:chOff x="1330452" y="3799840"/>
              <a:chExt cx="8469327" cy="2074878"/>
            </a:xfrm>
          </p:grpSpPr>
          <p:grpSp>
            <p:nvGrpSpPr>
              <p:cNvPr id="7" name="Group 6"/>
              <p:cNvGrpSpPr/>
              <p:nvPr/>
            </p:nvGrpSpPr>
            <p:grpSpPr>
              <a:xfrm>
                <a:off x="1330452" y="3799840"/>
                <a:ext cx="8469327" cy="1886507"/>
                <a:chOff x="1482852" y="3820160"/>
                <a:chExt cx="8469327" cy="1886507"/>
              </a:xfrm>
            </p:grpSpPr>
            <p:pic>
              <p:nvPicPr>
                <p:cNvPr id="6" name="Picture 5"/>
                <p:cNvPicPr>
                  <a:picLocks noChangeAspect="1"/>
                </p:cNvPicPr>
                <p:nvPr/>
              </p:nvPicPr>
              <p:blipFill>
                <a:blip r:embed="rId2"/>
                <a:stretch>
                  <a:fillRect/>
                </a:stretch>
              </p:blipFill>
              <p:spPr>
                <a:xfrm>
                  <a:off x="1482852" y="4186270"/>
                  <a:ext cx="8153400" cy="857250"/>
                </a:xfrm>
                <a:prstGeom prst="rect">
                  <a:avLst/>
                </a:prstGeom>
              </p:spPr>
            </p:pic>
            <p:sp>
              <p:nvSpPr>
                <p:cNvPr id="8" name="Down Arrow 7"/>
                <p:cNvSpPr/>
                <p:nvPr/>
              </p:nvSpPr>
              <p:spPr>
                <a:xfrm>
                  <a:off x="6967916" y="4194634"/>
                  <a:ext cx="221673" cy="269298"/>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Brace 3"/>
                <p:cNvSpPr/>
                <p:nvPr/>
              </p:nvSpPr>
              <p:spPr>
                <a:xfrm rot="5400000">
                  <a:off x="9049789" y="4766888"/>
                  <a:ext cx="247534" cy="548640"/>
                </a:xfrm>
                <a:prstGeom prst="rightBrace">
                  <a:avLst/>
                </a:prstGeom>
                <a:noFill/>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856156" y="3820160"/>
                  <a:ext cx="509844" cy="323165"/>
                </a:xfrm>
                <a:prstGeom prst="rect">
                  <a:avLst/>
                </a:prstGeom>
                <a:noFill/>
              </p:spPr>
              <p:txBody>
                <a:bodyPr wrap="square" rtlCol="0">
                  <a:spAutoFit/>
                </a:bodyPr>
                <a:lstStyle/>
                <a:p>
                  <a:r>
                    <a:rPr lang="en-US" sz="1500" dirty="0" smtClean="0"/>
                    <a:t>TP</a:t>
                  </a:r>
                  <a:endParaRPr lang="en-US" sz="1500" dirty="0"/>
                </a:p>
              </p:txBody>
            </p:sp>
            <p:sp>
              <p:nvSpPr>
                <p:cNvPr id="9" name="TextBox 8"/>
                <p:cNvSpPr txBox="1"/>
                <p:nvPr/>
              </p:nvSpPr>
              <p:spPr>
                <a:xfrm>
                  <a:off x="8783736" y="5183447"/>
                  <a:ext cx="1168443" cy="523220"/>
                </a:xfrm>
                <a:prstGeom prst="rect">
                  <a:avLst/>
                </a:prstGeom>
                <a:noFill/>
              </p:spPr>
              <p:txBody>
                <a:bodyPr wrap="square" rtlCol="0">
                  <a:spAutoFit/>
                </a:bodyPr>
                <a:lstStyle/>
                <a:p>
                  <a:r>
                    <a:rPr lang="en-US" sz="1400" dirty="0" smtClean="0"/>
                    <a:t>Constraint (Budget)</a:t>
                  </a:r>
                  <a:endParaRPr lang="en-US" sz="1400" dirty="0"/>
                </a:p>
              </p:txBody>
            </p:sp>
          </p:grpSp>
          <p:sp>
            <p:nvSpPr>
              <p:cNvPr id="10" name="Right Brace 9"/>
              <p:cNvSpPr/>
              <p:nvPr/>
            </p:nvSpPr>
            <p:spPr>
              <a:xfrm rot="5400000">
                <a:off x="7511323" y="4627105"/>
                <a:ext cx="251341" cy="1096172"/>
              </a:xfrm>
              <a:prstGeom prst="rightBrace">
                <a:avLst/>
              </a:prstGeom>
              <a:noFill/>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flipV="1">
                <a:off x="7088908" y="4443612"/>
                <a:ext cx="1270001" cy="4535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54240" y="4392812"/>
                <a:ext cx="945848" cy="51157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44211" y="5351498"/>
                <a:ext cx="1168443" cy="523220"/>
              </a:xfrm>
              <a:prstGeom prst="rect">
                <a:avLst/>
              </a:prstGeom>
              <a:noFill/>
            </p:spPr>
            <p:txBody>
              <a:bodyPr wrap="square" rtlCol="0">
                <a:spAutoFit/>
              </a:bodyPr>
              <a:lstStyle/>
              <a:p>
                <a:r>
                  <a:rPr lang="en-US" sz="1400" dirty="0"/>
                  <a:t>a</a:t>
                </a:r>
                <a:r>
                  <a:rPr lang="en-US" sz="1400" dirty="0" smtClean="0"/>
                  <a:t>lpha = 1 for lasso</a:t>
                </a:r>
                <a:endParaRPr lang="en-US" sz="1400" dirty="0"/>
              </a:p>
            </p:txBody>
          </p:sp>
        </p:grpSp>
        <p:pic>
          <p:nvPicPr>
            <p:cNvPr id="19" name="Picture 18"/>
            <p:cNvPicPr>
              <a:picLocks noChangeAspect="1"/>
            </p:cNvPicPr>
            <p:nvPr/>
          </p:nvPicPr>
          <p:blipFill>
            <a:blip r:embed="rId3"/>
            <a:stretch>
              <a:fillRect/>
            </a:stretch>
          </p:blipFill>
          <p:spPr>
            <a:xfrm>
              <a:off x="9131010" y="3297532"/>
              <a:ext cx="1452443" cy="316788"/>
            </a:xfrm>
            <a:prstGeom prst="rect">
              <a:avLst/>
            </a:prstGeom>
          </p:spPr>
        </p:pic>
        <p:cxnSp>
          <p:nvCxnSpPr>
            <p:cNvPr id="21" name="Straight Arrow Connector 20"/>
            <p:cNvCxnSpPr/>
            <p:nvPr/>
          </p:nvCxnSpPr>
          <p:spPr>
            <a:xfrm flipH="1">
              <a:off x="9483852" y="3721222"/>
              <a:ext cx="441960" cy="348317"/>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4899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10-Fold CV Process for the Logistic Lasso</a:t>
            </a:r>
            <a:endParaRPr lang="en-US" dirty="0"/>
          </a:p>
        </p:txBody>
      </p:sp>
      <p:pic>
        <p:nvPicPr>
          <p:cNvPr id="4" name="Picture 3"/>
          <p:cNvPicPr>
            <a:picLocks noChangeAspect="1"/>
          </p:cNvPicPr>
          <p:nvPr/>
        </p:nvPicPr>
        <p:blipFill>
          <a:blip r:embed="rId2"/>
          <a:stretch>
            <a:fillRect/>
          </a:stretch>
        </p:blipFill>
        <p:spPr>
          <a:xfrm>
            <a:off x="1080653" y="2180765"/>
            <a:ext cx="4999161" cy="3859817"/>
          </a:xfrm>
          <a:prstGeom prst="rect">
            <a:avLst/>
          </a:prstGeom>
        </p:spPr>
      </p:pic>
      <p:sp>
        <p:nvSpPr>
          <p:cNvPr id="5" name="TextBox 4"/>
          <p:cNvSpPr txBox="1"/>
          <p:nvPr/>
        </p:nvSpPr>
        <p:spPr>
          <a:xfrm>
            <a:off x="6594764" y="2650835"/>
            <a:ext cx="3796145" cy="2862322"/>
          </a:xfrm>
          <a:prstGeom prst="rect">
            <a:avLst/>
          </a:prstGeom>
          <a:noFill/>
        </p:spPr>
        <p:txBody>
          <a:bodyPr wrap="square" rtlCol="0">
            <a:spAutoFit/>
          </a:bodyPr>
          <a:lstStyle/>
          <a:p>
            <a:r>
              <a:rPr lang="en-US" u="sng" dirty="0" smtClean="0"/>
              <a:t>Ideal value of lambda</a:t>
            </a:r>
            <a:r>
              <a:rPr lang="en-US" dirty="0" smtClean="0"/>
              <a:t>: 0.020022 (or equivalently, the ideal ln(lambda) was ~ -3.91</a:t>
            </a:r>
            <a:endParaRPr lang="en-US" dirty="0"/>
          </a:p>
          <a:p>
            <a:endParaRPr lang="en-US" dirty="0"/>
          </a:p>
          <a:p>
            <a:r>
              <a:rPr lang="en-US" u="sng" dirty="0" smtClean="0"/>
              <a:t>Interpretation</a:t>
            </a:r>
            <a:r>
              <a:rPr lang="en-US" dirty="0" smtClean="0"/>
              <a:t>: relatively small penalty is ideal, which means that many of the covariates are useful predictors of the outcome</a:t>
            </a:r>
            <a:endParaRPr lang="en-US" dirty="0"/>
          </a:p>
          <a:p>
            <a:endParaRPr lang="en-US" dirty="0" smtClean="0"/>
          </a:p>
          <a:p>
            <a:r>
              <a:rPr lang="en-US" u="sng" dirty="0" smtClean="0"/>
              <a:t>Estimated CV error rate</a:t>
            </a:r>
            <a:r>
              <a:rPr lang="en-US" dirty="0" smtClean="0"/>
              <a:t>: &lt; 10%</a:t>
            </a:r>
            <a:endParaRPr lang="en-US" dirty="0"/>
          </a:p>
        </p:txBody>
      </p:sp>
    </p:spTree>
    <p:extLst>
      <p:ext uri="{BB962C8B-B14F-4D97-AF65-F5344CB8AC3E}">
        <p14:creationId xmlns:p14="http://schemas.microsoft.com/office/powerpoint/2010/main" val="3738988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Tree-Based Methods</a:t>
            </a:r>
            <a:endParaRPr lang="en-US" dirty="0"/>
          </a:p>
        </p:txBody>
      </p:sp>
      <p:sp>
        <p:nvSpPr>
          <p:cNvPr id="3" name="Content Placeholder 2"/>
          <p:cNvSpPr>
            <a:spLocks noGrp="1"/>
          </p:cNvSpPr>
          <p:nvPr>
            <p:ph idx="1"/>
          </p:nvPr>
        </p:nvSpPr>
        <p:spPr>
          <a:xfrm>
            <a:off x="1261872" y="1856509"/>
            <a:ext cx="8595360" cy="4812145"/>
          </a:xfrm>
        </p:spPr>
        <p:txBody>
          <a:bodyPr>
            <a:normAutofit/>
          </a:bodyPr>
          <a:lstStyle/>
          <a:p>
            <a:r>
              <a:rPr lang="en-US" dirty="0" smtClean="0"/>
              <a:t>A brief review of how they work: </a:t>
            </a:r>
          </a:p>
          <a:p>
            <a:pPr lvl="1"/>
            <a:r>
              <a:rPr lang="en-US" dirty="0" smtClean="0"/>
              <a:t>Each tree divides the observations into regions </a:t>
            </a:r>
            <a:r>
              <a:rPr lang="en-US" dirty="0"/>
              <a:t>of </a:t>
            </a:r>
            <a:r>
              <a:rPr lang="en-US" dirty="0" smtClean="0"/>
              <a:t>the predictor space. The splitting is hierarchical/sequential, and operates as follows:</a:t>
            </a:r>
          </a:p>
          <a:p>
            <a:pPr lvl="2"/>
            <a:r>
              <a:rPr lang="en-US" dirty="0" smtClean="0"/>
              <a:t>Internal nodes refer to the place where the splits are made. The splits (i.e., predictor used, values of the predictor) are chosen in order to maximize the purity/homogeneity of the child nodes (w.r.t. to the DV classes</a:t>
            </a:r>
            <a:r>
              <a:rPr lang="en-US" dirty="0"/>
              <a:t>) -- Gini impurity or cross-entropy</a:t>
            </a:r>
            <a:endParaRPr lang="en-US" dirty="0" smtClean="0"/>
          </a:p>
          <a:p>
            <a:pPr lvl="2"/>
            <a:r>
              <a:rPr lang="en-US" dirty="0" smtClean="0"/>
              <a:t>The first split has the most explanatory power, the second split has the second most explanatory power, and so on  </a:t>
            </a:r>
          </a:p>
          <a:p>
            <a:pPr lvl="2"/>
            <a:r>
              <a:rPr lang="en-US" dirty="0" smtClean="0"/>
              <a:t>The splitting ends after a stopping point is reached </a:t>
            </a:r>
          </a:p>
          <a:p>
            <a:pPr lvl="1"/>
            <a:r>
              <a:rPr lang="en-US" dirty="0" smtClean="0"/>
              <a:t>The trees are then “combined” </a:t>
            </a:r>
          </a:p>
          <a:p>
            <a:pPr lvl="1"/>
            <a:r>
              <a:rPr lang="en-US" dirty="0" smtClean="0"/>
              <a:t>The illustrations are from the ISLR textbook</a:t>
            </a:r>
          </a:p>
          <a:p>
            <a:pPr lvl="2"/>
            <a:endParaRPr lang="en-US" dirty="0"/>
          </a:p>
          <a:p>
            <a:pPr marL="548640" lvl="2" indent="0">
              <a:buNone/>
            </a:pPr>
            <a:endParaRPr lang="en-US" dirty="0"/>
          </a:p>
          <a:p>
            <a:pPr lvl="2"/>
            <a:endParaRPr lang="en-US" dirty="0" smtClean="0"/>
          </a:p>
          <a:p>
            <a:pPr lvl="2"/>
            <a:endParaRPr lang="en-US" dirty="0" smtClean="0"/>
          </a:p>
          <a:p>
            <a:r>
              <a:rPr lang="en-US" dirty="0" smtClean="0"/>
              <a:t>The three tree-based methods I’ll be testing: </a:t>
            </a:r>
          </a:p>
          <a:p>
            <a:pPr lvl="1"/>
            <a:r>
              <a:rPr lang="en-US" dirty="0" smtClean="0"/>
              <a:t>(1) Bagged trees, (2) Random forest, (3) Boosted trees </a:t>
            </a:r>
            <a:endParaRPr lang="en-US" dirty="0"/>
          </a:p>
        </p:txBody>
      </p:sp>
      <p:pic>
        <p:nvPicPr>
          <p:cNvPr id="4" name="Picture 3"/>
          <p:cNvPicPr>
            <a:picLocks noChangeAspect="1"/>
          </p:cNvPicPr>
          <p:nvPr/>
        </p:nvPicPr>
        <p:blipFill>
          <a:blip r:embed="rId2"/>
          <a:stretch>
            <a:fillRect/>
          </a:stretch>
        </p:blipFill>
        <p:spPr>
          <a:xfrm>
            <a:off x="6493569" y="4095104"/>
            <a:ext cx="1867187" cy="1908610"/>
          </a:xfrm>
          <a:prstGeom prst="rect">
            <a:avLst/>
          </a:prstGeom>
        </p:spPr>
      </p:pic>
      <p:pic>
        <p:nvPicPr>
          <p:cNvPr id="5" name="Picture 4"/>
          <p:cNvPicPr>
            <a:picLocks noChangeAspect="1"/>
          </p:cNvPicPr>
          <p:nvPr/>
        </p:nvPicPr>
        <p:blipFill>
          <a:blip r:embed="rId3"/>
          <a:stretch>
            <a:fillRect/>
          </a:stretch>
        </p:blipFill>
        <p:spPr>
          <a:xfrm>
            <a:off x="8519846" y="4033013"/>
            <a:ext cx="2510218" cy="2016881"/>
          </a:xfrm>
          <a:prstGeom prst="rect">
            <a:avLst/>
          </a:prstGeom>
        </p:spPr>
      </p:pic>
    </p:spTree>
    <p:extLst>
      <p:ext uri="{BB962C8B-B14F-4D97-AF65-F5344CB8AC3E}">
        <p14:creationId xmlns:p14="http://schemas.microsoft.com/office/powerpoint/2010/main" val="3350188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 10-Fold CV for Bagged Trees</a:t>
            </a:r>
            <a:endParaRPr lang="en-US" dirty="0"/>
          </a:p>
        </p:txBody>
      </p:sp>
      <p:sp>
        <p:nvSpPr>
          <p:cNvPr id="3" name="Content Placeholder 2"/>
          <p:cNvSpPr>
            <a:spLocks noGrp="1"/>
          </p:cNvSpPr>
          <p:nvPr>
            <p:ph idx="1"/>
          </p:nvPr>
        </p:nvSpPr>
        <p:spPr>
          <a:xfrm>
            <a:off x="6022109" y="2230077"/>
            <a:ext cx="3807414" cy="3797155"/>
          </a:xfrm>
        </p:spPr>
        <p:txBody>
          <a:bodyPr>
            <a:normAutofit lnSpcReduction="10000"/>
          </a:bodyPr>
          <a:lstStyle/>
          <a:p>
            <a:r>
              <a:rPr lang="en-US" u="sng" dirty="0" smtClean="0"/>
              <a:t>Bagging</a:t>
            </a:r>
            <a:r>
              <a:rPr lang="en-US" dirty="0" smtClean="0"/>
              <a:t>: This entails creating B bootstrap samples, fitting a classification tree using each sample, and then averaging across the trees </a:t>
            </a:r>
          </a:p>
          <a:p>
            <a:r>
              <a:rPr lang="en-US" u="sng" dirty="0" smtClean="0"/>
              <a:t>Main tuning parameter</a:t>
            </a:r>
            <a:r>
              <a:rPr lang="en-US" dirty="0" smtClean="0"/>
              <a:t>: B (</a:t>
            </a:r>
            <a:r>
              <a:rPr lang="en-US" dirty="0" err="1" smtClean="0"/>
              <a:t>ntree</a:t>
            </a:r>
            <a:r>
              <a:rPr lang="en-US" dirty="0" smtClean="0"/>
              <a:t>), number of bootstrapped trees</a:t>
            </a:r>
            <a:endParaRPr lang="en-US" dirty="0"/>
          </a:p>
          <a:p>
            <a:r>
              <a:rPr lang="en-US" u="sng" dirty="0" smtClean="0"/>
              <a:t>CV Results</a:t>
            </a:r>
            <a:r>
              <a:rPr lang="en-US" dirty="0" smtClean="0"/>
              <a:t>: diminishing returns after B (</a:t>
            </a:r>
            <a:r>
              <a:rPr lang="en-US" dirty="0" err="1" smtClean="0"/>
              <a:t>ntree</a:t>
            </a:r>
            <a:r>
              <a:rPr lang="en-US" dirty="0" smtClean="0"/>
              <a:t>) ~ 40 or so. Just to be safe, I selected B = 50 for my candidate model</a:t>
            </a:r>
            <a:endParaRPr lang="en-US" dirty="0"/>
          </a:p>
          <a:p>
            <a:r>
              <a:rPr lang="en-US" u="sng" dirty="0" smtClean="0"/>
              <a:t>Estimated CV error rate</a:t>
            </a:r>
            <a:r>
              <a:rPr lang="en-US" dirty="0" smtClean="0"/>
              <a:t>: ~10%</a:t>
            </a:r>
            <a:endParaRPr lang="en-US" dirty="0"/>
          </a:p>
        </p:txBody>
      </p:sp>
      <p:pic>
        <p:nvPicPr>
          <p:cNvPr id="4" name="Picture 3"/>
          <p:cNvPicPr>
            <a:picLocks noChangeAspect="1"/>
          </p:cNvPicPr>
          <p:nvPr/>
        </p:nvPicPr>
        <p:blipFill>
          <a:blip r:embed="rId2"/>
          <a:stretch>
            <a:fillRect/>
          </a:stretch>
        </p:blipFill>
        <p:spPr>
          <a:xfrm>
            <a:off x="785525" y="2230077"/>
            <a:ext cx="4816800" cy="3657600"/>
          </a:xfrm>
          <a:prstGeom prst="rect">
            <a:avLst/>
          </a:prstGeom>
        </p:spPr>
      </p:pic>
    </p:spTree>
    <p:extLst>
      <p:ext uri="{BB962C8B-B14F-4D97-AF65-F5344CB8AC3E}">
        <p14:creationId xmlns:p14="http://schemas.microsoft.com/office/powerpoint/2010/main" val="3481571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 10-Fold CV for Random Forest</a:t>
            </a:r>
            <a:endParaRPr lang="en-US" dirty="0"/>
          </a:p>
        </p:txBody>
      </p:sp>
      <p:sp>
        <p:nvSpPr>
          <p:cNvPr id="3" name="Content Placeholder 2"/>
          <p:cNvSpPr>
            <a:spLocks noGrp="1"/>
          </p:cNvSpPr>
          <p:nvPr>
            <p:ph idx="1"/>
          </p:nvPr>
        </p:nvSpPr>
        <p:spPr>
          <a:xfrm>
            <a:off x="6022109" y="2230077"/>
            <a:ext cx="3807414" cy="3797155"/>
          </a:xfrm>
        </p:spPr>
        <p:txBody>
          <a:bodyPr>
            <a:normAutofit/>
          </a:bodyPr>
          <a:lstStyle/>
          <a:p>
            <a:r>
              <a:rPr lang="en-US" u="sng" dirty="0" smtClean="0"/>
              <a:t>RF</a:t>
            </a:r>
            <a:r>
              <a:rPr lang="en-US" dirty="0" smtClean="0"/>
              <a:t>: Same as bagging, but now we’re considering only a random subset of the p predictors at each split </a:t>
            </a:r>
          </a:p>
          <a:p>
            <a:r>
              <a:rPr lang="en-US" u="sng" dirty="0" smtClean="0"/>
              <a:t>Main tuning parameters</a:t>
            </a:r>
            <a:r>
              <a:rPr lang="en-US" dirty="0" smtClean="0"/>
              <a:t>: number of predictors to try at each split (</a:t>
            </a:r>
            <a:r>
              <a:rPr lang="en-US" dirty="0" err="1" smtClean="0"/>
              <a:t>mtry</a:t>
            </a:r>
            <a:r>
              <a:rPr lang="en-US" dirty="0" smtClean="0"/>
              <a:t>), minimum node size </a:t>
            </a:r>
            <a:endParaRPr lang="en-US" dirty="0"/>
          </a:p>
          <a:p>
            <a:r>
              <a:rPr lang="en-US" u="sng" dirty="0" smtClean="0"/>
              <a:t>CV Results</a:t>
            </a:r>
            <a:r>
              <a:rPr lang="en-US" dirty="0"/>
              <a:t>: best </a:t>
            </a:r>
            <a:r>
              <a:rPr lang="en-US" dirty="0" err="1"/>
              <a:t>mtry</a:t>
            </a:r>
            <a:r>
              <a:rPr lang="en-US" dirty="0"/>
              <a:t>: 10, </a:t>
            </a:r>
            <a:r>
              <a:rPr lang="en-US" dirty="0" smtClean="0"/>
              <a:t>best min </a:t>
            </a:r>
            <a:r>
              <a:rPr lang="en-US" dirty="0"/>
              <a:t>node size: 14</a:t>
            </a:r>
            <a:r>
              <a:rPr lang="en-US" dirty="0" smtClean="0"/>
              <a:t>;</a:t>
            </a:r>
          </a:p>
          <a:p>
            <a:r>
              <a:rPr lang="en-US" u="sng" dirty="0" smtClean="0"/>
              <a:t>Estimated CV error rate</a:t>
            </a:r>
            <a:r>
              <a:rPr lang="en-US" dirty="0" smtClean="0"/>
              <a:t>: ~10%</a:t>
            </a:r>
            <a:endParaRPr lang="en-US" dirty="0"/>
          </a:p>
        </p:txBody>
      </p:sp>
      <p:pic>
        <p:nvPicPr>
          <p:cNvPr id="6" name="Picture 5"/>
          <p:cNvPicPr>
            <a:picLocks noChangeAspect="1"/>
          </p:cNvPicPr>
          <p:nvPr/>
        </p:nvPicPr>
        <p:blipFill>
          <a:blip r:embed="rId2"/>
          <a:stretch>
            <a:fillRect/>
          </a:stretch>
        </p:blipFill>
        <p:spPr>
          <a:xfrm>
            <a:off x="538740" y="2702184"/>
            <a:ext cx="5050218" cy="2534833"/>
          </a:xfrm>
          <a:prstGeom prst="rect">
            <a:avLst/>
          </a:prstGeom>
        </p:spPr>
      </p:pic>
    </p:spTree>
    <p:extLst>
      <p:ext uri="{BB962C8B-B14F-4D97-AF65-F5344CB8AC3E}">
        <p14:creationId xmlns:p14="http://schemas.microsoft.com/office/powerpoint/2010/main" val="522018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 10-Fold CV for Boosted Trees</a:t>
            </a:r>
            <a:endParaRPr lang="en-US" dirty="0"/>
          </a:p>
        </p:txBody>
      </p:sp>
      <p:sp>
        <p:nvSpPr>
          <p:cNvPr id="3" name="Content Placeholder 2"/>
          <p:cNvSpPr>
            <a:spLocks noGrp="1"/>
          </p:cNvSpPr>
          <p:nvPr>
            <p:ph idx="1"/>
          </p:nvPr>
        </p:nvSpPr>
        <p:spPr>
          <a:xfrm>
            <a:off x="5994401" y="2230077"/>
            <a:ext cx="3807414" cy="3797155"/>
          </a:xfrm>
        </p:spPr>
        <p:txBody>
          <a:bodyPr>
            <a:normAutofit/>
          </a:bodyPr>
          <a:lstStyle/>
          <a:p>
            <a:r>
              <a:rPr lang="en-US" u="sng" dirty="0" smtClean="0"/>
              <a:t>BT</a:t>
            </a:r>
            <a:r>
              <a:rPr lang="en-US" dirty="0" smtClean="0"/>
              <a:t>: The trees are grown sequentially; each tree is fit to the residuals from the previous tree </a:t>
            </a:r>
          </a:p>
          <a:p>
            <a:r>
              <a:rPr lang="en-US" u="sng" dirty="0" smtClean="0"/>
              <a:t>Main tuning parameters</a:t>
            </a:r>
            <a:r>
              <a:rPr lang="en-US" dirty="0" smtClean="0"/>
              <a:t>: learning rate (eta), max tree depth</a:t>
            </a:r>
            <a:endParaRPr lang="en-US" dirty="0"/>
          </a:p>
          <a:p>
            <a:r>
              <a:rPr lang="en-US" u="sng" dirty="0" smtClean="0"/>
              <a:t>CV Results</a:t>
            </a:r>
            <a:r>
              <a:rPr lang="en-US" dirty="0"/>
              <a:t>: best </a:t>
            </a:r>
            <a:r>
              <a:rPr lang="en-US" dirty="0" smtClean="0"/>
              <a:t>eta: .09, best max tree depth: 4;</a:t>
            </a:r>
          </a:p>
          <a:p>
            <a:r>
              <a:rPr lang="en-US" u="sng" dirty="0" smtClean="0"/>
              <a:t>Estimated CV error rate</a:t>
            </a:r>
            <a:r>
              <a:rPr lang="en-US" dirty="0" smtClean="0"/>
              <a:t>: ~9%</a:t>
            </a:r>
            <a:endParaRPr lang="en-US" dirty="0"/>
          </a:p>
        </p:txBody>
      </p:sp>
      <p:pic>
        <p:nvPicPr>
          <p:cNvPr id="4" name="Picture 3"/>
          <p:cNvPicPr>
            <a:picLocks noChangeAspect="1"/>
          </p:cNvPicPr>
          <p:nvPr/>
        </p:nvPicPr>
        <p:blipFill>
          <a:blip r:embed="rId2"/>
          <a:stretch>
            <a:fillRect/>
          </a:stretch>
        </p:blipFill>
        <p:spPr>
          <a:xfrm>
            <a:off x="1854922" y="2811173"/>
            <a:ext cx="2374848" cy="2231881"/>
          </a:xfrm>
          <a:prstGeom prst="rect">
            <a:avLst/>
          </a:prstGeom>
        </p:spPr>
      </p:pic>
    </p:spTree>
    <p:extLst>
      <p:ext uri="{BB962C8B-B14F-4D97-AF65-F5344CB8AC3E}">
        <p14:creationId xmlns:p14="http://schemas.microsoft.com/office/powerpoint/2010/main" val="2354158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Support Vector Machines</a:t>
            </a:r>
            <a:endParaRPr lang="en-US" dirty="0"/>
          </a:p>
        </p:txBody>
      </p:sp>
      <p:sp>
        <p:nvSpPr>
          <p:cNvPr id="3" name="Content Placeholder 2"/>
          <p:cNvSpPr>
            <a:spLocks noGrp="1"/>
          </p:cNvSpPr>
          <p:nvPr>
            <p:ph idx="1"/>
          </p:nvPr>
        </p:nvSpPr>
        <p:spPr>
          <a:xfrm>
            <a:off x="423511" y="2177924"/>
            <a:ext cx="6538540" cy="4586441"/>
          </a:xfrm>
        </p:spPr>
        <p:txBody>
          <a:bodyPr>
            <a:normAutofit fontScale="85000" lnSpcReduction="20000"/>
          </a:bodyPr>
          <a:lstStyle/>
          <a:p>
            <a:r>
              <a:rPr lang="en-US" u="sng" dirty="0" smtClean="0"/>
              <a:t>A brief review</a:t>
            </a:r>
            <a:r>
              <a:rPr lang="en-US" dirty="0" smtClean="0"/>
              <a:t>: SVMs seek to group observations into the correct class by using hyperplanes as decision boundaries</a:t>
            </a:r>
          </a:p>
          <a:p>
            <a:pPr lvl="1"/>
            <a:r>
              <a:rPr lang="en-US" dirty="0" smtClean="0"/>
              <a:t>Hyperplanes are a p-1 dimensional flat subspace in a p-dimensional space: e.g., if p = 2 (there are 2 predictors), then the hyperplane is simply a line; if p = 3, then the hyperplane is a 2d plane</a:t>
            </a:r>
          </a:p>
          <a:p>
            <a:pPr lvl="1"/>
            <a:r>
              <a:rPr lang="en-US" b="1" dirty="0" smtClean="0"/>
              <a:t>Problem #1</a:t>
            </a:r>
            <a:r>
              <a:rPr lang="en-US" dirty="0" smtClean="0"/>
              <a:t>: However, there are often many hyperplanes (or set of coefficients) that can correctly classify the observations, since the hyperplane can be slightly adjusted in any direction and probably still produce the same classifications.</a:t>
            </a:r>
          </a:p>
          <a:p>
            <a:pPr lvl="2"/>
            <a:r>
              <a:rPr lang="en-US" dirty="0" smtClean="0"/>
              <a:t>Solution: maximize the margins, or the distance between the data points and the hyperplane (maximum margin classifier or MMC)</a:t>
            </a:r>
          </a:p>
          <a:p>
            <a:pPr lvl="1"/>
            <a:r>
              <a:rPr lang="en-US" b="1" dirty="0" smtClean="0"/>
              <a:t>Problem #2</a:t>
            </a:r>
            <a:r>
              <a:rPr lang="en-US" dirty="0" smtClean="0"/>
              <a:t>: sometimes, there is no perfectly separating hyperplane; and even if there is, it is highly sensitive to individual observations – which can lead to overfitting. </a:t>
            </a:r>
          </a:p>
          <a:p>
            <a:pPr lvl="2"/>
            <a:r>
              <a:rPr lang="en-US" dirty="0" smtClean="0"/>
              <a:t>Solution: allow some observations to fall on the wrong side of the margin and/or hyperplane </a:t>
            </a:r>
            <a:r>
              <a:rPr lang="en-US" dirty="0" smtClean="0">
                <a:sym typeface="Wingdings" panose="05000000000000000000" pitchFamily="2" charset="2"/>
              </a:rPr>
              <a:t> reduces variance </a:t>
            </a:r>
            <a:endParaRPr lang="en-US" dirty="0" smtClean="0"/>
          </a:p>
          <a:p>
            <a:pPr lvl="1"/>
            <a:r>
              <a:rPr lang="en-US" dirty="0" smtClean="0"/>
              <a:t>How many observations should be allowed to fall on the “wrong side” (budget) – bias-variance trade-off that </a:t>
            </a:r>
            <a:r>
              <a:rPr lang="en-US" b="1" dirty="0" smtClean="0"/>
              <a:t>should be optimized using CV</a:t>
            </a:r>
            <a:endParaRPr lang="en-US" sz="600" dirty="0" smtClean="0"/>
          </a:p>
          <a:p>
            <a:r>
              <a:rPr lang="en-US" dirty="0" smtClean="0"/>
              <a:t>The three methods I’ll be testing: (1) Linear SVC; (2) Polynomial SVM; (3) Radial SVM </a:t>
            </a:r>
          </a:p>
          <a:p>
            <a:pPr marL="0" indent="0">
              <a:buNone/>
            </a:pPr>
            <a:r>
              <a:rPr lang="en-US" dirty="0" smtClean="0"/>
              <a:t>Image source: ISLR</a:t>
            </a:r>
            <a:endParaRPr lang="en-US" dirty="0"/>
          </a:p>
        </p:txBody>
      </p:sp>
      <p:pic>
        <p:nvPicPr>
          <p:cNvPr id="6" name="Picture 5"/>
          <p:cNvPicPr>
            <a:picLocks noChangeAspect="1"/>
          </p:cNvPicPr>
          <p:nvPr/>
        </p:nvPicPr>
        <p:blipFill>
          <a:blip r:embed="rId2"/>
          <a:stretch>
            <a:fillRect/>
          </a:stretch>
        </p:blipFill>
        <p:spPr>
          <a:xfrm>
            <a:off x="7048679" y="4818941"/>
            <a:ext cx="3826020" cy="1906924"/>
          </a:xfrm>
          <a:prstGeom prst="rect">
            <a:avLst/>
          </a:prstGeom>
        </p:spPr>
      </p:pic>
      <p:sp>
        <p:nvSpPr>
          <p:cNvPr id="7" name="Rectangle 6"/>
          <p:cNvSpPr/>
          <p:nvPr/>
        </p:nvSpPr>
        <p:spPr>
          <a:xfrm>
            <a:off x="7332334" y="4201353"/>
            <a:ext cx="3243196" cy="553998"/>
          </a:xfrm>
          <a:prstGeom prst="rect">
            <a:avLst/>
          </a:prstGeom>
        </p:spPr>
        <p:txBody>
          <a:bodyPr wrap="none">
            <a:spAutoFit/>
          </a:bodyPr>
          <a:lstStyle/>
          <a:p>
            <a:pPr lvl="1" algn="ctr"/>
            <a:r>
              <a:rPr lang="en-US" sz="1500" u="sng" dirty="0" smtClean="0"/>
              <a:t>Decision Boundaries: </a:t>
            </a:r>
          </a:p>
          <a:p>
            <a:pPr lvl="1" algn="ctr"/>
            <a:r>
              <a:rPr lang="en-US" sz="1500" dirty="0" smtClean="0"/>
              <a:t>Polynomial v. Radial Kernels</a:t>
            </a:r>
            <a:endParaRPr lang="en-US" sz="1500" dirty="0"/>
          </a:p>
        </p:txBody>
      </p:sp>
      <p:sp>
        <p:nvSpPr>
          <p:cNvPr id="9" name="Rectangle 8"/>
          <p:cNvSpPr/>
          <p:nvPr/>
        </p:nvSpPr>
        <p:spPr>
          <a:xfrm>
            <a:off x="8079483" y="1908381"/>
            <a:ext cx="2137124" cy="323165"/>
          </a:xfrm>
          <a:prstGeom prst="rect">
            <a:avLst/>
          </a:prstGeom>
        </p:spPr>
        <p:txBody>
          <a:bodyPr wrap="none">
            <a:spAutoFit/>
          </a:bodyPr>
          <a:lstStyle/>
          <a:p>
            <a:r>
              <a:rPr lang="en-US" sz="1500" u="sng" dirty="0" smtClean="0"/>
              <a:t>Multiple Hyperplanes</a:t>
            </a:r>
            <a:endParaRPr lang="en-US" sz="1500" dirty="0"/>
          </a:p>
        </p:txBody>
      </p:sp>
      <p:grpSp>
        <p:nvGrpSpPr>
          <p:cNvPr id="14" name="Group 13"/>
          <p:cNvGrpSpPr/>
          <p:nvPr/>
        </p:nvGrpSpPr>
        <p:grpSpPr>
          <a:xfrm>
            <a:off x="7286939" y="2338939"/>
            <a:ext cx="3436568" cy="1705381"/>
            <a:chOff x="7527570" y="2338939"/>
            <a:chExt cx="3436568" cy="1705381"/>
          </a:xfrm>
        </p:grpSpPr>
        <p:pic>
          <p:nvPicPr>
            <p:cNvPr id="11" name="Picture 10"/>
            <p:cNvPicPr>
              <a:picLocks noChangeAspect="1"/>
            </p:cNvPicPr>
            <p:nvPr/>
          </p:nvPicPr>
          <p:blipFill>
            <a:blip r:embed="rId3"/>
            <a:stretch>
              <a:fillRect/>
            </a:stretch>
          </p:blipFill>
          <p:spPr>
            <a:xfrm>
              <a:off x="9263547" y="2338939"/>
              <a:ext cx="1700591" cy="1604377"/>
            </a:xfrm>
            <a:prstGeom prst="rect">
              <a:avLst/>
            </a:prstGeom>
          </p:spPr>
        </p:pic>
        <p:pic>
          <p:nvPicPr>
            <p:cNvPr id="13" name="Picture 12"/>
            <p:cNvPicPr>
              <a:picLocks noChangeAspect="1"/>
            </p:cNvPicPr>
            <p:nvPr/>
          </p:nvPicPr>
          <p:blipFill>
            <a:blip r:embed="rId4"/>
            <a:stretch>
              <a:fillRect/>
            </a:stretch>
          </p:blipFill>
          <p:spPr>
            <a:xfrm>
              <a:off x="7527570" y="2351743"/>
              <a:ext cx="1735977" cy="1692577"/>
            </a:xfrm>
            <a:prstGeom prst="rect">
              <a:avLst/>
            </a:prstGeom>
          </p:spPr>
        </p:pic>
      </p:grpSp>
    </p:spTree>
    <p:extLst>
      <p:ext uri="{BB962C8B-B14F-4D97-AF65-F5344CB8AC3E}">
        <p14:creationId xmlns:p14="http://schemas.microsoft.com/office/powerpoint/2010/main" val="1931764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10-Fold CV for SVC (Linear)</a:t>
            </a:r>
            <a:endParaRPr lang="en-US" dirty="0"/>
          </a:p>
        </p:txBody>
      </p:sp>
      <p:sp>
        <p:nvSpPr>
          <p:cNvPr id="3" name="Content Placeholder 2"/>
          <p:cNvSpPr>
            <a:spLocks noGrp="1"/>
          </p:cNvSpPr>
          <p:nvPr>
            <p:ph idx="1"/>
          </p:nvPr>
        </p:nvSpPr>
        <p:spPr>
          <a:xfrm>
            <a:off x="6022109" y="2242686"/>
            <a:ext cx="3807414" cy="3784546"/>
          </a:xfrm>
        </p:spPr>
        <p:txBody>
          <a:bodyPr>
            <a:normAutofit/>
          </a:bodyPr>
          <a:lstStyle/>
          <a:p>
            <a:r>
              <a:rPr lang="en-US" u="sng" dirty="0" smtClean="0"/>
              <a:t>Main tuning parameter</a:t>
            </a:r>
            <a:r>
              <a:rPr lang="en-US" dirty="0" smtClean="0"/>
              <a:t>: cost</a:t>
            </a:r>
            <a:endParaRPr lang="en-US" dirty="0"/>
          </a:p>
          <a:p>
            <a:r>
              <a:rPr lang="en-US" u="sng" dirty="0" smtClean="0"/>
              <a:t>CV Results</a:t>
            </a:r>
            <a:r>
              <a:rPr lang="en-US" dirty="0" smtClean="0"/>
              <a:t>: best cost</a:t>
            </a:r>
            <a:r>
              <a:rPr lang="en-US" dirty="0"/>
              <a:t>: 1.826364</a:t>
            </a:r>
          </a:p>
          <a:p>
            <a:r>
              <a:rPr lang="en-US" u="sng" dirty="0" smtClean="0"/>
              <a:t>Estimated CV error rate</a:t>
            </a:r>
            <a:r>
              <a:rPr lang="en-US" dirty="0" smtClean="0"/>
              <a:t>: ~9.3%</a:t>
            </a:r>
            <a:endParaRPr lang="en-US" dirty="0"/>
          </a:p>
        </p:txBody>
      </p:sp>
      <p:pic>
        <p:nvPicPr>
          <p:cNvPr id="5" name="Picture 4"/>
          <p:cNvPicPr>
            <a:picLocks noChangeAspect="1"/>
          </p:cNvPicPr>
          <p:nvPr/>
        </p:nvPicPr>
        <p:blipFill>
          <a:blip r:embed="rId2"/>
          <a:stretch>
            <a:fillRect/>
          </a:stretch>
        </p:blipFill>
        <p:spPr>
          <a:xfrm>
            <a:off x="1049435" y="3897673"/>
            <a:ext cx="3808892" cy="1801503"/>
          </a:xfrm>
          <a:prstGeom prst="rect">
            <a:avLst/>
          </a:prstGeom>
        </p:spPr>
      </p:pic>
      <p:pic>
        <p:nvPicPr>
          <p:cNvPr id="6" name="Picture 5"/>
          <p:cNvPicPr>
            <a:picLocks noChangeAspect="1"/>
          </p:cNvPicPr>
          <p:nvPr/>
        </p:nvPicPr>
        <p:blipFill>
          <a:blip r:embed="rId3"/>
          <a:stretch>
            <a:fillRect/>
          </a:stretch>
        </p:blipFill>
        <p:spPr>
          <a:xfrm>
            <a:off x="329333" y="2506952"/>
            <a:ext cx="5369502" cy="1164668"/>
          </a:xfrm>
          <a:prstGeom prst="rect">
            <a:avLst/>
          </a:prstGeom>
        </p:spPr>
      </p:pic>
    </p:spTree>
    <p:extLst>
      <p:ext uri="{BB962C8B-B14F-4D97-AF65-F5344CB8AC3E}">
        <p14:creationId xmlns:p14="http://schemas.microsoft.com/office/powerpoint/2010/main" val="744743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Research Questions</a:t>
            </a:r>
          </a:p>
          <a:p>
            <a:r>
              <a:rPr lang="en-US" dirty="0" smtClean="0"/>
              <a:t>Design</a:t>
            </a:r>
          </a:p>
          <a:p>
            <a:pPr lvl="1"/>
            <a:r>
              <a:rPr lang="en-US" dirty="0" smtClean="0"/>
              <a:t>Data</a:t>
            </a:r>
          </a:p>
          <a:p>
            <a:pPr lvl="1"/>
            <a:r>
              <a:rPr lang="en-US" dirty="0" smtClean="0"/>
              <a:t>Methods</a:t>
            </a:r>
          </a:p>
          <a:p>
            <a:r>
              <a:rPr lang="en-US" dirty="0" smtClean="0"/>
              <a:t>Data</a:t>
            </a:r>
          </a:p>
          <a:p>
            <a:r>
              <a:rPr lang="en-US" dirty="0" smtClean="0"/>
              <a:t>Methods</a:t>
            </a:r>
          </a:p>
          <a:p>
            <a:pPr lvl="1"/>
            <a:r>
              <a:rPr lang="en-US" dirty="0" smtClean="0"/>
              <a:t>(1) Logistic Lasso</a:t>
            </a:r>
          </a:p>
          <a:p>
            <a:pPr lvl="1"/>
            <a:r>
              <a:rPr lang="en-US" dirty="0" smtClean="0"/>
              <a:t>(2) Decision Trees: Bagging, Random Forest, Boosted Trees</a:t>
            </a:r>
          </a:p>
          <a:p>
            <a:pPr lvl="1"/>
            <a:r>
              <a:rPr lang="en-US" dirty="0" smtClean="0"/>
              <a:t>(3) SVC/SVM: Linear, Polynomial, Radial Kernels </a:t>
            </a:r>
          </a:p>
          <a:p>
            <a:r>
              <a:rPr lang="en-US" dirty="0" smtClean="0"/>
              <a:t>Findings</a:t>
            </a:r>
            <a:endParaRPr lang="en-US" dirty="0"/>
          </a:p>
        </p:txBody>
      </p:sp>
    </p:spTree>
    <p:extLst>
      <p:ext uri="{BB962C8B-B14F-4D97-AF65-F5344CB8AC3E}">
        <p14:creationId xmlns:p14="http://schemas.microsoft.com/office/powerpoint/2010/main" val="1067400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10-Fold CV for SVM (Polynomial)</a:t>
            </a:r>
            <a:endParaRPr lang="en-US" dirty="0"/>
          </a:p>
        </p:txBody>
      </p:sp>
      <p:sp>
        <p:nvSpPr>
          <p:cNvPr id="3" name="Content Placeholder 2"/>
          <p:cNvSpPr>
            <a:spLocks noGrp="1"/>
          </p:cNvSpPr>
          <p:nvPr>
            <p:ph idx="1"/>
          </p:nvPr>
        </p:nvSpPr>
        <p:spPr>
          <a:xfrm>
            <a:off x="6022109" y="2230077"/>
            <a:ext cx="3807414" cy="3797155"/>
          </a:xfrm>
        </p:spPr>
        <p:txBody>
          <a:bodyPr>
            <a:normAutofit/>
          </a:bodyPr>
          <a:lstStyle/>
          <a:p>
            <a:r>
              <a:rPr lang="en-US" u="sng" dirty="0" smtClean="0"/>
              <a:t>Main tuning parameter</a:t>
            </a:r>
            <a:r>
              <a:rPr lang="en-US" dirty="0" smtClean="0"/>
              <a:t>: cost and degree</a:t>
            </a:r>
            <a:endParaRPr lang="en-US" dirty="0"/>
          </a:p>
          <a:p>
            <a:r>
              <a:rPr lang="en-US" u="sng" dirty="0" smtClean="0"/>
              <a:t>CV Results</a:t>
            </a:r>
            <a:r>
              <a:rPr lang="en-US" dirty="0" smtClean="0"/>
              <a:t>: best cost</a:t>
            </a:r>
            <a:r>
              <a:rPr lang="en-US" dirty="0"/>
              <a:t>: </a:t>
            </a:r>
            <a:r>
              <a:rPr lang="en-US" dirty="0" smtClean="0"/>
              <a:t>1.12, best degree: 3</a:t>
            </a:r>
            <a:endParaRPr lang="en-US" dirty="0"/>
          </a:p>
          <a:p>
            <a:r>
              <a:rPr lang="en-US" u="sng" dirty="0" smtClean="0"/>
              <a:t>Estimated CV error rate</a:t>
            </a:r>
            <a:r>
              <a:rPr lang="en-US" dirty="0" smtClean="0"/>
              <a:t>: ~10.1%</a:t>
            </a:r>
            <a:endParaRPr lang="en-US" dirty="0"/>
          </a:p>
        </p:txBody>
      </p:sp>
      <p:pic>
        <p:nvPicPr>
          <p:cNvPr id="4" name="Picture 3"/>
          <p:cNvPicPr>
            <a:picLocks noChangeAspect="1"/>
          </p:cNvPicPr>
          <p:nvPr/>
        </p:nvPicPr>
        <p:blipFill>
          <a:blip r:embed="rId2"/>
          <a:stretch>
            <a:fillRect/>
          </a:stretch>
        </p:blipFill>
        <p:spPr>
          <a:xfrm>
            <a:off x="996373" y="2482128"/>
            <a:ext cx="4343400" cy="1838325"/>
          </a:xfrm>
          <a:prstGeom prst="rect">
            <a:avLst/>
          </a:prstGeom>
        </p:spPr>
      </p:pic>
    </p:spTree>
    <p:extLst>
      <p:ext uri="{BB962C8B-B14F-4D97-AF65-F5344CB8AC3E}">
        <p14:creationId xmlns:p14="http://schemas.microsoft.com/office/powerpoint/2010/main" val="3314834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 10-Fold CV for SVM (Radial)</a:t>
            </a:r>
            <a:endParaRPr lang="en-US" dirty="0"/>
          </a:p>
        </p:txBody>
      </p:sp>
      <p:sp>
        <p:nvSpPr>
          <p:cNvPr id="3" name="Content Placeholder 2"/>
          <p:cNvSpPr>
            <a:spLocks noGrp="1"/>
          </p:cNvSpPr>
          <p:nvPr>
            <p:ph idx="1"/>
          </p:nvPr>
        </p:nvSpPr>
        <p:spPr>
          <a:xfrm>
            <a:off x="6022109" y="2230077"/>
            <a:ext cx="3807414" cy="3797155"/>
          </a:xfrm>
        </p:spPr>
        <p:txBody>
          <a:bodyPr>
            <a:normAutofit/>
          </a:bodyPr>
          <a:lstStyle/>
          <a:p>
            <a:r>
              <a:rPr lang="en-US" u="sng" dirty="0" smtClean="0"/>
              <a:t>Main tuning parameters</a:t>
            </a:r>
            <a:r>
              <a:rPr lang="en-US" dirty="0" smtClean="0"/>
              <a:t>: cost and gamma</a:t>
            </a:r>
            <a:endParaRPr lang="en-US" dirty="0"/>
          </a:p>
          <a:p>
            <a:r>
              <a:rPr lang="en-US" u="sng" dirty="0" smtClean="0"/>
              <a:t>CV Results</a:t>
            </a:r>
            <a:r>
              <a:rPr lang="en-US" dirty="0" smtClean="0"/>
              <a:t>: best cost</a:t>
            </a:r>
            <a:r>
              <a:rPr lang="en-US" dirty="0"/>
              <a:t>: </a:t>
            </a:r>
            <a:r>
              <a:rPr lang="en-US" dirty="0" smtClean="0"/>
              <a:t>1.12, best gamma: </a:t>
            </a:r>
            <a:r>
              <a:rPr lang="en-US" dirty="0" smtClean="0"/>
              <a:t>0</a:t>
            </a:r>
            <a:r>
              <a:rPr lang="en-US" dirty="0" smtClean="0"/>
              <a:t>.01</a:t>
            </a:r>
            <a:endParaRPr lang="en-US" dirty="0"/>
          </a:p>
          <a:p>
            <a:r>
              <a:rPr lang="en-US" u="sng" dirty="0" smtClean="0"/>
              <a:t>Estimated CV error rate</a:t>
            </a:r>
            <a:r>
              <a:rPr lang="en-US" dirty="0" smtClean="0"/>
              <a:t>: ~9.3%</a:t>
            </a:r>
            <a:endParaRPr lang="en-US" dirty="0"/>
          </a:p>
        </p:txBody>
      </p:sp>
      <p:pic>
        <p:nvPicPr>
          <p:cNvPr id="5" name="Picture 4"/>
          <p:cNvPicPr>
            <a:picLocks noChangeAspect="1"/>
          </p:cNvPicPr>
          <p:nvPr/>
        </p:nvPicPr>
        <p:blipFill>
          <a:blip r:embed="rId2"/>
          <a:stretch>
            <a:fillRect/>
          </a:stretch>
        </p:blipFill>
        <p:spPr>
          <a:xfrm>
            <a:off x="1261872" y="2361623"/>
            <a:ext cx="3848100" cy="2781300"/>
          </a:xfrm>
          <a:prstGeom prst="rect">
            <a:avLst/>
          </a:prstGeom>
        </p:spPr>
      </p:pic>
    </p:spTree>
    <p:extLst>
      <p:ext uri="{BB962C8B-B14F-4D97-AF65-F5344CB8AC3E}">
        <p14:creationId xmlns:p14="http://schemas.microsoft.com/office/powerpoint/2010/main" val="2867143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Results #1: Comparing the Candidate Models</a:t>
            </a:r>
            <a:endParaRPr lang="en-US" sz="4000" dirty="0"/>
          </a:p>
        </p:txBody>
      </p:sp>
      <p:sp>
        <p:nvSpPr>
          <p:cNvPr id="3" name="Content Placeholder 2"/>
          <p:cNvSpPr>
            <a:spLocks noGrp="1"/>
          </p:cNvSpPr>
          <p:nvPr>
            <p:ph idx="1"/>
          </p:nvPr>
        </p:nvSpPr>
        <p:spPr>
          <a:xfrm>
            <a:off x="1261872" y="2261935"/>
            <a:ext cx="8595360" cy="4466122"/>
          </a:xfrm>
        </p:spPr>
        <p:txBody>
          <a:bodyPr>
            <a:normAutofit/>
          </a:bodyPr>
          <a:lstStyle/>
          <a:p>
            <a:r>
              <a:rPr lang="en-US" dirty="0" smtClean="0"/>
              <a:t>Next, we can compare the performance of the 7 candidate models by using the held-out test set (30% of the data)</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Findings: after tuning, most of the candidate models achieve test prediction accuracy of ~91%+ </a:t>
            </a:r>
          </a:p>
          <a:p>
            <a:endParaRPr lang="en-US" dirty="0"/>
          </a:p>
          <a:p>
            <a:endParaRPr lang="en-US" dirty="0"/>
          </a:p>
        </p:txBody>
      </p:sp>
      <p:pic>
        <p:nvPicPr>
          <p:cNvPr id="5" name="Picture 4"/>
          <p:cNvPicPr>
            <a:picLocks noChangeAspect="1"/>
          </p:cNvPicPr>
          <p:nvPr/>
        </p:nvPicPr>
        <p:blipFill>
          <a:blip r:embed="rId2"/>
          <a:stretch>
            <a:fillRect/>
          </a:stretch>
        </p:blipFill>
        <p:spPr>
          <a:xfrm>
            <a:off x="1238516" y="3740401"/>
            <a:ext cx="2857500" cy="1181100"/>
          </a:xfrm>
          <a:prstGeom prst="rect">
            <a:avLst/>
          </a:prstGeom>
        </p:spPr>
      </p:pic>
      <p:pic>
        <p:nvPicPr>
          <p:cNvPr id="6" name="Picture 5"/>
          <p:cNvPicPr>
            <a:picLocks noChangeAspect="1"/>
          </p:cNvPicPr>
          <p:nvPr/>
        </p:nvPicPr>
        <p:blipFill>
          <a:blip r:embed="rId3"/>
          <a:stretch>
            <a:fillRect/>
          </a:stretch>
        </p:blipFill>
        <p:spPr>
          <a:xfrm>
            <a:off x="4391005" y="3756474"/>
            <a:ext cx="2447925" cy="723900"/>
          </a:xfrm>
          <a:prstGeom prst="rect">
            <a:avLst/>
          </a:prstGeom>
        </p:spPr>
      </p:pic>
      <p:sp>
        <p:nvSpPr>
          <p:cNvPr id="7" name="Rectangle 6"/>
          <p:cNvSpPr/>
          <p:nvPr/>
        </p:nvSpPr>
        <p:spPr>
          <a:xfrm>
            <a:off x="4312554" y="3252930"/>
            <a:ext cx="1697901" cy="369332"/>
          </a:xfrm>
          <a:prstGeom prst="rect">
            <a:avLst/>
          </a:prstGeom>
        </p:spPr>
        <p:txBody>
          <a:bodyPr wrap="none">
            <a:spAutoFit/>
          </a:bodyPr>
          <a:lstStyle/>
          <a:p>
            <a:r>
              <a:rPr lang="en-US" dirty="0" smtClean="0"/>
              <a:t>Logistic Lasso</a:t>
            </a:r>
            <a:endParaRPr lang="en-US" dirty="0"/>
          </a:p>
        </p:txBody>
      </p:sp>
      <p:sp>
        <p:nvSpPr>
          <p:cNvPr id="8" name="Rectangle 7"/>
          <p:cNvSpPr/>
          <p:nvPr/>
        </p:nvSpPr>
        <p:spPr>
          <a:xfrm>
            <a:off x="1177373" y="3252930"/>
            <a:ext cx="2345514" cy="369332"/>
          </a:xfrm>
          <a:prstGeom prst="rect">
            <a:avLst/>
          </a:prstGeom>
        </p:spPr>
        <p:txBody>
          <a:bodyPr wrap="none">
            <a:spAutoFit/>
          </a:bodyPr>
          <a:lstStyle/>
          <a:p>
            <a:r>
              <a:rPr lang="en-US" dirty="0" smtClean="0"/>
              <a:t>Tree-based Methods</a:t>
            </a:r>
            <a:endParaRPr lang="en-US" dirty="0"/>
          </a:p>
        </p:txBody>
      </p:sp>
      <p:sp>
        <p:nvSpPr>
          <p:cNvPr id="9" name="Rectangle 8"/>
          <p:cNvSpPr/>
          <p:nvPr/>
        </p:nvSpPr>
        <p:spPr>
          <a:xfrm>
            <a:off x="7106844" y="3252930"/>
            <a:ext cx="2242922" cy="369332"/>
          </a:xfrm>
          <a:prstGeom prst="rect">
            <a:avLst/>
          </a:prstGeom>
        </p:spPr>
        <p:txBody>
          <a:bodyPr wrap="none">
            <a:spAutoFit/>
          </a:bodyPr>
          <a:lstStyle/>
          <a:p>
            <a:r>
              <a:rPr lang="en-US" dirty="0" smtClean="0"/>
              <a:t>SVC/SVM Methods</a:t>
            </a:r>
            <a:endParaRPr lang="en-US" dirty="0"/>
          </a:p>
        </p:txBody>
      </p:sp>
      <p:pic>
        <p:nvPicPr>
          <p:cNvPr id="10" name="Picture 9"/>
          <p:cNvPicPr>
            <a:picLocks noChangeAspect="1"/>
          </p:cNvPicPr>
          <p:nvPr/>
        </p:nvPicPr>
        <p:blipFill>
          <a:blip r:embed="rId4"/>
          <a:stretch>
            <a:fillRect/>
          </a:stretch>
        </p:blipFill>
        <p:spPr>
          <a:xfrm>
            <a:off x="7135719" y="3740401"/>
            <a:ext cx="2552700" cy="1066800"/>
          </a:xfrm>
          <a:prstGeom prst="rect">
            <a:avLst/>
          </a:prstGeom>
        </p:spPr>
      </p:pic>
    </p:spTree>
    <p:extLst>
      <p:ext uri="{BB962C8B-B14F-4D97-AF65-F5344CB8AC3E}">
        <p14:creationId xmlns:p14="http://schemas.microsoft.com/office/powerpoint/2010/main" val="2616686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70191" y="2183965"/>
            <a:ext cx="2044134" cy="4119239"/>
          </a:xfrm>
          <a:prstGeom prst="rect">
            <a:avLst/>
          </a:prstGeom>
        </p:spPr>
      </p:pic>
      <p:pic>
        <p:nvPicPr>
          <p:cNvPr id="12" name="Picture 11"/>
          <p:cNvPicPr>
            <a:picLocks noChangeAspect="1"/>
          </p:cNvPicPr>
          <p:nvPr/>
        </p:nvPicPr>
        <p:blipFill>
          <a:blip r:embed="rId3"/>
          <a:stretch>
            <a:fillRect/>
          </a:stretch>
        </p:blipFill>
        <p:spPr>
          <a:xfrm>
            <a:off x="3195984" y="2183966"/>
            <a:ext cx="2425774" cy="4119239"/>
          </a:xfrm>
          <a:prstGeom prst="rect">
            <a:avLst/>
          </a:prstGeom>
        </p:spPr>
      </p:pic>
      <p:sp>
        <p:nvSpPr>
          <p:cNvPr id="2" name="Title 1"/>
          <p:cNvSpPr>
            <a:spLocks noGrp="1"/>
          </p:cNvSpPr>
          <p:nvPr>
            <p:ph type="title"/>
          </p:nvPr>
        </p:nvSpPr>
        <p:spPr/>
        <p:txBody>
          <a:bodyPr anchor="ctr">
            <a:normAutofit/>
          </a:bodyPr>
          <a:lstStyle/>
          <a:p>
            <a:r>
              <a:rPr lang="en-US" sz="4000" dirty="0"/>
              <a:t>Results </a:t>
            </a:r>
            <a:r>
              <a:rPr lang="en-US" sz="4000" dirty="0" smtClean="0"/>
              <a:t>#2: </a:t>
            </a:r>
            <a:r>
              <a:rPr lang="en-US" sz="4000" dirty="0"/>
              <a:t>Comparing the </a:t>
            </a:r>
            <a:r>
              <a:rPr lang="en-US" sz="4000" dirty="0" smtClean="0"/>
              <a:t>Predictors</a:t>
            </a:r>
            <a:endParaRPr lang="en-US" sz="4000" dirty="0"/>
          </a:p>
        </p:txBody>
      </p:sp>
      <p:sp>
        <p:nvSpPr>
          <p:cNvPr id="3" name="Content Placeholder 2"/>
          <p:cNvSpPr>
            <a:spLocks noGrp="1"/>
          </p:cNvSpPr>
          <p:nvPr>
            <p:ph idx="1"/>
          </p:nvPr>
        </p:nvSpPr>
        <p:spPr>
          <a:xfrm>
            <a:off x="6160550" y="1819927"/>
            <a:ext cx="4659211" cy="5000325"/>
          </a:xfrm>
        </p:spPr>
        <p:txBody>
          <a:bodyPr>
            <a:normAutofit fontScale="92500" lnSpcReduction="20000"/>
          </a:bodyPr>
          <a:lstStyle/>
          <a:p>
            <a:pPr marL="0" indent="0">
              <a:buNone/>
            </a:pPr>
            <a:r>
              <a:rPr lang="en-US" u="sng" dirty="0" smtClean="0"/>
              <a:t>Findings</a:t>
            </a:r>
            <a:r>
              <a:rPr lang="en-US" dirty="0" smtClean="0"/>
              <a:t>: Key predictors are consistent </a:t>
            </a:r>
          </a:p>
          <a:p>
            <a:r>
              <a:rPr lang="en-US" dirty="0" smtClean="0"/>
              <a:t>Partisanship, ideology, and policy preferences were the main drivers of the Trump vote. </a:t>
            </a:r>
          </a:p>
          <a:p>
            <a:pPr lvl="1"/>
            <a:r>
              <a:rPr lang="en-US" dirty="0" smtClean="0"/>
              <a:t>Top 3 predictors: Democratic Party Feeling Thermometer, Republican Party Feeling Thermometer, Opposition to Trump’s Proposed Wall </a:t>
            </a:r>
          </a:p>
          <a:p>
            <a:r>
              <a:rPr lang="en-US" dirty="0" smtClean="0"/>
              <a:t>Demographic, socioeconomic, and cultural/religious forces mattered less – even religion</a:t>
            </a:r>
          </a:p>
          <a:p>
            <a:pPr lvl="1"/>
            <a:r>
              <a:rPr lang="en-US" dirty="0" smtClean="0"/>
              <a:t>This may suggest that these other factors operate indirectly </a:t>
            </a:r>
            <a:endParaRPr lang="en-US" dirty="0"/>
          </a:p>
          <a:p>
            <a:r>
              <a:rPr lang="en-US" u="sng" dirty="0" smtClean="0"/>
              <a:t>Notes: </a:t>
            </a:r>
          </a:p>
          <a:p>
            <a:pPr lvl="1"/>
            <a:r>
              <a:rPr lang="en-US" dirty="0" smtClean="0"/>
              <a:t>(1) Continuous predictors were standardized, so the (lasso) coefficients are comparable</a:t>
            </a:r>
          </a:p>
          <a:p>
            <a:pPr lvl="1"/>
            <a:r>
              <a:rPr lang="en-US" dirty="0" smtClean="0"/>
              <a:t>(2) Mean decrease in accuracy: provides a measure of how much the accuracy decreases when a variable is omitted – thus, the absolute value is an indicator of variable importance </a:t>
            </a:r>
          </a:p>
        </p:txBody>
      </p:sp>
      <p:sp>
        <p:nvSpPr>
          <p:cNvPr id="6" name="Rectangle 5"/>
          <p:cNvSpPr/>
          <p:nvPr/>
        </p:nvSpPr>
        <p:spPr>
          <a:xfrm>
            <a:off x="580258" y="1761800"/>
            <a:ext cx="1697901" cy="369332"/>
          </a:xfrm>
          <a:prstGeom prst="rect">
            <a:avLst/>
          </a:prstGeom>
        </p:spPr>
        <p:txBody>
          <a:bodyPr wrap="none">
            <a:spAutoFit/>
          </a:bodyPr>
          <a:lstStyle/>
          <a:p>
            <a:r>
              <a:rPr lang="en-US" dirty="0" smtClean="0"/>
              <a:t>Logistic Lasso</a:t>
            </a:r>
            <a:endParaRPr lang="en-US" dirty="0"/>
          </a:p>
        </p:txBody>
      </p:sp>
      <p:sp>
        <p:nvSpPr>
          <p:cNvPr id="7" name="Rectangle 6"/>
          <p:cNvSpPr/>
          <p:nvPr/>
        </p:nvSpPr>
        <p:spPr>
          <a:xfrm>
            <a:off x="3110516" y="1761800"/>
            <a:ext cx="2082019" cy="369332"/>
          </a:xfrm>
          <a:prstGeom prst="rect">
            <a:avLst/>
          </a:prstGeom>
        </p:spPr>
        <p:txBody>
          <a:bodyPr wrap="square">
            <a:spAutoFit/>
          </a:bodyPr>
          <a:lstStyle/>
          <a:p>
            <a:r>
              <a:rPr lang="en-US" dirty="0" smtClean="0"/>
              <a:t>Random Forest</a:t>
            </a:r>
            <a:endParaRPr lang="en-US" dirty="0"/>
          </a:p>
        </p:txBody>
      </p:sp>
      <p:sp>
        <p:nvSpPr>
          <p:cNvPr id="8" name="Rounded Rectangle 7"/>
          <p:cNvSpPr/>
          <p:nvPr/>
        </p:nvSpPr>
        <p:spPr>
          <a:xfrm>
            <a:off x="490888" y="2424754"/>
            <a:ext cx="2440684" cy="1057456"/>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083028" y="2421009"/>
            <a:ext cx="2651686" cy="1070826"/>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383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a:t>
            </a:r>
            <a:endParaRPr lang="en-US" dirty="0"/>
          </a:p>
        </p:txBody>
      </p:sp>
      <p:sp>
        <p:nvSpPr>
          <p:cNvPr id="3" name="Content Placeholder 2"/>
          <p:cNvSpPr>
            <a:spLocks noGrp="1"/>
          </p:cNvSpPr>
          <p:nvPr>
            <p:ph idx="1"/>
          </p:nvPr>
        </p:nvSpPr>
        <p:spPr>
          <a:xfrm>
            <a:off x="1261872" y="1944303"/>
            <a:ext cx="8595360" cy="4235834"/>
          </a:xfrm>
        </p:spPr>
        <p:txBody>
          <a:bodyPr/>
          <a:lstStyle/>
          <a:p>
            <a:r>
              <a:rPr lang="en-US" dirty="0"/>
              <a:t>A</a:t>
            </a:r>
            <a:r>
              <a:rPr lang="en-US" dirty="0" smtClean="0"/>
              <a:t>t </a:t>
            </a:r>
            <a:r>
              <a:rPr lang="en-US" dirty="0"/>
              <a:t>least at the individual, micro-level, there is very little “randomness” in the Trump vote. </a:t>
            </a:r>
            <a:endParaRPr lang="en-US" dirty="0" smtClean="0"/>
          </a:p>
          <a:p>
            <a:pPr lvl="1"/>
            <a:r>
              <a:rPr lang="en-US" dirty="0" smtClean="0"/>
              <a:t>In fact, given a set of key predictors (e.g., 7-8) – we can predict the likelihood of someone voting for Trump with about 90% accuracy</a:t>
            </a:r>
          </a:p>
          <a:p>
            <a:pPr lvl="1"/>
            <a:r>
              <a:rPr lang="en-US" dirty="0" smtClean="0"/>
              <a:t>The </a:t>
            </a:r>
            <a:r>
              <a:rPr lang="en-US" dirty="0"/>
              <a:t>survey results were thus “wrong” for other reasons </a:t>
            </a:r>
            <a:r>
              <a:rPr lang="en-US" dirty="0" smtClean="0"/>
              <a:t>(e.g., I suspect it was largely due to social desirability bias – which deflated estimates of Trump support, especially in swing states) </a:t>
            </a:r>
          </a:p>
          <a:p>
            <a:r>
              <a:rPr lang="en-US" dirty="0" smtClean="0"/>
              <a:t>Can we use these individual-level models to predict the outcome of the 2020 U.S. presidential elections? </a:t>
            </a:r>
          </a:p>
          <a:p>
            <a:pPr lvl="1"/>
            <a:r>
              <a:rPr lang="en-US" dirty="0" smtClean="0"/>
              <a:t>In this case, the DV would be whether a state is likely to vote for Trump (which determines who gets the state’s electoral college votes)</a:t>
            </a:r>
          </a:p>
          <a:p>
            <a:pPr lvl="1"/>
            <a:r>
              <a:rPr lang="en-US" dirty="0" smtClean="0"/>
              <a:t>Yes, but we would need to add weights for the average state-level characteristics (e.g., average ideology, party support) and the likelihood of people turning out </a:t>
            </a:r>
          </a:p>
          <a:p>
            <a:pPr lvl="2"/>
            <a:r>
              <a:rPr lang="en-US" dirty="0" smtClean="0"/>
              <a:t>Citation: (per my conversation with Prof. Jiang yesterday, May 27, 2019) </a:t>
            </a:r>
          </a:p>
          <a:p>
            <a:endParaRPr lang="en-US" dirty="0"/>
          </a:p>
        </p:txBody>
      </p:sp>
    </p:spTree>
    <p:extLst>
      <p:ext uri="{BB962C8B-B14F-4D97-AF65-F5344CB8AC3E}">
        <p14:creationId xmlns:p14="http://schemas.microsoft.com/office/powerpoint/2010/main" val="1141013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If Time: Examples of Predicted Probabilities using RF</a:t>
            </a:r>
            <a:endParaRPr lang="en-US" sz="4000" dirty="0"/>
          </a:p>
        </p:txBody>
      </p:sp>
      <p:pic>
        <p:nvPicPr>
          <p:cNvPr id="4" name="Picture 3"/>
          <p:cNvPicPr>
            <a:picLocks noChangeAspect="1"/>
          </p:cNvPicPr>
          <p:nvPr/>
        </p:nvPicPr>
        <p:blipFill>
          <a:blip r:embed="rId2"/>
          <a:stretch>
            <a:fillRect/>
          </a:stretch>
        </p:blipFill>
        <p:spPr>
          <a:xfrm>
            <a:off x="924769" y="2212878"/>
            <a:ext cx="6221268" cy="1230325"/>
          </a:xfrm>
          <a:prstGeom prst="rect">
            <a:avLst/>
          </a:prstGeom>
        </p:spPr>
      </p:pic>
      <p:pic>
        <p:nvPicPr>
          <p:cNvPr id="5" name="Picture 4"/>
          <p:cNvPicPr>
            <a:picLocks noChangeAspect="1"/>
          </p:cNvPicPr>
          <p:nvPr/>
        </p:nvPicPr>
        <p:blipFill>
          <a:blip r:embed="rId3"/>
          <a:stretch>
            <a:fillRect/>
          </a:stretch>
        </p:blipFill>
        <p:spPr>
          <a:xfrm>
            <a:off x="924769" y="5225385"/>
            <a:ext cx="5914783" cy="1324430"/>
          </a:xfrm>
          <a:prstGeom prst="rect">
            <a:avLst/>
          </a:prstGeom>
        </p:spPr>
      </p:pic>
      <p:pic>
        <p:nvPicPr>
          <p:cNvPr id="6" name="Picture 5"/>
          <p:cNvPicPr>
            <a:picLocks noChangeAspect="1"/>
          </p:cNvPicPr>
          <p:nvPr/>
        </p:nvPicPr>
        <p:blipFill>
          <a:blip r:embed="rId4"/>
          <a:stretch>
            <a:fillRect/>
          </a:stretch>
        </p:blipFill>
        <p:spPr>
          <a:xfrm>
            <a:off x="924769" y="3719584"/>
            <a:ext cx="6053282" cy="1192313"/>
          </a:xfrm>
          <a:prstGeom prst="rect">
            <a:avLst/>
          </a:prstGeom>
        </p:spPr>
      </p:pic>
      <p:sp>
        <p:nvSpPr>
          <p:cNvPr id="7" name="Right Brace 6"/>
          <p:cNvSpPr/>
          <p:nvPr/>
        </p:nvSpPr>
        <p:spPr>
          <a:xfrm>
            <a:off x="7363231" y="2308881"/>
            <a:ext cx="572655" cy="1038318"/>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271791" y="3796581"/>
            <a:ext cx="572655" cy="1038318"/>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146037" y="5368441"/>
            <a:ext cx="572655" cy="1038318"/>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8041320" y="2612894"/>
            <a:ext cx="2025843" cy="553998"/>
          </a:xfrm>
          <a:prstGeom prst="rect">
            <a:avLst/>
          </a:prstGeom>
        </p:spPr>
        <p:txBody>
          <a:bodyPr wrap="square">
            <a:spAutoFit/>
          </a:bodyPr>
          <a:lstStyle/>
          <a:p>
            <a:r>
              <a:rPr lang="en-US" sz="1500" dirty="0" smtClean="0"/>
              <a:t>Very likely to vote </a:t>
            </a:r>
          </a:p>
          <a:p>
            <a:r>
              <a:rPr lang="en-US" sz="1500" dirty="0" smtClean="0"/>
              <a:t>for Trump (94-98%)</a:t>
            </a:r>
            <a:endParaRPr lang="en-US" sz="1500" dirty="0"/>
          </a:p>
        </p:txBody>
      </p:sp>
      <p:sp>
        <p:nvSpPr>
          <p:cNvPr id="11" name="Rectangle 10"/>
          <p:cNvSpPr/>
          <p:nvPr/>
        </p:nvSpPr>
        <p:spPr>
          <a:xfrm>
            <a:off x="7976526" y="4038741"/>
            <a:ext cx="2090637" cy="784830"/>
          </a:xfrm>
          <a:prstGeom prst="rect">
            <a:avLst/>
          </a:prstGeom>
        </p:spPr>
        <p:txBody>
          <a:bodyPr wrap="none">
            <a:spAutoFit/>
          </a:bodyPr>
          <a:lstStyle/>
          <a:p>
            <a:r>
              <a:rPr lang="en-US" sz="1500" dirty="0" smtClean="0"/>
              <a:t>Very unlikely to vote </a:t>
            </a:r>
          </a:p>
          <a:p>
            <a:r>
              <a:rPr lang="en-US" sz="1500" dirty="0" smtClean="0"/>
              <a:t>for Trump (2-8</a:t>
            </a:r>
            <a:r>
              <a:rPr lang="en-US" sz="1500" dirty="0"/>
              <a:t>%)</a:t>
            </a:r>
          </a:p>
          <a:p>
            <a:endParaRPr lang="en-US" sz="1500" dirty="0"/>
          </a:p>
        </p:txBody>
      </p:sp>
      <p:sp>
        <p:nvSpPr>
          <p:cNvPr id="12" name="Rectangle 11"/>
          <p:cNvSpPr/>
          <p:nvPr/>
        </p:nvSpPr>
        <p:spPr>
          <a:xfrm>
            <a:off x="7885086" y="5681721"/>
            <a:ext cx="2319866" cy="323165"/>
          </a:xfrm>
          <a:prstGeom prst="rect">
            <a:avLst/>
          </a:prstGeom>
        </p:spPr>
        <p:txBody>
          <a:bodyPr wrap="none">
            <a:spAutoFit/>
          </a:bodyPr>
          <a:lstStyle/>
          <a:p>
            <a:r>
              <a:rPr lang="en-US" sz="1500" dirty="0" smtClean="0"/>
              <a:t>“Swing voters” (46-54%)</a:t>
            </a:r>
            <a:endParaRPr lang="en-US" sz="1500" dirty="0"/>
          </a:p>
        </p:txBody>
      </p:sp>
      <p:sp>
        <p:nvSpPr>
          <p:cNvPr id="13" name="Rectangle 12"/>
          <p:cNvSpPr/>
          <p:nvPr/>
        </p:nvSpPr>
        <p:spPr>
          <a:xfrm>
            <a:off x="8140007" y="1301935"/>
            <a:ext cx="3277370" cy="892552"/>
          </a:xfrm>
          <a:prstGeom prst="rect">
            <a:avLst/>
          </a:prstGeom>
        </p:spPr>
        <p:txBody>
          <a:bodyPr wrap="square">
            <a:spAutoFit/>
          </a:bodyPr>
          <a:lstStyle/>
          <a:p>
            <a:r>
              <a:rPr lang="en-US" sz="1300" i="1" dirty="0" smtClean="0"/>
              <a:t>Note: the first four predictors are standardized continuous variables; support for Obamacare is a binary predictor</a:t>
            </a:r>
            <a:endParaRPr lang="en-US" sz="1300" i="1" dirty="0"/>
          </a:p>
        </p:txBody>
      </p:sp>
    </p:spTree>
    <p:extLst>
      <p:ext uri="{BB962C8B-B14F-4D97-AF65-F5344CB8AC3E}">
        <p14:creationId xmlns:p14="http://schemas.microsoft.com/office/powerpoint/2010/main" val="956926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 comments?</a:t>
            </a:r>
            <a:endParaRPr lang="en-US" dirty="0"/>
          </a:p>
        </p:txBody>
      </p:sp>
    </p:spTree>
    <p:extLst>
      <p:ext uri="{BB962C8B-B14F-4D97-AF65-F5344CB8AC3E}">
        <p14:creationId xmlns:p14="http://schemas.microsoft.com/office/powerpoint/2010/main" val="2474808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Election forecast:</a:t>
            </a:r>
          </a:p>
          <a:p>
            <a:pPr lvl="1"/>
            <a:r>
              <a:rPr lang="en-US" dirty="0" smtClean="0">
                <a:hlinkClick r:id="rId2"/>
              </a:rPr>
              <a:t>https</a:t>
            </a:r>
            <a:r>
              <a:rPr lang="en-US" dirty="0">
                <a:hlinkClick r:id="rId2"/>
              </a:rPr>
              <a:t>://projects.fivethirtyeight.com/2016-election-forecast/?</a:t>
            </a:r>
            <a:r>
              <a:rPr lang="en-US" dirty="0" smtClean="0">
                <a:hlinkClick r:id="rId2"/>
              </a:rPr>
              <a:t>ex_cid=2016-forecast-analysis</a:t>
            </a:r>
            <a:endParaRPr lang="en-US" dirty="0" smtClean="0"/>
          </a:p>
          <a:p>
            <a:pPr lvl="1"/>
            <a:r>
              <a:rPr lang="en-US" dirty="0">
                <a:hlinkClick r:id="rId3"/>
              </a:rPr>
              <a:t>https://</a:t>
            </a:r>
            <a:r>
              <a:rPr lang="en-US" dirty="0" smtClean="0">
                <a:hlinkClick r:id="rId3"/>
              </a:rPr>
              <a:t>www.nytimes.com/interactive/2016/upshot/presidential-polls-forecast.html</a:t>
            </a:r>
            <a:endParaRPr lang="en-US" dirty="0" smtClean="0"/>
          </a:p>
          <a:p>
            <a:pPr lvl="1"/>
            <a:r>
              <a:rPr lang="en-US" dirty="0">
                <a:hlinkClick r:id="rId4"/>
              </a:rPr>
              <a:t>http://time.com/4561625/electoral-college-predictions</a:t>
            </a:r>
            <a:r>
              <a:rPr lang="en-US" dirty="0" smtClean="0">
                <a:hlinkClick r:id="rId4"/>
              </a:rPr>
              <a:t>/</a:t>
            </a:r>
            <a:r>
              <a:rPr lang="en-US" dirty="0" smtClean="0"/>
              <a:t>  </a:t>
            </a:r>
          </a:p>
          <a:p>
            <a:r>
              <a:rPr lang="en-US" dirty="0" smtClean="0"/>
              <a:t>Election results: </a:t>
            </a:r>
          </a:p>
          <a:p>
            <a:pPr lvl="1"/>
            <a:r>
              <a:rPr lang="en-US" dirty="0">
                <a:hlinkClick r:id="rId5"/>
              </a:rPr>
              <a:t>https://</a:t>
            </a:r>
            <a:r>
              <a:rPr lang="en-US" dirty="0" smtClean="0">
                <a:hlinkClick r:id="rId5"/>
              </a:rPr>
              <a:t>www.nytimes.com/elections/2016/results/president</a:t>
            </a:r>
            <a:r>
              <a:rPr lang="en-US" dirty="0" smtClean="0"/>
              <a:t> </a:t>
            </a:r>
          </a:p>
          <a:p>
            <a:r>
              <a:rPr lang="en-US" dirty="0" smtClean="0"/>
              <a:t>Consequences of the election: </a:t>
            </a:r>
          </a:p>
          <a:p>
            <a:pPr lvl="1"/>
            <a:r>
              <a:rPr lang="en-US" dirty="0">
                <a:hlinkClick r:id="rId6"/>
              </a:rPr>
              <a:t>https://</a:t>
            </a:r>
            <a:r>
              <a:rPr lang="en-US" dirty="0" smtClean="0">
                <a:hlinkClick r:id="rId6"/>
              </a:rPr>
              <a:t>www.nature.com/articles/d41586-019-00851-1</a:t>
            </a:r>
            <a:r>
              <a:rPr lang="en-US" dirty="0" smtClean="0"/>
              <a:t> </a:t>
            </a:r>
          </a:p>
          <a:p>
            <a:pPr lvl="1"/>
            <a:endParaRPr lang="en-US" dirty="0"/>
          </a:p>
        </p:txBody>
      </p:sp>
    </p:spTree>
    <p:extLst>
      <p:ext uri="{BB962C8B-B14F-4D97-AF65-F5344CB8AC3E}">
        <p14:creationId xmlns:p14="http://schemas.microsoft.com/office/powerpoint/2010/main" val="2122919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smtClean="0"/>
              <a:t>Most Analysts Predicted that Hilary Clinton would Win the 2016 U.S. Presidential Elections </a:t>
            </a:r>
            <a:endParaRPr lang="en-US" sz="3000" dirty="0"/>
          </a:p>
        </p:txBody>
      </p:sp>
      <p:pic>
        <p:nvPicPr>
          <p:cNvPr id="4" name="Picture 3"/>
          <p:cNvPicPr>
            <a:picLocks noChangeAspect="1"/>
          </p:cNvPicPr>
          <p:nvPr/>
        </p:nvPicPr>
        <p:blipFill>
          <a:blip r:embed="rId2"/>
          <a:stretch>
            <a:fillRect/>
          </a:stretch>
        </p:blipFill>
        <p:spPr>
          <a:xfrm>
            <a:off x="711344" y="2052245"/>
            <a:ext cx="4826639" cy="1531272"/>
          </a:xfrm>
          <a:prstGeom prst="rect">
            <a:avLst/>
          </a:prstGeom>
          <a:ln>
            <a:solidFill>
              <a:srgbClr val="0070C0"/>
            </a:solidFill>
          </a:ln>
        </p:spPr>
      </p:pic>
      <p:pic>
        <p:nvPicPr>
          <p:cNvPr id="7" name="Picture 6"/>
          <p:cNvPicPr>
            <a:picLocks noChangeAspect="1"/>
          </p:cNvPicPr>
          <p:nvPr/>
        </p:nvPicPr>
        <p:blipFill>
          <a:blip r:embed="rId3"/>
          <a:stretch>
            <a:fillRect/>
          </a:stretch>
        </p:blipFill>
        <p:spPr>
          <a:xfrm>
            <a:off x="756603" y="5776343"/>
            <a:ext cx="4313237" cy="804162"/>
          </a:xfrm>
          <a:prstGeom prst="rect">
            <a:avLst/>
          </a:prstGeom>
        </p:spPr>
      </p:pic>
      <p:sp>
        <p:nvSpPr>
          <p:cNvPr id="8" name="TextBox 7"/>
          <p:cNvSpPr txBox="1"/>
          <p:nvPr/>
        </p:nvSpPr>
        <p:spPr>
          <a:xfrm>
            <a:off x="711344" y="5453178"/>
            <a:ext cx="3408218" cy="323165"/>
          </a:xfrm>
          <a:prstGeom prst="rect">
            <a:avLst/>
          </a:prstGeom>
          <a:noFill/>
        </p:spPr>
        <p:txBody>
          <a:bodyPr wrap="square" rtlCol="0">
            <a:spAutoFit/>
          </a:bodyPr>
          <a:lstStyle/>
          <a:p>
            <a:r>
              <a:rPr lang="en-US" sz="1500" b="1" u="sng" dirty="0" smtClean="0"/>
              <a:t>LA Times</a:t>
            </a:r>
            <a:endParaRPr lang="en-US" sz="1500" b="1" u="sng" dirty="0"/>
          </a:p>
        </p:txBody>
      </p:sp>
      <p:pic>
        <p:nvPicPr>
          <p:cNvPr id="10" name="Picture 9"/>
          <p:cNvPicPr>
            <a:picLocks noChangeAspect="1"/>
          </p:cNvPicPr>
          <p:nvPr/>
        </p:nvPicPr>
        <p:blipFill>
          <a:blip r:embed="rId4"/>
          <a:stretch>
            <a:fillRect/>
          </a:stretch>
        </p:blipFill>
        <p:spPr>
          <a:xfrm>
            <a:off x="756603" y="4445819"/>
            <a:ext cx="4404677" cy="730505"/>
          </a:xfrm>
          <a:prstGeom prst="rect">
            <a:avLst/>
          </a:prstGeom>
        </p:spPr>
      </p:pic>
      <p:sp>
        <p:nvSpPr>
          <p:cNvPr id="11" name="TextBox 10"/>
          <p:cNvSpPr txBox="1"/>
          <p:nvPr/>
        </p:nvSpPr>
        <p:spPr>
          <a:xfrm>
            <a:off x="719659" y="4008839"/>
            <a:ext cx="3408218" cy="323165"/>
          </a:xfrm>
          <a:prstGeom prst="rect">
            <a:avLst/>
          </a:prstGeom>
          <a:noFill/>
        </p:spPr>
        <p:txBody>
          <a:bodyPr wrap="square" rtlCol="0">
            <a:spAutoFit/>
          </a:bodyPr>
          <a:lstStyle/>
          <a:p>
            <a:r>
              <a:rPr lang="en-US" sz="1500" b="1" u="sng" dirty="0" smtClean="0"/>
              <a:t>Moody’s Analytics</a:t>
            </a:r>
            <a:endParaRPr lang="en-US" sz="1500" b="1" u="sng" dirty="0"/>
          </a:p>
        </p:txBody>
      </p:sp>
      <p:pic>
        <p:nvPicPr>
          <p:cNvPr id="12" name="Picture 11"/>
          <p:cNvPicPr>
            <a:picLocks noChangeAspect="1"/>
          </p:cNvPicPr>
          <p:nvPr/>
        </p:nvPicPr>
        <p:blipFill>
          <a:blip r:embed="rId5"/>
          <a:stretch>
            <a:fillRect/>
          </a:stretch>
        </p:blipFill>
        <p:spPr>
          <a:xfrm>
            <a:off x="5937395" y="4335443"/>
            <a:ext cx="4361152" cy="946440"/>
          </a:xfrm>
          <a:prstGeom prst="rect">
            <a:avLst/>
          </a:prstGeom>
        </p:spPr>
      </p:pic>
      <p:sp>
        <p:nvSpPr>
          <p:cNvPr id="13" name="TextBox 12"/>
          <p:cNvSpPr txBox="1"/>
          <p:nvPr/>
        </p:nvSpPr>
        <p:spPr>
          <a:xfrm>
            <a:off x="5841224" y="3944440"/>
            <a:ext cx="3408218" cy="323165"/>
          </a:xfrm>
          <a:prstGeom prst="rect">
            <a:avLst/>
          </a:prstGeom>
          <a:noFill/>
        </p:spPr>
        <p:txBody>
          <a:bodyPr wrap="square" rtlCol="0">
            <a:spAutoFit/>
          </a:bodyPr>
          <a:lstStyle/>
          <a:p>
            <a:r>
              <a:rPr lang="en-US" sz="1500" b="1" u="sng" dirty="0" smtClean="0"/>
              <a:t>Sam Wang (Princeton)</a:t>
            </a:r>
            <a:endParaRPr lang="en-US" sz="1500" b="1" u="sng" dirty="0"/>
          </a:p>
        </p:txBody>
      </p:sp>
      <p:pic>
        <p:nvPicPr>
          <p:cNvPr id="14" name="Picture 13"/>
          <p:cNvPicPr>
            <a:picLocks noChangeAspect="1"/>
          </p:cNvPicPr>
          <p:nvPr/>
        </p:nvPicPr>
        <p:blipFill>
          <a:blip r:embed="rId6"/>
          <a:stretch>
            <a:fillRect/>
          </a:stretch>
        </p:blipFill>
        <p:spPr>
          <a:xfrm>
            <a:off x="5946631" y="5942594"/>
            <a:ext cx="4545879" cy="561850"/>
          </a:xfrm>
          <a:prstGeom prst="rect">
            <a:avLst/>
          </a:prstGeom>
        </p:spPr>
      </p:pic>
      <p:sp>
        <p:nvSpPr>
          <p:cNvPr id="15" name="TextBox 14"/>
          <p:cNvSpPr txBox="1"/>
          <p:nvPr/>
        </p:nvSpPr>
        <p:spPr>
          <a:xfrm>
            <a:off x="5886595" y="5541379"/>
            <a:ext cx="3408218" cy="323165"/>
          </a:xfrm>
          <a:prstGeom prst="rect">
            <a:avLst/>
          </a:prstGeom>
          <a:noFill/>
        </p:spPr>
        <p:txBody>
          <a:bodyPr wrap="square" rtlCol="0">
            <a:spAutoFit/>
          </a:bodyPr>
          <a:lstStyle/>
          <a:p>
            <a:r>
              <a:rPr lang="en-US" sz="1500" b="1" u="sng" dirty="0" smtClean="0"/>
              <a:t>Larry Sabato (Virginia)</a:t>
            </a:r>
            <a:endParaRPr lang="en-US" sz="1500" b="1" u="sng" dirty="0"/>
          </a:p>
        </p:txBody>
      </p:sp>
      <p:sp>
        <p:nvSpPr>
          <p:cNvPr id="16" name="Right Brace 15"/>
          <p:cNvSpPr/>
          <p:nvPr/>
        </p:nvSpPr>
        <p:spPr>
          <a:xfrm>
            <a:off x="5743356" y="2152452"/>
            <a:ext cx="729672" cy="1348509"/>
          </a:xfrm>
          <a:prstGeom prst="rightBrace">
            <a:avLst/>
          </a:prstGeom>
          <a:solidFill>
            <a:schemeClr val="bg1"/>
          </a:solidFill>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563360" y="2586598"/>
            <a:ext cx="2397760" cy="646331"/>
          </a:xfrm>
          <a:prstGeom prst="rect">
            <a:avLst/>
          </a:prstGeom>
          <a:noFill/>
        </p:spPr>
        <p:txBody>
          <a:bodyPr wrap="square" rtlCol="0">
            <a:spAutoFit/>
          </a:bodyPr>
          <a:lstStyle/>
          <a:p>
            <a:r>
              <a:rPr lang="en-US" dirty="0" smtClean="0"/>
              <a:t>Article from </a:t>
            </a:r>
            <a:r>
              <a:rPr lang="en-US" u="sng" dirty="0" smtClean="0"/>
              <a:t>the day </a:t>
            </a:r>
            <a:r>
              <a:rPr lang="en-US" dirty="0" smtClean="0"/>
              <a:t>of the election</a:t>
            </a:r>
            <a:endParaRPr lang="en-US" dirty="0"/>
          </a:p>
        </p:txBody>
      </p:sp>
    </p:spTree>
    <p:extLst>
      <p:ext uri="{BB962C8B-B14F-4D97-AF65-F5344CB8AC3E}">
        <p14:creationId xmlns:p14="http://schemas.microsoft.com/office/powerpoint/2010/main" val="3026652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2016 U.S. Presidential Elections: Predictions v. Results</a:t>
            </a:r>
            <a:endParaRPr lang="en-US" sz="4000" dirty="0"/>
          </a:p>
        </p:txBody>
      </p:sp>
      <p:sp>
        <p:nvSpPr>
          <p:cNvPr id="5" name="TextBox 4"/>
          <p:cNvSpPr txBox="1"/>
          <p:nvPr/>
        </p:nvSpPr>
        <p:spPr>
          <a:xfrm>
            <a:off x="771307" y="6157682"/>
            <a:ext cx="4426646" cy="292388"/>
          </a:xfrm>
          <a:prstGeom prst="rect">
            <a:avLst/>
          </a:prstGeom>
          <a:noFill/>
        </p:spPr>
        <p:txBody>
          <a:bodyPr wrap="square" rtlCol="0">
            <a:spAutoFit/>
          </a:bodyPr>
          <a:lstStyle/>
          <a:p>
            <a:r>
              <a:rPr lang="en-US" sz="1300" dirty="0" smtClean="0"/>
              <a:t>Source: Larry Sabato, University of Virginia</a:t>
            </a:r>
            <a:endParaRPr lang="en-US" sz="1300" dirty="0"/>
          </a:p>
        </p:txBody>
      </p:sp>
      <p:pic>
        <p:nvPicPr>
          <p:cNvPr id="6" name="Picture 5"/>
          <p:cNvPicPr>
            <a:picLocks noChangeAspect="1"/>
          </p:cNvPicPr>
          <p:nvPr/>
        </p:nvPicPr>
        <p:blipFill>
          <a:blip r:embed="rId2"/>
          <a:stretch>
            <a:fillRect/>
          </a:stretch>
        </p:blipFill>
        <p:spPr>
          <a:xfrm>
            <a:off x="5545117" y="2609586"/>
            <a:ext cx="4574286" cy="3301681"/>
          </a:xfrm>
          <a:prstGeom prst="rect">
            <a:avLst/>
          </a:prstGeom>
        </p:spPr>
      </p:pic>
      <p:sp>
        <p:nvSpPr>
          <p:cNvPr id="7" name="TextBox 6"/>
          <p:cNvSpPr txBox="1"/>
          <p:nvPr/>
        </p:nvSpPr>
        <p:spPr>
          <a:xfrm>
            <a:off x="899061" y="2060913"/>
            <a:ext cx="3408218" cy="323165"/>
          </a:xfrm>
          <a:prstGeom prst="rect">
            <a:avLst/>
          </a:prstGeom>
          <a:noFill/>
        </p:spPr>
        <p:txBody>
          <a:bodyPr wrap="square" rtlCol="0">
            <a:spAutoFit/>
          </a:bodyPr>
          <a:lstStyle/>
          <a:p>
            <a:r>
              <a:rPr lang="en-US" sz="1500" b="1" u="sng" dirty="0" smtClean="0"/>
              <a:t>(1) Predicted Results</a:t>
            </a:r>
            <a:endParaRPr lang="en-US" sz="1500" b="1" u="sng" dirty="0"/>
          </a:p>
        </p:txBody>
      </p:sp>
      <p:sp>
        <p:nvSpPr>
          <p:cNvPr id="8" name="Rectangle 7"/>
          <p:cNvSpPr/>
          <p:nvPr/>
        </p:nvSpPr>
        <p:spPr>
          <a:xfrm>
            <a:off x="5885893" y="2030433"/>
            <a:ext cx="1946367" cy="323165"/>
          </a:xfrm>
          <a:prstGeom prst="rect">
            <a:avLst/>
          </a:prstGeom>
        </p:spPr>
        <p:txBody>
          <a:bodyPr wrap="none">
            <a:spAutoFit/>
          </a:bodyPr>
          <a:lstStyle/>
          <a:p>
            <a:r>
              <a:rPr lang="en-US" sz="1500" b="1" u="sng" dirty="0" smtClean="0"/>
              <a:t>(2) Actual </a:t>
            </a:r>
            <a:r>
              <a:rPr lang="en-US" sz="1500" b="1" u="sng" dirty="0"/>
              <a:t>Results</a:t>
            </a:r>
          </a:p>
        </p:txBody>
      </p:sp>
      <p:sp>
        <p:nvSpPr>
          <p:cNvPr id="9" name="Rectangle 8"/>
          <p:cNvSpPr/>
          <p:nvPr/>
        </p:nvSpPr>
        <p:spPr>
          <a:xfrm>
            <a:off x="5724257" y="6190402"/>
            <a:ext cx="2087431" cy="292388"/>
          </a:xfrm>
          <a:prstGeom prst="rect">
            <a:avLst/>
          </a:prstGeom>
        </p:spPr>
        <p:txBody>
          <a:bodyPr wrap="none">
            <a:spAutoFit/>
          </a:bodyPr>
          <a:lstStyle/>
          <a:p>
            <a:r>
              <a:rPr lang="en-US" sz="1300" dirty="0"/>
              <a:t>Source: </a:t>
            </a:r>
            <a:r>
              <a:rPr lang="en-US" sz="1300" i="1" dirty="0" smtClean="0"/>
              <a:t>New York Times</a:t>
            </a:r>
            <a:endParaRPr lang="en-US" sz="1300" i="1" dirty="0"/>
          </a:p>
        </p:txBody>
      </p:sp>
      <p:pic>
        <p:nvPicPr>
          <p:cNvPr id="10" name="Picture 9"/>
          <p:cNvPicPr>
            <a:picLocks noChangeAspect="1"/>
          </p:cNvPicPr>
          <p:nvPr/>
        </p:nvPicPr>
        <p:blipFill>
          <a:blip r:embed="rId3"/>
          <a:stretch>
            <a:fillRect/>
          </a:stretch>
        </p:blipFill>
        <p:spPr>
          <a:xfrm>
            <a:off x="771307" y="2609586"/>
            <a:ext cx="4461094" cy="3374772"/>
          </a:xfrm>
          <a:prstGeom prst="rect">
            <a:avLst/>
          </a:prstGeom>
        </p:spPr>
      </p:pic>
    </p:spTree>
    <p:extLst>
      <p:ext uri="{BB962C8B-B14F-4D97-AF65-F5344CB8AC3E}">
        <p14:creationId xmlns:p14="http://schemas.microsoft.com/office/powerpoint/2010/main" val="3814034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Does this Matter?</a:t>
            </a:r>
            <a:endParaRPr lang="en-US" sz="4000" dirty="0"/>
          </a:p>
        </p:txBody>
      </p:sp>
      <p:pic>
        <p:nvPicPr>
          <p:cNvPr id="4" name="Picture 3"/>
          <p:cNvPicPr>
            <a:picLocks noChangeAspect="1"/>
          </p:cNvPicPr>
          <p:nvPr/>
        </p:nvPicPr>
        <p:blipFill>
          <a:blip r:embed="rId2"/>
          <a:stretch>
            <a:fillRect/>
          </a:stretch>
        </p:blipFill>
        <p:spPr>
          <a:xfrm>
            <a:off x="1135697" y="2110707"/>
            <a:ext cx="4462463" cy="4111975"/>
          </a:xfrm>
          <a:prstGeom prst="rect">
            <a:avLst/>
          </a:prstGeom>
        </p:spPr>
      </p:pic>
      <p:sp>
        <p:nvSpPr>
          <p:cNvPr id="5" name="Rounded Rectangle 4"/>
          <p:cNvSpPr/>
          <p:nvPr/>
        </p:nvSpPr>
        <p:spPr>
          <a:xfrm>
            <a:off x="1095057" y="4053840"/>
            <a:ext cx="3934143" cy="5080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115377" y="5791200"/>
            <a:ext cx="3934143" cy="5080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08192" y="2110707"/>
            <a:ext cx="3787648" cy="3970318"/>
          </a:xfrm>
          <a:prstGeom prst="rect">
            <a:avLst/>
          </a:prstGeom>
          <a:noFill/>
        </p:spPr>
        <p:txBody>
          <a:bodyPr wrap="square" rtlCol="0">
            <a:spAutoFit/>
          </a:bodyPr>
          <a:lstStyle/>
          <a:p>
            <a:r>
              <a:rPr lang="en-US" dirty="0" smtClean="0"/>
              <a:t>Does it matter who the U.S. president is? </a:t>
            </a:r>
          </a:p>
          <a:p>
            <a:endParaRPr lang="en-US" dirty="0"/>
          </a:p>
          <a:p>
            <a:r>
              <a:rPr lang="en-US" dirty="0" smtClean="0"/>
              <a:t>Here’s just one illustration of why it does matter:</a:t>
            </a:r>
          </a:p>
          <a:p>
            <a:endParaRPr lang="en-US" dirty="0"/>
          </a:p>
          <a:p>
            <a:r>
              <a:rPr lang="en-US" dirty="0" smtClean="0"/>
              <a:t>President Trump’s administration has proposed cutting billions of dollars in federal funding for research</a:t>
            </a:r>
          </a:p>
          <a:p>
            <a:endParaRPr lang="en-US" dirty="0"/>
          </a:p>
          <a:p>
            <a:r>
              <a:rPr lang="en-US" dirty="0" smtClean="0"/>
              <a:t>Other considerations: immigration policy, visa issues</a:t>
            </a:r>
            <a:endParaRPr lang="en-US" dirty="0"/>
          </a:p>
          <a:p>
            <a:endParaRPr lang="en-US" dirty="0"/>
          </a:p>
        </p:txBody>
      </p:sp>
      <p:sp>
        <p:nvSpPr>
          <p:cNvPr id="8" name="Rectangle 7"/>
          <p:cNvSpPr/>
          <p:nvPr/>
        </p:nvSpPr>
        <p:spPr>
          <a:xfrm>
            <a:off x="6180900" y="6023335"/>
            <a:ext cx="4355020" cy="492443"/>
          </a:xfrm>
          <a:prstGeom prst="rect">
            <a:avLst/>
          </a:prstGeom>
        </p:spPr>
        <p:txBody>
          <a:bodyPr wrap="square">
            <a:spAutoFit/>
          </a:bodyPr>
          <a:lstStyle/>
          <a:p>
            <a:r>
              <a:rPr lang="en-US" sz="1300" dirty="0"/>
              <a:t>Source: https://www.nature.com/articles/d41586-019-00851-1</a:t>
            </a:r>
          </a:p>
        </p:txBody>
      </p:sp>
    </p:spTree>
    <p:extLst>
      <p:ext uri="{BB962C8B-B14F-4D97-AF65-F5344CB8AC3E}">
        <p14:creationId xmlns:p14="http://schemas.microsoft.com/office/powerpoint/2010/main" val="1618488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 what happened on November 8, 2016?</a:t>
            </a:r>
            <a:endParaRPr lang="en-US" sz="4000" dirty="0"/>
          </a:p>
        </p:txBody>
      </p:sp>
      <p:sp>
        <p:nvSpPr>
          <p:cNvPr id="3" name="Content Placeholder 2"/>
          <p:cNvSpPr>
            <a:spLocks noGrp="1"/>
          </p:cNvSpPr>
          <p:nvPr>
            <p:ph idx="1"/>
          </p:nvPr>
        </p:nvSpPr>
        <p:spPr>
          <a:xfrm>
            <a:off x="1261872" y="2216726"/>
            <a:ext cx="8595360" cy="4073237"/>
          </a:xfrm>
        </p:spPr>
        <p:txBody>
          <a:bodyPr/>
          <a:lstStyle/>
          <a:p>
            <a:r>
              <a:rPr lang="en-US" u="sng" dirty="0" smtClean="0"/>
              <a:t>Why were the polls so wrong (even up to the day of the election)?</a:t>
            </a:r>
          </a:p>
          <a:p>
            <a:pPr lvl="1"/>
            <a:r>
              <a:rPr lang="en-US" dirty="0" smtClean="0"/>
              <a:t>Are individual voters fickle? Is their voting behavior difficult to predict?</a:t>
            </a:r>
          </a:p>
          <a:p>
            <a:pPr lvl="1"/>
            <a:r>
              <a:rPr lang="en-US" dirty="0" smtClean="0"/>
              <a:t>Or, are there other explanations? </a:t>
            </a:r>
          </a:p>
          <a:p>
            <a:pPr lvl="2"/>
            <a:r>
              <a:rPr lang="en-US" dirty="0" smtClean="0"/>
              <a:t>E.g., surveys were not representative (e.g., missed voters in rural areas), people did not honestly say they would vote for Trump over the phone (social desirability bias) </a:t>
            </a:r>
            <a:endParaRPr lang="en-US" dirty="0"/>
          </a:p>
        </p:txBody>
      </p:sp>
      <p:pic>
        <p:nvPicPr>
          <p:cNvPr id="4" name="Picture 3"/>
          <p:cNvPicPr>
            <a:picLocks noChangeAspect="1"/>
          </p:cNvPicPr>
          <p:nvPr/>
        </p:nvPicPr>
        <p:blipFill>
          <a:blip r:embed="rId2"/>
          <a:stretch>
            <a:fillRect/>
          </a:stretch>
        </p:blipFill>
        <p:spPr>
          <a:xfrm>
            <a:off x="1643071" y="4326120"/>
            <a:ext cx="7953510" cy="1736109"/>
          </a:xfrm>
          <a:prstGeom prst="rect">
            <a:avLst/>
          </a:prstGeom>
        </p:spPr>
      </p:pic>
      <p:sp>
        <p:nvSpPr>
          <p:cNvPr id="5" name="Rectangle 4"/>
          <p:cNvSpPr/>
          <p:nvPr/>
        </p:nvSpPr>
        <p:spPr>
          <a:xfrm>
            <a:off x="1578420" y="6132895"/>
            <a:ext cx="2087431" cy="292388"/>
          </a:xfrm>
          <a:prstGeom prst="rect">
            <a:avLst/>
          </a:prstGeom>
        </p:spPr>
        <p:txBody>
          <a:bodyPr wrap="none">
            <a:spAutoFit/>
          </a:bodyPr>
          <a:lstStyle/>
          <a:p>
            <a:r>
              <a:rPr lang="en-US" sz="1300" dirty="0"/>
              <a:t>Source: </a:t>
            </a:r>
            <a:r>
              <a:rPr lang="en-US" sz="1300" dirty="0" smtClean="0"/>
              <a:t>New York Times</a:t>
            </a:r>
            <a:endParaRPr lang="en-US" sz="1300" dirty="0"/>
          </a:p>
        </p:txBody>
      </p:sp>
    </p:spTree>
    <p:extLst>
      <p:ext uri="{BB962C8B-B14F-4D97-AF65-F5344CB8AC3E}">
        <p14:creationId xmlns:p14="http://schemas.microsoft.com/office/powerpoint/2010/main" val="886878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a:xfrm>
            <a:off x="1261872" y="2382982"/>
            <a:ext cx="8595360" cy="3797155"/>
          </a:xfrm>
        </p:spPr>
        <p:txBody>
          <a:bodyPr/>
          <a:lstStyle/>
          <a:p>
            <a:r>
              <a:rPr lang="en-US" dirty="0" smtClean="0"/>
              <a:t>(1) Which models (e.g., SVM, boosted trees) are the best at predicting the 2016 Trump vote?</a:t>
            </a:r>
          </a:p>
          <a:p>
            <a:pPr lvl="1"/>
            <a:r>
              <a:rPr lang="en-US" dirty="0" smtClean="0"/>
              <a:t>Best: defined as having the lowest test error rate, or the highest prediction accuracy on the test set </a:t>
            </a:r>
          </a:p>
          <a:p>
            <a:r>
              <a:rPr lang="en-US" dirty="0" smtClean="0"/>
              <a:t>(2) Which covariates are the strongest predictors of the 2016 Trump vote?</a:t>
            </a:r>
          </a:p>
          <a:p>
            <a:pPr lvl="1"/>
            <a:r>
              <a:rPr lang="en-US" dirty="0" smtClean="0"/>
              <a:t>Are the important predictors consistent across the models? </a:t>
            </a:r>
            <a:endParaRPr lang="en-US" dirty="0"/>
          </a:p>
        </p:txBody>
      </p:sp>
    </p:spTree>
    <p:extLst>
      <p:ext uri="{BB962C8B-B14F-4D97-AF65-F5344CB8AC3E}">
        <p14:creationId xmlns:p14="http://schemas.microsoft.com/office/powerpoint/2010/main" val="23794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a:t>
            </a:r>
            <a:endParaRPr lang="en-US" dirty="0"/>
          </a:p>
        </p:txBody>
      </p:sp>
      <p:sp>
        <p:nvSpPr>
          <p:cNvPr id="3" name="Content Placeholder 2"/>
          <p:cNvSpPr>
            <a:spLocks noGrp="1"/>
          </p:cNvSpPr>
          <p:nvPr>
            <p:ph idx="1"/>
          </p:nvPr>
        </p:nvSpPr>
        <p:spPr>
          <a:xfrm>
            <a:off x="1261872" y="2198255"/>
            <a:ext cx="8595360" cy="3981882"/>
          </a:xfrm>
        </p:spPr>
        <p:txBody>
          <a:bodyPr/>
          <a:lstStyle/>
          <a:p>
            <a:r>
              <a:rPr lang="en-US" dirty="0" smtClean="0"/>
              <a:t>Data collection</a:t>
            </a:r>
          </a:p>
          <a:p>
            <a:r>
              <a:rPr lang="en-US" dirty="0" smtClean="0"/>
              <a:t>Analysis: Three Stages </a:t>
            </a:r>
          </a:p>
          <a:p>
            <a:pPr lvl="1"/>
            <a:r>
              <a:rPr lang="en-US" dirty="0" smtClean="0"/>
              <a:t>(1) Split the data into training and test sets</a:t>
            </a:r>
          </a:p>
          <a:p>
            <a:pPr lvl="1"/>
            <a:r>
              <a:rPr lang="en-US" dirty="0" smtClean="0"/>
              <a:t>(2) Use 10-fold cross-validation to identify candidate models</a:t>
            </a:r>
          </a:p>
          <a:p>
            <a:pPr lvl="2"/>
            <a:r>
              <a:rPr lang="en-US" dirty="0" smtClean="0"/>
              <a:t>(i) </a:t>
            </a:r>
            <a:r>
              <a:rPr lang="en-US" dirty="0"/>
              <a:t>Logistic Lasso</a:t>
            </a:r>
          </a:p>
          <a:p>
            <a:pPr lvl="2"/>
            <a:r>
              <a:rPr lang="en-US" dirty="0" smtClean="0"/>
              <a:t>(ii) </a:t>
            </a:r>
            <a:r>
              <a:rPr lang="en-US" dirty="0"/>
              <a:t>Decision Trees: Bagging, Random Forest, Boosted Trees</a:t>
            </a:r>
          </a:p>
          <a:p>
            <a:pPr lvl="2"/>
            <a:r>
              <a:rPr lang="en-US" dirty="0" smtClean="0"/>
              <a:t>(iii) </a:t>
            </a:r>
            <a:r>
              <a:rPr lang="en-US" dirty="0"/>
              <a:t>SVM: Linear, Polynomial, Radial Kernels </a:t>
            </a:r>
          </a:p>
          <a:p>
            <a:pPr lvl="1"/>
            <a:r>
              <a:rPr lang="en-US" dirty="0" smtClean="0"/>
              <a:t>(3) Assess the candidate models by comparing the test error (i.e., error rates from the held-out test set) </a:t>
            </a:r>
            <a:endParaRPr lang="en-US" dirty="0"/>
          </a:p>
        </p:txBody>
      </p:sp>
    </p:spTree>
    <p:extLst>
      <p:ext uri="{BB962C8B-B14F-4D97-AF65-F5344CB8AC3E}">
        <p14:creationId xmlns:p14="http://schemas.microsoft.com/office/powerpoint/2010/main" val="422105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1261872" y="1930395"/>
            <a:ext cx="8595360" cy="4858328"/>
          </a:xfrm>
        </p:spPr>
        <p:txBody>
          <a:bodyPr>
            <a:normAutofit/>
          </a:bodyPr>
          <a:lstStyle/>
          <a:p>
            <a:r>
              <a:rPr lang="en-US" b="1" dirty="0"/>
              <a:t>American National </a:t>
            </a:r>
            <a:r>
              <a:rPr lang="en-US" b="1" dirty="0" smtClean="0"/>
              <a:t>Election Studies (ANES) </a:t>
            </a:r>
          </a:p>
          <a:p>
            <a:pPr lvl="1"/>
            <a:r>
              <a:rPr lang="en-US" dirty="0"/>
              <a:t>Coordinated by PIs at Michigan and Stanford </a:t>
            </a:r>
            <a:endParaRPr lang="en-US" dirty="0" smtClean="0"/>
          </a:p>
          <a:p>
            <a:pPr lvl="1"/>
            <a:r>
              <a:rPr lang="en-US" dirty="0" smtClean="0"/>
              <a:t>Runs a survey before and after every U.S. presidential election</a:t>
            </a:r>
          </a:p>
          <a:p>
            <a:pPr lvl="1"/>
            <a:r>
              <a:rPr lang="en-US" dirty="0" smtClean="0"/>
              <a:t>Dual-mode nationally representative probability-based sampling</a:t>
            </a:r>
          </a:p>
          <a:p>
            <a:pPr lvl="2"/>
            <a:r>
              <a:rPr lang="en-US" dirty="0"/>
              <a:t>(1) face-to-face mode: multi-stage stratified cluster </a:t>
            </a:r>
            <a:r>
              <a:rPr lang="en-US" dirty="0" smtClean="0"/>
              <a:t>sampling</a:t>
            </a:r>
          </a:p>
          <a:p>
            <a:pPr lvl="2"/>
            <a:r>
              <a:rPr lang="en-US" dirty="0" smtClean="0"/>
              <a:t>(2) internet mode: random sample from the U.S. Post Office’s list of delivery addresses (residual addresses only) </a:t>
            </a:r>
          </a:p>
          <a:p>
            <a:pPr lvl="1"/>
            <a:r>
              <a:rPr lang="en-US" dirty="0" smtClean="0"/>
              <a:t>Target population: U.S. citizens who are at least 18 years old </a:t>
            </a:r>
          </a:p>
          <a:p>
            <a:r>
              <a:rPr lang="en-US" b="1" dirty="0" smtClean="0"/>
              <a:t>Sample size:</a:t>
            </a:r>
          </a:p>
          <a:p>
            <a:pPr lvl="1"/>
            <a:r>
              <a:rPr lang="en-US" dirty="0" smtClean="0"/>
              <a:t>Round 1: Before election</a:t>
            </a:r>
          </a:p>
          <a:p>
            <a:pPr lvl="2"/>
            <a:r>
              <a:rPr lang="en-US" dirty="0" smtClean="0"/>
              <a:t>face-to-face interviewing: n=1,180 </a:t>
            </a:r>
          </a:p>
          <a:p>
            <a:pPr lvl="2"/>
            <a:r>
              <a:rPr lang="en-US" dirty="0" smtClean="0"/>
              <a:t>Internet: n=3,090</a:t>
            </a:r>
          </a:p>
          <a:p>
            <a:pPr lvl="2"/>
            <a:r>
              <a:rPr lang="en-US" dirty="0"/>
              <a:t>T</a:t>
            </a:r>
            <a:r>
              <a:rPr lang="en-US" dirty="0" smtClean="0"/>
              <a:t>otal </a:t>
            </a:r>
            <a:r>
              <a:rPr lang="en-US" dirty="0"/>
              <a:t>sample </a:t>
            </a:r>
            <a:r>
              <a:rPr lang="en-US" dirty="0" smtClean="0"/>
              <a:t>size: 4,270</a:t>
            </a:r>
          </a:p>
          <a:p>
            <a:pPr lvl="1"/>
            <a:r>
              <a:rPr lang="en-US" dirty="0" smtClean="0"/>
              <a:t>Round 2: After election</a:t>
            </a:r>
          </a:p>
          <a:p>
            <a:pPr lvl="2"/>
            <a:r>
              <a:rPr lang="en-US" dirty="0" smtClean="0"/>
              <a:t>Re-interview rate: 90% for face-to-face interviews, 84% for the Internet sample </a:t>
            </a:r>
            <a:endParaRPr lang="en-US" dirty="0"/>
          </a:p>
          <a:p>
            <a:pPr marL="0" indent="0">
              <a:buNone/>
            </a:pPr>
            <a:r>
              <a:rPr lang="en-US" sz="1400" dirty="0" smtClean="0"/>
              <a:t>Source: 2016 ANES User Guide/Codebook (pp. 3-6)</a:t>
            </a:r>
            <a:endParaRPr lang="en-US" sz="1400" dirty="0"/>
          </a:p>
        </p:txBody>
      </p:sp>
    </p:spTree>
    <p:extLst>
      <p:ext uri="{BB962C8B-B14F-4D97-AF65-F5344CB8AC3E}">
        <p14:creationId xmlns:p14="http://schemas.microsoft.com/office/powerpoint/2010/main" val="2184844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1127</TotalTime>
  <Words>2084</Words>
  <Application>Microsoft Office PowerPoint</Application>
  <PresentationFormat>Widescreen</PresentationFormat>
  <Paragraphs>223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Schoolbook</vt:lpstr>
      <vt:lpstr>Wingdings</vt:lpstr>
      <vt:lpstr>Wingdings 2</vt:lpstr>
      <vt:lpstr>View</vt:lpstr>
      <vt:lpstr>Using Machine Learning to Predict the 2016 Trump Vote</vt:lpstr>
      <vt:lpstr>Outline</vt:lpstr>
      <vt:lpstr>Most Analysts Predicted that Hilary Clinton would Win the 2016 U.S. Presidential Elections </vt:lpstr>
      <vt:lpstr>2016 U.S. Presidential Elections: Predictions v. Results</vt:lpstr>
      <vt:lpstr>Why Does this Matter?</vt:lpstr>
      <vt:lpstr>So what happened on November 8, 2016?</vt:lpstr>
      <vt:lpstr>Research Questions</vt:lpstr>
      <vt:lpstr>Research Design</vt:lpstr>
      <vt:lpstr>Data</vt:lpstr>
      <vt:lpstr>Variables</vt:lpstr>
      <vt:lpstr>Analysis Plan</vt:lpstr>
      <vt:lpstr>(1) Logistic Lasso Regression</vt:lpstr>
      <vt:lpstr>10-Fold CV Process for the Logistic Lasso</vt:lpstr>
      <vt:lpstr>(2) Tree-Based Methods</vt:lpstr>
      <vt:lpstr>(2a) 10-Fold CV for Bagged Trees</vt:lpstr>
      <vt:lpstr>(2b) 10-Fold CV for Random Forest</vt:lpstr>
      <vt:lpstr>(2c) 10-Fold CV for Boosted Trees</vt:lpstr>
      <vt:lpstr>(3) Support Vector Machines</vt:lpstr>
      <vt:lpstr>(3a) 10-Fold CV for SVC (Linear)</vt:lpstr>
      <vt:lpstr>(3b) 10-Fold CV for SVM (Polynomial)</vt:lpstr>
      <vt:lpstr>(3c) 10-Fold CV for SVM (Radial)</vt:lpstr>
      <vt:lpstr>Results #1: Comparing the Candidate Models</vt:lpstr>
      <vt:lpstr>Results #2: Comparing the Predictors</vt:lpstr>
      <vt:lpstr>Implications </vt:lpstr>
      <vt:lpstr>If Time: Examples of Predicted Probabilities using RF</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the 2016 Trump Vote</dc:title>
  <dc:creator>John J Lee</dc:creator>
  <cp:lastModifiedBy>John J Lee</cp:lastModifiedBy>
  <cp:revision>110</cp:revision>
  <dcterms:created xsi:type="dcterms:W3CDTF">2019-05-27T02:44:39Z</dcterms:created>
  <dcterms:modified xsi:type="dcterms:W3CDTF">2019-06-11T07:19:47Z</dcterms:modified>
</cp:coreProperties>
</file>