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8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9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0661827-63FC-4766-8E51-97C1C0CA77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35FA40D9-F2A0-4167-BABD-BE4A28AF9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Predicting </a:t>
            </a:r>
            <a:r>
              <a:rPr lang="en-US" sz="4500" dirty="0"/>
              <a:t>P</a:t>
            </a:r>
            <a:r>
              <a:rPr lang="en-US" sz="4500" dirty="0" smtClean="0"/>
              <a:t>arty </a:t>
            </a:r>
            <a:r>
              <a:rPr lang="en-US" sz="4500" dirty="0"/>
              <a:t>M</a:t>
            </a:r>
            <a:r>
              <a:rPr lang="en-US" sz="4500" dirty="0" smtClean="0"/>
              <a:t>embership in U.S. </a:t>
            </a:r>
            <a:r>
              <a:rPr lang="en-US" sz="4500" dirty="0"/>
              <a:t>P</a:t>
            </a:r>
            <a:r>
              <a:rPr lang="en-US" sz="4500" dirty="0" smtClean="0"/>
              <a:t>olitics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888741"/>
            <a:ext cx="7891272" cy="1069848"/>
          </a:xfrm>
        </p:spPr>
        <p:txBody>
          <a:bodyPr/>
          <a:lstStyle/>
          <a:p>
            <a:r>
              <a:rPr lang="en-US" dirty="0" smtClean="0"/>
              <a:t>301-2 Final Project</a:t>
            </a:r>
          </a:p>
          <a:p>
            <a:r>
              <a:rPr lang="en-US" dirty="0" smtClean="0"/>
              <a:t>John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(2) Model Building, Part 2: Automated Methods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(A) I used k-fold CV (k = 10) to find the optimal tuning parameters (either lambda or M) for: Ridge, Lasso, PCR, and PLS </a:t>
            </a:r>
          </a:p>
          <a:p>
            <a:pPr lvl="1"/>
            <a:r>
              <a:rPr lang="en-US" dirty="0" smtClean="0"/>
              <a:t>Then, to actually fit my candidate models, I ran each method using the optimal tuning parameters on the model-building set (25% of the full sample)</a:t>
            </a:r>
          </a:p>
          <a:p>
            <a:r>
              <a:rPr lang="en-US" dirty="0" smtClean="0"/>
              <a:t>(B) Next, I also used the forward and backward variable selection methods to fit an optimal model for each method</a:t>
            </a:r>
          </a:p>
          <a:p>
            <a:pPr lvl="1"/>
            <a:r>
              <a:rPr lang="en-US" dirty="0" smtClean="0"/>
              <a:t>Best subset selection was not used because it was too computationally demanding (it requires fitting and comparing 2</a:t>
            </a:r>
            <a:r>
              <a:rPr lang="en-US" baseline="30000" dirty="0"/>
              <a:t>p</a:t>
            </a:r>
            <a:r>
              <a:rPr lang="en-US" dirty="0" smtClean="0"/>
              <a:t> models)  </a:t>
            </a:r>
          </a:p>
        </p:txBody>
      </p:sp>
    </p:spTree>
    <p:extLst>
      <p:ext uri="{BB962C8B-B14F-4D97-AF65-F5344CB8AC3E}">
        <p14:creationId xmlns:p14="http://schemas.microsoft.com/office/powerpoint/2010/main" val="40910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(3) Model Validation: Choosing the Final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755" y="1995486"/>
            <a:ext cx="6334812" cy="4351338"/>
          </a:xfrm>
        </p:spPr>
        <p:txBody>
          <a:bodyPr/>
          <a:lstStyle/>
          <a:p>
            <a:r>
              <a:rPr lang="en-US" dirty="0" smtClean="0"/>
              <a:t>In the 3</a:t>
            </a:r>
            <a:r>
              <a:rPr lang="en-US" baseline="30000" dirty="0" smtClean="0"/>
              <a:t>rd</a:t>
            </a:r>
            <a:r>
              <a:rPr lang="en-US" dirty="0" smtClean="0"/>
              <a:t> step, I compared the candidate models by testing them using the validation set (25% of the full sample) </a:t>
            </a:r>
          </a:p>
          <a:p>
            <a:pPr lvl="1"/>
            <a:r>
              <a:rPr lang="en-US" dirty="0" smtClean="0"/>
              <a:t>To clarify: the model-building set (a separate dataset) was used to fit each of the candidate models </a:t>
            </a:r>
          </a:p>
          <a:p>
            <a:r>
              <a:rPr lang="en-US" u="sng" dirty="0" smtClean="0"/>
              <a:t>Key takeaways: </a:t>
            </a:r>
          </a:p>
          <a:p>
            <a:pPr lvl="1"/>
            <a:r>
              <a:rPr lang="en-US" dirty="0" smtClean="0"/>
              <a:t>(1) The forward selection method performed best (i.e., it generated the smallest test MSE), but the differences in test MSE among the candidate models is slight</a:t>
            </a:r>
          </a:p>
          <a:p>
            <a:pPr lvl="1"/>
            <a:r>
              <a:rPr lang="en-US" dirty="0" smtClean="0"/>
              <a:t>(2) Given how small the differences are, they could have been due to chance alone. </a:t>
            </a:r>
          </a:p>
          <a:p>
            <a:pPr lvl="2"/>
            <a:r>
              <a:rPr lang="en-US" dirty="0" smtClean="0"/>
              <a:t>So I decided to move forward with my OLS model, which includes an interaction effect between political liberalism and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7" y="2725739"/>
            <a:ext cx="3352800" cy="22193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86724" y="4007956"/>
            <a:ext cx="480581" cy="314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Testing the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final step, I tested the best OLS model using a held-out test set. </a:t>
            </a:r>
          </a:p>
          <a:p>
            <a:pPr lvl="1"/>
            <a:r>
              <a:rPr lang="en-US" dirty="0" smtClean="0"/>
              <a:t>The test </a:t>
            </a:r>
            <a:r>
              <a:rPr lang="en-US" dirty="0"/>
              <a:t>MSE was ~3.005</a:t>
            </a:r>
          </a:p>
          <a:p>
            <a:r>
              <a:rPr lang="en-US" u="sng" dirty="0" smtClean="0"/>
              <a:t>Key </a:t>
            </a:r>
            <a:r>
              <a:rPr lang="en-US" u="sng" dirty="0"/>
              <a:t>takeaways: </a:t>
            </a:r>
          </a:p>
          <a:p>
            <a:pPr lvl="1"/>
            <a:r>
              <a:rPr lang="en-US" dirty="0" smtClean="0"/>
              <a:t>(1) How </a:t>
            </a:r>
            <a:r>
              <a:rPr lang="en-US" dirty="0"/>
              <a:t>well can the models predict a person’s party preferences? </a:t>
            </a:r>
            <a:endParaRPr lang="en-US" dirty="0" smtClean="0"/>
          </a:p>
          <a:p>
            <a:pPr lvl="2"/>
            <a:r>
              <a:rPr lang="en-US" b="1" dirty="0" smtClean="0"/>
              <a:t>Not </a:t>
            </a:r>
            <a:r>
              <a:rPr lang="en-US" b="1" dirty="0"/>
              <a:t>that well</a:t>
            </a:r>
            <a:r>
              <a:rPr lang="en-US" dirty="0"/>
              <a:t>: the SD of the DV is ~2.0 and the RMSE of the best model is ~</a:t>
            </a:r>
            <a:r>
              <a:rPr lang="en-US" dirty="0" smtClean="0"/>
              <a:t>1.7</a:t>
            </a:r>
          </a:p>
          <a:p>
            <a:pPr lvl="3"/>
            <a:r>
              <a:rPr lang="en-US" dirty="0" smtClean="0"/>
              <a:t>SD: average deviation of the actual Y from its mean value</a:t>
            </a:r>
          </a:p>
          <a:p>
            <a:pPr lvl="3"/>
            <a:r>
              <a:rPr lang="en-US" dirty="0" smtClean="0"/>
              <a:t>RMSE: average difference between actual and predicted Y values</a:t>
            </a:r>
            <a:endParaRPr lang="en-US" dirty="0"/>
          </a:p>
          <a:p>
            <a:pPr lvl="2"/>
            <a:r>
              <a:rPr lang="en-US" dirty="0"/>
              <a:t>This is also evidenced by the relatively low adjusted R-squared: ~.</a:t>
            </a:r>
            <a:r>
              <a:rPr lang="en-US" dirty="0" smtClean="0"/>
              <a:t>23</a:t>
            </a:r>
          </a:p>
          <a:p>
            <a:pPr lvl="1"/>
            <a:r>
              <a:rPr lang="en-US" dirty="0" smtClean="0"/>
              <a:t>(2) Which predictors matter most? </a:t>
            </a:r>
          </a:p>
          <a:p>
            <a:pPr lvl="2"/>
            <a:r>
              <a:rPr lang="en-US" dirty="0" smtClean="0"/>
              <a:t>Let’s look to the next slide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Substantive Findings: Predictors, P-values, Coefficient sizes 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1076" y="6378033"/>
            <a:ext cx="4675170" cy="344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/>
              <a:t>The Best OLS Model </a:t>
            </a:r>
            <a:endParaRPr lang="en-US" sz="18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88933" y="5809774"/>
            <a:ext cx="3927669" cy="755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 smtClean="0"/>
              <a:t>The strength of the link between ideology and party ID (or polarization) has increased over time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167" y="2130228"/>
            <a:ext cx="4618616" cy="34827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2" y="2087783"/>
            <a:ext cx="5886883" cy="42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Questions, comments, and suggestions are welcome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Thanks!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323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What explains support for political parties in the U.S. context? </a:t>
            </a:r>
          </a:p>
          <a:p>
            <a:pPr lvl="1"/>
            <a:r>
              <a:rPr lang="en-US" dirty="0" smtClean="0"/>
              <a:t>In particular, I’ll focus on support for the Democratic Party</a:t>
            </a:r>
          </a:p>
          <a:p>
            <a:pPr lvl="1"/>
            <a:r>
              <a:rPr lang="en-US" dirty="0" smtClean="0"/>
              <a:t>The focus here is on identifying statistically significant predictors (i.e., which predictors matter? And how much do they matter?)</a:t>
            </a:r>
          </a:p>
          <a:p>
            <a:r>
              <a:rPr lang="en-US" dirty="0" smtClean="0"/>
              <a:t>(2) Overall (i.e., after accounting for the full set of predictors), </a:t>
            </a:r>
            <a:r>
              <a:rPr lang="en-US" dirty="0"/>
              <a:t>h</a:t>
            </a:r>
            <a:r>
              <a:rPr lang="en-US" dirty="0" smtClean="0"/>
              <a:t>ow well can we predict support for political parties? </a:t>
            </a:r>
          </a:p>
          <a:p>
            <a:pPr lvl="1"/>
            <a:r>
              <a:rPr lang="en-US" dirty="0" smtClean="0"/>
              <a:t>The focus here is on assessing the size of the test MSE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Social Survey (GSS)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General Social Survey (GSS), which is run by the National Opinion Research Center (NORC) at the University of Chicago.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GSS uses a stratified probability-based sampling method and asks a large number of questions related to social, cultural, political, and economic issues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Survey data is available from 1972-2016</a:t>
            </a:r>
          </a:p>
          <a:p>
            <a:r>
              <a:rPr lang="en-US" dirty="0" smtClean="0"/>
              <a:t>Why GSS?</a:t>
            </a:r>
          </a:p>
          <a:p>
            <a:pPr lvl="1"/>
            <a:r>
              <a:rPr lang="en-US" dirty="0" smtClean="0"/>
              <a:t>Biggest reason: they’ve asked the same questions for over 40+ years (so the questions/answers are relatively comparable across time)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DV: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62221" cy="4351338"/>
          </a:xfrm>
        </p:spPr>
        <p:txBody>
          <a:bodyPr/>
          <a:lstStyle/>
          <a:p>
            <a:r>
              <a:rPr lang="en-US" dirty="0" smtClean="0"/>
              <a:t>Question from the survey:</a:t>
            </a:r>
          </a:p>
          <a:p>
            <a:pPr lvl="1"/>
            <a:r>
              <a:rPr lang="en-US" i="1" dirty="0" smtClean="0"/>
              <a:t>“Generally speaking, do you usually think of yourself as a Republican, Democrat, Independent, or what?”</a:t>
            </a:r>
          </a:p>
          <a:p>
            <a:r>
              <a:rPr lang="en-US" dirty="0" smtClean="0"/>
              <a:t>It was reverse coded on a 1-7 point scale</a:t>
            </a:r>
          </a:p>
          <a:p>
            <a:pPr lvl="1"/>
            <a:r>
              <a:rPr lang="en-US" dirty="0" smtClean="0"/>
              <a:t>7 = “Strong democrat”</a:t>
            </a:r>
          </a:p>
          <a:p>
            <a:pPr lvl="1"/>
            <a:r>
              <a:rPr lang="en-US" dirty="0" smtClean="0"/>
              <a:t>1 = “Strong republican”</a:t>
            </a:r>
          </a:p>
          <a:p>
            <a:r>
              <a:rPr lang="en-US" dirty="0" smtClean="0"/>
              <a:t>Respondents choosing answers 7-9 were dropped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50" y="1027906"/>
            <a:ext cx="2590305" cy="4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635"/>
            <a:ext cx="10515600" cy="4669443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Dataset collection:</a:t>
            </a:r>
          </a:p>
          <a:p>
            <a:pPr lvl="1"/>
            <a:r>
              <a:rPr lang="en-US" dirty="0" smtClean="0"/>
              <a:t>Goal: find all of the variables that had data between 1974-2016 </a:t>
            </a:r>
          </a:p>
          <a:p>
            <a:pPr lvl="1"/>
            <a:r>
              <a:rPr lang="en-US" dirty="0" smtClean="0"/>
              <a:t>Result: </a:t>
            </a:r>
          </a:p>
          <a:p>
            <a:pPr lvl="2"/>
            <a:r>
              <a:rPr lang="en-US" dirty="0" smtClean="0"/>
              <a:t>Full sample: 62,466 observations</a:t>
            </a:r>
          </a:p>
          <a:p>
            <a:pPr lvl="2"/>
            <a:r>
              <a:rPr lang="en-US" dirty="0" smtClean="0"/>
              <a:t>64 variables (including DV and year) </a:t>
            </a:r>
          </a:p>
          <a:p>
            <a:pPr lvl="1"/>
            <a:endParaRPr lang="en-US" sz="1100" dirty="0" smtClean="0"/>
          </a:p>
          <a:p>
            <a:r>
              <a:rPr lang="en-US" u="sng" dirty="0" smtClean="0"/>
              <a:t>Data cleaning:</a:t>
            </a:r>
          </a:p>
          <a:p>
            <a:pPr lvl="1"/>
            <a:r>
              <a:rPr lang="en-US" dirty="0" smtClean="0"/>
              <a:t>Filter in variables of interest (remove redundant predictors, predictors with a lot of missing data)</a:t>
            </a:r>
          </a:p>
          <a:p>
            <a:pPr lvl="1"/>
            <a:r>
              <a:rPr lang="en-US" dirty="0" smtClean="0"/>
              <a:t>Rename predictor names (more intuitive names), set the correct var type (class)</a:t>
            </a:r>
          </a:p>
          <a:p>
            <a:pPr lvl="1"/>
            <a:r>
              <a:rPr lang="en-US" dirty="0" smtClean="0"/>
              <a:t>Recode the values (e.g., sometimes needed to reverse code); this entailed creating custom functions</a:t>
            </a:r>
          </a:p>
          <a:p>
            <a:pPr lvl="1"/>
            <a:r>
              <a:rPr lang="en-US" dirty="0" smtClean="0"/>
              <a:t>For the factor vars, explicitly set the reference categories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Final sample: </a:t>
            </a:r>
          </a:p>
          <a:p>
            <a:pPr lvl="1"/>
            <a:r>
              <a:rPr lang="en-US" dirty="0" smtClean="0"/>
              <a:t>17,718 observations, 35 variables (including DV and year)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General Approach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565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/>
              <a:t>Randomly split the final dataset into four parts (seed set to 3, per class norms): </a:t>
            </a:r>
          </a:p>
          <a:p>
            <a:pPr lvl="1"/>
            <a:r>
              <a:rPr lang="en-US" dirty="0" smtClean="0"/>
              <a:t>(1) EDA: 25%</a:t>
            </a:r>
          </a:p>
          <a:p>
            <a:pPr lvl="1"/>
            <a:r>
              <a:rPr lang="en-US" dirty="0" smtClean="0"/>
              <a:t>(2) Model-building: 25%</a:t>
            </a:r>
          </a:p>
          <a:p>
            <a:pPr lvl="1"/>
            <a:r>
              <a:rPr lang="en-US" dirty="0" smtClean="0"/>
              <a:t>(3) Model validation: 25%</a:t>
            </a:r>
          </a:p>
          <a:p>
            <a:pPr lvl="1"/>
            <a:r>
              <a:rPr lang="en-US" dirty="0" smtClean="0"/>
              <a:t>(4) Model testing: 25%</a:t>
            </a:r>
          </a:p>
          <a:p>
            <a:r>
              <a:rPr lang="en-US" u="sng" dirty="0" smtClean="0"/>
              <a:t>My approach: </a:t>
            </a:r>
          </a:p>
          <a:p>
            <a:pPr lvl="1"/>
            <a:r>
              <a:rPr lang="en-US" dirty="0" smtClean="0"/>
              <a:t>(1) Perform EDA</a:t>
            </a:r>
          </a:p>
          <a:p>
            <a:pPr lvl="1"/>
            <a:r>
              <a:rPr lang="en-US" dirty="0" smtClean="0"/>
              <a:t>(2) Select candidate models (i.e., the best model for each method)</a:t>
            </a:r>
          </a:p>
          <a:p>
            <a:pPr lvl="2"/>
            <a:r>
              <a:rPr lang="en-US" b="1" dirty="0" smtClean="0"/>
              <a:t>Part 1: My models </a:t>
            </a:r>
          </a:p>
          <a:p>
            <a:pPr lvl="3"/>
            <a:r>
              <a:rPr lang="en-US" dirty="0" smtClean="0"/>
              <a:t>Use my knowledge of the relevant literature and the EDA to come up with five “top” OLS models </a:t>
            </a:r>
          </a:p>
          <a:p>
            <a:pPr lvl="3"/>
            <a:r>
              <a:rPr lang="en-US" dirty="0" smtClean="0"/>
              <a:t>Use the validation set approach to choose the best model (using validation/test MSE) </a:t>
            </a:r>
          </a:p>
          <a:p>
            <a:pPr lvl="2"/>
            <a:r>
              <a:rPr lang="en-US" b="1" dirty="0" smtClean="0"/>
              <a:t>Part 2: Automated methods</a:t>
            </a:r>
          </a:p>
          <a:p>
            <a:pPr lvl="3"/>
            <a:r>
              <a:rPr lang="en-US" dirty="0" smtClean="0"/>
              <a:t>Find the best model: Ridge, Lasso, PCR, PLS, Forward selection, Backward selection </a:t>
            </a:r>
          </a:p>
          <a:p>
            <a:pPr lvl="3"/>
            <a:r>
              <a:rPr lang="en-US" dirty="0" smtClean="0"/>
              <a:t>Use k-fold CV (k = 10) to find the optimal tuning parameters (lambda, M)</a:t>
            </a:r>
          </a:p>
          <a:p>
            <a:pPr lvl="1"/>
            <a:r>
              <a:rPr lang="en-US" dirty="0" smtClean="0"/>
              <a:t>(3) Compare the performance of the candidate models using the validation set – then choose a final model</a:t>
            </a:r>
          </a:p>
          <a:p>
            <a:pPr lvl="1"/>
            <a:r>
              <a:rPr lang="en-US" dirty="0" smtClean="0"/>
              <a:t>(4) Test my final model using the held-out test set</a:t>
            </a:r>
          </a:p>
        </p:txBody>
      </p:sp>
    </p:spTree>
    <p:extLst>
      <p:ext uri="{BB962C8B-B14F-4D97-AF65-F5344CB8AC3E}">
        <p14:creationId xmlns:p14="http://schemas.microsoft.com/office/powerpoint/2010/main" val="35303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(1) EDA, Part </a:t>
            </a:r>
            <a:r>
              <a:rPr lang="en-US" sz="3800" dirty="0"/>
              <a:t>1</a:t>
            </a:r>
            <a:r>
              <a:rPr lang="en-US" sz="3800" dirty="0" smtClean="0"/>
              <a:t> (Numeric Predictors)</a:t>
            </a:r>
            <a:endParaRPr lang="en-US" sz="3800" dirty="0"/>
          </a:p>
        </p:txBody>
      </p:sp>
      <p:sp>
        <p:nvSpPr>
          <p:cNvPr id="7" name="Rectangle 6"/>
          <p:cNvSpPr/>
          <p:nvPr/>
        </p:nvSpPr>
        <p:spPr>
          <a:xfrm>
            <a:off x="6805061" y="5645004"/>
            <a:ext cx="4504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Key finding</a:t>
            </a:r>
            <a:r>
              <a:rPr lang="en-US" sz="1600" dirty="0" smtClean="0"/>
              <a:t>: Most numeric/continuous variables are weak predictors of the DV. The exception is political liberalism, which makes sense 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7" y="1879560"/>
            <a:ext cx="5135130" cy="4665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80" y="2001615"/>
            <a:ext cx="4629162" cy="35673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60214" y="2715491"/>
            <a:ext cx="480581" cy="314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EDA, Part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9" y="2099776"/>
            <a:ext cx="3837372" cy="2920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87" y="546887"/>
            <a:ext cx="4408612" cy="3355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170" y="3765788"/>
            <a:ext cx="3674784" cy="27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Model Building,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Question: </a:t>
            </a:r>
          </a:p>
          <a:p>
            <a:pPr lvl="1"/>
            <a:r>
              <a:rPr lang="en-US" dirty="0" smtClean="0"/>
              <a:t>Can I use the existing literature (theory, empirical findings) and the EDA to build a model that will </a:t>
            </a:r>
            <a:r>
              <a:rPr lang="en-US" b="1" dirty="0" smtClean="0"/>
              <a:t>outperform</a:t>
            </a:r>
            <a:r>
              <a:rPr lang="en-US" dirty="0" smtClean="0"/>
              <a:t> the models based on automated methods?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20" y="3667763"/>
            <a:ext cx="932497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30" y="4739325"/>
            <a:ext cx="3457575" cy="1514475"/>
          </a:xfrm>
          <a:prstGeom prst="rect">
            <a:avLst/>
          </a:prstGeom>
          <a:effectLst>
            <a:outerShdw blurRad="50800" dist="50800" dir="5400000" algn="ctr" rotWithShape="0">
              <a:srgbClr val="00B0F0"/>
            </a:outerShdw>
          </a:effectLst>
        </p:spPr>
      </p:pic>
      <p:sp>
        <p:nvSpPr>
          <p:cNvPr id="7" name="Left Arrow 6"/>
          <p:cNvSpPr/>
          <p:nvPr/>
        </p:nvSpPr>
        <p:spPr>
          <a:xfrm>
            <a:off x="9875261" y="5135416"/>
            <a:ext cx="395890" cy="3140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1099</TotalTime>
  <Words>1034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Wingdings</vt:lpstr>
      <vt:lpstr>Wood Type</vt:lpstr>
      <vt:lpstr>Predicting Party Membership in U.S. Politics</vt:lpstr>
      <vt:lpstr>Research Question</vt:lpstr>
      <vt:lpstr>The dataset</vt:lpstr>
      <vt:lpstr>The DV: </vt:lpstr>
      <vt:lpstr>Data collection and cleaning</vt:lpstr>
      <vt:lpstr>General Approach</vt:lpstr>
      <vt:lpstr>(1) EDA, Part 1 (Numeric Predictors)</vt:lpstr>
      <vt:lpstr>(1) EDA, Part 2</vt:lpstr>
      <vt:lpstr>(2) Model Building, Part 1</vt:lpstr>
      <vt:lpstr>(2) Model Building, Part 2: Automated Methods</vt:lpstr>
      <vt:lpstr>(3) Model Validation: Choosing the Final Model</vt:lpstr>
      <vt:lpstr>(4) Testing the final model</vt:lpstr>
      <vt:lpstr>Substantive Findings: Predictors, P-values, Coefficient sizes </vt:lpstr>
      <vt:lpstr>Questions, comments, and suggestions are 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 Lee</dc:creator>
  <cp:lastModifiedBy>John J Lee</cp:lastModifiedBy>
  <cp:revision>39</cp:revision>
  <dcterms:created xsi:type="dcterms:W3CDTF">2019-03-11T18:09:12Z</dcterms:created>
  <dcterms:modified xsi:type="dcterms:W3CDTF">2019-03-14T07:15:25Z</dcterms:modified>
</cp:coreProperties>
</file>