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23.png" ContentType="image/png"/>
  <Override PartName="/ppt/media/image4.png" ContentType="image/png"/>
  <Override PartName="/ppt/media/image27.png" ContentType="image/png"/>
  <Override PartName="/ppt/media/image28.png" ContentType="image/png"/>
  <Override PartName="/ppt/media/image5.png" ContentType="image/png"/>
  <Override PartName="/ppt/media/image30.png" ContentType="image/png"/>
  <Override PartName="/ppt/media/image10.png" ContentType="image/png"/>
  <Override PartName="/ppt/media/image29.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media/image3.png" ContentType="image/png"/>
  <Override PartName="/ppt/media/image26.png" ContentType="image/png"/>
  <Override PartName="/ppt/media/image2.png" ContentType="image/png"/>
  <Override PartName="/ppt/media/image25.png" ContentType="image/png"/>
  <Override PartName="/ppt/media/image1.png" ContentType="image/png"/>
  <Override PartName="/ppt/media/image24.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20.png" ContentType="image/png"/>
  <Override PartName="/ppt/media/image19.png" ContentType="image/png"/>
  <Override PartName="/ppt/media/image21.png" ContentType="image/png"/>
  <Override PartName="/ppt/media/image22.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164B7136-34C4-4224-A9D6-3F2FD81C1EEE}"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42D30D45-0F0F-4B7A-9614-EEFDF68840A4}"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C07ABDC5-E103-45B1-8DA8-438B83D1A030}"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1FEB0D6F-52C4-4231-B60C-BDF9A535644F}"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1F89862F-4A0A-4EE4-AE04-19DAB18B1307}"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A84D746B-B9E8-4953-B517-A81B109B2DA9}"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284831BA-C969-4BD3-A5C2-53E0935FF836}"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BDEB3068-EE94-4D09-8B92-C27FE072CA93}"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E0BFB822-AEB6-49A4-A213-C7FD44B77313}"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482B6C7E-2BF4-459D-93E1-0EBB34E143C3}"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CB9E5338-D621-4BEA-A0E8-4E1355019677}"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246243F4-3A14-4826-BE2C-8E95906FE79A}"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8E765EB9-D36A-4F45-B5A5-60D937228EE0}"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838881FC-D111-431E-9A56-9374DE4BA723}"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9370E593-D230-4F7B-B2BA-121FBC3A94D9}"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AD869232-24FD-44D8-A52C-1AEFA37F4F90}"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89A9FAD1-735C-49FA-BDAD-DAACF9DDD5A8}"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7DC3F61-4549-4564-A6F1-47AFEE647691}"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A3D3C675-2C42-40CD-B2A6-32599DF2939D}"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02C4B887-DB7C-418C-9AD6-DD68F4B5D101}"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9FF3C8FC-27DA-48B4-9DF3-62032AAEEC25}"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00A6287-87D5-4ADE-B573-CF482899D00A}"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2541F80-5E7E-40E1-BD73-99767D87061D}"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5E7AEDE-D7D9-4150-AFDF-BF90F3ED9C55}"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0" name="Google Shape;6;p15" descr="C0-HD-TOP.png"/>
          <p:cNvPicPr/>
          <p:nvPr/>
        </p:nvPicPr>
        <p:blipFill>
          <a:blip r:embed="rId2"/>
          <a:stretch/>
        </p:blipFill>
        <p:spPr>
          <a:xfrm>
            <a:off x="0" y="0"/>
            <a:ext cx="12191040" cy="1440360"/>
          </a:xfrm>
          <a:prstGeom prst="rect">
            <a:avLst/>
          </a:prstGeom>
          <a:ln w="0">
            <a:noFill/>
          </a:ln>
        </p:spPr>
      </p:pic>
      <p:pic>
        <p:nvPicPr>
          <p:cNvPr id="1" name="Google Shape;13;p16" descr="C0-HD-BTM.png"/>
          <p:cNvPicPr/>
          <p:nvPr/>
        </p:nvPicPr>
        <p:blipFill>
          <a:blip r:embed="rId3"/>
          <a:stretch/>
        </p:blipFill>
        <p:spPr>
          <a:xfrm>
            <a:off x="0" y="4375080"/>
            <a:ext cx="12191040" cy="2481840"/>
          </a:xfrm>
          <a:prstGeom prst="rect">
            <a:avLst/>
          </a:prstGeom>
          <a:ln w="0">
            <a:noFill/>
          </a:ln>
        </p:spPr>
      </p:pic>
      <p:sp>
        <p:nvSpPr>
          <p:cNvPr id="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3"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ffffff"/>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ffffff"/>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ffffff"/>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ffffff"/>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ffffff"/>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ffffff"/>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4" name="PlaceHolder 3"/>
          <p:cNvSpPr>
            <a:spLocks noGrp="1"/>
          </p:cNvSpPr>
          <p:nvPr>
            <p:ph type="ftr" idx="1"/>
          </p:nvPr>
        </p:nvSpPr>
        <p:spPr>
          <a:xfrm>
            <a:off x="1371600" y="4323960"/>
            <a:ext cx="6399720" cy="36396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5" name="PlaceHolder 4"/>
          <p:cNvSpPr>
            <a:spLocks noGrp="1"/>
          </p:cNvSpPr>
          <p:nvPr>
            <p:ph type="sldNum" idx="2"/>
          </p:nvPr>
        </p:nvSpPr>
        <p:spPr>
          <a:xfrm>
            <a:off x="8077320" y="1431000"/>
            <a:ext cx="2742120" cy="36396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1050" spc="-1" strike="noStrike">
                <a:solidFill>
                  <a:srgbClr val="ffffff"/>
                </a:solidFill>
                <a:latin typeface="Century Gothic"/>
                <a:ea typeface="Century Gothic"/>
              </a:defRPr>
            </a:lvl1pPr>
          </a:lstStyle>
          <a:p>
            <a:pPr algn="r">
              <a:lnSpc>
                <a:spcPct val="100000"/>
              </a:lnSpc>
              <a:buNone/>
              <a:tabLst>
                <a:tab algn="l" pos="0"/>
              </a:tabLst>
            </a:pPr>
            <a:fld id="{EF7257F9-8B63-4E21-8D17-6A6E3A16C279}" type="slidenum">
              <a:rPr b="0" lang="en-US" sz="1050" spc="-1" strike="noStrike">
                <a:solidFill>
                  <a:srgbClr val="ffffff"/>
                </a:solidFill>
                <a:latin typeface="Century Gothic"/>
                <a:ea typeface="Century Gothic"/>
              </a:rPr>
              <a:t>&lt;number&gt;</a:t>
            </a:fld>
            <a:endParaRPr b="0" lang="en-US" sz="1050" spc="-1" strike="noStrike">
              <a:latin typeface="Times New Roman"/>
            </a:endParaRPr>
          </a:p>
        </p:txBody>
      </p:sp>
      <p:sp>
        <p:nvSpPr>
          <p:cNvPr id="6" name="PlaceHolder 5"/>
          <p:cNvSpPr>
            <a:spLocks noGrp="1"/>
          </p:cNvSpPr>
          <p:nvPr>
            <p:ph type="dt" idx="3"/>
          </p:nvPr>
        </p:nvSpPr>
        <p:spPr>
          <a:xfrm>
            <a:off x="7909560" y="4314240"/>
            <a:ext cx="2909880" cy="37368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43" name="Google Shape;6;p15" descr="C0-HD-TOP.png"/>
          <p:cNvPicPr/>
          <p:nvPr/>
        </p:nvPicPr>
        <p:blipFill>
          <a:blip r:embed="rId2"/>
          <a:stretch/>
        </p:blipFill>
        <p:spPr>
          <a:xfrm>
            <a:off x="0" y="0"/>
            <a:ext cx="12191040" cy="1440360"/>
          </a:xfrm>
          <a:prstGeom prst="rect">
            <a:avLst/>
          </a:prstGeom>
          <a:ln w="0">
            <a:noFill/>
          </a:ln>
        </p:spPr>
      </p:pic>
      <p:sp>
        <p:nvSpPr>
          <p:cNvPr id="44" name="PlaceHolder 1"/>
          <p:cNvSpPr>
            <a:spLocks noGrp="1"/>
          </p:cNvSpPr>
          <p:nvPr>
            <p:ph type="ftr" idx="4"/>
          </p:nvPr>
        </p:nvSpPr>
        <p:spPr>
          <a:xfrm>
            <a:off x="685800" y="6355800"/>
            <a:ext cx="7771320" cy="36396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45" name="PlaceHolder 2"/>
          <p:cNvSpPr>
            <a:spLocks noGrp="1"/>
          </p:cNvSpPr>
          <p:nvPr>
            <p:ph type="sldNum" idx="5"/>
          </p:nvPr>
        </p:nvSpPr>
        <p:spPr>
          <a:xfrm>
            <a:off x="8763120" y="380880"/>
            <a:ext cx="2742120" cy="36396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1050" spc="-1" strike="noStrike">
                <a:solidFill>
                  <a:srgbClr val="ffffff"/>
                </a:solidFill>
                <a:latin typeface="Century Gothic"/>
                <a:ea typeface="Century Gothic"/>
              </a:defRPr>
            </a:lvl1pPr>
          </a:lstStyle>
          <a:p>
            <a:pPr algn="r">
              <a:lnSpc>
                <a:spcPct val="100000"/>
              </a:lnSpc>
              <a:buNone/>
              <a:tabLst>
                <a:tab algn="l" pos="0"/>
              </a:tabLst>
            </a:pPr>
            <a:fld id="{6221977D-6897-41CC-88BB-E5386B866D0D}" type="slidenum">
              <a:rPr b="0" lang="en-US" sz="1050" spc="-1" strike="noStrike">
                <a:solidFill>
                  <a:srgbClr val="ffffff"/>
                </a:solidFill>
                <a:latin typeface="Century Gothic"/>
                <a:ea typeface="Century Gothic"/>
              </a:rPr>
              <a:t>&lt;number&gt;</a:t>
            </a:fld>
            <a:endParaRPr b="0" lang="en-US" sz="1050" spc="-1" strike="noStrike">
              <a:latin typeface="Times New Roman"/>
            </a:endParaRPr>
          </a:p>
        </p:txBody>
      </p:sp>
      <p:sp>
        <p:nvSpPr>
          <p:cNvPr id="46" name="PlaceHolder 3"/>
          <p:cNvSpPr>
            <a:spLocks noGrp="1"/>
          </p:cNvSpPr>
          <p:nvPr>
            <p:ph type="dt" idx="6"/>
          </p:nvPr>
        </p:nvSpPr>
        <p:spPr>
          <a:xfrm>
            <a:off x="8595360" y="6356520"/>
            <a:ext cx="2909880" cy="36396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7"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8"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hyperlink" Target="https://www.intruder.io/" TargetMode="External"/><Relationship Id="rId2" Type="http://schemas.openxmlformats.org/officeDocument/2006/relationships/hyperlink" Target="https://www.mimecast.com/blog/data-in-transit-vs-motion-vs-rest/" TargetMode="External"/><Relationship Id="rId3" Type="http://schemas.openxmlformats.org/officeDocument/2006/relationships/hyperlink" Target="https://www.ccsinet.com/blog/aaa-identity-management/" TargetMode="External"/><Relationship Id="rId4" Type="http://schemas.openxmlformats.org/officeDocument/2006/relationships/hyperlink" Target="https://prodperfect.com/blog/test-development/automated-software-development/#:~:text=Automating%20part%20of%20your%20application" TargetMode="External"/><Relationship Id="rId5" Type="http://schemas.openxmlformats.org/officeDocument/2006/relationships/hyperlink" Target="https://www.csoonline.com/article/2130877/the-biggest-data-breaches-of-the-21st-century.html" TargetMode="External"/><Relationship Id="rId6" Type="http://schemas.openxmlformats.org/officeDocument/2006/relationships/hyperlink" Target="https://loadninja.com/" TargetMode="External"/><Relationship Id="rId7" Type="http://schemas.openxmlformats.org/officeDocument/2006/relationships/hyperlink" Target="https://logentries.com/" TargetMode="External"/><Relationship Id="rId8" Type="http://schemas.openxmlformats.org/officeDocument/2006/relationships/hyperlink" Target="https://www.parasoft.com/products/parasoft-c-ctest/" TargetMode="External"/><Relationship Id="rId9" Type="http://schemas.openxmlformats.org/officeDocument/2006/relationships/hyperlink" Target="https://www.redhat.com/en/topics/security/devsecops/approach#:~:text=DevSecOps%20helps%20IT%20and%20security,development%20and%20infrastructure%20life%20cycle" TargetMode="External"/><Relationship Id="rId10" Type="http://schemas.openxmlformats.org/officeDocument/2006/relationships/image" Target="../media/image30.png"/><Relationship Id="rId1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327600" y="206280"/>
            <a:ext cx="9447840" cy="1824120"/>
          </a:xfrm>
          <a:prstGeom prst="rect">
            <a:avLst/>
          </a:prstGeom>
          <a:noFill/>
          <a:ln w="0">
            <a:noFill/>
          </a:ln>
        </p:spPr>
        <p:txBody>
          <a:bodyPr lIns="0" rIns="0" tIns="0" bIns="0" anchor="b">
            <a:normAutofit/>
          </a:bodyPr>
          <a:p>
            <a:pPr>
              <a:lnSpc>
                <a:spcPct val="90000"/>
              </a:lnSpc>
              <a:buNone/>
              <a:tabLst>
                <a:tab algn="l" pos="0"/>
              </a:tabLst>
            </a:pPr>
            <a:r>
              <a:rPr b="0" lang="en-US" sz="6000" spc="-1" strike="noStrike">
                <a:solidFill>
                  <a:srgbClr val="ffffff"/>
                </a:solidFill>
                <a:latin typeface="Century Gothic"/>
                <a:ea typeface="Century Gothic"/>
              </a:rPr>
              <a:t>Green Pace</a:t>
            </a:r>
            <a:endParaRPr b="0" lang="en-US" sz="6000" spc="-1" strike="noStrike">
              <a:latin typeface="Arial"/>
            </a:endParaRPr>
          </a:p>
        </p:txBody>
      </p:sp>
      <p:sp>
        <p:nvSpPr>
          <p:cNvPr id="86" name="PlaceHolder 2"/>
          <p:cNvSpPr>
            <a:spLocks noGrp="1"/>
          </p:cNvSpPr>
          <p:nvPr>
            <p:ph type="subTitle"/>
          </p:nvPr>
        </p:nvSpPr>
        <p:spPr>
          <a:xfrm>
            <a:off x="291600" y="2660040"/>
            <a:ext cx="11366280" cy="3281040"/>
          </a:xfrm>
          <a:prstGeom prst="rect">
            <a:avLst/>
          </a:prstGeom>
          <a:noFill/>
          <a:ln w="0">
            <a:noFill/>
          </a:ln>
        </p:spPr>
        <p:txBody>
          <a:bodyPr lIns="0" rIns="0" tIns="0" bIns="0" anchor="t">
            <a:normAutofit/>
          </a:bodyPr>
          <a:p>
            <a:pPr>
              <a:lnSpc>
                <a:spcPct val="70000"/>
              </a:lnSpc>
              <a:buNone/>
              <a:tabLst>
                <a:tab algn="l" pos="0"/>
              </a:tabLst>
            </a:pPr>
            <a:r>
              <a:rPr b="0" lang="en-US" sz="1850" spc="-1" strike="noStrike">
                <a:solidFill>
                  <a:srgbClr val="ffffff"/>
                </a:solidFill>
                <a:latin typeface="Century Gothic"/>
                <a:ea typeface="Century Gothic"/>
              </a:rPr>
              <a:t>Security Policy Presentation</a:t>
            </a:r>
            <a:endParaRPr b="0" lang="en-US" sz="1850" spc="-1" strike="noStrike">
              <a:latin typeface="Arial"/>
            </a:endParaRPr>
          </a:p>
          <a:p>
            <a:pPr>
              <a:lnSpc>
                <a:spcPct val="70000"/>
              </a:lnSpc>
              <a:spcBef>
                <a:spcPts val="1001"/>
              </a:spcBef>
              <a:buNone/>
              <a:tabLst>
                <a:tab algn="l" pos="0"/>
              </a:tabLst>
            </a:pPr>
            <a:r>
              <a:rPr b="0" lang="en-US" sz="1850" spc="-1" strike="noStrike">
                <a:solidFill>
                  <a:srgbClr val="ffffff"/>
                </a:solidFill>
                <a:latin typeface="Century Gothic"/>
                <a:ea typeface="Century Gothic"/>
              </a:rPr>
              <a:t>Developer: John Lopes</a:t>
            </a:r>
            <a:endParaRPr b="0" lang="en-US" sz="1850" spc="-1" strike="noStrike">
              <a:latin typeface="Arial"/>
            </a:endParaRPr>
          </a:p>
          <a:p>
            <a:pPr>
              <a:lnSpc>
                <a:spcPct val="70000"/>
              </a:lnSpc>
              <a:spcBef>
                <a:spcPts val="1001"/>
              </a:spcBef>
              <a:buNone/>
              <a:tabLst>
                <a:tab algn="l" pos="0"/>
              </a:tabLst>
            </a:pPr>
            <a:endParaRPr b="0" lang="en-US" sz="1850" spc="-1" strike="noStrike">
              <a:latin typeface="Arial"/>
            </a:endParaRPr>
          </a:p>
          <a:p>
            <a:pPr>
              <a:lnSpc>
                <a:spcPct val="70000"/>
              </a:lnSpc>
              <a:spcBef>
                <a:spcPts val="1001"/>
              </a:spcBef>
              <a:buNone/>
              <a:tabLst>
                <a:tab algn="l" pos="0"/>
              </a:tabLst>
            </a:pPr>
            <a:endParaRPr b="0" lang="en-US" sz="1850" spc="-1" strike="noStrike">
              <a:latin typeface="Arial"/>
            </a:endParaRPr>
          </a:p>
          <a:p>
            <a:pPr>
              <a:lnSpc>
                <a:spcPct val="70000"/>
              </a:lnSpc>
              <a:spcBef>
                <a:spcPts val="1001"/>
              </a:spcBef>
              <a:buNone/>
              <a:tabLst>
                <a:tab algn="l" pos="0"/>
              </a:tabLst>
            </a:pPr>
            <a:endParaRPr b="0" lang="en-US" sz="1850" spc="-1" strike="noStrike">
              <a:latin typeface="Arial"/>
            </a:endParaRPr>
          </a:p>
          <a:p>
            <a:pPr>
              <a:lnSpc>
                <a:spcPct val="70000"/>
              </a:lnSpc>
              <a:spcBef>
                <a:spcPts val="1001"/>
              </a:spcBef>
              <a:buNone/>
              <a:tabLst>
                <a:tab algn="l" pos="0"/>
              </a:tabLst>
            </a:pPr>
            <a:endParaRPr b="0" lang="en-US" sz="1850" spc="-1" strike="noStrike">
              <a:latin typeface="Arial"/>
            </a:endParaRPr>
          </a:p>
          <a:p>
            <a:pPr>
              <a:lnSpc>
                <a:spcPct val="70000"/>
              </a:lnSpc>
              <a:spcBef>
                <a:spcPts val="1001"/>
              </a:spcBef>
              <a:buNone/>
              <a:tabLst>
                <a:tab algn="l" pos="0"/>
              </a:tabLst>
            </a:pPr>
            <a:endParaRPr b="0" lang="en-US" sz="1850" spc="-1" strike="noStrike">
              <a:latin typeface="Arial"/>
            </a:endParaRPr>
          </a:p>
          <a:p>
            <a:pPr>
              <a:lnSpc>
                <a:spcPct val="70000"/>
              </a:lnSpc>
              <a:spcBef>
                <a:spcPts val="1001"/>
              </a:spcBef>
              <a:buNone/>
              <a:tabLst>
                <a:tab algn="l" pos="0"/>
              </a:tabLst>
            </a:pPr>
            <a:r>
              <a:rPr b="0" lang="en-US" sz="1400" spc="-1" strike="noStrike">
                <a:solidFill>
                  <a:srgbClr val="ffffff"/>
                </a:solidFill>
                <a:latin typeface="Century Gothic"/>
                <a:ea typeface="Century Gothic"/>
              </a:rPr>
              <a:t>CS 405</a:t>
            </a:r>
            <a:endParaRPr b="0" lang="en-US" sz="1400" spc="-1" strike="noStrike">
              <a:latin typeface="Arial"/>
            </a:endParaRPr>
          </a:p>
          <a:p>
            <a:pPr>
              <a:lnSpc>
                <a:spcPct val="70000"/>
              </a:lnSpc>
              <a:spcBef>
                <a:spcPts val="1001"/>
              </a:spcBef>
              <a:buNone/>
              <a:tabLst>
                <a:tab algn="l" pos="0"/>
              </a:tabLst>
            </a:pPr>
            <a:r>
              <a:rPr b="0" lang="en-US" sz="1400" spc="-1" strike="noStrike">
                <a:solidFill>
                  <a:srgbClr val="ffffff"/>
                </a:solidFill>
                <a:latin typeface="Century Gothic"/>
                <a:ea typeface="Century Gothic"/>
              </a:rPr>
              <a:t>Dr. Tony Farley  </a:t>
            </a:r>
            <a:endParaRPr b="0" lang="en-US" sz="1400" spc="-1" strike="noStrike">
              <a:latin typeface="Arial"/>
            </a:endParaRPr>
          </a:p>
          <a:p>
            <a:pPr>
              <a:lnSpc>
                <a:spcPct val="70000"/>
              </a:lnSpc>
              <a:spcBef>
                <a:spcPts val="1001"/>
              </a:spcBef>
              <a:buNone/>
              <a:tabLst>
                <a:tab algn="l" pos="0"/>
              </a:tabLst>
            </a:pPr>
            <a:r>
              <a:rPr b="0" lang="en-US" sz="1400" spc="-1" strike="noStrike">
                <a:solidFill>
                  <a:srgbClr val="ffffff"/>
                </a:solidFill>
                <a:latin typeface="Century Gothic"/>
                <a:ea typeface="Century Gothic"/>
              </a:rPr>
              <a:t>Southern New Hampshire University </a:t>
            </a:r>
            <a:r>
              <a:rPr b="0" lang="en-US" sz="1400" spc="-1" strike="noStrike">
                <a:solidFill>
                  <a:srgbClr val="ffffff"/>
                </a:solidFill>
                <a:latin typeface="Century Gothic"/>
                <a:ea typeface="Century Gothic"/>
              </a:rPr>
              <a:t>	</a:t>
            </a:r>
            <a:r>
              <a:rPr b="0" lang="en-US" sz="1400" spc="-1" strike="noStrike">
                <a:solidFill>
                  <a:srgbClr val="ffffff"/>
                </a:solidFill>
                <a:latin typeface="Century Gothic"/>
                <a:ea typeface="Century Gothic"/>
              </a:rPr>
              <a:t>	</a:t>
            </a:r>
            <a:r>
              <a:rPr b="0" lang="en-US" sz="1400" spc="-1" strike="noStrike">
                <a:solidFill>
                  <a:srgbClr val="ffffff"/>
                </a:solidFill>
                <a:latin typeface="Century Gothic"/>
                <a:ea typeface="Century Gothic"/>
              </a:rPr>
              <a:t>	</a:t>
            </a:r>
            <a:r>
              <a:rPr b="0" lang="en-US" sz="1400" spc="-1" strike="noStrike">
                <a:solidFill>
                  <a:srgbClr val="ffffff"/>
                </a:solidFill>
                <a:latin typeface="Century Gothic"/>
                <a:ea typeface="Century Gothic"/>
              </a:rPr>
              <a:t>	</a:t>
            </a:r>
            <a:r>
              <a:rPr b="0" lang="en-US" sz="1400" spc="-1" strike="noStrike">
                <a:solidFill>
                  <a:srgbClr val="ffffff"/>
                </a:solidFill>
                <a:latin typeface="Century Gothic"/>
                <a:ea typeface="Century Gothic"/>
              </a:rPr>
              <a:t>	</a:t>
            </a:r>
            <a:r>
              <a:rPr b="0" lang="en-US" sz="1400" spc="-1" strike="noStrike">
                <a:solidFill>
                  <a:srgbClr val="ffffff"/>
                </a:solidFill>
                <a:latin typeface="Century Gothic"/>
                <a:ea typeface="Century Gothic"/>
              </a:rPr>
              <a:t>	</a:t>
            </a:r>
            <a:r>
              <a:rPr b="0" lang="en-US" sz="1400" spc="-1" strike="noStrike">
                <a:solidFill>
                  <a:srgbClr val="ffffff"/>
                </a:solidFill>
                <a:latin typeface="Century Gothic"/>
                <a:ea typeface="Century Gothic"/>
              </a:rPr>
              <a:t>	</a:t>
            </a:r>
            <a:r>
              <a:rPr b="0" lang="en-US" sz="1400" spc="-1" strike="noStrike">
                <a:solidFill>
                  <a:srgbClr val="ffffff"/>
                </a:solidFill>
                <a:latin typeface="Century Gothic"/>
                <a:ea typeface="Century Gothic"/>
              </a:rPr>
              <a:t>August 25, 2024</a:t>
            </a:r>
            <a:r>
              <a:rPr b="0" lang="en-US" sz="1400" spc="-1" strike="noStrike">
                <a:solidFill>
                  <a:srgbClr val="ffffff"/>
                </a:solidFill>
                <a:latin typeface="Century Gothic"/>
                <a:ea typeface="Century Gothic"/>
              </a:rPr>
              <a:t>	</a:t>
            </a:r>
            <a:endParaRPr b="0" lang="en-US" sz="1400" spc="-1" strike="noStrike">
              <a:latin typeface="Arial"/>
            </a:endParaRPr>
          </a:p>
          <a:p>
            <a:pPr>
              <a:lnSpc>
                <a:spcPct val="70000"/>
              </a:lnSpc>
              <a:spcBef>
                <a:spcPts val="1001"/>
              </a:spcBef>
              <a:buNone/>
              <a:tabLst>
                <a:tab algn="l" pos="0"/>
              </a:tabLst>
            </a:pPr>
            <a:endParaRPr b="0" lang="en-US" sz="1850" spc="-1" strike="noStrike">
              <a:latin typeface="Arial"/>
            </a:endParaRPr>
          </a:p>
          <a:p>
            <a:pPr>
              <a:lnSpc>
                <a:spcPct val="70000"/>
              </a:lnSpc>
              <a:spcBef>
                <a:spcPts val="1001"/>
              </a:spcBef>
              <a:buNone/>
              <a:tabLst>
                <a:tab algn="l" pos="0"/>
              </a:tabLst>
            </a:pPr>
            <a:endParaRPr b="0" lang="en-US" sz="2000" spc="-1" strike="noStrike">
              <a:latin typeface="Arial"/>
            </a:endParaRPr>
          </a:p>
        </p:txBody>
      </p:sp>
      <p:pic>
        <p:nvPicPr>
          <p:cNvPr id="87" name="Google Shape;146;p1" descr="Green Pace logo"/>
          <p:cNvPicPr/>
          <p:nvPr/>
        </p:nvPicPr>
        <p:blipFill>
          <a:blip r:embed="rId1"/>
          <a:stretch/>
        </p:blipFill>
        <p:spPr>
          <a:xfrm>
            <a:off x="7440840" y="659880"/>
            <a:ext cx="2920320" cy="378576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0" y="80280"/>
            <a:ext cx="12115080" cy="1292040"/>
          </a:xfrm>
          <a:prstGeom prst="rect">
            <a:avLst/>
          </a:prstGeom>
          <a:noFill/>
          <a:ln w="0">
            <a:noFill/>
          </a:ln>
        </p:spPr>
        <p:txBody>
          <a:bodyPr lIns="0" rIns="0" tIns="0" bIns="0" anchor="ctr">
            <a:noAutofit/>
          </a:bodyPr>
          <a:p>
            <a:pPr algn="r">
              <a:lnSpc>
                <a:spcPct val="90000"/>
              </a:lnSpc>
              <a:buNone/>
              <a:tabLst>
                <a:tab algn="l" pos="0"/>
              </a:tabLst>
            </a:pPr>
            <a:r>
              <a:rPr b="0" lang="en-US" sz="4000" spc="-1" strike="noStrike">
                <a:solidFill>
                  <a:srgbClr val="ffffff"/>
                </a:solidFill>
                <a:latin typeface="Century Gothic"/>
                <a:ea typeface="Century Gothic"/>
              </a:rPr>
              <a:t>Unit Testing: CanOutOfRangeExceptionThrow</a:t>
            </a:r>
            <a:endParaRPr b="0" lang="en-US" sz="4000" spc="-1" strike="noStrike">
              <a:latin typeface="Arial"/>
            </a:endParaRPr>
          </a:p>
        </p:txBody>
      </p:sp>
      <p:pic>
        <p:nvPicPr>
          <p:cNvPr id="119" name="Google Shape;197;g9504e29505_0_ 3" descr="Green Pace logo"/>
          <p:cNvPicPr/>
          <p:nvPr/>
        </p:nvPicPr>
        <p:blipFill>
          <a:blip r:embed="rId1"/>
          <a:stretch/>
        </p:blipFill>
        <p:spPr>
          <a:xfrm>
            <a:off x="11084040" y="5440680"/>
            <a:ext cx="885600" cy="1148040"/>
          </a:xfrm>
          <a:prstGeom prst="rect">
            <a:avLst/>
          </a:prstGeom>
          <a:ln w="0">
            <a:noFill/>
          </a:ln>
        </p:spPr>
      </p:pic>
      <p:pic>
        <p:nvPicPr>
          <p:cNvPr id="120" name="Picture 3" descr=""/>
          <p:cNvPicPr/>
          <p:nvPr/>
        </p:nvPicPr>
        <p:blipFill>
          <a:blip r:embed="rId2"/>
          <a:stretch/>
        </p:blipFill>
        <p:spPr>
          <a:xfrm>
            <a:off x="457200" y="1479240"/>
            <a:ext cx="10849680" cy="1035000"/>
          </a:xfrm>
          <a:prstGeom prst="rect">
            <a:avLst/>
          </a:prstGeom>
          <a:ln w="0">
            <a:noFill/>
          </a:ln>
        </p:spPr>
      </p:pic>
      <p:pic>
        <p:nvPicPr>
          <p:cNvPr id="121" name="Picture 5" descr=""/>
          <p:cNvPicPr/>
          <p:nvPr/>
        </p:nvPicPr>
        <p:blipFill>
          <a:blip r:embed="rId3"/>
          <a:stretch/>
        </p:blipFill>
        <p:spPr>
          <a:xfrm>
            <a:off x="612000" y="4929120"/>
            <a:ext cx="9821880" cy="69948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0" y="80280"/>
            <a:ext cx="12115080" cy="1292040"/>
          </a:xfrm>
          <a:prstGeom prst="rect">
            <a:avLst/>
          </a:prstGeom>
          <a:noFill/>
          <a:ln w="0">
            <a:noFill/>
          </a:ln>
        </p:spPr>
        <p:txBody>
          <a:bodyPr lIns="0" rIns="0" tIns="0" bIns="0" anchor="ctr">
            <a:noAutofit/>
          </a:bodyPr>
          <a:p>
            <a:pPr algn="r">
              <a:lnSpc>
                <a:spcPct val="90000"/>
              </a:lnSpc>
              <a:buNone/>
              <a:tabLst>
                <a:tab algn="l" pos="0"/>
              </a:tabLst>
            </a:pPr>
            <a:r>
              <a:rPr b="0" lang="en-US" sz="4000" spc="-1" strike="noStrike">
                <a:solidFill>
                  <a:srgbClr val="ffffff"/>
                </a:solidFill>
                <a:latin typeface="Century Gothic"/>
                <a:ea typeface="Century Gothic"/>
              </a:rPr>
              <a:t>Unit Testing: CanPopBackCollection</a:t>
            </a:r>
            <a:endParaRPr b="0" lang="en-US" sz="4000" spc="-1" strike="noStrike">
              <a:latin typeface="Arial"/>
            </a:endParaRPr>
          </a:p>
        </p:txBody>
      </p:sp>
      <p:pic>
        <p:nvPicPr>
          <p:cNvPr id="123" name="Google Shape;197;g9504e29505_0_ 4" descr="Green Pace logo"/>
          <p:cNvPicPr/>
          <p:nvPr/>
        </p:nvPicPr>
        <p:blipFill>
          <a:blip r:embed="rId1"/>
          <a:stretch/>
        </p:blipFill>
        <p:spPr>
          <a:xfrm>
            <a:off x="11084040" y="5440680"/>
            <a:ext cx="885600" cy="1148040"/>
          </a:xfrm>
          <a:prstGeom prst="rect">
            <a:avLst/>
          </a:prstGeom>
          <a:ln w="0">
            <a:noFill/>
          </a:ln>
        </p:spPr>
      </p:pic>
      <p:pic>
        <p:nvPicPr>
          <p:cNvPr id="124" name="Picture 7" descr=""/>
          <p:cNvPicPr/>
          <p:nvPr/>
        </p:nvPicPr>
        <p:blipFill>
          <a:blip r:embed="rId2"/>
          <a:stretch/>
        </p:blipFill>
        <p:spPr>
          <a:xfrm>
            <a:off x="276480" y="1600200"/>
            <a:ext cx="9324360" cy="3847320"/>
          </a:xfrm>
          <a:prstGeom prst="rect">
            <a:avLst/>
          </a:prstGeom>
          <a:ln w="0">
            <a:noFill/>
          </a:ln>
        </p:spPr>
      </p:pic>
      <p:pic>
        <p:nvPicPr>
          <p:cNvPr id="125" name="Picture 8" descr=""/>
          <p:cNvPicPr/>
          <p:nvPr/>
        </p:nvPicPr>
        <p:blipFill>
          <a:blip r:embed="rId3"/>
          <a:stretch/>
        </p:blipFill>
        <p:spPr>
          <a:xfrm>
            <a:off x="397800" y="5825160"/>
            <a:ext cx="9367560" cy="7639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2895480" y="764280"/>
            <a:ext cx="8609400" cy="1292040"/>
          </a:xfrm>
          <a:prstGeom prst="rect">
            <a:avLst/>
          </a:prstGeom>
          <a:noFill/>
          <a:ln w="0">
            <a:noFill/>
          </a:ln>
        </p:spPr>
        <p:txBody>
          <a:bodyPr lIns="0" rIns="0" tIns="0" bIns="0" anchor="ctr">
            <a:normAutofit/>
          </a:bodyPr>
          <a:p>
            <a:pPr algn="r">
              <a:lnSpc>
                <a:spcPct val="90000"/>
              </a:lnSpc>
              <a:buNone/>
              <a:tabLst>
                <a:tab algn="l" pos="0"/>
              </a:tabLst>
            </a:pPr>
            <a:r>
              <a:rPr b="0" lang="en-US" sz="4000" spc="-1" strike="noStrike">
                <a:solidFill>
                  <a:srgbClr val="ffffff"/>
                </a:solidFill>
                <a:latin typeface="Century Gothic"/>
                <a:ea typeface="Century Gothic"/>
              </a:rPr>
              <a:t>AUTOMATION SUMMARY</a:t>
            </a:r>
            <a:endParaRPr b="0" lang="en-US" sz="4000" spc="-1" strike="noStrike">
              <a:latin typeface="Arial"/>
            </a:endParaRPr>
          </a:p>
        </p:txBody>
      </p:sp>
      <p:pic>
        <p:nvPicPr>
          <p:cNvPr id="127"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nvPr/>
        </p:nvPicPr>
        <p:blipFill>
          <a:blip r:embed="rId1"/>
          <a:stretch/>
        </p:blipFill>
        <p:spPr>
          <a:xfrm>
            <a:off x="2127240" y="2199600"/>
            <a:ext cx="7936560" cy="4012200"/>
          </a:xfrm>
          <a:prstGeom prst="rect">
            <a:avLst/>
          </a:prstGeom>
          <a:ln w="0">
            <a:noFill/>
          </a:ln>
        </p:spPr>
      </p:pic>
      <p:pic>
        <p:nvPicPr>
          <p:cNvPr id="128" name="Google Shape;204;p9" descr="Green Pace logo"/>
          <p:cNvPicPr/>
          <p:nvPr/>
        </p:nvPicPr>
        <p:blipFill>
          <a:blip r:embed="rId2"/>
          <a:stretch/>
        </p:blipFill>
        <p:spPr>
          <a:xfrm>
            <a:off x="11084040" y="5440680"/>
            <a:ext cx="885600" cy="114804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2895480" y="764280"/>
            <a:ext cx="8609400" cy="1292040"/>
          </a:xfrm>
          <a:prstGeom prst="rect">
            <a:avLst/>
          </a:prstGeom>
          <a:noFill/>
          <a:ln w="0">
            <a:noFill/>
          </a:ln>
        </p:spPr>
        <p:txBody>
          <a:bodyPr lIns="0" rIns="0" tIns="0" bIns="0" anchor="ctr">
            <a:normAutofit/>
          </a:bodyPr>
          <a:p>
            <a:pPr algn="r">
              <a:lnSpc>
                <a:spcPct val="90000"/>
              </a:lnSpc>
              <a:buNone/>
              <a:tabLst>
                <a:tab algn="l" pos="0"/>
              </a:tabLst>
            </a:pPr>
            <a:r>
              <a:rPr b="0" lang="en-US" sz="4000" spc="-1" strike="noStrike">
                <a:solidFill>
                  <a:srgbClr val="ffffff"/>
                </a:solidFill>
                <a:latin typeface="Century Gothic"/>
                <a:ea typeface="Century Gothic"/>
              </a:rPr>
              <a:t>TOOLS</a:t>
            </a:r>
            <a:endParaRPr b="0" lang="en-US" sz="4000" spc="-1" strike="noStrike">
              <a:latin typeface="Arial"/>
            </a:endParaRPr>
          </a:p>
        </p:txBody>
      </p:sp>
      <p:sp>
        <p:nvSpPr>
          <p:cNvPr id="130" name="PlaceHolder 2"/>
          <p:cNvSpPr>
            <a:spLocks noGrp="1"/>
          </p:cNvSpPr>
          <p:nvPr>
            <p:ph/>
          </p:nvPr>
        </p:nvSpPr>
        <p:spPr>
          <a:xfrm>
            <a:off x="253800" y="2194560"/>
            <a:ext cx="10819440" cy="4023000"/>
          </a:xfrm>
          <a:prstGeom prst="rect">
            <a:avLst/>
          </a:prstGeom>
          <a:noFill/>
          <a:ln w="0">
            <a:noFill/>
          </a:ln>
        </p:spPr>
        <p:txBody>
          <a:bodyPr lIns="0" rIns="0" tIns="0" bIns="0" anchor="t">
            <a:normAutofit fontScale="94000"/>
          </a:bodyPr>
          <a:p>
            <a:pPr lvl="1" marL="685800" indent="-228600">
              <a:lnSpc>
                <a:spcPct val="90000"/>
              </a:lnSpc>
              <a:buClr>
                <a:srgbClr val="ffffff"/>
              </a:buClr>
              <a:buFont typeface="Arial"/>
              <a:buChar char="•"/>
            </a:pPr>
            <a:r>
              <a:rPr b="0" lang="en-US" sz="2000" spc="-1" strike="noStrike">
                <a:solidFill>
                  <a:srgbClr val="ffffff"/>
                </a:solidFill>
                <a:latin typeface="Century Gothic"/>
                <a:ea typeface="Century Gothic"/>
              </a:rPr>
              <a:t>DevSecOps involves integrating security considerations into the application and infrastructure design process from the very beginning.</a:t>
            </a:r>
            <a:endParaRPr b="0" lang="en-US" sz="2000" spc="-1" strike="noStrike">
              <a:latin typeface="Arial"/>
            </a:endParaRPr>
          </a:p>
          <a:p>
            <a:pPr>
              <a:lnSpc>
                <a:spcPct val="90000"/>
              </a:lnSpc>
              <a:spcBef>
                <a:spcPts val="1417"/>
              </a:spcBef>
              <a:buNone/>
            </a:pPr>
            <a:endParaRPr b="0" lang="en-US" sz="2000" spc="-1" strike="noStrike">
              <a:latin typeface="Arial"/>
            </a:endParaRPr>
          </a:p>
          <a:p>
            <a:pPr lvl="1" marL="685800" indent="-228600">
              <a:lnSpc>
                <a:spcPct val="90000"/>
              </a:lnSpc>
              <a:buClr>
                <a:srgbClr val="ffffff"/>
              </a:buClr>
              <a:buFont typeface="Arial"/>
              <a:buChar char="•"/>
            </a:pPr>
            <a:r>
              <a:rPr b="0" lang="en-US" sz="2000" spc="-1" strike="noStrike">
                <a:solidFill>
                  <a:srgbClr val="ffffff"/>
                </a:solidFill>
                <a:latin typeface="Century Gothic"/>
                <a:ea typeface="Century Gothic"/>
              </a:rPr>
              <a:t>The automation tools are;</a:t>
            </a:r>
            <a:endParaRPr b="0" lang="en-US" sz="2000" spc="-1" strike="noStrike">
              <a:latin typeface="Arial"/>
            </a:endParaRPr>
          </a:p>
          <a:p>
            <a:pPr lvl="2" marL="1296000" indent="-288000">
              <a:lnSpc>
                <a:spcPct val="90000"/>
              </a:lnSpc>
              <a:spcBef>
                <a:spcPts val="850"/>
              </a:spcBef>
              <a:buClr>
                <a:srgbClr val="ffffff"/>
              </a:buClr>
              <a:buSzPct val="45000"/>
              <a:buFont typeface="Wingdings" charset="2"/>
              <a:buChar char=""/>
            </a:pPr>
            <a:r>
              <a:rPr b="0" lang="en-US" sz="2000" spc="-1" strike="noStrike">
                <a:solidFill>
                  <a:srgbClr val="ffffff"/>
                </a:solidFill>
                <a:latin typeface="Century Gothic"/>
                <a:ea typeface="Century Gothic"/>
              </a:rPr>
              <a:t>Parasoft C/C++test – Utilized in the design and verification/testing phase during pre-production, and in the transition, health check, maintenance, and stabilization phases during post-production.</a:t>
            </a:r>
            <a:endParaRPr b="0" lang="en-US" sz="2000" spc="-1" strike="noStrike">
              <a:latin typeface="Arial"/>
            </a:endParaRPr>
          </a:p>
          <a:p>
            <a:pPr lvl="2" marL="1296000" indent="-288000">
              <a:lnSpc>
                <a:spcPct val="90000"/>
              </a:lnSpc>
              <a:spcBef>
                <a:spcPts val="850"/>
              </a:spcBef>
              <a:buClr>
                <a:srgbClr val="ffffff"/>
              </a:buClr>
              <a:buSzPct val="45000"/>
              <a:buFont typeface="Wingdings" charset="2"/>
              <a:buChar char=""/>
            </a:pPr>
            <a:r>
              <a:rPr b="0" lang="en-US" sz="2000" spc="-1" strike="noStrike">
                <a:solidFill>
                  <a:srgbClr val="ffffff"/>
                </a:solidFill>
                <a:latin typeface="Century Gothic"/>
                <a:ea typeface="Century Gothic"/>
              </a:rPr>
              <a:t>LoadNinja – Applied in the pre-production verification and testing phase for stress testing, and in the post-production maintenance and stabilization phase.</a:t>
            </a:r>
            <a:endParaRPr b="0" lang="en-US" sz="2000" spc="-1" strike="noStrike">
              <a:latin typeface="Arial"/>
            </a:endParaRPr>
          </a:p>
          <a:p>
            <a:pPr lvl="2" marL="1296000" indent="-288000">
              <a:lnSpc>
                <a:spcPct val="90000"/>
              </a:lnSpc>
              <a:spcBef>
                <a:spcPts val="850"/>
              </a:spcBef>
              <a:buClr>
                <a:srgbClr val="ffffff"/>
              </a:buClr>
              <a:buSzPct val="45000"/>
              <a:buFont typeface="Wingdings" charset="2"/>
              <a:buChar char=""/>
            </a:pPr>
            <a:r>
              <a:rPr b="0" lang="en-US" sz="2000" spc="-1" strike="noStrike">
                <a:solidFill>
                  <a:srgbClr val="ffffff"/>
                </a:solidFill>
                <a:latin typeface="Century Gothic"/>
                <a:ea typeface="Century Gothic"/>
              </a:rPr>
              <a:t>Logentries – Employed in the post-production monitoring and detection phase to automate log management.</a:t>
            </a:r>
            <a:endParaRPr b="0" lang="en-US" sz="2000" spc="-1" strike="noStrike">
              <a:latin typeface="Arial"/>
            </a:endParaRPr>
          </a:p>
          <a:p>
            <a:pPr lvl="2" marL="1296000" indent="-288000">
              <a:lnSpc>
                <a:spcPct val="90000"/>
              </a:lnSpc>
              <a:spcBef>
                <a:spcPts val="850"/>
              </a:spcBef>
              <a:buClr>
                <a:srgbClr val="ffffff"/>
              </a:buClr>
              <a:buSzPct val="45000"/>
              <a:buFont typeface="Wingdings" charset="2"/>
              <a:buChar char=""/>
            </a:pPr>
            <a:r>
              <a:rPr b="0" lang="en-US" sz="2000" spc="-1" strike="noStrike">
                <a:solidFill>
                  <a:srgbClr val="ffffff"/>
                </a:solidFill>
                <a:latin typeface="Century Gothic"/>
                <a:ea typeface="Century Gothic"/>
              </a:rPr>
              <a:t>Intruder – Used in the post-production transition and health check phase to conduct penetration testing.</a:t>
            </a:r>
            <a:endParaRPr b="0" lang="en-US" sz="2000" spc="-1" strike="noStrike">
              <a:latin typeface="Arial"/>
            </a:endParaRPr>
          </a:p>
        </p:txBody>
      </p:sp>
      <p:pic>
        <p:nvPicPr>
          <p:cNvPr id="131" name="Google Shape;211;p10" descr="Green Pace logo"/>
          <p:cNvPicPr/>
          <p:nvPr/>
        </p:nvPicPr>
        <p:blipFill>
          <a:blip r:embed="rId1"/>
          <a:stretch/>
        </p:blipFill>
        <p:spPr>
          <a:xfrm>
            <a:off x="11084040" y="5440680"/>
            <a:ext cx="885600" cy="114804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2895480" y="44280"/>
            <a:ext cx="8609400" cy="1292040"/>
          </a:xfrm>
          <a:prstGeom prst="rect">
            <a:avLst/>
          </a:prstGeom>
          <a:noFill/>
          <a:ln w="0">
            <a:noFill/>
          </a:ln>
        </p:spPr>
        <p:txBody>
          <a:bodyPr lIns="0" rIns="0" tIns="0" bIns="0" anchor="ctr">
            <a:normAutofit/>
          </a:bodyPr>
          <a:p>
            <a:pPr algn="r">
              <a:lnSpc>
                <a:spcPct val="90000"/>
              </a:lnSpc>
              <a:buNone/>
              <a:tabLst>
                <a:tab algn="l" pos="0"/>
              </a:tabLst>
            </a:pPr>
            <a:r>
              <a:rPr b="0" lang="en-US" sz="4000" spc="-1" strike="noStrike">
                <a:solidFill>
                  <a:srgbClr val="ffffff"/>
                </a:solidFill>
                <a:latin typeface="Century Gothic"/>
                <a:ea typeface="Century Gothic"/>
              </a:rPr>
              <a:t>RISKS AND BENEFITS</a:t>
            </a:r>
            <a:endParaRPr b="0" lang="en-US" sz="4000" spc="-1" strike="noStrike">
              <a:latin typeface="Arial"/>
            </a:endParaRPr>
          </a:p>
        </p:txBody>
      </p:sp>
      <p:sp>
        <p:nvSpPr>
          <p:cNvPr id="133" name="PlaceHolder 2"/>
          <p:cNvSpPr>
            <a:spLocks noGrp="1"/>
          </p:cNvSpPr>
          <p:nvPr>
            <p:ph/>
          </p:nvPr>
        </p:nvSpPr>
        <p:spPr>
          <a:xfrm>
            <a:off x="253800" y="1150560"/>
            <a:ext cx="10819440" cy="5249880"/>
          </a:xfrm>
          <a:prstGeom prst="rect">
            <a:avLst/>
          </a:prstGeom>
          <a:noFill/>
          <a:ln w="0">
            <a:noFill/>
          </a:ln>
        </p:spPr>
        <p:txBody>
          <a:bodyPr lIns="0" rIns="0" tIns="0" bIns="0" anchor="t">
            <a:normAutofit fontScale="69000"/>
          </a:bodyPr>
          <a:p>
            <a:pPr marL="228600" indent="-228600">
              <a:lnSpc>
                <a:spcPct val="90000"/>
              </a:lnSpc>
              <a:buClr>
                <a:srgbClr val="ffffff"/>
              </a:buClr>
              <a:buFont typeface="Arial"/>
              <a:buChar char="•"/>
            </a:pPr>
            <a:r>
              <a:rPr b="0" lang="en-US" sz="2000" spc="-1" strike="noStrike">
                <a:solidFill>
                  <a:srgbClr val="ffffff"/>
                </a:solidFill>
                <a:latin typeface="Century Gothic"/>
                <a:ea typeface="Century Gothic"/>
              </a:rPr>
              <a:t>Problems -The key problems include the risk of harm to data, potential loss of customer trust, significant financial costs, and the possibility of multiple future attacks if no immediate action is taken. Waiting could exacerbate these issues, leading to more severe consequences.</a:t>
            </a:r>
            <a:endParaRPr b="0" lang="en-US" sz="2000" spc="-1" strike="noStrike">
              <a:latin typeface="Arial"/>
            </a:endParaRPr>
          </a:p>
          <a:p>
            <a:pPr>
              <a:lnSpc>
                <a:spcPct val="90000"/>
              </a:lnSpc>
              <a:buNone/>
            </a:pPr>
            <a:endParaRPr b="0" lang="en-US" sz="2000" spc="-1" strike="noStrike">
              <a:latin typeface="Arial"/>
            </a:endParaRPr>
          </a:p>
          <a:p>
            <a:pPr marL="228600" indent="-228600">
              <a:lnSpc>
                <a:spcPct val="90000"/>
              </a:lnSpc>
              <a:buClr>
                <a:srgbClr val="ffffff"/>
              </a:buClr>
              <a:buFont typeface="Arial"/>
              <a:buChar char="•"/>
            </a:pPr>
            <a:r>
              <a:rPr b="0" lang="en-US" sz="2000" spc="-1" strike="noStrike">
                <a:solidFill>
                  <a:srgbClr val="ffffff"/>
                </a:solidFill>
                <a:latin typeface="Century Gothic"/>
                <a:ea typeface="Century Gothic"/>
              </a:rPr>
              <a:t>Solutions -Taking early action by implementing robust security measures can mitigate potential damage, prevent threats, and create a structured and consistent security framework. This proactive approach can also reduce the overhead associated with testing and other reactive measures.</a:t>
            </a:r>
            <a:endParaRPr b="0" lang="en-US" sz="2000" spc="-1" strike="noStrike">
              <a:latin typeface="Arial"/>
            </a:endParaRPr>
          </a:p>
          <a:p>
            <a:pPr>
              <a:lnSpc>
                <a:spcPct val="90000"/>
              </a:lnSpc>
              <a:buNone/>
            </a:pPr>
            <a:endParaRPr b="0" lang="en-US" sz="2000" spc="-1" strike="noStrike">
              <a:latin typeface="Arial"/>
            </a:endParaRPr>
          </a:p>
          <a:p>
            <a:pPr marL="228600" indent="-228600">
              <a:lnSpc>
                <a:spcPct val="90000"/>
              </a:lnSpc>
              <a:buClr>
                <a:srgbClr val="ffffff"/>
              </a:buClr>
              <a:buFont typeface="Arial"/>
              <a:buChar char="•"/>
            </a:pPr>
            <a:r>
              <a:rPr b="0" lang="en-US" sz="2000" spc="-1" strike="noStrike">
                <a:solidFill>
                  <a:srgbClr val="ffffff"/>
                </a:solidFill>
                <a:latin typeface="Century Gothic"/>
                <a:ea typeface="Century Gothic"/>
              </a:rPr>
              <a:t>Risks of Acting Now -Acting now might involve upfront costs and resource allocation, which could strain current operations. There is also the risk that rapid changes could introduce new vulnerabilities if not carefully managed.</a:t>
            </a:r>
            <a:endParaRPr b="0" lang="en-US" sz="2000" spc="-1" strike="noStrike">
              <a:latin typeface="Arial"/>
            </a:endParaRPr>
          </a:p>
          <a:p>
            <a:pPr>
              <a:lnSpc>
                <a:spcPct val="90000"/>
              </a:lnSpc>
              <a:buNone/>
            </a:pPr>
            <a:endParaRPr b="0" lang="en-US" sz="2000" spc="-1" strike="noStrike">
              <a:latin typeface="Arial"/>
            </a:endParaRPr>
          </a:p>
          <a:p>
            <a:pPr marL="228600" indent="-228600">
              <a:lnSpc>
                <a:spcPct val="90000"/>
              </a:lnSpc>
              <a:buClr>
                <a:srgbClr val="ffffff"/>
              </a:buClr>
              <a:buFont typeface="Arial"/>
              <a:buChar char="•"/>
            </a:pPr>
            <a:r>
              <a:rPr b="0" lang="en-US" sz="2000" spc="-1" strike="noStrike">
                <a:solidFill>
                  <a:srgbClr val="ffffff"/>
                </a:solidFill>
                <a:latin typeface="Century Gothic"/>
                <a:ea typeface="Century Gothic"/>
              </a:rPr>
              <a:t>Risks of Waiting -Waiting increases the likelihood of data breaches, erosion of customer trust, escalating financial losses, and greater future damages due to multiple attacks. The longer the delay, the higher the risk of encountering these negative outcomes.</a:t>
            </a:r>
            <a:endParaRPr b="0" lang="en-US" sz="2000" spc="-1" strike="noStrike">
              <a:latin typeface="Arial"/>
            </a:endParaRPr>
          </a:p>
          <a:p>
            <a:pPr>
              <a:lnSpc>
                <a:spcPct val="90000"/>
              </a:lnSpc>
              <a:buNone/>
            </a:pPr>
            <a:endParaRPr b="0" lang="en-US" sz="2000" spc="-1" strike="noStrike">
              <a:latin typeface="Arial"/>
            </a:endParaRPr>
          </a:p>
          <a:p>
            <a:pPr marL="228600" indent="-228600">
              <a:lnSpc>
                <a:spcPct val="90000"/>
              </a:lnSpc>
              <a:buClr>
                <a:srgbClr val="ffffff"/>
              </a:buClr>
              <a:buFont typeface="Arial"/>
              <a:buChar char="•"/>
            </a:pPr>
            <a:r>
              <a:rPr b="0" lang="en-US" sz="2000" spc="-1" strike="noStrike">
                <a:solidFill>
                  <a:srgbClr val="ffffff"/>
                </a:solidFill>
                <a:latin typeface="Century Gothic"/>
                <a:ea typeface="Century Gothic"/>
              </a:rPr>
              <a:t>Strategy Gaps -The strategy may lack a comprehensive approach to ensuring ongoing security vigilance and might not account for evolving threats. Without continuous monitoring and adaptation, the strategy could become outdated and ineffective.</a:t>
            </a:r>
            <a:endParaRPr b="0" lang="en-US" sz="2000" spc="-1" strike="noStrike">
              <a:latin typeface="Arial"/>
            </a:endParaRPr>
          </a:p>
          <a:p>
            <a:pPr>
              <a:lnSpc>
                <a:spcPct val="90000"/>
              </a:lnSpc>
              <a:buNone/>
            </a:pPr>
            <a:endParaRPr b="0" lang="en-US" sz="2000" spc="-1" strike="noStrike">
              <a:latin typeface="Arial"/>
            </a:endParaRPr>
          </a:p>
          <a:p>
            <a:pPr marL="228600" indent="-228600">
              <a:lnSpc>
                <a:spcPct val="90000"/>
              </a:lnSpc>
              <a:buClr>
                <a:srgbClr val="ffffff"/>
              </a:buClr>
              <a:buFont typeface="Arial"/>
              <a:buChar char="•"/>
            </a:pPr>
            <a:r>
              <a:rPr b="0" lang="en-US" sz="2000" spc="-1" strike="noStrike">
                <a:solidFill>
                  <a:srgbClr val="ffffff"/>
                </a:solidFill>
                <a:latin typeface="Century Gothic"/>
                <a:ea typeface="Century Gothic"/>
              </a:rPr>
              <a:t>Steps to Take -Immediate Implementation of Security Measures: Start by addressing known vulnerabilities and strengthening defenses.</a:t>
            </a:r>
            <a:endParaRPr b="0" lang="en-US" sz="2000" spc="-1" strike="noStrike">
              <a:latin typeface="Arial"/>
            </a:endParaRPr>
          </a:p>
          <a:p>
            <a:pPr lvl="1" marL="864000" indent="-324000">
              <a:lnSpc>
                <a:spcPct val="90000"/>
              </a:lnSpc>
              <a:spcBef>
                <a:spcPts val="1134"/>
              </a:spcBef>
              <a:buClr>
                <a:srgbClr val="ffffff"/>
              </a:buClr>
              <a:buSzPct val="75000"/>
              <a:buFont typeface="Symbol"/>
              <a:buChar char=""/>
            </a:pPr>
            <a:r>
              <a:rPr b="0" lang="en-US" sz="2000" spc="-1" strike="noStrike">
                <a:solidFill>
                  <a:srgbClr val="ffffff"/>
                </a:solidFill>
                <a:latin typeface="Century Gothic"/>
                <a:ea typeface="Century Gothic"/>
              </a:rPr>
              <a:t>Ongoing Monitoring -Establish continuous monitoring and regular updates to adapt to new threats.</a:t>
            </a:r>
            <a:endParaRPr b="0" lang="en-US" sz="2000" spc="-1" strike="noStrike">
              <a:latin typeface="Arial"/>
            </a:endParaRPr>
          </a:p>
          <a:p>
            <a:pPr lvl="1" marL="864000" indent="-324000">
              <a:lnSpc>
                <a:spcPct val="90000"/>
              </a:lnSpc>
              <a:spcBef>
                <a:spcPts val="1134"/>
              </a:spcBef>
              <a:buClr>
                <a:srgbClr val="ffffff"/>
              </a:buClr>
              <a:buSzPct val="75000"/>
              <a:buFont typeface="Symbol"/>
              <a:buChar char=""/>
            </a:pPr>
            <a:r>
              <a:rPr b="0" lang="en-US" sz="2000" spc="-1" strike="noStrike">
                <a:solidFill>
                  <a:srgbClr val="ffffff"/>
                </a:solidFill>
                <a:latin typeface="Century Gothic"/>
                <a:ea typeface="Century Gothic"/>
              </a:rPr>
              <a:t>Customer Communication -Ensure transparent communication with customers about security measures to maintain trust.</a:t>
            </a:r>
            <a:endParaRPr b="0" lang="en-US" sz="2000" spc="-1" strike="noStrike">
              <a:latin typeface="Arial"/>
            </a:endParaRPr>
          </a:p>
          <a:p>
            <a:pPr lvl="1" marL="864000" indent="-324000">
              <a:lnSpc>
                <a:spcPct val="90000"/>
              </a:lnSpc>
              <a:spcBef>
                <a:spcPts val="1134"/>
              </a:spcBef>
              <a:buClr>
                <a:srgbClr val="ffffff"/>
              </a:buClr>
              <a:buSzPct val="75000"/>
              <a:buFont typeface="Symbol"/>
              <a:buChar char=""/>
            </a:pPr>
            <a:r>
              <a:rPr b="0" lang="en-US" sz="2000" spc="-1" strike="noStrike">
                <a:solidFill>
                  <a:srgbClr val="ffffff"/>
                </a:solidFill>
                <a:latin typeface="Century Gothic"/>
                <a:ea typeface="Century Gothic"/>
              </a:rPr>
              <a:t>Cost-Benefit Analysis -Conduct an analysis to weigh the costs of immediate action against the potential long-term financial and reputational damage of waiting.</a:t>
            </a:r>
            <a:endParaRPr b="0" lang="en-US" sz="2000" spc="-1" strike="noStrike">
              <a:latin typeface="Arial"/>
            </a:endParaRPr>
          </a:p>
        </p:txBody>
      </p:sp>
      <p:pic>
        <p:nvPicPr>
          <p:cNvPr id="134" name="Google Shape;218;p11" descr="Green Pace logo"/>
          <p:cNvPicPr/>
          <p:nvPr/>
        </p:nvPicPr>
        <p:blipFill>
          <a:blip r:embed="rId1"/>
          <a:stretch/>
        </p:blipFill>
        <p:spPr>
          <a:xfrm>
            <a:off x="11084040" y="5440680"/>
            <a:ext cx="885600" cy="114804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2895480" y="-63720"/>
            <a:ext cx="8609400" cy="1292040"/>
          </a:xfrm>
          <a:prstGeom prst="rect">
            <a:avLst/>
          </a:prstGeom>
          <a:noFill/>
          <a:ln w="0">
            <a:noFill/>
          </a:ln>
        </p:spPr>
        <p:txBody>
          <a:bodyPr lIns="0" rIns="0" tIns="0" bIns="0" anchor="ctr">
            <a:normAutofit/>
          </a:bodyPr>
          <a:p>
            <a:pPr algn="r">
              <a:lnSpc>
                <a:spcPct val="90000"/>
              </a:lnSpc>
              <a:buNone/>
              <a:tabLst>
                <a:tab algn="l" pos="0"/>
              </a:tabLst>
            </a:pPr>
            <a:r>
              <a:rPr b="0" lang="en-US" sz="4000" spc="-1" strike="noStrike">
                <a:solidFill>
                  <a:srgbClr val="ffffff"/>
                </a:solidFill>
                <a:latin typeface="Century Gothic"/>
                <a:ea typeface="Century Gothic"/>
              </a:rPr>
              <a:t>RECOMMENDATIONS</a:t>
            </a:r>
            <a:endParaRPr b="0" lang="en-US" sz="4000" spc="-1" strike="noStrike">
              <a:latin typeface="Arial"/>
            </a:endParaRPr>
          </a:p>
        </p:txBody>
      </p:sp>
      <p:pic>
        <p:nvPicPr>
          <p:cNvPr id="136" name="Google Shape;225;p12" descr="Green Pace logo"/>
          <p:cNvPicPr/>
          <p:nvPr/>
        </p:nvPicPr>
        <p:blipFill>
          <a:blip r:embed="rId1"/>
          <a:stretch/>
        </p:blipFill>
        <p:spPr>
          <a:xfrm>
            <a:off x="11084040" y="5440680"/>
            <a:ext cx="885600" cy="1148040"/>
          </a:xfrm>
          <a:prstGeom prst="rect">
            <a:avLst/>
          </a:prstGeom>
          <a:ln w="0">
            <a:noFill/>
          </a:ln>
        </p:spPr>
      </p:pic>
      <p:sp>
        <p:nvSpPr>
          <p:cNvPr id="137" name=""/>
          <p:cNvSpPr/>
          <p:nvPr/>
        </p:nvSpPr>
        <p:spPr>
          <a:xfrm>
            <a:off x="330840" y="1420200"/>
            <a:ext cx="9871200" cy="55220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400" spc="-1" strike="noStrike">
                <a:latin typeface="Arial"/>
              </a:rPr>
              <a:t>Respond Phase of Post-Production -The policy currently lacks a defined action plan for the respond phase in post-production. While identification of incidents is addressed, there are no clear guidelines or procedures for how to respond to security breaches or other incidents, leaving the organization vulnerable in the event of an attack.</a:t>
            </a:r>
            <a:endParaRPr b="0" lang="en-US" sz="1400" spc="-1" strike="noStrike">
              <a:latin typeface="Arial"/>
            </a:endParaRPr>
          </a:p>
          <a:p>
            <a:pPr>
              <a:lnSpc>
                <a:spcPct val="100000"/>
              </a:lnSpc>
              <a:buNone/>
            </a:pPr>
            <a:r>
              <a:rPr b="0" lang="en-US" sz="1400" spc="-1" strike="noStrike">
                <a:latin typeface="Arial"/>
              </a:rPr>
              <a:t>Build Phase of Pre-Production -In the DevSecOps pipeline, the build phase is critical for selecting from trusted repositories. However, this aspect has not been fully decided or implemented, creating a potential vulnerability. The lack of a decision on this crucial step could lead to the use of insecure tools or repositories, undermining the entire security process.</a:t>
            </a:r>
            <a:endParaRPr b="0" lang="en-US" sz="1400" spc="-1" strike="noStrike">
              <a:latin typeface="Arial"/>
            </a:endParaRPr>
          </a:p>
          <a:p>
            <a:pPr>
              <a:lnSpc>
                <a:spcPct val="100000"/>
              </a:lnSpc>
              <a:buNone/>
            </a:pPr>
            <a:r>
              <a:rPr b="0" lang="en-US" sz="1400" spc="-1" strike="noStrike">
                <a:latin typeface="Arial"/>
              </a:rPr>
              <a:t>Enforcement Policies -There is a noticeable gap in the enforcement of security policies across various phases. The policy relies heavily on tool automation but does not provide clear standards or guidelines on how enforcement will be carried out. There is also no specification on the expertise required to ensure policies are followed correctly and consistently.</a:t>
            </a:r>
            <a:endParaRPr b="0" lang="en-US" sz="1400" spc="-1" strike="noStrike">
              <a:latin typeface="Arial"/>
            </a:endParaRPr>
          </a:p>
          <a:p>
            <a:pPr>
              <a:lnSpc>
                <a:spcPct val="100000"/>
              </a:lnSpc>
              <a:buNone/>
            </a:pPr>
            <a:r>
              <a:rPr b="0" lang="en-US" sz="1400" spc="-1" strike="noStrike">
                <a:latin typeface="Arial"/>
              </a:rPr>
              <a:t>Lack of Regular Review and Updates -While the policy is a solid foundation, it needs to be subject to regular reviews and updates as gaps are identified. Without this, the policy may quickly become outdated, leaving the organization exposed to new and evolving threats.</a:t>
            </a:r>
            <a:endParaRPr b="0" lang="en-US" sz="1400" spc="-1" strike="noStrike">
              <a:latin typeface="Arial"/>
            </a:endParaRPr>
          </a:p>
          <a:p>
            <a:pPr>
              <a:lnSpc>
                <a:spcPct val="100000"/>
              </a:lnSpc>
              <a:buNone/>
            </a:pPr>
            <a:r>
              <a:rPr b="0" lang="en-US" sz="1400" spc="-1" strike="noStrike">
                <a:latin typeface="Arial"/>
              </a:rPr>
              <a:t>External Validation -The policy does not include provisions for annual checks by an external source, such as a white hat security firm. These external assessments are crucial for providing real-world testing of security measures and identifying potential vulnerabilities that may not be apparent through internal reviews.</a:t>
            </a:r>
            <a:endParaRPr b="0" lang="en-US" sz="1400" spc="-1" strike="noStrike">
              <a:latin typeface="Arial"/>
            </a:endParaRPr>
          </a:p>
          <a:p>
            <a:pPr>
              <a:lnSpc>
                <a:spcPct val="100000"/>
              </a:lnSpc>
              <a:buNone/>
            </a:pPr>
            <a:r>
              <a:rPr b="0" lang="en-US" sz="1400" spc="-1" strike="noStrike">
                <a:latin typeface="Arial"/>
              </a:rPr>
              <a:t>Proactive Policy Application -Early application and integration of security policies into the development process are not emphasized. Ensuring that security is a consistent priority from the outset would help to maintain a strong security posture throughout the development lifecycle.</a:t>
            </a:r>
            <a:endParaRPr b="0" lang="en-US" sz="1400" spc="-1" strike="noStrike">
              <a:latin typeface="Arial"/>
            </a:endParaRPr>
          </a:p>
          <a:p>
            <a:pPr>
              <a:lnSpc>
                <a:spcPct val="100000"/>
              </a:lnSpc>
              <a:buNone/>
            </a:pP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2895480" y="-63720"/>
            <a:ext cx="8609400" cy="1292040"/>
          </a:xfrm>
          <a:prstGeom prst="rect">
            <a:avLst/>
          </a:prstGeom>
          <a:noFill/>
          <a:ln w="0">
            <a:noFill/>
          </a:ln>
        </p:spPr>
        <p:txBody>
          <a:bodyPr lIns="0" rIns="0" tIns="0" bIns="0" anchor="ctr">
            <a:normAutofit/>
          </a:bodyPr>
          <a:p>
            <a:pPr algn="r">
              <a:lnSpc>
                <a:spcPct val="90000"/>
              </a:lnSpc>
              <a:buNone/>
              <a:tabLst>
                <a:tab algn="l" pos="0"/>
              </a:tabLst>
            </a:pPr>
            <a:r>
              <a:rPr b="0" lang="en-US" sz="4000" spc="-1" strike="noStrike">
                <a:solidFill>
                  <a:srgbClr val="ffffff"/>
                </a:solidFill>
                <a:latin typeface="Century Gothic"/>
                <a:ea typeface="Century Gothic"/>
              </a:rPr>
              <a:t>CONCLUSIONS</a:t>
            </a:r>
            <a:endParaRPr b="0" lang="en-US" sz="4000" spc="-1" strike="noStrike">
              <a:latin typeface="Arial"/>
            </a:endParaRPr>
          </a:p>
        </p:txBody>
      </p:sp>
      <p:pic>
        <p:nvPicPr>
          <p:cNvPr id="139" name="Google Shape;232;p13" descr="Green Pace logo"/>
          <p:cNvPicPr/>
          <p:nvPr/>
        </p:nvPicPr>
        <p:blipFill>
          <a:blip r:embed="rId1"/>
          <a:stretch/>
        </p:blipFill>
        <p:spPr>
          <a:xfrm>
            <a:off x="11084040" y="5440680"/>
            <a:ext cx="885600" cy="1148040"/>
          </a:xfrm>
          <a:prstGeom prst="rect">
            <a:avLst/>
          </a:prstGeom>
          <a:ln w="0">
            <a:noFill/>
          </a:ln>
        </p:spPr>
      </p:pic>
      <p:sp>
        <p:nvSpPr>
          <p:cNvPr id="140" name="PlaceHolder 5"/>
          <p:cNvSpPr/>
          <p:nvPr/>
        </p:nvSpPr>
        <p:spPr>
          <a:xfrm>
            <a:off x="290160" y="914400"/>
            <a:ext cx="10819440" cy="5714640"/>
          </a:xfrm>
          <a:prstGeom prst="rect">
            <a:avLst/>
          </a:prstGeom>
          <a:noFill/>
          <a:ln w="0">
            <a:noFill/>
          </a:ln>
        </p:spPr>
        <p:style>
          <a:lnRef idx="0"/>
          <a:fillRef idx="0"/>
          <a:effectRef idx="0"/>
          <a:fontRef idx="minor"/>
        </p:style>
        <p:txBody>
          <a:bodyPr lIns="0" rIns="0" tIns="0" bIns="0" anchor="t">
            <a:normAutofit fontScale="70000"/>
          </a:bodyPr>
          <a:p>
            <a:pPr marL="228600" indent="-228600">
              <a:lnSpc>
                <a:spcPct val="90000"/>
              </a:lnSpc>
              <a:buClr>
                <a:srgbClr val="ffffff"/>
              </a:buClr>
              <a:buFont typeface="Arial"/>
              <a:buChar char="•"/>
            </a:pPr>
            <a:r>
              <a:rPr b="0" lang="en-US" sz="2000" spc="-1" strike="noStrike">
                <a:solidFill>
                  <a:srgbClr val="ffffff"/>
                </a:solidFill>
                <a:latin typeface="Century Gothic"/>
                <a:ea typeface="Century Gothic"/>
              </a:rPr>
              <a:t>Adopting best practices and coding standards;</a:t>
            </a:r>
            <a:endParaRPr b="0" lang="en-US" sz="2000" spc="-1" strike="noStrike">
              <a:latin typeface="Arial"/>
            </a:endParaRPr>
          </a:p>
          <a:p>
            <a:pPr lvl="1" marL="864000" indent="-324000">
              <a:lnSpc>
                <a:spcPct val="90000"/>
              </a:lnSpc>
              <a:spcBef>
                <a:spcPts val="1134"/>
              </a:spcBef>
              <a:buClr>
                <a:srgbClr val="ffffff"/>
              </a:buClr>
              <a:buSzPct val="75000"/>
              <a:buFont typeface="Symbol"/>
              <a:buChar char=""/>
            </a:pPr>
            <a:r>
              <a:rPr b="0" lang="en-US" sz="2000" spc="-1" strike="noStrike">
                <a:solidFill>
                  <a:srgbClr val="ffffff"/>
                </a:solidFill>
                <a:latin typeface="Century Gothic"/>
                <a:ea typeface="Century Gothic"/>
              </a:rPr>
              <a:t>Keep it Simple -Simplify code to minimize the risk of errors and make it easier to maintain and secure.</a:t>
            </a:r>
            <a:endParaRPr b="0" lang="en-US" sz="2000" spc="-1" strike="noStrike">
              <a:latin typeface="Arial"/>
            </a:endParaRPr>
          </a:p>
          <a:p>
            <a:pPr lvl="1" marL="864000" indent="-324000">
              <a:lnSpc>
                <a:spcPct val="90000"/>
              </a:lnSpc>
              <a:spcBef>
                <a:spcPts val="1134"/>
              </a:spcBef>
              <a:buClr>
                <a:srgbClr val="ffffff"/>
              </a:buClr>
              <a:buSzPct val="75000"/>
              <a:buFont typeface="Symbol"/>
              <a:buChar char=""/>
            </a:pPr>
            <a:r>
              <a:rPr b="0" lang="en-US" sz="2000" spc="-1" strike="noStrike">
                <a:solidFill>
                  <a:srgbClr val="ffffff"/>
                </a:solidFill>
                <a:latin typeface="Century Gothic"/>
                <a:ea typeface="Century Gothic"/>
              </a:rPr>
              <a:t>Use Correct Integer Precisions -Ensure that the correct data types are used to prevent vulnerabilities such as integer overflows.</a:t>
            </a:r>
            <a:endParaRPr b="0" lang="en-US" sz="2000" spc="-1" strike="noStrike">
              <a:latin typeface="Arial"/>
            </a:endParaRPr>
          </a:p>
          <a:p>
            <a:pPr lvl="1" marL="864000" indent="-324000">
              <a:lnSpc>
                <a:spcPct val="90000"/>
              </a:lnSpc>
              <a:spcBef>
                <a:spcPts val="1134"/>
              </a:spcBef>
              <a:buClr>
                <a:srgbClr val="ffffff"/>
              </a:buClr>
              <a:buSzPct val="75000"/>
              <a:buFont typeface="Symbol"/>
              <a:buChar char=""/>
            </a:pPr>
            <a:r>
              <a:rPr b="0" lang="en-US" sz="2000" spc="-1" strike="noStrike">
                <a:solidFill>
                  <a:srgbClr val="ffffff"/>
                </a:solidFill>
                <a:latin typeface="Century Gothic"/>
                <a:ea typeface="Century Gothic"/>
              </a:rPr>
              <a:t>Avoid Confusing Narrow and Wide Character Strings -Properly handle character data to avoid security flaws caused by encoding issues.</a:t>
            </a:r>
            <a:endParaRPr b="0" lang="en-US" sz="2000" spc="-1" strike="noStrike">
              <a:latin typeface="Arial"/>
            </a:endParaRPr>
          </a:p>
          <a:p>
            <a:pPr lvl="1" marL="864000" indent="-324000">
              <a:lnSpc>
                <a:spcPct val="90000"/>
              </a:lnSpc>
              <a:spcBef>
                <a:spcPts val="1134"/>
              </a:spcBef>
              <a:buClr>
                <a:srgbClr val="ffffff"/>
              </a:buClr>
              <a:buSzPct val="75000"/>
              <a:buFont typeface="Symbol"/>
              <a:buChar char=""/>
            </a:pPr>
            <a:r>
              <a:rPr b="0" lang="en-US" sz="2000" spc="-1" strike="noStrike">
                <a:solidFill>
                  <a:srgbClr val="ffffff"/>
                </a:solidFill>
                <a:latin typeface="Century Gothic"/>
                <a:ea typeface="Century Gothic"/>
              </a:rPr>
              <a:t>Handle All Exceptions -Implement comprehensive exception handling to prevent unexpected behaviors and security vulnerabilities.</a:t>
            </a:r>
            <a:endParaRPr b="0" lang="en-US" sz="2000" spc="-1" strike="noStrike">
              <a:latin typeface="Arial"/>
            </a:endParaRPr>
          </a:p>
          <a:p>
            <a:pPr>
              <a:lnSpc>
                <a:spcPct val="90000"/>
              </a:lnSpc>
              <a:buNone/>
            </a:pPr>
            <a:endParaRPr b="0" lang="en-US" sz="2000" spc="-1" strike="noStrike">
              <a:latin typeface="Arial"/>
            </a:endParaRPr>
          </a:p>
          <a:p>
            <a:pPr marL="228600" indent="-228600">
              <a:lnSpc>
                <a:spcPct val="90000"/>
              </a:lnSpc>
              <a:buClr>
                <a:srgbClr val="ffffff"/>
              </a:buClr>
              <a:buFont typeface="Arial"/>
              <a:buChar char="•"/>
            </a:pPr>
            <a:r>
              <a:rPr b="0" lang="en-US" sz="2000" spc="-1" strike="noStrike">
                <a:solidFill>
                  <a:srgbClr val="ffffff"/>
                </a:solidFill>
                <a:latin typeface="Century Gothic"/>
                <a:ea typeface="Century Gothic"/>
              </a:rPr>
              <a:t>Input validation and data sanitization;</a:t>
            </a:r>
            <a:endParaRPr b="0" lang="en-US" sz="2000" spc="-1" strike="noStrike">
              <a:latin typeface="Arial"/>
            </a:endParaRPr>
          </a:p>
          <a:p>
            <a:pPr lvl="1" marL="864000" indent="-324000">
              <a:lnSpc>
                <a:spcPct val="90000"/>
              </a:lnSpc>
              <a:spcBef>
                <a:spcPts val="1134"/>
              </a:spcBef>
              <a:buClr>
                <a:srgbClr val="ffffff"/>
              </a:buClr>
              <a:buSzPct val="75000"/>
              <a:buFont typeface="Symbol"/>
              <a:buChar char=""/>
            </a:pPr>
            <a:r>
              <a:rPr b="0" lang="en-US" sz="2000" spc="-1" strike="noStrike">
                <a:solidFill>
                  <a:srgbClr val="ffffff"/>
                </a:solidFill>
                <a:latin typeface="Century Gothic"/>
                <a:ea typeface="Century Gothic"/>
              </a:rPr>
              <a:t>Validate Input Data -Always validate and sanitize input data to prevent injection attacks and other security issues.</a:t>
            </a:r>
            <a:endParaRPr b="0" lang="en-US" sz="2000" spc="-1" strike="noStrike">
              <a:latin typeface="Arial"/>
            </a:endParaRPr>
          </a:p>
          <a:p>
            <a:pPr lvl="1" marL="864000" indent="-324000">
              <a:lnSpc>
                <a:spcPct val="90000"/>
              </a:lnSpc>
              <a:spcBef>
                <a:spcPts val="1134"/>
              </a:spcBef>
              <a:buClr>
                <a:srgbClr val="ffffff"/>
              </a:buClr>
              <a:buSzPct val="75000"/>
              <a:buFont typeface="Symbol"/>
              <a:buChar char=""/>
            </a:pPr>
            <a:r>
              <a:rPr b="0" lang="en-US" sz="2000" spc="-1" strike="noStrike">
                <a:solidFill>
                  <a:srgbClr val="ffffff"/>
                </a:solidFill>
                <a:latin typeface="Century Gothic"/>
                <a:ea typeface="Century Gothic"/>
              </a:rPr>
              <a:t>Default Deny -Apply a principle of least privilege, denying access by default and only allowing what is explicitly permitted.</a:t>
            </a:r>
            <a:endParaRPr b="0" lang="en-US" sz="2000" spc="-1" strike="noStrike">
              <a:latin typeface="Arial"/>
            </a:endParaRPr>
          </a:p>
          <a:p>
            <a:pPr lvl="1" marL="864000" indent="-324000">
              <a:lnSpc>
                <a:spcPct val="90000"/>
              </a:lnSpc>
              <a:spcBef>
                <a:spcPts val="1134"/>
              </a:spcBef>
              <a:buClr>
                <a:srgbClr val="ffffff"/>
              </a:buClr>
              <a:buSzPct val="75000"/>
              <a:buFont typeface="Symbol"/>
              <a:buChar char=""/>
            </a:pPr>
            <a:r>
              <a:rPr b="0" lang="en-US" sz="2000" spc="-1" strike="noStrike">
                <a:solidFill>
                  <a:srgbClr val="ffffff"/>
                </a:solidFill>
                <a:latin typeface="Century Gothic"/>
                <a:ea typeface="Century Gothic"/>
              </a:rPr>
              <a:t>Sanitize Data -Cleanse all data inputs to ensure that no malicious content can be introduced into the system.</a:t>
            </a:r>
            <a:endParaRPr b="0" lang="en-US" sz="2000" spc="-1" strike="noStrike">
              <a:latin typeface="Arial"/>
            </a:endParaRPr>
          </a:p>
          <a:p>
            <a:pPr>
              <a:lnSpc>
                <a:spcPct val="90000"/>
              </a:lnSpc>
              <a:spcBef>
                <a:spcPts val="850"/>
              </a:spcBef>
              <a:buNone/>
            </a:pPr>
            <a:endParaRPr b="0" lang="en-US" sz="2000" spc="-1" strike="noStrike">
              <a:latin typeface="Arial"/>
            </a:endParaRPr>
          </a:p>
          <a:p>
            <a:pPr marL="228600" indent="-228600">
              <a:lnSpc>
                <a:spcPct val="90000"/>
              </a:lnSpc>
              <a:buClr>
                <a:srgbClr val="ffffff"/>
              </a:buClr>
              <a:buFont typeface="Arial"/>
              <a:buChar char="•"/>
            </a:pPr>
            <a:r>
              <a:rPr b="0" lang="en-US" sz="2000" spc="-1" strike="noStrike">
                <a:solidFill>
                  <a:srgbClr val="ffffff"/>
                </a:solidFill>
                <a:latin typeface="Century Gothic"/>
                <a:ea typeface="Century Gothic"/>
              </a:rPr>
              <a:t>Defense in Depth;</a:t>
            </a:r>
            <a:endParaRPr b="0" lang="en-US" sz="2000" spc="-1" strike="noStrike">
              <a:latin typeface="Arial"/>
            </a:endParaRPr>
          </a:p>
          <a:p>
            <a:pPr lvl="1" marL="864000" indent="-324000">
              <a:lnSpc>
                <a:spcPct val="90000"/>
              </a:lnSpc>
              <a:spcBef>
                <a:spcPts val="1134"/>
              </a:spcBef>
              <a:buClr>
                <a:srgbClr val="ffffff"/>
              </a:buClr>
              <a:buSzPct val="75000"/>
              <a:buFont typeface="Symbol"/>
              <a:buChar char=""/>
            </a:pPr>
            <a:r>
              <a:rPr b="0" lang="en-US" sz="2000" spc="-1" strike="noStrike">
                <a:solidFill>
                  <a:srgbClr val="ffffff"/>
                </a:solidFill>
                <a:latin typeface="Century Gothic"/>
                <a:ea typeface="Century Gothic"/>
              </a:rPr>
              <a:t>Follow and Review Defense in Depth Strategies -Implement multiple layers of security to protect against various types of attacks, ensuring that if one layer fails, others will still protect the system.</a:t>
            </a:r>
            <a:endParaRPr b="0" lang="en-US" sz="2000" spc="-1" strike="noStrike">
              <a:latin typeface="Arial"/>
            </a:endParaRPr>
          </a:p>
          <a:p>
            <a:pPr marL="228600" indent="-228600">
              <a:lnSpc>
                <a:spcPct val="90000"/>
              </a:lnSpc>
              <a:buClr>
                <a:srgbClr val="ffffff"/>
              </a:buClr>
              <a:buFont typeface="Arial"/>
              <a:buChar char="•"/>
            </a:pPr>
            <a:r>
              <a:rPr b="0" lang="en-US" sz="2000" spc="-1" strike="noStrike">
                <a:solidFill>
                  <a:srgbClr val="ffffff"/>
                </a:solidFill>
                <a:latin typeface="Century Gothic"/>
                <a:ea typeface="Century Gothic"/>
              </a:rPr>
              <a:t>Security Awareness and Culture; </a:t>
            </a:r>
            <a:endParaRPr b="0" lang="en-US" sz="2000" spc="-1" strike="noStrike">
              <a:latin typeface="Arial"/>
            </a:endParaRPr>
          </a:p>
          <a:p>
            <a:pPr lvl="1" marL="864000" indent="-324000">
              <a:lnSpc>
                <a:spcPct val="90000"/>
              </a:lnSpc>
              <a:spcBef>
                <a:spcPts val="1134"/>
              </a:spcBef>
              <a:buClr>
                <a:srgbClr val="ffffff"/>
              </a:buClr>
              <a:buSzPct val="75000"/>
              <a:buFont typeface="Symbol"/>
              <a:buChar char=""/>
            </a:pPr>
            <a:r>
              <a:rPr b="0" lang="en-US" sz="2000" spc="-1" strike="noStrike">
                <a:solidFill>
                  <a:srgbClr val="ffffff"/>
                </a:solidFill>
                <a:latin typeface="Century Gothic"/>
                <a:ea typeface="Century Gothic"/>
              </a:rPr>
              <a:t>Constant Consideration of Potential Attack Motives -Regularly assess the motives behind potential attacks to anticipate and mitigate risks.</a:t>
            </a:r>
            <a:endParaRPr b="0" lang="en-US" sz="2000" spc="-1" strike="noStrike">
              <a:latin typeface="Arial"/>
            </a:endParaRPr>
          </a:p>
          <a:p>
            <a:pPr lvl="1" marL="864000" indent="-324000">
              <a:lnSpc>
                <a:spcPct val="90000"/>
              </a:lnSpc>
              <a:spcBef>
                <a:spcPts val="1134"/>
              </a:spcBef>
              <a:buClr>
                <a:srgbClr val="ffffff"/>
              </a:buClr>
              <a:buSzPct val="75000"/>
              <a:buFont typeface="Symbol"/>
              <a:buChar char=""/>
            </a:pPr>
            <a:r>
              <a:rPr b="0" lang="en-US" sz="2000" spc="-1" strike="noStrike">
                <a:solidFill>
                  <a:srgbClr val="ffffff"/>
                </a:solidFill>
                <a:latin typeface="Century Gothic"/>
                <a:ea typeface="Century Gothic"/>
              </a:rPr>
              <a:t>No One is Safe Attitude -Maintain a vigilant mindset that assumes the system is always at risk, encouraging proactive security measures.</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2895480" y="-63720"/>
            <a:ext cx="8609400" cy="1292040"/>
          </a:xfrm>
          <a:prstGeom prst="rect">
            <a:avLst/>
          </a:prstGeom>
          <a:noFill/>
          <a:ln w="0">
            <a:noFill/>
          </a:ln>
        </p:spPr>
        <p:txBody>
          <a:bodyPr lIns="0" rIns="0" tIns="0" bIns="0" anchor="ctr">
            <a:normAutofit/>
          </a:bodyPr>
          <a:p>
            <a:pPr algn="r">
              <a:lnSpc>
                <a:spcPct val="90000"/>
              </a:lnSpc>
              <a:buNone/>
              <a:tabLst>
                <a:tab algn="l" pos="0"/>
              </a:tabLst>
            </a:pPr>
            <a:r>
              <a:rPr b="0" lang="en-US" sz="4000" spc="-1" strike="noStrike">
                <a:solidFill>
                  <a:srgbClr val="ffffff"/>
                </a:solidFill>
                <a:latin typeface="Century Gothic"/>
                <a:ea typeface="Century Gothic"/>
              </a:rPr>
              <a:t>REFERENCES</a:t>
            </a:r>
            <a:endParaRPr b="0" lang="en-US" sz="4000" spc="-1" strike="noStrike">
              <a:latin typeface="Arial"/>
            </a:endParaRPr>
          </a:p>
        </p:txBody>
      </p:sp>
      <p:sp>
        <p:nvSpPr>
          <p:cNvPr id="142" name="PlaceHolder 2"/>
          <p:cNvSpPr>
            <a:spLocks noGrp="1"/>
          </p:cNvSpPr>
          <p:nvPr>
            <p:ph/>
          </p:nvPr>
        </p:nvSpPr>
        <p:spPr>
          <a:xfrm>
            <a:off x="181800" y="1006560"/>
            <a:ext cx="10901880" cy="4936680"/>
          </a:xfrm>
          <a:prstGeom prst="rect">
            <a:avLst/>
          </a:prstGeom>
          <a:noFill/>
          <a:ln w="0">
            <a:noFill/>
          </a:ln>
        </p:spPr>
        <p:txBody>
          <a:bodyPr lIns="0" rIns="0" tIns="0" bIns="0" anchor="t">
            <a:normAutofit/>
          </a:bodyPr>
          <a:p>
            <a:pPr>
              <a:lnSpc>
                <a:spcPct val="100000"/>
              </a:lnSpc>
              <a:buNone/>
            </a:pPr>
            <a:r>
              <a:rPr b="0" lang="en-US" sz="1800" spc="-1" strike="noStrike">
                <a:solidFill>
                  <a:srgbClr val="ffffff"/>
                </a:solidFill>
                <a:latin typeface="Century Gothic"/>
                <a:ea typeface="Century Gothic"/>
              </a:rPr>
              <a:t>An Effortless Vulnerability Scanner. Intruder. (n.d.). </a:t>
            </a:r>
            <a:r>
              <a:rPr b="0" lang="en-US" sz="1800" spc="-1" strike="noStrike" u="sng">
                <a:solidFill>
                  <a:srgbClr val="0000ff"/>
                </a:solidFill>
                <a:uFillTx/>
                <a:latin typeface="Century Gothic"/>
                <a:ea typeface="Century Gothic"/>
                <a:hlinkClick r:id="rId1"/>
              </a:rPr>
              <a:t>https://www.intruder.io/</a:t>
            </a:r>
            <a:endParaRPr b="0" lang="en-US" sz="1800" spc="-1" strike="noStrike">
              <a:latin typeface="Arial"/>
            </a:endParaRPr>
          </a:p>
          <a:p>
            <a:pPr>
              <a:lnSpc>
                <a:spcPct val="100000"/>
              </a:lnSpc>
              <a:buNone/>
            </a:pPr>
            <a:r>
              <a:rPr b="0" lang="en-US" sz="1800" spc="-1" strike="noStrike">
                <a:solidFill>
                  <a:srgbClr val="ffffff"/>
                </a:solidFill>
                <a:latin typeface="Century Gothic"/>
                <a:ea typeface="Century Gothic"/>
              </a:rPr>
              <a:t>Argintaru, D. (2021). Data Encryption: How to Protect Data in Transit, Data in Use and Data at Rest. Mimecast.com. </a:t>
            </a:r>
            <a:r>
              <a:rPr b="0" lang="en-US" sz="1800" spc="-1" strike="noStrike" u="sng">
                <a:solidFill>
                  <a:srgbClr val="0000ff"/>
                </a:solidFill>
                <a:uFillTx/>
                <a:latin typeface="Century Gothic"/>
                <a:ea typeface="Century Gothic"/>
                <a:hlinkClick r:id="rId2"/>
              </a:rPr>
              <a:t>https://www.mimecast.com/blog/data-in-transit-vs-motion-vs-rest/</a:t>
            </a:r>
            <a:endParaRPr b="0" lang="en-US" sz="1800" spc="-1" strike="noStrike">
              <a:latin typeface="Arial"/>
            </a:endParaRPr>
          </a:p>
          <a:p>
            <a:pPr>
              <a:lnSpc>
                <a:spcPct val="100000"/>
              </a:lnSpc>
              <a:buNone/>
            </a:pPr>
            <a:r>
              <a:rPr b="0" lang="en-US" sz="1800" spc="-1" strike="noStrike">
                <a:solidFill>
                  <a:srgbClr val="ffffff"/>
                </a:solidFill>
                <a:latin typeface="Century Gothic"/>
                <a:ea typeface="Century Gothic"/>
              </a:rPr>
              <a:t>Authentication, Authorization, Accounting and Identity Management. (2018, April 3). CCSI. </a:t>
            </a:r>
            <a:r>
              <a:rPr b="0" lang="en-US" sz="1800" spc="-1" strike="noStrike" u="sng">
                <a:solidFill>
                  <a:srgbClr val="0000ff"/>
                </a:solidFill>
                <a:uFillTx/>
                <a:latin typeface="Century Gothic"/>
                <a:ea typeface="Century Gothic"/>
                <a:hlinkClick r:id="rId3"/>
              </a:rPr>
              <a:t>https://www.ccsinet.com/blog/aaa-identity-management/</a:t>
            </a:r>
            <a:endParaRPr b="0" lang="en-US" sz="1800" spc="-1" strike="noStrike">
              <a:latin typeface="Arial"/>
            </a:endParaRPr>
          </a:p>
          <a:p>
            <a:pPr>
              <a:lnSpc>
                <a:spcPct val="100000"/>
              </a:lnSpc>
              <a:buNone/>
            </a:pPr>
            <a:r>
              <a:rPr b="0" lang="en-US" sz="1800" spc="-1" strike="noStrike">
                <a:solidFill>
                  <a:srgbClr val="ffffff"/>
                </a:solidFill>
                <a:latin typeface="Century Gothic"/>
                <a:ea typeface="Century Gothic"/>
              </a:rPr>
              <a:t>Fogg, E. (2021, May 11). What Can and Should be Automated in Software Development? ProdPerfect. </a:t>
            </a:r>
            <a:r>
              <a:rPr b="0" lang="en-US" sz="1800" spc="-1" strike="noStrike" u="sng">
                <a:solidFill>
                  <a:srgbClr val="0000ff"/>
                </a:solidFill>
                <a:uFillTx/>
                <a:latin typeface="Century Gothic"/>
                <a:ea typeface="Century Gothic"/>
                <a:hlinkClick r:id="rId4"/>
              </a:rPr>
              <a:t>https://prodperfect.com/blog/test-development/automated-software-development/#:~:text=Automating%20part%20of%20your%20application</a:t>
            </a:r>
            <a:r>
              <a:rPr b="0" lang="en-US" sz="1800" spc="-1" strike="noStrike">
                <a:solidFill>
                  <a:srgbClr val="ffffff"/>
                </a:solidFill>
                <a:latin typeface="Century Gothic"/>
                <a:ea typeface="Century Gothic"/>
              </a:rPr>
              <a:t>’s,quality%20of%20your%20test%20suite</a:t>
            </a:r>
            <a:endParaRPr b="0" lang="en-US" sz="1800" spc="-1" strike="noStrike">
              <a:latin typeface="Arial"/>
            </a:endParaRPr>
          </a:p>
          <a:p>
            <a:pPr>
              <a:lnSpc>
                <a:spcPct val="100000"/>
              </a:lnSpc>
              <a:buNone/>
            </a:pPr>
            <a:r>
              <a:rPr b="0" lang="en-US" sz="1800" spc="-1" strike="noStrike">
                <a:solidFill>
                  <a:srgbClr val="ffffff"/>
                </a:solidFill>
                <a:latin typeface="Century Gothic"/>
                <a:ea typeface="Century Gothic"/>
              </a:rPr>
              <a:t>Hill, M. (2021, July 16). The 15 biggest data breaches of the 21st century. CSO Online. </a:t>
            </a:r>
            <a:r>
              <a:rPr b="0" lang="en-US" sz="1800" spc="-1" strike="noStrike" u="sng">
                <a:solidFill>
                  <a:srgbClr val="0000ff"/>
                </a:solidFill>
                <a:uFillTx/>
                <a:latin typeface="Century Gothic"/>
                <a:ea typeface="Century Gothic"/>
                <a:hlinkClick r:id="rId5"/>
              </a:rPr>
              <a:t>https://www.csoonline.com/article/2130877/the-biggest-data-breaches-of-the-21st-century.html</a:t>
            </a:r>
            <a:endParaRPr b="0" lang="en-US" sz="1800" spc="-1" strike="noStrike">
              <a:latin typeface="Arial"/>
            </a:endParaRPr>
          </a:p>
          <a:p>
            <a:pPr>
              <a:lnSpc>
                <a:spcPct val="100000"/>
              </a:lnSpc>
              <a:buNone/>
            </a:pPr>
            <a:r>
              <a:rPr b="0" lang="en-US" sz="1800" spc="-1" strike="noStrike">
                <a:solidFill>
                  <a:srgbClr val="ffffff"/>
                </a:solidFill>
                <a:latin typeface="Century Gothic"/>
                <a:ea typeface="Century Gothic"/>
              </a:rPr>
              <a:t>LoadNinja. (n.d.). Create and Run Load Tests in Half the Time.  </a:t>
            </a:r>
            <a:r>
              <a:rPr b="0" lang="en-US" sz="1800" spc="-1" strike="noStrike" u="sng">
                <a:solidFill>
                  <a:srgbClr val="0000ff"/>
                </a:solidFill>
                <a:uFillTx/>
                <a:latin typeface="Century Gothic"/>
                <a:ea typeface="Century Gothic"/>
                <a:hlinkClick r:id="rId6"/>
              </a:rPr>
              <a:t>https://loadninja.com/</a:t>
            </a:r>
            <a:endParaRPr b="0" lang="en-US" sz="1800" spc="-1" strike="noStrike">
              <a:latin typeface="Arial"/>
            </a:endParaRPr>
          </a:p>
          <a:p>
            <a:pPr>
              <a:lnSpc>
                <a:spcPct val="100000"/>
              </a:lnSpc>
              <a:buNone/>
            </a:pPr>
            <a:r>
              <a:rPr b="0" lang="en-US" sz="1800" spc="-1" strike="noStrike">
                <a:solidFill>
                  <a:srgbClr val="ffffff"/>
                </a:solidFill>
                <a:latin typeface="Century Gothic"/>
                <a:ea typeface="Century Gothic"/>
              </a:rPr>
              <a:t>Logentries. (n.d.). Log Management &amp; Analysis Software Made Easy. </a:t>
            </a:r>
            <a:r>
              <a:rPr b="0" lang="en-US" sz="1800" spc="-1" strike="noStrike" u="sng">
                <a:solidFill>
                  <a:srgbClr val="0000ff"/>
                </a:solidFill>
                <a:uFillTx/>
                <a:latin typeface="Century Gothic"/>
                <a:ea typeface="Century Gothic"/>
                <a:hlinkClick r:id="rId7"/>
              </a:rPr>
              <a:t>https://logentries.com/</a:t>
            </a:r>
            <a:endParaRPr b="0" lang="en-US" sz="1800" spc="-1" strike="noStrike">
              <a:latin typeface="Arial"/>
            </a:endParaRPr>
          </a:p>
          <a:p>
            <a:pPr>
              <a:lnSpc>
                <a:spcPct val="100000"/>
              </a:lnSpc>
              <a:buNone/>
            </a:pPr>
            <a:r>
              <a:rPr b="0" lang="en-US" sz="1800" spc="-1" strike="noStrike">
                <a:solidFill>
                  <a:srgbClr val="ffffff"/>
                </a:solidFill>
                <a:latin typeface="Century Gothic"/>
                <a:ea typeface="Century Gothic"/>
              </a:rPr>
              <a:t>Parasoft. (2021, June 7). C++test - Check C++ and C Code for Compliance.  </a:t>
            </a:r>
            <a:r>
              <a:rPr b="0" lang="en-US" sz="1800" spc="-1" strike="noStrike" u="sng">
                <a:solidFill>
                  <a:srgbClr val="0000ff"/>
                </a:solidFill>
                <a:uFillTx/>
                <a:latin typeface="Century Gothic"/>
                <a:ea typeface="Century Gothic"/>
                <a:hlinkClick r:id="rId8"/>
              </a:rPr>
              <a:t>https://www.parasoft.com/products/parasoft-c-ctest/</a:t>
            </a:r>
            <a:endParaRPr b="0" lang="en-US" sz="1800" spc="-1" strike="noStrike">
              <a:latin typeface="Arial"/>
            </a:endParaRPr>
          </a:p>
          <a:p>
            <a:pPr>
              <a:lnSpc>
                <a:spcPct val="100000"/>
              </a:lnSpc>
              <a:buNone/>
            </a:pPr>
            <a:r>
              <a:rPr b="0" lang="en-US" sz="1800" spc="-1" strike="noStrike">
                <a:solidFill>
                  <a:srgbClr val="ffffff"/>
                </a:solidFill>
                <a:latin typeface="Century Gothic"/>
                <a:ea typeface="Century Gothic"/>
              </a:rPr>
              <a:t>RedHat. (2021). What is DevSecOps? </a:t>
            </a:r>
            <a:r>
              <a:rPr b="0" lang="en-US" sz="1800" spc="-1" strike="noStrike" u="sng">
                <a:solidFill>
                  <a:srgbClr val="0000ff"/>
                </a:solidFill>
                <a:uFillTx/>
                <a:latin typeface="Century Gothic"/>
                <a:ea typeface="Century Gothic"/>
                <a:hlinkClick r:id="rId9"/>
              </a:rPr>
              <a:t>https://www.redhat.com/en/topics/security/devsecops/approach#:~:text=DevSecOps%20helps%20IT%20and%20security,development%20and%20infrastructure%20life%20cycle</a:t>
            </a:r>
            <a:endParaRPr b="0" lang="en-US" sz="1800" spc="-1" strike="noStrike">
              <a:latin typeface="Arial"/>
            </a:endParaRPr>
          </a:p>
        </p:txBody>
      </p:sp>
      <p:pic>
        <p:nvPicPr>
          <p:cNvPr id="143" name="Google Shape;239;p14" descr="Green Pace logo"/>
          <p:cNvPicPr/>
          <p:nvPr/>
        </p:nvPicPr>
        <p:blipFill>
          <a:blip r:embed="rId10"/>
          <a:stretch/>
        </p:blipFill>
        <p:spPr>
          <a:xfrm>
            <a:off x="11084040" y="5440680"/>
            <a:ext cx="885600" cy="114804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2895480" y="764280"/>
            <a:ext cx="8609400" cy="1292040"/>
          </a:xfrm>
          <a:prstGeom prst="rect">
            <a:avLst/>
          </a:prstGeom>
          <a:noFill/>
          <a:ln w="0">
            <a:noFill/>
          </a:ln>
        </p:spPr>
        <p:txBody>
          <a:bodyPr lIns="0" rIns="0" tIns="0" bIns="0" anchor="ctr">
            <a:normAutofit/>
          </a:bodyPr>
          <a:p>
            <a:pPr algn="r">
              <a:lnSpc>
                <a:spcPct val="90000"/>
              </a:lnSpc>
              <a:buNone/>
              <a:tabLst>
                <a:tab algn="l" pos="0"/>
              </a:tabLst>
            </a:pPr>
            <a:r>
              <a:rPr b="0" lang="en-US" sz="4000" spc="-1" strike="noStrike">
                <a:solidFill>
                  <a:srgbClr val="ffffff"/>
                </a:solidFill>
                <a:latin typeface="Century Gothic"/>
                <a:ea typeface="Century Gothic"/>
              </a:rPr>
              <a:t>OVERVIEW: DEFENSE IN DEPTH</a:t>
            </a:r>
            <a:endParaRPr b="0" lang="en-US" sz="4000" spc="-1" strike="noStrike">
              <a:latin typeface="Arial"/>
            </a:endParaRPr>
          </a:p>
        </p:txBody>
      </p:sp>
      <p:sp>
        <p:nvSpPr>
          <p:cNvPr id="89" name="PlaceHolder 2"/>
          <p:cNvSpPr>
            <a:spLocks noGrp="1"/>
          </p:cNvSpPr>
          <p:nvPr>
            <p:ph/>
          </p:nvPr>
        </p:nvSpPr>
        <p:spPr>
          <a:xfrm>
            <a:off x="109800" y="2194560"/>
            <a:ext cx="6518880" cy="4023000"/>
          </a:xfrm>
          <a:prstGeom prst="rect">
            <a:avLst/>
          </a:prstGeom>
          <a:noFill/>
          <a:ln w="0">
            <a:noFill/>
          </a:ln>
        </p:spPr>
        <p:txBody>
          <a:bodyPr lIns="0" rIns="0" tIns="0" bIns="0" anchor="t">
            <a:normAutofit fontScale="83000"/>
          </a:bodyPr>
          <a:p>
            <a:pPr marL="685800">
              <a:lnSpc>
                <a:spcPct val="90000"/>
              </a:lnSpc>
              <a:buNone/>
              <a:tabLst>
                <a:tab algn="l" pos="0"/>
              </a:tabLst>
            </a:pPr>
            <a:r>
              <a:rPr b="0" lang="en-US" sz="2200" spc="-1" strike="noStrike">
                <a:solidFill>
                  <a:srgbClr val="ffffff"/>
                </a:solidFill>
                <a:latin typeface="Century Gothic"/>
                <a:ea typeface="Century Gothic"/>
              </a:rPr>
              <a:t>Defense-in-Depth is a layered security approach that involves implementing multiple protective measures to create a robust defense against potential threats. Each layer addresses different aspects of security, ensuring that even if one layer is compromised, others will continue to provide protection.</a:t>
            </a:r>
            <a:endParaRPr b="0" lang="en-US" sz="2200" spc="-1" strike="noStrike">
              <a:latin typeface="Arial"/>
            </a:endParaRPr>
          </a:p>
          <a:p>
            <a:pPr marL="685800">
              <a:lnSpc>
                <a:spcPct val="90000"/>
              </a:lnSpc>
              <a:buNone/>
              <a:tabLst>
                <a:tab algn="l" pos="0"/>
              </a:tabLst>
            </a:pPr>
            <a:endParaRPr b="0" lang="en-US" sz="2200" spc="-1" strike="noStrike">
              <a:latin typeface="Arial"/>
            </a:endParaRPr>
          </a:p>
          <a:p>
            <a:pPr marL="685800">
              <a:lnSpc>
                <a:spcPct val="90000"/>
              </a:lnSpc>
              <a:buNone/>
              <a:tabLst>
                <a:tab algn="l" pos="0"/>
              </a:tabLst>
            </a:pPr>
            <a:r>
              <a:rPr b="0" lang="en-US" sz="2200" spc="-1" strike="noStrike">
                <a:solidFill>
                  <a:srgbClr val="ffffff"/>
                </a:solidFill>
                <a:latin typeface="Century Gothic"/>
                <a:ea typeface="Century Gothic"/>
              </a:rPr>
              <a:t>The Green Pace Security Policy integrates with the Defense-in-Depth strategy by providing specific guidelines for securing each layer of our systems. From coding standards that prevent common vulnerabilities to encryption policies that protect data in transit and at rest, the policy ensures that every aspect of our development process is fortified against threats.</a:t>
            </a:r>
            <a:endParaRPr b="0" lang="en-US" sz="2200" spc="-1" strike="noStrike">
              <a:latin typeface="Arial"/>
            </a:endParaRPr>
          </a:p>
        </p:txBody>
      </p:sp>
      <p:pic>
        <p:nvPicPr>
          <p:cNvPr id="90"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nvPr/>
        </p:nvPicPr>
        <p:blipFill>
          <a:blip r:embed="rId1"/>
          <a:stretch/>
        </p:blipFill>
        <p:spPr>
          <a:xfrm>
            <a:off x="6888600" y="1769400"/>
            <a:ext cx="5226480" cy="3971880"/>
          </a:xfrm>
          <a:prstGeom prst="rect">
            <a:avLst/>
          </a:prstGeom>
          <a:ln w="0">
            <a:noFill/>
          </a:ln>
        </p:spPr>
      </p:pic>
      <p:pic>
        <p:nvPicPr>
          <p:cNvPr id="91" name="Google Shape;154;p3" descr="Green Pace logo"/>
          <p:cNvPicPr/>
          <p:nvPr/>
        </p:nvPicPr>
        <p:blipFill>
          <a:blip r:embed="rId2"/>
          <a:stretch/>
        </p:blipFill>
        <p:spPr>
          <a:xfrm>
            <a:off x="11084040" y="5764680"/>
            <a:ext cx="885600" cy="114804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3543480" y="404280"/>
            <a:ext cx="8609400" cy="1292040"/>
          </a:xfrm>
          <a:prstGeom prst="rect">
            <a:avLst/>
          </a:prstGeom>
          <a:noFill/>
          <a:ln w="0">
            <a:noFill/>
          </a:ln>
        </p:spPr>
        <p:txBody>
          <a:bodyPr lIns="0" rIns="0" tIns="0" bIns="0" anchor="ctr">
            <a:normAutofit/>
          </a:bodyPr>
          <a:p>
            <a:pPr algn="r">
              <a:lnSpc>
                <a:spcPct val="90000"/>
              </a:lnSpc>
              <a:buNone/>
              <a:tabLst>
                <a:tab algn="l" pos="0"/>
              </a:tabLst>
            </a:pPr>
            <a:r>
              <a:rPr b="0" lang="en-US" sz="4000" spc="-1" strike="noStrike">
                <a:solidFill>
                  <a:srgbClr val="ffffff"/>
                </a:solidFill>
                <a:latin typeface="Century Gothic"/>
                <a:ea typeface="Century Gothic"/>
              </a:rPr>
              <a:t>THREATS MATRIX</a:t>
            </a:r>
            <a:endParaRPr b="0" lang="en-US" sz="4000" spc="-1" strike="noStrike">
              <a:latin typeface="Arial"/>
            </a:endParaRPr>
          </a:p>
        </p:txBody>
      </p:sp>
      <p:sp>
        <p:nvSpPr>
          <p:cNvPr id="93" name="PlaceHolder 2"/>
          <p:cNvSpPr>
            <a:spLocks noGrp="1"/>
          </p:cNvSpPr>
          <p:nvPr>
            <p:ph/>
          </p:nvPr>
        </p:nvSpPr>
        <p:spPr>
          <a:xfrm>
            <a:off x="145800" y="1330560"/>
            <a:ext cx="5568480" cy="5020920"/>
          </a:xfrm>
          <a:prstGeom prst="rect">
            <a:avLst/>
          </a:prstGeom>
          <a:noFill/>
          <a:ln w="0">
            <a:noFill/>
          </a:ln>
        </p:spPr>
        <p:txBody>
          <a:bodyPr lIns="0" rIns="0" tIns="0" bIns="0" anchor="t">
            <a:normAutofit fontScale="85000"/>
          </a:bodyPr>
          <a:p>
            <a:pPr marL="228600">
              <a:lnSpc>
                <a:spcPct val="107000"/>
              </a:lnSpc>
              <a:buNone/>
              <a:tabLst>
                <a:tab algn="l" pos="0"/>
              </a:tabLst>
            </a:pPr>
            <a:endParaRPr b="0" lang="en-US" sz="2000" spc="-1" strike="noStrike">
              <a:latin typeface="Arial"/>
            </a:endParaRPr>
          </a:p>
          <a:p>
            <a:pPr marL="228600">
              <a:lnSpc>
                <a:spcPct val="107000"/>
              </a:lnSpc>
              <a:buNone/>
              <a:tabLst>
                <a:tab algn="l" pos="0"/>
              </a:tabLst>
            </a:pPr>
            <a:r>
              <a:rPr b="0" lang="en-US" sz="2000" spc="-1" strike="noStrike">
                <a:solidFill>
                  <a:srgbClr val="ffffff"/>
                </a:solidFill>
                <a:latin typeface="Century Gothic"/>
                <a:ea typeface="Century Gothic"/>
              </a:rPr>
              <a:t>Input validation issues are common and can often be exploited, making them a likely threat.</a:t>
            </a:r>
            <a:endParaRPr b="0" lang="en-US" sz="2000" spc="-1" strike="noStrike">
              <a:latin typeface="Arial"/>
            </a:endParaRPr>
          </a:p>
          <a:p>
            <a:pPr marL="228600">
              <a:lnSpc>
                <a:spcPct val="107000"/>
              </a:lnSpc>
              <a:buNone/>
              <a:tabLst>
                <a:tab algn="l" pos="0"/>
              </a:tabLst>
            </a:pPr>
            <a:endParaRPr b="0" lang="en-US" sz="2000" spc="-1" strike="noStrike">
              <a:latin typeface="Arial"/>
            </a:endParaRPr>
          </a:p>
          <a:p>
            <a:pPr marL="228600">
              <a:lnSpc>
                <a:spcPct val="107000"/>
              </a:lnSpc>
              <a:buNone/>
              <a:tabLst>
                <a:tab algn="l" pos="0"/>
              </a:tabLst>
            </a:pPr>
            <a:r>
              <a:rPr b="0" lang="en-US" sz="2000" spc="-1" strike="noStrike">
                <a:solidFill>
                  <a:srgbClr val="ffffff"/>
                </a:solidFill>
                <a:latin typeface="Century Gothic"/>
                <a:ea typeface="Century Gothic"/>
              </a:rPr>
              <a:t>SQL injection is a critical vulnerability that can lead to significant data breaches, making it a high-priority threat.</a:t>
            </a:r>
            <a:endParaRPr b="0" lang="en-US" sz="2000" spc="-1" strike="noStrike">
              <a:latin typeface="Arial"/>
            </a:endParaRPr>
          </a:p>
          <a:p>
            <a:pPr marL="228600">
              <a:lnSpc>
                <a:spcPct val="107000"/>
              </a:lnSpc>
              <a:buNone/>
              <a:tabLst>
                <a:tab algn="l" pos="0"/>
              </a:tabLst>
            </a:pPr>
            <a:endParaRPr b="0" lang="en-US" sz="2000" spc="-1" strike="noStrike">
              <a:latin typeface="Arial"/>
            </a:endParaRPr>
          </a:p>
          <a:p>
            <a:pPr marL="228600">
              <a:lnSpc>
                <a:spcPct val="107000"/>
              </a:lnSpc>
              <a:buNone/>
              <a:tabLst>
                <a:tab algn="l" pos="0"/>
              </a:tabLst>
            </a:pPr>
            <a:r>
              <a:rPr b="0" lang="en-US" sz="2000" spc="-1" strike="noStrike">
                <a:solidFill>
                  <a:srgbClr val="ffffff"/>
                </a:solidFill>
                <a:latin typeface="Century Gothic"/>
                <a:ea typeface="Century Gothic"/>
              </a:rPr>
              <a:t>While important, improper error handling is less likely to be exploited compared to other more critical vulnerabilities, so it may be classified as a lower priority.</a:t>
            </a:r>
            <a:endParaRPr b="0" lang="en-US" sz="2000" spc="-1" strike="noStrike">
              <a:latin typeface="Arial"/>
            </a:endParaRPr>
          </a:p>
          <a:p>
            <a:pPr marL="228600">
              <a:lnSpc>
                <a:spcPct val="107000"/>
              </a:lnSpc>
              <a:buNone/>
              <a:tabLst>
                <a:tab algn="l" pos="0"/>
              </a:tabLst>
            </a:pPr>
            <a:endParaRPr b="0" lang="en-US" sz="2000" spc="-1" strike="noStrike">
              <a:latin typeface="Arial"/>
            </a:endParaRPr>
          </a:p>
          <a:p>
            <a:pPr marL="228600">
              <a:lnSpc>
                <a:spcPct val="107000"/>
              </a:lnSpc>
              <a:buNone/>
              <a:tabLst>
                <a:tab algn="l" pos="0"/>
              </a:tabLst>
            </a:pPr>
            <a:r>
              <a:rPr b="0" lang="en-US" sz="2000" spc="-1" strike="noStrike">
                <a:solidFill>
                  <a:srgbClr val="ffffff"/>
                </a:solidFill>
                <a:latin typeface="Century Gothic"/>
                <a:ea typeface="Century Gothic"/>
              </a:rPr>
              <a:t>Storing sensitive data without proper encryption, increasing the risk of data breaches. If proper encryption policies are in place and enforced, the likelihood of insecure data storage can be minimized, making it an unlikely threat.</a:t>
            </a:r>
            <a:endParaRPr b="0" lang="en-US" sz="2000" spc="-1" strike="noStrike">
              <a:latin typeface="Arial"/>
            </a:endParaRPr>
          </a:p>
          <a:p>
            <a:pPr marL="228600">
              <a:lnSpc>
                <a:spcPct val="107000"/>
              </a:lnSpc>
              <a:buNone/>
              <a:tabLst>
                <a:tab algn="l" pos="0"/>
              </a:tabLst>
            </a:pPr>
            <a:endParaRPr b="0" lang="en-US" sz="2000" spc="-1" strike="noStrike">
              <a:latin typeface="Arial"/>
            </a:endParaRPr>
          </a:p>
          <a:p>
            <a:pPr marL="228600">
              <a:lnSpc>
                <a:spcPct val="107000"/>
              </a:lnSpc>
              <a:buNone/>
              <a:tabLst>
                <a:tab algn="l" pos="0"/>
              </a:tabLst>
            </a:pPr>
            <a:endParaRPr b="0" lang="en-US" sz="2000" spc="-1" strike="noStrike">
              <a:latin typeface="Arial"/>
            </a:endParaRPr>
          </a:p>
        </p:txBody>
      </p:sp>
      <p:graphicFrame>
        <p:nvGraphicFramePr>
          <p:cNvPr id="94" name="Google Shape;161;p4"/>
          <p:cNvGraphicFramePr/>
          <p:nvPr/>
        </p:nvGraphicFramePr>
        <p:xfrm>
          <a:off x="5931000" y="1517040"/>
          <a:ext cx="6154920" cy="3538080"/>
        </p:xfrm>
        <a:graphic>
          <a:graphicData uri="http://schemas.openxmlformats.org/drawingml/2006/table">
            <a:tbl>
              <a:tblPr/>
              <a:tblGrid>
                <a:gridCol w="3166560"/>
                <a:gridCol w="2988720"/>
              </a:tblGrid>
              <a:tr h="1769040">
                <a:tc>
                  <a:txBody>
                    <a:bodyPr lIns="91080" rIns="91080" anchor="t">
                      <a:noAutofit/>
                    </a:bodyPr>
                    <a:p>
                      <a:pPr algn="ctr">
                        <a:lnSpc>
                          <a:spcPct val="100000"/>
                        </a:lnSpc>
                        <a:buNone/>
                        <a:tabLst>
                          <a:tab algn="l" pos="0"/>
                        </a:tabLst>
                      </a:pPr>
                      <a:r>
                        <a:rPr b="1" lang="en-US" sz="3600" spc="-1" strike="noStrike">
                          <a:solidFill>
                            <a:srgbClr val="069a2e"/>
                          </a:solidFill>
                          <a:latin typeface="Arial"/>
                          <a:ea typeface="Arial"/>
                        </a:rPr>
                        <a:t>Likely</a:t>
                      </a:r>
                      <a:endParaRPr b="0" lang="en-US" sz="3600" spc="-1" strike="noStrike">
                        <a:latin typeface="Arial"/>
                      </a:endParaRPr>
                    </a:p>
                    <a:p>
                      <a:pPr algn="ctr">
                        <a:lnSpc>
                          <a:spcPct val="100000"/>
                        </a:lnSpc>
                        <a:buNone/>
                        <a:tabLst>
                          <a:tab algn="l" pos="0"/>
                        </a:tabLst>
                      </a:pPr>
                      <a:r>
                        <a:rPr b="0" lang="en-US" sz="3600" spc="-1" strike="noStrike">
                          <a:solidFill>
                            <a:srgbClr val="069a2e"/>
                          </a:solidFill>
                          <a:latin typeface="Arial"/>
                          <a:ea typeface="Arial"/>
                        </a:rPr>
                        <a:t>Unvalidated Input</a:t>
                      </a:r>
                      <a:endParaRPr b="0" lang="en-US" sz="3600" spc="-1" strike="noStrike">
                        <a:latin typeface="Arial"/>
                      </a:endParaRPr>
                    </a:p>
                  </a:txBody>
                  <a:tcPr anchor="t" marL="91080" marR="91080">
                    <a:lnL w="28080">
                      <a:solidFill>
                        <a:srgbClr val="9e9e9e"/>
                      </a:solidFill>
                    </a:lnL>
                    <a:lnR w="28080">
                      <a:solidFill>
                        <a:srgbClr val="9e9e9e"/>
                      </a:solidFill>
                    </a:lnR>
                    <a:lnT w="28080">
                      <a:solidFill>
                        <a:srgbClr val="9e9e9e"/>
                      </a:solidFill>
                    </a:lnT>
                    <a:lnB>
                      <a:noFill/>
                    </a:lnB>
                    <a:solidFill>
                      <a:srgbClr val="729fcf"/>
                    </a:solidFill>
                  </a:tcPr>
                </a:tc>
                <a:tc>
                  <a:txBody>
                    <a:bodyPr lIns="91080" rIns="91080" anchor="t">
                      <a:noAutofit/>
                    </a:bodyPr>
                    <a:p>
                      <a:pPr algn="ctr">
                        <a:lnSpc>
                          <a:spcPct val="100000"/>
                        </a:lnSpc>
                        <a:buNone/>
                        <a:tabLst>
                          <a:tab algn="l" pos="0"/>
                        </a:tabLst>
                      </a:pPr>
                      <a:r>
                        <a:rPr b="1" lang="en-US" sz="3600" spc="-1" strike="noStrike">
                          <a:solidFill>
                            <a:srgbClr val="069a2e"/>
                          </a:solidFill>
                          <a:latin typeface="Arial"/>
                          <a:ea typeface="Arial"/>
                        </a:rPr>
                        <a:t>Priority</a:t>
                      </a:r>
                      <a:endParaRPr b="0" lang="en-US" sz="3600" spc="-1" strike="noStrike">
                        <a:latin typeface="Arial"/>
                      </a:endParaRPr>
                    </a:p>
                    <a:p>
                      <a:pPr algn="ctr">
                        <a:lnSpc>
                          <a:spcPct val="100000"/>
                        </a:lnSpc>
                        <a:buNone/>
                        <a:tabLst>
                          <a:tab algn="l" pos="0"/>
                        </a:tabLst>
                      </a:pPr>
                      <a:r>
                        <a:rPr b="0" lang="en-US" sz="3600" spc="-1" strike="noStrike">
                          <a:solidFill>
                            <a:srgbClr val="069a2e"/>
                          </a:solidFill>
                          <a:latin typeface="Arial"/>
                          <a:ea typeface="Arial"/>
                        </a:rPr>
                        <a:t>SQL Injection</a:t>
                      </a:r>
                      <a:endParaRPr b="0" lang="en-US" sz="3600" spc="-1" strike="noStrike">
                        <a:latin typeface="Arial"/>
                      </a:endParaRPr>
                    </a:p>
                  </a:txBody>
                  <a:tcPr anchor="t" marL="91080" marR="91080">
                    <a:lnL w="28080">
                      <a:solidFill>
                        <a:srgbClr val="9e9e9e"/>
                      </a:solidFill>
                    </a:lnL>
                    <a:lnR w="28080">
                      <a:solidFill>
                        <a:srgbClr val="9e9e9e"/>
                      </a:solidFill>
                    </a:lnR>
                    <a:lnT w="28080">
                      <a:solidFill>
                        <a:srgbClr val="9e9e9e"/>
                      </a:solidFill>
                    </a:lnT>
                    <a:lnB w="28080">
                      <a:solidFill>
                        <a:srgbClr val="9e9e9e"/>
                      </a:solidFill>
                    </a:lnB>
                    <a:solidFill>
                      <a:srgbClr val="fff2cc"/>
                    </a:solidFill>
                  </a:tcPr>
                </a:tc>
              </a:tr>
              <a:tr h="1769400">
                <a:tc>
                  <a:txBody>
                    <a:bodyPr lIns="91080" rIns="91080" anchor="t">
                      <a:noAutofit/>
                    </a:bodyPr>
                    <a:p>
                      <a:pPr algn="ctr">
                        <a:lnSpc>
                          <a:spcPct val="100000"/>
                        </a:lnSpc>
                        <a:buNone/>
                        <a:tabLst>
                          <a:tab algn="l" pos="0"/>
                        </a:tabLst>
                      </a:pPr>
                      <a:r>
                        <a:rPr b="1" lang="en-US" sz="3600" spc="-1" strike="noStrike">
                          <a:solidFill>
                            <a:srgbClr val="069a2e"/>
                          </a:solidFill>
                          <a:latin typeface="Arial"/>
                          <a:ea typeface="Arial"/>
                        </a:rPr>
                        <a:t>Low priority</a:t>
                      </a:r>
                      <a:endParaRPr b="0" lang="en-US" sz="3600" spc="-1" strike="noStrike">
                        <a:latin typeface="Arial"/>
                      </a:endParaRPr>
                    </a:p>
                    <a:p>
                      <a:pPr algn="ctr">
                        <a:lnSpc>
                          <a:spcPct val="100000"/>
                        </a:lnSpc>
                        <a:buNone/>
                        <a:tabLst>
                          <a:tab algn="l" pos="0"/>
                        </a:tabLst>
                      </a:pPr>
                      <a:r>
                        <a:rPr b="0" lang="en-US" sz="3600" spc="-1" strike="noStrike">
                          <a:solidFill>
                            <a:srgbClr val="069a2e"/>
                          </a:solidFill>
                          <a:latin typeface="Arial"/>
                          <a:ea typeface="Arial"/>
                        </a:rPr>
                        <a:t>Improper Error Handling</a:t>
                      </a:r>
                      <a:endParaRPr b="0" lang="en-US" sz="3600" spc="-1" strike="noStrike">
                        <a:latin typeface="Arial"/>
                      </a:endParaRPr>
                    </a:p>
                  </a:txBody>
                  <a:tcPr anchor="t" marL="91080" marR="91080">
                    <a:lnL w="28080">
                      <a:solidFill>
                        <a:srgbClr val="9e9e9e"/>
                      </a:solidFill>
                    </a:lnL>
                    <a:lnR w="28080">
                      <a:solidFill>
                        <a:srgbClr val="9e9e9e"/>
                      </a:solidFill>
                    </a:lnR>
                    <a:lnT w="28080">
                      <a:solidFill>
                        <a:srgbClr val="9e9e9e"/>
                      </a:solidFill>
                    </a:lnT>
                    <a:lnB w="28080">
                      <a:solidFill>
                        <a:srgbClr val="9e9e9e"/>
                      </a:solidFill>
                    </a:lnB>
                    <a:solidFill>
                      <a:srgbClr val="fff2cc"/>
                    </a:solidFill>
                  </a:tcPr>
                </a:tc>
                <a:tc>
                  <a:txBody>
                    <a:bodyPr lIns="91080" rIns="91080" anchor="t">
                      <a:noAutofit/>
                    </a:bodyPr>
                    <a:p>
                      <a:pPr algn="ctr">
                        <a:lnSpc>
                          <a:spcPct val="100000"/>
                        </a:lnSpc>
                        <a:buNone/>
                        <a:tabLst>
                          <a:tab algn="l" pos="0"/>
                        </a:tabLst>
                      </a:pPr>
                      <a:r>
                        <a:rPr b="1" lang="en-US" sz="3600" spc="-1" strike="noStrike">
                          <a:solidFill>
                            <a:srgbClr val="069a2e"/>
                          </a:solidFill>
                          <a:latin typeface="Arial"/>
                          <a:ea typeface="Arial"/>
                        </a:rPr>
                        <a:t>Unlikely</a:t>
                      </a:r>
                      <a:endParaRPr b="0" lang="en-US" sz="3600" spc="-1" strike="noStrike">
                        <a:latin typeface="Arial"/>
                      </a:endParaRPr>
                    </a:p>
                    <a:p>
                      <a:pPr algn="ctr">
                        <a:lnSpc>
                          <a:spcPct val="100000"/>
                        </a:lnSpc>
                        <a:buNone/>
                        <a:tabLst>
                          <a:tab algn="l" pos="0"/>
                        </a:tabLst>
                      </a:pPr>
                      <a:r>
                        <a:rPr b="0" lang="en-US" sz="3600" spc="-1" strike="noStrike">
                          <a:solidFill>
                            <a:srgbClr val="069a2e"/>
                          </a:solidFill>
                          <a:latin typeface="Arial"/>
                          <a:ea typeface="Arial"/>
                        </a:rPr>
                        <a:t>Insecure Data Storage:</a:t>
                      </a:r>
                      <a:endParaRPr b="0" lang="en-US" sz="3600" spc="-1" strike="noStrike">
                        <a:latin typeface="Arial"/>
                      </a:endParaRPr>
                    </a:p>
                  </a:txBody>
                  <a:tcPr anchor="t" marL="91080" marR="91080">
                    <a:lnL>
                      <a:noFill/>
                    </a:lnL>
                    <a:lnR w="28080">
                      <a:solidFill>
                        <a:srgbClr val="9e9e9e"/>
                      </a:solidFill>
                    </a:lnR>
                    <a:lnT w="28080">
                      <a:solidFill>
                        <a:srgbClr val="9e9e9e"/>
                      </a:solidFill>
                    </a:lnT>
                    <a:lnB w="28080">
                      <a:solidFill>
                        <a:srgbClr val="9e9e9e"/>
                      </a:solidFill>
                    </a:lnB>
                    <a:solidFill>
                      <a:srgbClr val="ec9ba4"/>
                    </a:solidFill>
                  </a:tcPr>
                </a:tc>
              </a:tr>
            </a:tbl>
          </a:graphicData>
        </a:graphic>
      </p:graphicFrame>
      <p:pic>
        <p:nvPicPr>
          <p:cNvPr id="95" name="Google Shape;162;p4" descr="Green Pace logo"/>
          <p:cNvPicPr/>
          <p:nvPr/>
        </p:nvPicPr>
        <p:blipFill>
          <a:blip r:embed="rId1"/>
          <a:stretch/>
        </p:blipFill>
        <p:spPr>
          <a:xfrm>
            <a:off x="11228040" y="5656680"/>
            <a:ext cx="885600" cy="114804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3183480" y="-27720"/>
            <a:ext cx="8609400" cy="1292040"/>
          </a:xfrm>
          <a:prstGeom prst="rect">
            <a:avLst/>
          </a:prstGeom>
          <a:noFill/>
          <a:ln w="0">
            <a:noFill/>
          </a:ln>
        </p:spPr>
        <p:txBody>
          <a:bodyPr lIns="0" rIns="0" tIns="0" bIns="0" anchor="ctr">
            <a:normAutofit/>
          </a:bodyPr>
          <a:p>
            <a:pPr algn="r">
              <a:lnSpc>
                <a:spcPct val="90000"/>
              </a:lnSpc>
              <a:buNone/>
              <a:tabLst>
                <a:tab algn="l" pos="0"/>
              </a:tabLst>
            </a:pPr>
            <a:r>
              <a:rPr b="0" lang="en-US" sz="4000" spc="-1" strike="noStrike">
                <a:solidFill>
                  <a:srgbClr val="ffffff"/>
                </a:solidFill>
                <a:latin typeface="Century Gothic"/>
                <a:ea typeface="Century Gothic"/>
              </a:rPr>
              <a:t>10 PRINCIPLES</a:t>
            </a:r>
            <a:endParaRPr b="0" lang="en-US" sz="4000" spc="-1" strike="noStrike">
              <a:latin typeface="Arial"/>
            </a:endParaRPr>
          </a:p>
        </p:txBody>
      </p:sp>
      <p:sp>
        <p:nvSpPr>
          <p:cNvPr id="97" name="PlaceHolder 2"/>
          <p:cNvSpPr>
            <a:spLocks noGrp="1"/>
          </p:cNvSpPr>
          <p:nvPr>
            <p:ph/>
          </p:nvPr>
        </p:nvSpPr>
        <p:spPr>
          <a:xfrm>
            <a:off x="152640" y="914400"/>
            <a:ext cx="11276640" cy="5942880"/>
          </a:xfrm>
          <a:prstGeom prst="rect">
            <a:avLst/>
          </a:prstGeom>
          <a:noFill/>
          <a:ln w="0">
            <a:noFill/>
          </a:ln>
        </p:spPr>
        <p:txBody>
          <a:bodyPr lIns="0" rIns="0" tIns="0" bIns="0" anchor="t">
            <a:normAutofit/>
          </a:bodyPr>
          <a:p>
            <a:pPr marL="432000" indent="-324000">
              <a:lnSpc>
                <a:spcPct val="100000"/>
              </a:lnSpc>
              <a:spcBef>
                <a:spcPts val="1417"/>
              </a:spcBef>
              <a:buClr>
                <a:srgbClr val="ffffff"/>
              </a:buClr>
              <a:buSzPct val="45000"/>
              <a:buFont typeface="Wingdings" charset="2"/>
              <a:buChar char=""/>
            </a:pPr>
            <a:r>
              <a:rPr b="0" lang="en-US" sz="3200" spc="-1" strike="noStrike">
                <a:latin typeface="Arial"/>
              </a:rPr>
              <a:t> </a:t>
            </a:r>
            <a:endParaRPr b="0" lang="en-US" sz="3200" spc="-1" strike="noStrike">
              <a:latin typeface="Arial"/>
            </a:endParaRPr>
          </a:p>
        </p:txBody>
      </p:sp>
      <p:pic>
        <p:nvPicPr>
          <p:cNvPr id="98" name="Google Shape;169;p5" descr="Green Pace logo"/>
          <p:cNvPicPr/>
          <p:nvPr/>
        </p:nvPicPr>
        <p:blipFill>
          <a:blip r:embed="rId1"/>
          <a:stretch/>
        </p:blipFill>
        <p:spPr>
          <a:xfrm>
            <a:off x="11084040" y="5440680"/>
            <a:ext cx="885600" cy="1148040"/>
          </a:xfrm>
          <a:prstGeom prst="rect">
            <a:avLst/>
          </a:prstGeom>
          <a:ln w="0">
            <a:noFill/>
          </a:ln>
        </p:spPr>
      </p:pic>
      <p:sp>
        <p:nvSpPr>
          <p:cNvPr id="99" name="Google Shape;168;p5"/>
          <p:cNvSpPr/>
          <p:nvPr/>
        </p:nvSpPr>
        <p:spPr>
          <a:xfrm>
            <a:off x="152640" y="1185480"/>
            <a:ext cx="5333400" cy="5623560"/>
          </a:xfrm>
          <a:prstGeom prst="rect">
            <a:avLst/>
          </a:prstGeom>
          <a:noFill/>
          <a:ln w="0">
            <a:noFill/>
          </a:ln>
        </p:spPr>
        <p:style>
          <a:lnRef idx="0"/>
          <a:fillRef idx="0"/>
          <a:effectRef idx="0"/>
          <a:fontRef idx="minor"/>
        </p:style>
        <p:txBody>
          <a:bodyPr lIns="90000" rIns="90000" tIns="45000" bIns="45000" anchor="t">
            <a:noAutofit/>
          </a:bodyPr>
          <a:p>
            <a:pPr marL="228600" indent="-228600">
              <a:lnSpc>
                <a:spcPct val="90000"/>
              </a:lnSpc>
              <a:spcAft>
                <a:spcPts val="799"/>
              </a:spcAft>
              <a:buClr>
                <a:srgbClr val="ffffff"/>
              </a:buClr>
              <a:buFont typeface="Arial"/>
              <a:buChar char="•"/>
            </a:pPr>
            <a:r>
              <a:rPr b="0" lang="en-US" sz="1600" spc="-1" strike="noStrike">
                <a:solidFill>
                  <a:srgbClr val="ffffff"/>
                </a:solidFill>
                <a:latin typeface="Century Gothic"/>
                <a:ea typeface="Century Gothic"/>
              </a:rPr>
              <a:t>Validate Input Data</a:t>
            </a:r>
            <a:endParaRPr b="0" lang="en-US" sz="1600" spc="-1" strike="noStrike">
              <a:latin typeface="Arial"/>
            </a:endParaRPr>
          </a:p>
          <a:p>
            <a:pPr lvl="1" marL="685800" indent="-228600">
              <a:lnSpc>
                <a:spcPct val="90000"/>
              </a:lnSpc>
              <a:spcAft>
                <a:spcPts val="799"/>
              </a:spcAft>
              <a:buClr>
                <a:srgbClr val="ffffff"/>
              </a:buClr>
              <a:buFont typeface="Arial"/>
              <a:buChar char="•"/>
            </a:pPr>
            <a:r>
              <a:rPr b="0" lang="en-US" sz="1400" spc="-1" strike="noStrike">
                <a:solidFill>
                  <a:srgbClr val="ffffff"/>
                </a:solidFill>
                <a:latin typeface="Century Gothic"/>
                <a:ea typeface="Century Gothic"/>
              </a:rPr>
              <a:t>STD-001-CPP</a:t>
            </a:r>
            <a:endParaRPr b="0" lang="en-US" sz="1400" spc="-1" strike="noStrike">
              <a:latin typeface="Arial"/>
            </a:endParaRPr>
          </a:p>
          <a:p>
            <a:pPr lvl="1" marL="685800" indent="-228600">
              <a:lnSpc>
                <a:spcPct val="90000"/>
              </a:lnSpc>
              <a:spcAft>
                <a:spcPts val="799"/>
              </a:spcAft>
              <a:buClr>
                <a:srgbClr val="ffffff"/>
              </a:buClr>
              <a:buFont typeface="Arial"/>
              <a:buChar char="•"/>
            </a:pPr>
            <a:r>
              <a:rPr b="0" lang="en-US" sz="1400" spc="-1" strike="noStrike">
                <a:solidFill>
                  <a:srgbClr val="ffffff"/>
                </a:solidFill>
                <a:latin typeface="Century Gothic"/>
                <a:ea typeface="Century Gothic"/>
              </a:rPr>
              <a:t>STD-002-CPP</a:t>
            </a:r>
            <a:endParaRPr b="0" lang="en-US" sz="1400" spc="-1" strike="noStrike">
              <a:latin typeface="Arial"/>
            </a:endParaRPr>
          </a:p>
          <a:p>
            <a:pPr lvl="1" marL="685800" indent="-228600">
              <a:lnSpc>
                <a:spcPct val="90000"/>
              </a:lnSpc>
              <a:spcAft>
                <a:spcPts val="799"/>
              </a:spcAft>
              <a:buClr>
                <a:srgbClr val="ffffff"/>
              </a:buClr>
              <a:buFont typeface="Arial"/>
              <a:buChar char="•"/>
            </a:pPr>
            <a:r>
              <a:rPr b="0" lang="en-US" sz="1400" spc="-1" strike="noStrike">
                <a:solidFill>
                  <a:srgbClr val="ffffff"/>
                </a:solidFill>
                <a:latin typeface="Century Gothic"/>
                <a:ea typeface="Century Gothic"/>
              </a:rPr>
              <a:t>STD-004-CPP</a:t>
            </a:r>
            <a:endParaRPr b="0" lang="en-US" sz="1400" spc="-1" strike="noStrike">
              <a:latin typeface="Arial"/>
            </a:endParaRPr>
          </a:p>
          <a:p>
            <a:pPr marL="228600" indent="-228600">
              <a:lnSpc>
                <a:spcPct val="90000"/>
              </a:lnSpc>
              <a:spcAft>
                <a:spcPts val="799"/>
              </a:spcAft>
              <a:buClr>
                <a:srgbClr val="ffffff"/>
              </a:buClr>
              <a:buFont typeface="Arial"/>
              <a:buChar char="•"/>
            </a:pPr>
            <a:r>
              <a:rPr b="0" lang="en-US" sz="1600" spc="-1" strike="noStrike">
                <a:solidFill>
                  <a:srgbClr val="ffffff"/>
                </a:solidFill>
                <a:latin typeface="Century Gothic"/>
                <a:ea typeface="Century Gothic"/>
              </a:rPr>
              <a:t>Heed Compiler Warnings</a:t>
            </a:r>
            <a:endParaRPr b="0" lang="en-US" sz="1600" spc="-1" strike="noStrike">
              <a:latin typeface="Arial"/>
            </a:endParaRPr>
          </a:p>
          <a:p>
            <a:pPr lvl="1" marL="685800" indent="-228600">
              <a:lnSpc>
                <a:spcPct val="90000"/>
              </a:lnSpc>
              <a:spcAft>
                <a:spcPts val="799"/>
              </a:spcAft>
              <a:buClr>
                <a:srgbClr val="ffffff"/>
              </a:buClr>
              <a:buFont typeface="Arial"/>
              <a:buChar char="•"/>
            </a:pPr>
            <a:r>
              <a:rPr b="0" lang="en-US" sz="1400" spc="-1" strike="noStrike">
                <a:solidFill>
                  <a:srgbClr val="ffffff"/>
                </a:solidFill>
                <a:latin typeface="Century Gothic"/>
                <a:ea typeface="Century Gothic"/>
              </a:rPr>
              <a:t>STD-003-CPP</a:t>
            </a:r>
            <a:endParaRPr b="0" lang="en-US" sz="1400" spc="-1" strike="noStrike">
              <a:latin typeface="Arial"/>
            </a:endParaRPr>
          </a:p>
          <a:p>
            <a:pPr lvl="1" marL="685800" indent="-228600">
              <a:lnSpc>
                <a:spcPct val="90000"/>
              </a:lnSpc>
              <a:spcAft>
                <a:spcPts val="799"/>
              </a:spcAft>
              <a:buClr>
                <a:srgbClr val="ffffff"/>
              </a:buClr>
              <a:buFont typeface="Arial"/>
              <a:buChar char="•"/>
            </a:pPr>
            <a:r>
              <a:rPr b="0" lang="en-US" sz="1400" spc="-1" strike="noStrike">
                <a:solidFill>
                  <a:srgbClr val="ffffff"/>
                </a:solidFill>
                <a:latin typeface="Century Gothic"/>
                <a:ea typeface="Century Gothic"/>
              </a:rPr>
              <a:t>STD-010-CPP</a:t>
            </a:r>
            <a:endParaRPr b="0" lang="en-US" sz="1400" spc="-1" strike="noStrike">
              <a:latin typeface="Arial"/>
            </a:endParaRPr>
          </a:p>
          <a:p>
            <a:pPr marL="228600" indent="-228600">
              <a:lnSpc>
                <a:spcPct val="90000"/>
              </a:lnSpc>
              <a:spcAft>
                <a:spcPts val="799"/>
              </a:spcAft>
              <a:buClr>
                <a:srgbClr val="ffffff"/>
              </a:buClr>
              <a:buFont typeface="Arial"/>
              <a:buChar char="•"/>
            </a:pPr>
            <a:r>
              <a:rPr b="0" lang="en-US" sz="2000" spc="-1" strike="noStrike">
                <a:solidFill>
                  <a:srgbClr val="ffffff"/>
                </a:solidFill>
                <a:latin typeface="Century Gothic"/>
                <a:ea typeface="Century Gothic"/>
              </a:rPr>
              <a:t>Architect and Design for Security Policies</a:t>
            </a:r>
            <a:endParaRPr b="0" lang="en-US" sz="2000" spc="-1" strike="noStrike">
              <a:latin typeface="Arial"/>
            </a:endParaRPr>
          </a:p>
          <a:p>
            <a:pPr lvl="1" marL="685800" indent="-228600">
              <a:lnSpc>
                <a:spcPct val="90000"/>
              </a:lnSpc>
              <a:spcAft>
                <a:spcPts val="799"/>
              </a:spcAft>
              <a:buClr>
                <a:srgbClr val="ffffff"/>
              </a:buClr>
              <a:buFont typeface="Arial"/>
              <a:buChar char="•"/>
            </a:pPr>
            <a:r>
              <a:rPr b="0" lang="en-US" sz="1400" spc="-1" strike="noStrike">
                <a:solidFill>
                  <a:srgbClr val="ffffff"/>
                </a:solidFill>
                <a:latin typeface="Century Gothic"/>
                <a:ea typeface="Century Gothic"/>
              </a:rPr>
              <a:t>STD-009-CPP</a:t>
            </a:r>
            <a:endParaRPr b="0" lang="en-US" sz="1400" spc="-1" strike="noStrike">
              <a:latin typeface="Arial"/>
            </a:endParaRPr>
          </a:p>
          <a:p>
            <a:pPr marL="228600" indent="-228600">
              <a:lnSpc>
                <a:spcPct val="90000"/>
              </a:lnSpc>
              <a:spcAft>
                <a:spcPts val="799"/>
              </a:spcAft>
              <a:buClr>
                <a:srgbClr val="ffffff"/>
              </a:buClr>
              <a:buFont typeface="Arial"/>
              <a:buChar char="•"/>
            </a:pPr>
            <a:r>
              <a:rPr b="0" lang="en-US" sz="2000" spc="-1" strike="noStrike">
                <a:solidFill>
                  <a:srgbClr val="ffffff"/>
                </a:solidFill>
                <a:latin typeface="Century Gothic"/>
                <a:ea typeface="Century Gothic"/>
              </a:rPr>
              <a:t>Keep It Simple</a:t>
            </a:r>
            <a:endParaRPr b="0" lang="en-US" sz="2000" spc="-1" strike="noStrike">
              <a:latin typeface="Arial"/>
            </a:endParaRPr>
          </a:p>
          <a:p>
            <a:pPr lvl="1" marL="685800" indent="-228600">
              <a:lnSpc>
                <a:spcPct val="90000"/>
              </a:lnSpc>
              <a:spcAft>
                <a:spcPts val="799"/>
              </a:spcAft>
              <a:buClr>
                <a:srgbClr val="ffffff"/>
              </a:buClr>
              <a:buFont typeface="Arial"/>
              <a:buChar char="•"/>
            </a:pPr>
            <a:r>
              <a:rPr b="0" lang="en-US" sz="1400" spc="-1" strike="noStrike">
                <a:solidFill>
                  <a:srgbClr val="ffffff"/>
                </a:solidFill>
                <a:latin typeface="Century Gothic"/>
                <a:ea typeface="Century Gothic"/>
              </a:rPr>
              <a:t>STD-008-CPP</a:t>
            </a:r>
            <a:endParaRPr b="0" lang="en-US" sz="1400" spc="-1" strike="noStrike">
              <a:latin typeface="Arial"/>
            </a:endParaRPr>
          </a:p>
          <a:p>
            <a:pPr marL="228600" indent="-228600">
              <a:lnSpc>
                <a:spcPct val="90000"/>
              </a:lnSpc>
              <a:spcAft>
                <a:spcPts val="799"/>
              </a:spcAft>
              <a:buClr>
                <a:srgbClr val="ffffff"/>
              </a:buClr>
              <a:buFont typeface="Arial"/>
              <a:buChar char="•"/>
            </a:pPr>
            <a:r>
              <a:rPr b="0" lang="en-US" sz="2000" spc="-1" strike="noStrike">
                <a:solidFill>
                  <a:srgbClr val="ffffff"/>
                </a:solidFill>
                <a:latin typeface="Century Gothic"/>
                <a:ea typeface="Century Gothic"/>
              </a:rPr>
              <a:t>Default Deny</a:t>
            </a:r>
            <a:endParaRPr b="0" lang="en-US" sz="2000" spc="-1" strike="noStrike">
              <a:latin typeface="Arial"/>
            </a:endParaRPr>
          </a:p>
          <a:p>
            <a:pPr lvl="1" marL="685800" indent="-228600">
              <a:lnSpc>
                <a:spcPct val="90000"/>
              </a:lnSpc>
              <a:spcAft>
                <a:spcPts val="799"/>
              </a:spcAft>
              <a:buClr>
                <a:srgbClr val="ffffff"/>
              </a:buClr>
              <a:buFont typeface="Arial"/>
              <a:buChar char="•"/>
            </a:pPr>
            <a:r>
              <a:rPr b="0" lang="en-US" sz="1400" spc="-1" strike="noStrike">
                <a:solidFill>
                  <a:srgbClr val="ffffff"/>
                </a:solidFill>
                <a:latin typeface="Century Gothic"/>
                <a:ea typeface="Century Gothic"/>
              </a:rPr>
              <a:t>STD-005-CPP</a:t>
            </a:r>
            <a:r>
              <a:rPr b="0" lang="en-US" sz="1400" spc="-1" strike="noStrike">
                <a:solidFill>
                  <a:srgbClr val="ffffff"/>
                </a:solidFill>
                <a:latin typeface="Century Gothic"/>
                <a:ea typeface="Century Gothic"/>
              </a:rPr>
              <a:t>	</a:t>
            </a:r>
            <a:endParaRPr b="0" lang="en-US" sz="1400" spc="-1" strike="noStrike">
              <a:latin typeface="Arial"/>
            </a:endParaRPr>
          </a:p>
        </p:txBody>
      </p:sp>
      <p:sp>
        <p:nvSpPr>
          <p:cNvPr id="100" name="Google Shape;168;p 1"/>
          <p:cNvSpPr/>
          <p:nvPr/>
        </p:nvSpPr>
        <p:spPr>
          <a:xfrm>
            <a:off x="5486400" y="1143000"/>
            <a:ext cx="5409360" cy="4023360"/>
          </a:xfrm>
          <a:prstGeom prst="rect">
            <a:avLst/>
          </a:prstGeom>
          <a:noFill/>
          <a:ln w="0">
            <a:noFill/>
          </a:ln>
        </p:spPr>
        <p:style>
          <a:lnRef idx="0"/>
          <a:fillRef idx="0"/>
          <a:effectRef idx="0"/>
          <a:fontRef idx="minor"/>
        </p:style>
        <p:txBody>
          <a:bodyPr lIns="90000" rIns="90000" tIns="45000" bIns="45000" anchor="t">
            <a:noAutofit/>
          </a:bodyPr>
          <a:p>
            <a:pPr marL="228600" indent="-228600">
              <a:lnSpc>
                <a:spcPct val="90000"/>
              </a:lnSpc>
              <a:spcAft>
                <a:spcPts val="799"/>
              </a:spcAft>
              <a:buClr>
                <a:srgbClr val="ffffff"/>
              </a:buClr>
              <a:buFont typeface="Arial"/>
              <a:buChar char="•"/>
            </a:pPr>
            <a:r>
              <a:rPr b="0" lang="en-US" sz="1800" spc="-1" strike="noStrike">
                <a:solidFill>
                  <a:srgbClr val="ffffff"/>
                </a:solidFill>
                <a:latin typeface="Century Gothic"/>
                <a:ea typeface="Century Gothic"/>
              </a:rPr>
              <a:t>Adhere to the Principle of Least Privilege</a:t>
            </a:r>
            <a:endParaRPr b="0" lang="en-US" sz="1800" spc="-1" strike="noStrike">
              <a:latin typeface="Arial"/>
            </a:endParaRPr>
          </a:p>
          <a:p>
            <a:pPr lvl="1" marL="685800" indent="-228600">
              <a:lnSpc>
                <a:spcPct val="90000"/>
              </a:lnSpc>
              <a:spcAft>
                <a:spcPts val="799"/>
              </a:spcAft>
              <a:buClr>
                <a:srgbClr val="ffffff"/>
              </a:buClr>
              <a:buFont typeface="Arial"/>
              <a:buChar char="•"/>
            </a:pPr>
            <a:r>
              <a:rPr b="0" lang="en-US" sz="1500" spc="-1" strike="noStrike">
                <a:solidFill>
                  <a:srgbClr val="ffffff"/>
                </a:solidFill>
                <a:latin typeface="Century Gothic"/>
                <a:ea typeface="Century Gothic"/>
              </a:rPr>
              <a:t>STD-005-CPP</a:t>
            </a:r>
            <a:endParaRPr b="0" lang="en-US" sz="1500" spc="-1" strike="noStrike">
              <a:latin typeface="Arial"/>
            </a:endParaRPr>
          </a:p>
          <a:p>
            <a:pPr marL="228600" indent="-228600">
              <a:lnSpc>
                <a:spcPct val="90000"/>
              </a:lnSpc>
              <a:spcAft>
                <a:spcPts val="799"/>
              </a:spcAft>
              <a:buClr>
                <a:srgbClr val="ffffff"/>
              </a:buClr>
              <a:buFont typeface="Arial"/>
              <a:buChar char="•"/>
            </a:pPr>
            <a:r>
              <a:rPr b="0" lang="en-US" sz="1800" spc="-1" strike="noStrike">
                <a:solidFill>
                  <a:srgbClr val="ffffff"/>
                </a:solidFill>
                <a:latin typeface="Century Gothic"/>
                <a:ea typeface="Century Gothic"/>
              </a:rPr>
              <a:t>Sanitize Data Sent to Other Systems</a:t>
            </a:r>
            <a:endParaRPr b="0" lang="en-US" sz="1800" spc="-1" strike="noStrike">
              <a:latin typeface="Arial"/>
            </a:endParaRPr>
          </a:p>
          <a:p>
            <a:pPr lvl="1" marL="685800" indent="-228600">
              <a:lnSpc>
                <a:spcPct val="90000"/>
              </a:lnSpc>
              <a:spcAft>
                <a:spcPts val="799"/>
              </a:spcAft>
              <a:buClr>
                <a:srgbClr val="ffffff"/>
              </a:buClr>
              <a:buFont typeface="Arial"/>
              <a:buChar char="•"/>
            </a:pPr>
            <a:r>
              <a:rPr b="0" lang="en-US" sz="1500" spc="-1" strike="noStrike">
                <a:solidFill>
                  <a:srgbClr val="ffffff"/>
                </a:solidFill>
                <a:latin typeface="Century Gothic"/>
                <a:ea typeface="Century Gothic"/>
              </a:rPr>
              <a:t>STD-004-CPP</a:t>
            </a:r>
            <a:endParaRPr b="0" lang="en-US" sz="1500" spc="-1" strike="noStrike">
              <a:latin typeface="Arial"/>
            </a:endParaRPr>
          </a:p>
          <a:p>
            <a:pPr lvl="1" marL="685800" indent="-228600">
              <a:lnSpc>
                <a:spcPct val="90000"/>
              </a:lnSpc>
              <a:spcAft>
                <a:spcPts val="799"/>
              </a:spcAft>
              <a:buClr>
                <a:srgbClr val="ffffff"/>
              </a:buClr>
              <a:buFont typeface="Arial"/>
              <a:buChar char="•"/>
            </a:pPr>
            <a:r>
              <a:rPr b="0" lang="en-US" sz="1500" spc="-1" strike="noStrike">
                <a:solidFill>
                  <a:srgbClr val="ffffff"/>
                </a:solidFill>
                <a:latin typeface="Century Gothic"/>
                <a:ea typeface="Century Gothic"/>
              </a:rPr>
              <a:t>STD-010-CPP</a:t>
            </a:r>
            <a:endParaRPr b="0" lang="en-US" sz="1500" spc="-1" strike="noStrike">
              <a:latin typeface="Arial"/>
            </a:endParaRPr>
          </a:p>
          <a:p>
            <a:pPr marL="228600" indent="-228600">
              <a:lnSpc>
                <a:spcPct val="90000"/>
              </a:lnSpc>
              <a:spcAft>
                <a:spcPts val="799"/>
              </a:spcAft>
              <a:buClr>
                <a:srgbClr val="ffffff"/>
              </a:buClr>
              <a:buFont typeface="Arial"/>
              <a:buChar char="•"/>
            </a:pPr>
            <a:r>
              <a:rPr b="0" lang="en-US" sz="1800" spc="-1" strike="noStrike">
                <a:solidFill>
                  <a:srgbClr val="ffffff"/>
                </a:solidFill>
                <a:latin typeface="Century Gothic"/>
                <a:ea typeface="Century Gothic"/>
              </a:rPr>
              <a:t>Practice Defense in Depth</a:t>
            </a:r>
            <a:endParaRPr b="0" lang="en-US" sz="1800" spc="-1" strike="noStrike">
              <a:latin typeface="Arial"/>
            </a:endParaRPr>
          </a:p>
          <a:p>
            <a:pPr lvl="1" marL="685800" indent="-228600">
              <a:lnSpc>
                <a:spcPct val="90000"/>
              </a:lnSpc>
              <a:spcAft>
                <a:spcPts val="799"/>
              </a:spcAft>
              <a:buClr>
                <a:srgbClr val="ffffff"/>
              </a:buClr>
              <a:buFont typeface="Arial"/>
              <a:buChar char="•"/>
            </a:pPr>
            <a:r>
              <a:rPr b="0" lang="en-US" sz="1500" spc="-1" strike="noStrike">
                <a:solidFill>
                  <a:srgbClr val="ffffff"/>
                </a:solidFill>
                <a:latin typeface="Century Gothic"/>
                <a:ea typeface="Century Gothic"/>
              </a:rPr>
              <a:t>STD-001-CPP</a:t>
            </a:r>
            <a:endParaRPr b="0" lang="en-US" sz="1500" spc="-1" strike="noStrike">
              <a:latin typeface="Arial"/>
            </a:endParaRPr>
          </a:p>
          <a:p>
            <a:pPr lvl="1" marL="685800" indent="-228600">
              <a:lnSpc>
                <a:spcPct val="90000"/>
              </a:lnSpc>
              <a:spcAft>
                <a:spcPts val="799"/>
              </a:spcAft>
              <a:buClr>
                <a:srgbClr val="ffffff"/>
              </a:buClr>
              <a:buFont typeface="Arial"/>
              <a:buChar char="•"/>
            </a:pPr>
            <a:r>
              <a:rPr b="0" lang="en-US" sz="1500" spc="-1" strike="noStrike">
                <a:solidFill>
                  <a:srgbClr val="ffffff"/>
                </a:solidFill>
                <a:latin typeface="Century Gothic"/>
                <a:ea typeface="Century Gothic"/>
              </a:rPr>
              <a:t>STD-002-CPP</a:t>
            </a:r>
            <a:endParaRPr b="0" lang="en-US" sz="1500" spc="-1" strike="noStrike">
              <a:latin typeface="Arial"/>
            </a:endParaRPr>
          </a:p>
          <a:p>
            <a:pPr lvl="1" marL="685800" indent="-228600">
              <a:lnSpc>
                <a:spcPct val="90000"/>
              </a:lnSpc>
              <a:spcAft>
                <a:spcPts val="799"/>
              </a:spcAft>
              <a:buClr>
                <a:srgbClr val="ffffff"/>
              </a:buClr>
              <a:buFont typeface="Arial"/>
              <a:buChar char="•"/>
            </a:pPr>
            <a:r>
              <a:rPr b="0" lang="en-US" sz="1500" spc="-1" strike="noStrike">
                <a:solidFill>
                  <a:srgbClr val="ffffff"/>
                </a:solidFill>
                <a:latin typeface="Century Gothic"/>
                <a:ea typeface="Century Gothic"/>
              </a:rPr>
              <a:t>STD-004-CPP</a:t>
            </a:r>
            <a:endParaRPr b="0" lang="en-US" sz="1500" spc="-1" strike="noStrike">
              <a:latin typeface="Arial"/>
            </a:endParaRPr>
          </a:p>
          <a:p>
            <a:pPr marL="228600" indent="-228600">
              <a:lnSpc>
                <a:spcPct val="90000"/>
              </a:lnSpc>
              <a:spcAft>
                <a:spcPts val="799"/>
              </a:spcAft>
              <a:buClr>
                <a:srgbClr val="ffffff"/>
              </a:buClr>
              <a:buFont typeface="Arial"/>
              <a:buChar char="•"/>
            </a:pPr>
            <a:r>
              <a:rPr b="0" lang="en-US" sz="1800" spc="-1" strike="noStrike">
                <a:solidFill>
                  <a:srgbClr val="ffffff"/>
                </a:solidFill>
                <a:latin typeface="Century Gothic"/>
                <a:ea typeface="Century Gothic"/>
              </a:rPr>
              <a:t>Use Effective Quality Assurance Techniques</a:t>
            </a:r>
            <a:endParaRPr b="0" lang="en-US" sz="1800" spc="-1" strike="noStrike">
              <a:latin typeface="Arial"/>
            </a:endParaRPr>
          </a:p>
          <a:p>
            <a:pPr lvl="1" marL="685800" indent="-228600">
              <a:lnSpc>
                <a:spcPct val="90000"/>
              </a:lnSpc>
              <a:spcAft>
                <a:spcPts val="799"/>
              </a:spcAft>
              <a:buClr>
                <a:srgbClr val="ffffff"/>
              </a:buClr>
              <a:buFont typeface="Arial"/>
              <a:buChar char="•"/>
            </a:pPr>
            <a:r>
              <a:rPr b="0" lang="en-US" sz="1500" spc="-1" strike="noStrike">
                <a:solidFill>
                  <a:srgbClr val="ffffff"/>
                </a:solidFill>
                <a:latin typeface="Century Gothic"/>
                <a:ea typeface="Century Gothic"/>
              </a:rPr>
              <a:t>STD-004-CPP</a:t>
            </a:r>
            <a:endParaRPr b="0" lang="en-US" sz="1500" spc="-1" strike="noStrike">
              <a:latin typeface="Arial"/>
            </a:endParaRPr>
          </a:p>
          <a:p>
            <a:pPr lvl="1" marL="685800" indent="-228600">
              <a:lnSpc>
                <a:spcPct val="90000"/>
              </a:lnSpc>
              <a:spcAft>
                <a:spcPts val="799"/>
              </a:spcAft>
              <a:buClr>
                <a:srgbClr val="ffffff"/>
              </a:buClr>
              <a:buFont typeface="Arial"/>
              <a:buChar char="•"/>
            </a:pPr>
            <a:r>
              <a:rPr b="0" lang="en-US" sz="1500" spc="-1" strike="noStrike">
                <a:solidFill>
                  <a:srgbClr val="ffffff"/>
                </a:solidFill>
                <a:latin typeface="Century Gothic"/>
                <a:ea typeface="Century Gothic"/>
              </a:rPr>
              <a:t>STD-010-CPP</a:t>
            </a:r>
            <a:endParaRPr b="0" lang="en-US" sz="1500" spc="-1" strike="noStrike">
              <a:latin typeface="Arial"/>
            </a:endParaRPr>
          </a:p>
          <a:p>
            <a:pPr marL="228600" indent="-228600">
              <a:lnSpc>
                <a:spcPct val="90000"/>
              </a:lnSpc>
              <a:spcAft>
                <a:spcPts val="799"/>
              </a:spcAft>
              <a:buClr>
                <a:srgbClr val="ffffff"/>
              </a:buClr>
              <a:buFont typeface="Arial"/>
              <a:buChar char="•"/>
            </a:pPr>
            <a:r>
              <a:rPr b="0" lang="en-US" sz="1800" spc="-1" strike="noStrike">
                <a:solidFill>
                  <a:srgbClr val="ffffff"/>
                </a:solidFill>
                <a:latin typeface="Century Gothic"/>
                <a:ea typeface="Century Gothic"/>
              </a:rPr>
              <a:t>Adopt a Secure Coding Standard</a:t>
            </a:r>
            <a:endParaRPr b="0" lang="en-US" sz="1800" spc="-1" strike="noStrike">
              <a:latin typeface="Arial"/>
            </a:endParaRPr>
          </a:p>
          <a:p>
            <a:pPr lvl="1" marL="685800" indent="-228600">
              <a:lnSpc>
                <a:spcPct val="90000"/>
              </a:lnSpc>
              <a:spcAft>
                <a:spcPts val="799"/>
              </a:spcAft>
              <a:buClr>
                <a:srgbClr val="ffffff"/>
              </a:buClr>
              <a:buFont typeface="Arial"/>
              <a:buChar char="•"/>
            </a:pPr>
            <a:r>
              <a:rPr b="0" lang="en-US" sz="1500" spc="-1" strike="noStrike">
                <a:solidFill>
                  <a:srgbClr val="ffffff"/>
                </a:solidFill>
                <a:latin typeface="Century Gothic"/>
                <a:ea typeface="Century Gothic"/>
              </a:rPr>
              <a:t>STD-004-CPP</a:t>
            </a:r>
            <a:endParaRPr b="0" lang="en-US" sz="1500" spc="-1" strike="noStrike">
              <a:latin typeface="Arial"/>
            </a:endParaRPr>
          </a:p>
          <a:p>
            <a:pPr lvl="1" marL="685800" indent="-228600">
              <a:lnSpc>
                <a:spcPct val="90000"/>
              </a:lnSpc>
              <a:spcAft>
                <a:spcPts val="799"/>
              </a:spcAft>
              <a:buClr>
                <a:srgbClr val="ffffff"/>
              </a:buClr>
              <a:buFont typeface="Arial"/>
              <a:buChar char="•"/>
            </a:pPr>
            <a:r>
              <a:rPr b="0" lang="en-US" sz="1500" spc="-1" strike="noStrike">
                <a:solidFill>
                  <a:srgbClr val="ffffff"/>
                </a:solidFill>
                <a:latin typeface="Century Gothic"/>
                <a:ea typeface="Century Gothic"/>
              </a:rPr>
              <a:t>STD-006-CLG</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2895480" y="120600"/>
            <a:ext cx="8609400" cy="891720"/>
          </a:xfrm>
          <a:prstGeom prst="rect">
            <a:avLst/>
          </a:prstGeom>
          <a:noFill/>
          <a:ln w="0">
            <a:noFill/>
          </a:ln>
        </p:spPr>
        <p:txBody>
          <a:bodyPr lIns="0" rIns="0" tIns="0" bIns="0" anchor="ctr">
            <a:normAutofit/>
          </a:bodyPr>
          <a:p>
            <a:pPr algn="r">
              <a:lnSpc>
                <a:spcPct val="90000"/>
              </a:lnSpc>
              <a:buNone/>
              <a:tabLst>
                <a:tab algn="l" pos="0"/>
              </a:tabLst>
            </a:pPr>
            <a:r>
              <a:rPr b="0" lang="en-US" sz="4000" spc="-1" strike="noStrike">
                <a:solidFill>
                  <a:srgbClr val="ffffff"/>
                </a:solidFill>
                <a:latin typeface="Century Gothic"/>
                <a:ea typeface="Century Gothic"/>
              </a:rPr>
              <a:t>CODING STANDARDS</a:t>
            </a:r>
            <a:endParaRPr b="0" lang="en-US" sz="4000" spc="-1" strike="noStrike">
              <a:latin typeface="Arial"/>
            </a:endParaRPr>
          </a:p>
        </p:txBody>
      </p:sp>
      <p:pic>
        <p:nvPicPr>
          <p:cNvPr id="102" name="Google Shape;176;p6" descr="Green Pace logo"/>
          <p:cNvPicPr/>
          <p:nvPr/>
        </p:nvPicPr>
        <p:blipFill>
          <a:blip r:embed="rId1"/>
          <a:stretch/>
        </p:blipFill>
        <p:spPr>
          <a:xfrm>
            <a:off x="11084040" y="5440680"/>
            <a:ext cx="885600" cy="1148040"/>
          </a:xfrm>
          <a:prstGeom prst="rect">
            <a:avLst/>
          </a:prstGeom>
          <a:ln w="0">
            <a:noFill/>
          </a:ln>
        </p:spPr>
      </p:pic>
      <p:graphicFrame>
        <p:nvGraphicFramePr>
          <p:cNvPr id="103" name=""/>
          <p:cNvGraphicFramePr/>
          <p:nvPr/>
        </p:nvGraphicFramePr>
        <p:xfrm>
          <a:off x="489960" y="1631520"/>
          <a:ext cx="7995240" cy="2539800"/>
        </p:xfrm>
        <a:graphic>
          <a:graphicData uri="http://schemas.openxmlformats.org/drawingml/2006/table">
            <a:tbl>
              <a:tblPr/>
              <a:tblGrid>
                <a:gridCol w="1770840"/>
                <a:gridCol w="1059120"/>
                <a:gridCol w="1386720"/>
                <a:gridCol w="1906200"/>
                <a:gridCol w="1108080"/>
                <a:gridCol w="764640"/>
              </a:tblGrid>
              <a:tr h="290520">
                <a:tc>
                  <a:txBody>
                    <a:bodyPr lIns="90000" rIns="90000" anchor="t">
                      <a:noAutofit/>
                    </a:bodyPr>
                    <a:p>
                      <a:pPr algn="ctr">
                        <a:lnSpc>
                          <a:spcPct val="100000"/>
                        </a:lnSpc>
                        <a:buNone/>
                      </a:pPr>
                      <a:r>
                        <a:rPr b="0" lang="en-US" sz="1800" spc="-1" strike="noStrike">
                          <a:solidFill>
                            <a:srgbClr val="000000"/>
                          </a:solidFill>
                          <a:latin typeface="Times new roman"/>
                        </a:rPr>
                        <a:t>Coding Standard</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0" lang="en-US" sz="1800" spc="-1" strike="noStrike">
                          <a:solidFill>
                            <a:srgbClr val="000000"/>
                          </a:solidFill>
                          <a:latin typeface="Times new roman"/>
                        </a:rPr>
                        <a:t>Severity</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0" lang="en-US" sz="1800" spc="-1" strike="noStrike">
                          <a:solidFill>
                            <a:srgbClr val="000000"/>
                          </a:solidFill>
                          <a:latin typeface="Times new roman"/>
                        </a:rPr>
                        <a:t>Likelihood</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0" lang="en-US" sz="1800" spc="-1" strike="noStrike">
                          <a:solidFill>
                            <a:srgbClr val="000000"/>
                          </a:solidFill>
                          <a:latin typeface="Times new roman"/>
                        </a:rPr>
                        <a:t>Remediation Cost</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0" lang="en-US" sz="1800" spc="-1" strike="noStrike">
                          <a:solidFill>
                            <a:srgbClr val="000000"/>
                          </a:solidFill>
                          <a:latin typeface="Times new roman"/>
                        </a:rPr>
                        <a:t>Priority</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gn="ctr">
                        <a:lnSpc>
                          <a:spcPct val="100000"/>
                        </a:lnSpc>
                        <a:buNone/>
                      </a:pPr>
                      <a:r>
                        <a:rPr b="0" lang="en-US" sz="1800" spc="-1" strike="noStrike">
                          <a:solidFill>
                            <a:srgbClr val="000000"/>
                          </a:solidFill>
                          <a:latin typeface="Times new roman"/>
                        </a:rPr>
                        <a:t>Level</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05640">
                <a:tc>
                  <a:txBody>
                    <a:bodyPr lIns="90000" rIns="90000" anchor="t">
                      <a:noAutofit/>
                    </a:bodyPr>
                    <a:p>
                      <a:pPr>
                        <a:lnSpc>
                          <a:spcPct val="100000"/>
                        </a:lnSpc>
                        <a:buNone/>
                      </a:pPr>
                      <a:r>
                        <a:rPr b="0" lang="en-US" sz="1800" spc="-1" strike="noStrike">
                          <a:latin typeface="Times new roman"/>
                        </a:rPr>
                        <a:t>STD-001-CPP</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Times new roman"/>
                        </a:rPr>
                        <a:t>High</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Times new roman"/>
                        </a:rPr>
                        <a:t>Likely</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Times new roman"/>
                        </a:rPr>
                        <a:t>High</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Times new roman"/>
                        </a:rPr>
                        <a:t>P2</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Times new roman"/>
                        </a:rPr>
                        <a:t>L2</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16000">
                <a:tc>
                  <a:txBody>
                    <a:bodyPr lIns="90000" rIns="90000" anchor="t">
                      <a:noAutofit/>
                    </a:bodyPr>
                    <a:p>
                      <a:pPr>
                        <a:lnSpc>
                          <a:spcPct val="100000"/>
                        </a:lnSpc>
                        <a:buNone/>
                      </a:pPr>
                      <a:r>
                        <a:rPr b="0" lang="en-US" sz="1800" spc="-1" strike="noStrike">
                          <a:latin typeface="Times new roman"/>
                        </a:rPr>
                        <a:t>STD-002-CPP</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Times new roman"/>
                        </a:rPr>
                        <a:t>High</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Times new roman"/>
                        </a:rPr>
                        <a:t>Likely</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Times new roman"/>
                        </a:rPr>
                        <a:t>High</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Times new roman"/>
                        </a:rPr>
                        <a:t>P9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Times new roman"/>
                        </a:rPr>
                        <a:t>L2</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16000">
                <a:tc>
                  <a:txBody>
                    <a:bodyPr lIns="90000" rIns="90000" anchor="t">
                      <a:noAutofit/>
                    </a:bodyPr>
                    <a:p>
                      <a:pPr>
                        <a:lnSpc>
                          <a:spcPct val="100000"/>
                        </a:lnSpc>
                        <a:buNone/>
                      </a:pPr>
                      <a:r>
                        <a:rPr b="0" lang="en-US" sz="1800" spc="-1" strike="noStrike">
                          <a:latin typeface="Times new roman"/>
                        </a:rPr>
                        <a:t>STD-003-CPP</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Times new roman"/>
                        </a:rPr>
                        <a:t>High</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Times new roman"/>
                        </a:rPr>
                        <a:t>Likely</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Times new roman"/>
                        </a:rPr>
                        <a:t>Medium</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Times new roman"/>
                        </a:rPr>
                        <a:t>P18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Times new roman"/>
                        </a:rPr>
                        <a:t>L1</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16000">
                <a:tc>
                  <a:txBody>
                    <a:bodyPr lIns="90000" rIns="90000" anchor="t">
                      <a:noAutofit/>
                    </a:bodyPr>
                    <a:p>
                      <a:pPr>
                        <a:lnSpc>
                          <a:spcPct val="100000"/>
                        </a:lnSpc>
                        <a:buNone/>
                      </a:pPr>
                      <a:r>
                        <a:rPr b="0" lang="en-US" sz="1800" spc="-1" strike="noStrike">
                          <a:latin typeface="Times new roman"/>
                        </a:rPr>
                        <a:t>STD-004-CPP</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Times new roman"/>
                        </a:rPr>
                        <a:t>High</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Times new roman"/>
                        </a:rPr>
                        <a:t>Likely</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Times new roman"/>
                        </a:rPr>
                        <a:t>Medium</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Times new roman"/>
                        </a:rPr>
                        <a:t>P18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Times new roman"/>
                        </a:rPr>
                        <a:t>L1</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16000">
                <a:tc>
                  <a:txBody>
                    <a:bodyPr lIns="90000" rIns="90000" anchor="t">
                      <a:noAutofit/>
                    </a:bodyPr>
                    <a:p>
                      <a:pPr>
                        <a:lnSpc>
                          <a:spcPct val="100000"/>
                        </a:lnSpc>
                        <a:buNone/>
                      </a:pPr>
                      <a:r>
                        <a:rPr b="0" lang="en-US" sz="1800" spc="-1" strike="noStrike">
                          <a:latin typeface="Times new roman"/>
                        </a:rPr>
                        <a:t>STD-005-CPP</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Times new roman"/>
                        </a:rPr>
                        <a:t>High</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Times new roman"/>
                        </a:rPr>
                        <a:t>Likely</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Times new roman"/>
                        </a:rPr>
                        <a:t>Medium</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Times new roman"/>
                        </a:rPr>
                        <a:t>P18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Times new roman"/>
                        </a:rPr>
                        <a:t>L1</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16000">
                <a:tc>
                  <a:txBody>
                    <a:bodyPr lIns="90000" rIns="90000" anchor="t">
                      <a:noAutofit/>
                    </a:bodyPr>
                    <a:p>
                      <a:pPr>
                        <a:lnSpc>
                          <a:spcPct val="100000"/>
                        </a:lnSpc>
                        <a:buNone/>
                      </a:pPr>
                      <a:r>
                        <a:rPr b="0" lang="en-US" sz="1800" spc="-1" strike="noStrike">
                          <a:latin typeface="Times new roman"/>
                        </a:rPr>
                        <a:t>STD-006-CPP</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Times new roman"/>
                        </a:rPr>
                        <a:t>Low</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Times new roman"/>
                        </a:rPr>
                        <a:t>Unlikely</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Times new roman"/>
                        </a:rPr>
                        <a:t>High</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Times new roman"/>
                        </a:rPr>
                        <a:t>P1</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Times new roman"/>
                        </a:rPr>
                        <a:t>L3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16000">
                <a:tc>
                  <a:txBody>
                    <a:bodyPr lIns="90000" rIns="90000" anchor="t">
                      <a:noAutofit/>
                    </a:bodyPr>
                    <a:p>
                      <a:pPr>
                        <a:lnSpc>
                          <a:spcPct val="100000"/>
                        </a:lnSpc>
                        <a:buNone/>
                      </a:pPr>
                      <a:r>
                        <a:rPr b="0" lang="en-US" sz="1800" spc="-1" strike="noStrike">
                          <a:latin typeface="Times new roman"/>
                        </a:rPr>
                        <a:t>STD-007-CPP</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Times new roman"/>
                        </a:rPr>
                        <a:t>Low</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Times new roman"/>
                        </a:rPr>
                        <a:t>Likely</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Times new roman"/>
                        </a:rPr>
                        <a:t>Low</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Times new roman"/>
                        </a:rPr>
                        <a:t>P9</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Times new roman"/>
                        </a:rPr>
                        <a:t>L2</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16000">
                <a:tc>
                  <a:txBody>
                    <a:bodyPr lIns="90000" rIns="90000" anchor="t">
                      <a:noAutofit/>
                    </a:bodyPr>
                    <a:p>
                      <a:pPr>
                        <a:lnSpc>
                          <a:spcPct val="100000"/>
                        </a:lnSpc>
                        <a:buNone/>
                      </a:pPr>
                      <a:r>
                        <a:rPr b="0" lang="en-US" sz="1800" spc="-1" strike="noStrike">
                          <a:latin typeface="Times new roman"/>
                        </a:rPr>
                        <a:t>STD-008-CPP</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Times new roman"/>
                        </a:rPr>
                        <a:t>Low</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Times new roman"/>
                        </a:rPr>
                        <a:t>Likely</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Times new roman"/>
                        </a:rPr>
                        <a:t>Medium</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Times new roman"/>
                        </a:rPr>
                        <a:t>P6</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Times new roman"/>
                        </a:rPr>
                        <a:t>L2</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16000">
                <a:tc>
                  <a:txBody>
                    <a:bodyPr lIns="90000" rIns="90000" anchor="t">
                      <a:noAutofit/>
                    </a:bodyPr>
                    <a:p>
                      <a:pPr>
                        <a:lnSpc>
                          <a:spcPct val="100000"/>
                        </a:lnSpc>
                        <a:buNone/>
                      </a:pPr>
                      <a:r>
                        <a:rPr b="0" lang="en-US" sz="1800" spc="-1" strike="noStrike">
                          <a:latin typeface="Times new roman"/>
                        </a:rPr>
                        <a:t>STD-009-CPP</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Times new roman"/>
                        </a:rPr>
                        <a:t>High</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Times new roman"/>
                        </a:rPr>
                        <a:t>Medium</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Times new roman"/>
                        </a:rPr>
                        <a:t>Medium</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Times new roman"/>
                        </a:rPr>
                        <a:t>P18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gn="ctr">
                        <a:lnSpc>
                          <a:spcPct val="100000"/>
                        </a:lnSpc>
                        <a:buNone/>
                      </a:pPr>
                      <a:r>
                        <a:rPr b="0" lang="en-US" sz="1800" spc="-1" strike="noStrike">
                          <a:latin typeface="Times new roman"/>
                        </a:rPr>
                        <a:t>L2</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16000">
                <a:tc>
                  <a:txBody>
                    <a:bodyPr lIns="90000" rIns="90000" anchor="t">
                      <a:noAutofit/>
                    </a:bodyPr>
                    <a:p>
                      <a:pPr>
                        <a:lnSpc>
                          <a:spcPct val="100000"/>
                        </a:lnSpc>
                        <a:buNone/>
                      </a:pPr>
                      <a:r>
                        <a:rPr b="0" lang="en-US" sz="1800" spc="-1" strike="noStrike">
                          <a:latin typeface="Times new roman"/>
                        </a:rPr>
                        <a:t>STD-010-CPP</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Times new roman"/>
                        </a:rPr>
                        <a:t>Medium</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Times new roman"/>
                        </a:rPr>
                        <a:t>Probable</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Times new roman"/>
                        </a:rPr>
                        <a:t>Medium</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Times new roman"/>
                        </a:rPr>
                        <a:t>P8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gn="ctr">
                        <a:lnSpc>
                          <a:spcPct val="100000"/>
                        </a:lnSpc>
                        <a:buNone/>
                      </a:pPr>
                      <a:r>
                        <a:rPr b="0" lang="en-US" sz="1800" spc="-1" strike="noStrike">
                          <a:latin typeface="Times new roman"/>
                        </a:rPr>
                        <a:t>L2</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2895480" y="764280"/>
            <a:ext cx="8609400" cy="1292040"/>
          </a:xfrm>
          <a:prstGeom prst="rect">
            <a:avLst/>
          </a:prstGeom>
          <a:noFill/>
          <a:ln w="0">
            <a:noFill/>
          </a:ln>
        </p:spPr>
        <p:txBody>
          <a:bodyPr lIns="0" rIns="0" tIns="0" bIns="0" anchor="ctr">
            <a:normAutofit/>
          </a:bodyPr>
          <a:p>
            <a:pPr algn="r">
              <a:lnSpc>
                <a:spcPct val="90000"/>
              </a:lnSpc>
              <a:buNone/>
              <a:tabLst>
                <a:tab algn="l" pos="0"/>
              </a:tabLst>
            </a:pPr>
            <a:r>
              <a:rPr b="0" lang="en-US" sz="4000" spc="-1" strike="noStrike">
                <a:solidFill>
                  <a:srgbClr val="ffffff"/>
                </a:solidFill>
                <a:latin typeface="Century Gothic"/>
                <a:ea typeface="Century Gothic"/>
              </a:rPr>
              <a:t>ENCRYPTION POLICIES</a:t>
            </a:r>
            <a:endParaRPr b="0" lang="en-US" sz="4000" spc="-1" strike="noStrike">
              <a:latin typeface="Arial"/>
            </a:endParaRPr>
          </a:p>
        </p:txBody>
      </p:sp>
      <p:sp>
        <p:nvSpPr>
          <p:cNvPr id="105" name="PlaceHolder 2"/>
          <p:cNvSpPr>
            <a:spLocks noGrp="1"/>
          </p:cNvSpPr>
          <p:nvPr>
            <p:ph/>
          </p:nvPr>
        </p:nvSpPr>
        <p:spPr>
          <a:xfrm>
            <a:off x="685800" y="2194560"/>
            <a:ext cx="10286640" cy="4023000"/>
          </a:xfrm>
          <a:prstGeom prst="rect">
            <a:avLst/>
          </a:prstGeom>
          <a:noFill/>
          <a:ln w="0">
            <a:noFill/>
          </a:ln>
        </p:spPr>
        <p:txBody>
          <a:bodyPr lIns="0" rIns="0" tIns="0" bIns="0" anchor="t">
            <a:normAutofit/>
          </a:bodyPr>
          <a:p>
            <a:pPr>
              <a:lnSpc>
                <a:spcPct val="90000"/>
              </a:lnSpc>
              <a:buNone/>
            </a:pPr>
            <a:r>
              <a:rPr b="0" lang="en-US" sz="2000" spc="-1" strike="noStrike">
                <a:solidFill>
                  <a:srgbClr val="ffffff"/>
                </a:solidFill>
                <a:latin typeface="Century Gothic"/>
                <a:ea typeface="Century Gothic"/>
              </a:rPr>
              <a:t>Encryption at Rest -Protects stored data from unauthorized access by encrypting it on storage media, securing it against physical theft or unauthorized access. Ensures data confidentiality and regulatory compliance.</a:t>
            </a:r>
            <a:endParaRPr b="0" lang="en-US" sz="2000" spc="-1" strike="noStrike">
              <a:latin typeface="Arial"/>
            </a:endParaRPr>
          </a:p>
          <a:p>
            <a:pPr>
              <a:lnSpc>
                <a:spcPct val="90000"/>
              </a:lnSpc>
              <a:buNone/>
            </a:pPr>
            <a:endParaRPr b="0" lang="en-US" sz="2000" spc="-1" strike="noStrike">
              <a:latin typeface="Arial"/>
            </a:endParaRPr>
          </a:p>
          <a:p>
            <a:pPr>
              <a:lnSpc>
                <a:spcPct val="90000"/>
              </a:lnSpc>
              <a:buNone/>
            </a:pPr>
            <a:r>
              <a:rPr b="0" lang="en-US" sz="2000" spc="-1" strike="noStrike">
                <a:solidFill>
                  <a:srgbClr val="ffffff"/>
                </a:solidFill>
                <a:latin typeface="Century Gothic"/>
                <a:ea typeface="Century Gothic"/>
              </a:rPr>
              <a:t>Encryption in Flight -Secures data during transmission across networks, preventing interception and tampering. Utilizes secure protocols and Public Key Infrastructure (PKI) for end-to-end encryption.</a:t>
            </a:r>
            <a:endParaRPr b="0" lang="en-US" sz="2000" spc="-1" strike="noStrike">
              <a:latin typeface="Arial"/>
            </a:endParaRPr>
          </a:p>
          <a:p>
            <a:pPr>
              <a:lnSpc>
                <a:spcPct val="90000"/>
              </a:lnSpc>
              <a:buNone/>
            </a:pPr>
            <a:endParaRPr b="0" lang="en-US" sz="2000" spc="-1" strike="noStrike">
              <a:latin typeface="Arial"/>
            </a:endParaRPr>
          </a:p>
          <a:p>
            <a:pPr>
              <a:lnSpc>
                <a:spcPct val="90000"/>
              </a:lnSpc>
              <a:buNone/>
            </a:pPr>
            <a:r>
              <a:rPr b="0" lang="en-US" sz="2000" spc="-1" strike="noStrike">
                <a:solidFill>
                  <a:srgbClr val="ffffff"/>
                </a:solidFill>
                <a:latin typeface="Century Gothic"/>
                <a:ea typeface="Century Gothic"/>
              </a:rPr>
              <a:t>Encryption in Use -Protects data while it’s being processed or accessed, ensuring confidentiality and integrity through identity management and conditional access controls.</a:t>
            </a:r>
            <a:endParaRPr b="0" lang="en-US" sz="2000" spc="-1" strike="noStrike">
              <a:latin typeface="Arial"/>
            </a:endParaRPr>
          </a:p>
          <a:p>
            <a:pPr>
              <a:lnSpc>
                <a:spcPct val="90000"/>
              </a:lnSpc>
              <a:buNone/>
            </a:pPr>
            <a:endParaRPr b="0" lang="en-US" sz="2000" spc="-1" strike="noStrike">
              <a:latin typeface="Arial"/>
            </a:endParaRPr>
          </a:p>
        </p:txBody>
      </p:sp>
      <p:pic>
        <p:nvPicPr>
          <p:cNvPr id="106" name="Google Shape;183;p7" descr="Green Pace logo"/>
          <p:cNvPicPr/>
          <p:nvPr/>
        </p:nvPicPr>
        <p:blipFill>
          <a:blip r:embed="rId1"/>
          <a:stretch/>
        </p:blipFill>
        <p:spPr>
          <a:xfrm>
            <a:off x="11084040" y="5440680"/>
            <a:ext cx="885600" cy="114804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2895480" y="440280"/>
            <a:ext cx="8609400" cy="1292040"/>
          </a:xfrm>
          <a:prstGeom prst="rect">
            <a:avLst/>
          </a:prstGeom>
          <a:noFill/>
          <a:ln w="0">
            <a:noFill/>
          </a:ln>
        </p:spPr>
        <p:txBody>
          <a:bodyPr lIns="0" rIns="0" tIns="0" bIns="0" anchor="ctr">
            <a:normAutofit/>
          </a:bodyPr>
          <a:p>
            <a:pPr algn="r">
              <a:lnSpc>
                <a:spcPct val="90000"/>
              </a:lnSpc>
              <a:buNone/>
              <a:tabLst>
                <a:tab algn="l" pos="0"/>
              </a:tabLst>
            </a:pPr>
            <a:r>
              <a:rPr b="0" lang="en-US" sz="4000" spc="-1" strike="noStrike">
                <a:solidFill>
                  <a:srgbClr val="ffffff"/>
                </a:solidFill>
                <a:latin typeface="Century Gothic"/>
                <a:ea typeface="Century Gothic"/>
              </a:rPr>
              <a:t>TRIPLE-A POLICIES</a:t>
            </a:r>
            <a:endParaRPr b="0" lang="en-US" sz="4000" spc="-1" strike="noStrike">
              <a:latin typeface="Arial"/>
            </a:endParaRPr>
          </a:p>
        </p:txBody>
      </p:sp>
      <p:sp>
        <p:nvSpPr>
          <p:cNvPr id="108" name="PlaceHolder 2"/>
          <p:cNvSpPr>
            <a:spLocks noGrp="1"/>
          </p:cNvSpPr>
          <p:nvPr>
            <p:ph/>
          </p:nvPr>
        </p:nvSpPr>
        <p:spPr>
          <a:xfrm>
            <a:off x="397800" y="1618560"/>
            <a:ext cx="10057680" cy="4552920"/>
          </a:xfrm>
          <a:prstGeom prst="rect">
            <a:avLst/>
          </a:prstGeom>
          <a:noFill/>
          <a:ln w="0">
            <a:noFill/>
          </a:ln>
        </p:spPr>
        <p:txBody>
          <a:bodyPr lIns="0" rIns="0" tIns="0" bIns="0" anchor="t">
            <a:normAutofit fontScale="69000"/>
          </a:bodyPr>
          <a:p>
            <a:pPr marL="228600" indent="-228600">
              <a:lnSpc>
                <a:spcPct val="90000"/>
              </a:lnSpc>
              <a:buClr>
                <a:srgbClr val="ffffff"/>
              </a:buClr>
              <a:buFont typeface="Arial"/>
              <a:buChar char="•"/>
            </a:pPr>
            <a:r>
              <a:rPr b="0" lang="en-US" sz="2400" spc="-1" strike="noStrike">
                <a:solidFill>
                  <a:srgbClr val="ffffff"/>
                </a:solidFill>
                <a:latin typeface="Century Gothic"/>
                <a:ea typeface="Century Gothic"/>
              </a:rPr>
              <a:t> </a:t>
            </a:r>
            <a:r>
              <a:rPr b="0" lang="en-US" sz="2400" spc="-1" strike="noStrike">
                <a:solidFill>
                  <a:srgbClr val="ffffff"/>
                </a:solidFill>
                <a:latin typeface="Century Gothic"/>
                <a:ea typeface="Century Gothic"/>
              </a:rPr>
              <a:t>Authentication is the process of verifying the identity of users before granting access to the system. This policy mandates the use of secure authentication methods to ensure that only authorized users can access sensitive data and resources. The policy requires multi-factor authentication (MFA) to strengthen security. It supports the use of secure protocols for credential management and authentication services, such as AWS or local databases, ensuring robust identity verification.</a:t>
            </a:r>
            <a:endParaRPr b="0" lang="en-US" sz="2400" spc="-1" strike="noStrike">
              <a:latin typeface="Arial"/>
            </a:endParaRPr>
          </a:p>
          <a:p>
            <a:pPr>
              <a:lnSpc>
                <a:spcPct val="90000"/>
              </a:lnSpc>
              <a:buNone/>
            </a:pPr>
            <a:endParaRPr b="0" lang="en-US" sz="2400" spc="-1" strike="noStrike">
              <a:latin typeface="Arial"/>
            </a:endParaRPr>
          </a:p>
          <a:p>
            <a:pPr marL="228600" indent="-228600">
              <a:lnSpc>
                <a:spcPct val="90000"/>
              </a:lnSpc>
              <a:buClr>
                <a:srgbClr val="ffffff"/>
              </a:buClr>
              <a:buFont typeface="Arial"/>
              <a:buChar char="•"/>
            </a:pPr>
            <a:r>
              <a:rPr b="0" lang="en-US" sz="2400" spc="-1" strike="noStrike">
                <a:solidFill>
                  <a:srgbClr val="ffffff"/>
                </a:solidFill>
                <a:latin typeface="Century Gothic"/>
                <a:ea typeface="Century Gothic"/>
              </a:rPr>
              <a:t> </a:t>
            </a:r>
            <a:r>
              <a:rPr b="0" lang="en-US" sz="2400" spc="-1" strike="noStrike">
                <a:solidFill>
                  <a:srgbClr val="ffffff"/>
                </a:solidFill>
                <a:latin typeface="Century Gothic"/>
                <a:ea typeface="Century Gothic"/>
              </a:rPr>
              <a:t>Authorization defines what resources and operations a verified user can access within the system. This policy ensures that users have appropriate permissions based on their roles and responsibilities, preventing unauthorized access to sensitive data. Role-based access control (RBAC) or attribute-based access control (ABAC) is enforced to manage user permissions effectively. The policy also requires regular reviews and updates of user roles to reflect changes in organizational needs and job functions.</a:t>
            </a:r>
            <a:endParaRPr b="0" lang="en-US" sz="2400" spc="-1" strike="noStrike">
              <a:latin typeface="Arial"/>
            </a:endParaRPr>
          </a:p>
          <a:p>
            <a:pPr>
              <a:lnSpc>
                <a:spcPct val="90000"/>
              </a:lnSpc>
              <a:buNone/>
            </a:pPr>
            <a:endParaRPr b="0" lang="en-US" sz="2400" spc="-1" strike="noStrike">
              <a:latin typeface="Arial"/>
            </a:endParaRPr>
          </a:p>
          <a:p>
            <a:pPr marL="228600" indent="-228600">
              <a:lnSpc>
                <a:spcPct val="90000"/>
              </a:lnSpc>
              <a:buClr>
                <a:srgbClr val="ffffff"/>
              </a:buClr>
              <a:buFont typeface="Arial"/>
              <a:buChar char="•"/>
            </a:pPr>
            <a:r>
              <a:rPr b="0" lang="en-US" sz="2400" spc="-1" strike="noStrike">
                <a:solidFill>
                  <a:srgbClr val="ffffff"/>
                </a:solidFill>
                <a:latin typeface="Century Gothic"/>
                <a:ea typeface="Century Gothic"/>
              </a:rPr>
              <a:t>Accounting involves monitoring and recording user activities and system operations. This policy is crucial for ensuring compliance, detecting anomalies, and maintaining system integrity. The policy includes tracking of user logins, resource usage, and any changes made to the database or system. It ensures that all actions are recorded for auditing purposes, helping in the detection of unauthorized activities and supporting forensic investigations.</a:t>
            </a:r>
            <a:endParaRPr b="0" lang="en-US" sz="2400" spc="-1" strike="noStrike">
              <a:latin typeface="Arial"/>
            </a:endParaRPr>
          </a:p>
        </p:txBody>
      </p:sp>
      <p:pic>
        <p:nvPicPr>
          <p:cNvPr id="109" name="Google Shape;190;p8" descr="Green Pace logo"/>
          <p:cNvPicPr/>
          <p:nvPr/>
        </p:nvPicPr>
        <p:blipFill>
          <a:blip r:embed="rId1"/>
          <a:stretch/>
        </p:blipFill>
        <p:spPr>
          <a:xfrm>
            <a:off x="11084040" y="5440680"/>
            <a:ext cx="885600" cy="114804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1143000" y="80280"/>
            <a:ext cx="10972080" cy="1292040"/>
          </a:xfrm>
          <a:prstGeom prst="rect">
            <a:avLst/>
          </a:prstGeom>
          <a:noFill/>
          <a:ln w="0">
            <a:noFill/>
          </a:ln>
        </p:spPr>
        <p:txBody>
          <a:bodyPr lIns="0" rIns="0" tIns="0" bIns="0" anchor="ctr">
            <a:noAutofit/>
          </a:bodyPr>
          <a:p>
            <a:pPr algn="r">
              <a:lnSpc>
                <a:spcPct val="90000"/>
              </a:lnSpc>
              <a:buNone/>
              <a:tabLst>
                <a:tab algn="l" pos="0"/>
              </a:tabLst>
            </a:pPr>
            <a:r>
              <a:rPr b="0" lang="en-US" sz="4000" spc="-1" strike="noStrike">
                <a:solidFill>
                  <a:srgbClr val="ffffff"/>
                </a:solidFill>
                <a:latin typeface="Century Gothic"/>
                <a:ea typeface="Century Gothic"/>
              </a:rPr>
              <a:t>Unit Testing: CanClearEraseCollection</a:t>
            </a:r>
            <a:endParaRPr b="0" lang="en-US" sz="4000" spc="-1" strike="noStrike">
              <a:latin typeface="Arial"/>
            </a:endParaRPr>
          </a:p>
        </p:txBody>
      </p:sp>
      <p:pic>
        <p:nvPicPr>
          <p:cNvPr id="111" name="Google Shape;197;g9504e29505_0_0" descr="Green Pace logo"/>
          <p:cNvPicPr/>
          <p:nvPr/>
        </p:nvPicPr>
        <p:blipFill>
          <a:blip r:embed="rId1"/>
          <a:stretch/>
        </p:blipFill>
        <p:spPr>
          <a:xfrm>
            <a:off x="11084040" y="5440680"/>
            <a:ext cx="885600" cy="1148040"/>
          </a:xfrm>
          <a:prstGeom prst="rect">
            <a:avLst/>
          </a:prstGeom>
          <a:ln w="0">
            <a:noFill/>
          </a:ln>
        </p:spPr>
      </p:pic>
      <p:pic>
        <p:nvPicPr>
          <p:cNvPr id="112" name="Picture 4" descr=""/>
          <p:cNvPicPr/>
          <p:nvPr/>
        </p:nvPicPr>
        <p:blipFill>
          <a:blip r:embed="rId2"/>
          <a:stretch/>
        </p:blipFill>
        <p:spPr>
          <a:xfrm>
            <a:off x="495720" y="2057400"/>
            <a:ext cx="9390960" cy="2819160"/>
          </a:xfrm>
          <a:prstGeom prst="rect">
            <a:avLst/>
          </a:prstGeom>
          <a:ln w="0">
            <a:noFill/>
          </a:ln>
        </p:spPr>
      </p:pic>
      <p:pic>
        <p:nvPicPr>
          <p:cNvPr id="113" name="Picture 6" descr=""/>
          <p:cNvPicPr/>
          <p:nvPr/>
        </p:nvPicPr>
        <p:blipFill>
          <a:blip r:embed="rId3"/>
          <a:stretch/>
        </p:blipFill>
        <p:spPr>
          <a:xfrm>
            <a:off x="495720" y="5174280"/>
            <a:ext cx="9134640" cy="68328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0" y="80280"/>
            <a:ext cx="12115080" cy="1292040"/>
          </a:xfrm>
          <a:prstGeom prst="rect">
            <a:avLst/>
          </a:prstGeom>
          <a:noFill/>
          <a:ln w="0">
            <a:noFill/>
          </a:ln>
        </p:spPr>
        <p:txBody>
          <a:bodyPr lIns="0" rIns="0" tIns="0" bIns="0" anchor="ctr">
            <a:noAutofit/>
          </a:bodyPr>
          <a:p>
            <a:pPr algn="r">
              <a:lnSpc>
                <a:spcPct val="90000"/>
              </a:lnSpc>
              <a:buNone/>
              <a:tabLst>
                <a:tab algn="l" pos="0"/>
              </a:tabLst>
            </a:pPr>
            <a:r>
              <a:rPr b="0" lang="en-US" sz="4000" spc="-1" strike="noStrike">
                <a:solidFill>
                  <a:srgbClr val="ffffff"/>
                </a:solidFill>
                <a:latin typeface="Century Gothic"/>
                <a:ea typeface="Century Gothic"/>
              </a:rPr>
              <a:t>Unit Testing: CanLengthErrorExceptionThrow</a:t>
            </a:r>
            <a:endParaRPr b="0" lang="en-US" sz="4000" spc="-1" strike="noStrike">
              <a:latin typeface="Arial"/>
            </a:endParaRPr>
          </a:p>
        </p:txBody>
      </p:sp>
      <p:pic>
        <p:nvPicPr>
          <p:cNvPr id="115" name="Google Shape;197;g9504e29505_0_ 2" descr="Green Pace logo"/>
          <p:cNvPicPr/>
          <p:nvPr/>
        </p:nvPicPr>
        <p:blipFill>
          <a:blip r:embed="rId1"/>
          <a:stretch/>
        </p:blipFill>
        <p:spPr>
          <a:xfrm>
            <a:off x="11084040" y="5440680"/>
            <a:ext cx="885600" cy="1148040"/>
          </a:xfrm>
          <a:prstGeom prst="rect">
            <a:avLst/>
          </a:prstGeom>
          <a:ln w="0">
            <a:noFill/>
          </a:ln>
        </p:spPr>
      </p:pic>
      <p:pic>
        <p:nvPicPr>
          <p:cNvPr id="116" name="Picture 1" descr=""/>
          <p:cNvPicPr/>
          <p:nvPr/>
        </p:nvPicPr>
        <p:blipFill>
          <a:blip r:embed="rId2"/>
          <a:stretch/>
        </p:blipFill>
        <p:spPr>
          <a:xfrm>
            <a:off x="456840" y="2057400"/>
            <a:ext cx="11201400" cy="1292400"/>
          </a:xfrm>
          <a:prstGeom prst="rect">
            <a:avLst/>
          </a:prstGeom>
          <a:ln w="0">
            <a:noFill/>
          </a:ln>
        </p:spPr>
      </p:pic>
      <p:pic>
        <p:nvPicPr>
          <p:cNvPr id="117" name="Picture 2" descr=""/>
          <p:cNvPicPr/>
          <p:nvPr/>
        </p:nvPicPr>
        <p:blipFill>
          <a:blip r:embed="rId3"/>
          <a:stretch/>
        </p:blipFill>
        <p:spPr>
          <a:xfrm>
            <a:off x="705960" y="5268960"/>
            <a:ext cx="9350640" cy="70596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1243</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2020-08-19T17:59:24Z</dcterms:created>
  <dc:creator>Kathy Shields</dc:creator>
  <dc:description/>
  <dc:language>en-US</dc:language>
  <cp:lastModifiedBy/>
  <dcterms:modified xsi:type="dcterms:W3CDTF">2024-08-25T21:37:48Z</dcterms:modified>
  <cp:revision>12</cp:revision>
  <dc:subject/>
  <dc:title>CS 405 Project Two Presentation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y fmtid="{D5CDD505-2E9C-101B-9397-08002B2CF9AE}" pid="5" name="Notes">
    <vt:r8>14</vt:r8>
  </property>
  <property fmtid="{D5CDD505-2E9C-101B-9397-08002B2CF9AE}" pid="6" name="PresentationFormat">
    <vt:lpwstr>Widescreen</vt:lpwstr>
  </property>
  <property fmtid="{D5CDD505-2E9C-101B-9397-08002B2CF9AE}" pid="7" name="Slides">
    <vt:r8>14</vt:r8>
  </property>
</Properties>
</file>