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6"/>
  </p:notesMasterIdLst>
  <p:handoutMasterIdLst>
    <p:handoutMasterId r:id="rId27"/>
  </p:handoutMasterIdLst>
  <p:sldIdLst>
    <p:sldId id="332" r:id="rId2"/>
    <p:sldId id="403" r:id="rId3"/>
    <p:sldId id="397" r:id="rId4"/>
    <p:sldId id="431" r:id="rId5"/>
    <p:sldId id="406" r:id="rId6"/>
    <p:sldId id="394" r:id="rId7"/>
    <p:sldId id="387" r:id="rId8"/>
    <p:sldId id="388" r:id="rId9"/>
    <p:sldId id="426" r:id="rId10"/>
    <p:sldId id="427" r:id="rId11"/>
    <p:sldId id="423" r:id="rId12"/>
    <p:sldId id="421" r:id="rId13"/>
    <p:sldId id="433" r:id="rId14"/>
    <p:sldId id="428" r:id="rId15"/>
    <p:sldId id="429" r:id="rId16"/>
    <p:sldId id="409" r:id="rId17"/>
    <p:sldId id="424" r:id="rId18"/>
    <p:sldId id="386" r:id="rId19"/>
    <p:sldId id="384" r:id="rId20"/>
    <p:sldId id="400" r:id="rId21"/>
    <p:sldId id="425" r:id="rId22"/>
    <p:sldId id="416" r:id="rId23"/>
    <p:sldId id="385" r:id="rId24"/>
    <p:sldId id="383" r:id="rId2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99" autoAdjust="0"/>
    <p:restoredTop sz="80769" autoAdjust="0"/>
  </p:normalViewPr>
  <p:slideViewPr>
    <p:cSldViewPr>
      <p:cViewPr varScale="1">
        <p:scale>
          <a:sx n="82" d="100"/>
          <a:sy n="82" d="100"/>
        </p:scale>
        <p:origin x="900" y="78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72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EDE27D-3F88-435C-91F6-417B68894FB1}" type="datetimeFigureOut">
              <a:rPr lang="en-AU"/>
              <a:pPr>
                <a:defRPr/>
              </a:pPr>
              <a:t>15/08/2018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055096-68DF-4004-8980-9CA6A6A9A0A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0787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2443E3-1068-45BC-ABBE-B83F9A532704}" type="datetimeFigureOut">
              <a:rPr lang="en-AU"/>
              <a:pPr>
                <a:defRPr/>
              </a:pPr>
              <a:t>15/08/2018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1766E7-058D-410F-AC98-3E0CBAB0F63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49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1766E7-058D-410F-AC98-3E0CBAB0F63D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7231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1766E7-058D-410F-AC98-3E0CBAB0F63D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706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1588" y="5500688"/>
            <a:ext cx="9170987" cy="1357312"/>
            <a:chOff x="1497" y="5500319"/>
            <a:chExt cx="9170984" cy="1357681"/>
          </a:xfrm>
        </p:grpSpPr>
        <p:sp>
          <p:nvSpPr>
            <p:cNvPr id="6" name="Rectangle 5"/>
            <p:cNvSpPr/>
            <p:nvPr userDrawn="1"/>
          </p:nvSpPr>
          <p:spPr>
            <a:xfrm>
              <a:off x="1497" y="5940176"/>
              <a:ext cx="9158284" cy="91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1497" y="5563836"/>
              <a:ext cx="9170984" cy="932115"/>
            </a:xfrm>
            <a:custGeom>
              <a:avLst/>
              <a:gdLst>
                <a:gd name="T0" fmla="*/ 2313 w 2880"/>
                <a:gd name="T1" fmla="*/ 117 h 293"/>
                <a:gd name="T2" fmla="*/ 0 w 2880"/>
                <a:gd name="T3" fmla="*/ 117 h 293"/>
                <a:gd name="T4" fmla="*/ 0 w 2880"/>
                <a:gd name="T5" fmla="*/ 137 h 293"/>
                <a:gd name="T6" fmla="*/ 2030 w 2880"/>
                <a:gd name="T7" fmla="*/ 137 h 293"/>
                <a:gd name="T8" fmla="*/ 2313 w 2880"/>
                <a:gd name="T9" fmla="*/ 117 h 293"/>
                <a:gd name="T10" fmla="*/ 2880 w 2880"/>
                <a:gd name="T11" fmla="*/ 0 h 293"/>
                <a:gd name="T12" fmla="*/ 2880 w 2880"/>
                <a:gd name="T13" fmla="*/ 0 h 293"/>
                <a:gd name="T14" fmla="*/ 2880 w 2880"/>
                <a:gd name="T15" fmla="*/ 117 h 293"/>
                <a:gd name="T16" fmla="*/ 2313 w 2880"/>
                <a:gd name="T17" fmla="*/ 117 h 293"/>
                <a:gd name="T18" fmla="*/ 2784 w 2880"/>
                <a:gd name="T19" fmla="*/ 293 h 293"/>
                <a:gd name="T20" fmla="*/ 2880 w 2880"/>
                <a:gd name="T21" fmla="*/ 293 h 293"/>
                <a:gd name="T22" fmla="*/ 2880 w 2880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093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497" y="5563836"/>
              <a:ext cx="7365998" cy="431917"/>
            </a:xfrm>
            <a:custGeom>
              <a:avLst/>
              <a:gdLst>
                <a:gd name="T0" fmla="*/ 2313 w 2313"/>
                <a:gd name="T1" fmla="*/ 117 h 136"/>
                <a:gd name="T2" fmla="*/ 1860 w 2313"/>
                <a:gd name="T3" fmla="*/ 0 h 136"/>
                <a:gd name="T4" fmla="*/ 0 w 2313"/>
                <a:gd name="T5" fmla="*/ 0 h 136"/>
                <a:gd name="T6" fmla="*/ 0 w 2313"/>
                <a:gd name="T7" fmla="*/ 136 h 136"/>
                <a:gd name="T8" fmla="*/ 2030 w 2313"/>
                <a:gd name="T9" fmla="*/ 136 h 136"/>
                <a:gd name="T10" fmla="*/ 2313 w 2313"/>
                <a:gd name="T11" fmla="*/ 11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367495" y="5563836"/>
              <a:ext cx="1804986" cy="868598"/>
            </a:xfrm>
            <a:custGeom>
              <a:avLst/>
              <a:gdLst>
                <a:gd name="T0" fmla="*/ 476 w 567"/>
                <a:gd name="T1" fmla="*/ 0 h 273"/>
                <a:gd name="T2" fmla="*/ 0 w 567"/>
                <a:gd name="T3" fmla="*/ 117 h 273"/>
                <a:gd name="T4" fmla="*/ 471 w 567"/>
                <a:gd name="T5" fmla="*/ 273 h 273"/>
                <a:gd name="T6" fmla="*/ 567 w 567"/>
                <a:gd name="T7" fmla="*/ 273 h 273"/>
                <a:gd name="T8" fmla="*/ 567 w 567"/>
                <a:gd name="T9" fmla="*/ 0 h 273"/>
                <a:gd name="T10" fmla="*/ 476 w 567"/>
                <a:gd name="T11" fmla="*/ 0 h 2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11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1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3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4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6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950411-9935-456A-861C-9BAE6E7CAACE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3022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876E10-0AE0-47F4-A339-D763F8355C36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4969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 userDrawn="1"/>
        </p:nvGrpSpPr>
        <p:grpSpPr bwMode="auto"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5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7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9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7891992 w 2486"/>
                  <a:gd name="T1" fmla="*/ 257175 h 94"/>
                  <a:gd name="T2" fmla="*/ 6892001 w 2486"/>
                  <a:gd name="T3" fmla="*/ 0 h 94"/>
                  <a:gd name="T4" fmla="*/ 0 w 2486"/>
                  <a:gd name="T5" fmla="*/ 0 h 94"/>
                  <a:gd name="T6" fmla="*/ 0 w 2486"/>
                  <a:gd name="T7" fmla="*/ 298450 h 94"/>
                  <a:gd name="T8" fmla="*/ 7266601 w 2486"/>
                  <a:gd name="T9" fmla="*/ 298450 h 94"/>
                  <a:gd name="T10" fmla="*/ 7891992 w 2486"/>
                  <a:gd name="T11" fmla="*/ 257175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1050996 w 394"/>
                  <a:gd name="T1" fmla="*/ 0 h 189"/>
                  <a:gd name="T2" fmla="*/ 0 w 394"/>
                  <a:gd name="T3" fmla="*/ 257856 h 189"/>
                  <a:gd name="T4" fmla="*/ 1038295 w 394"/>
                  <a:gd name="T5" fmla="*/ 601663 h 189"/>
                  <a:gd name="T6" fmla="*/ 1251034 w 394"/>
                  <a:gd name="T7" fmla="*/ 601663 h 189"/>
                  <a:gd name="T8" fmla="*/ 1251034 w 394"/>
                  <a:gd name="T9" fmla="*/ 0 h 189"/>
                  <a:gd name="T10" fmla="*/ 1050996 w 394"/>
                  <a:gd name="T11" fmla="*/ 0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6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59FD11-5F01-4F18-A0CB-CD0BCAB3E452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9750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1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7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91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0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6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141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 userDrawn="1"/>
        </p:nvGrpSpPr>
        <p:grpSpPr bwMode="auto">
          <a:xfrm>
            <a:off x="-26988" y="357188"/>
            <a:ext cx="9199563" cy="6500812"/>
            <a:chOff x="-26988" y="357188"/>
            <a:chExt cx="9199469" cy="6500812"/>
          </a:xfrm>
        </p:grpSpPr>
        <p:grpSp>
          <p:nvGrpSpPr>
            <p:cNvPr id="6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29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769" cy="957263"/>
              </a:xfrm>
              <a:custGeom>
                <a:avLst/>
                <a:gdLst>
                  <a:gd name="T0" fmla="*/ 0 w 2880"/>
                  <a:gd name="T1" fmla="*/ 0 h 300"/>
                  <a:gd name="T2" fmla="*/ 1186624 w 2880"/>
                  <a:gd name="T3" fmla="*/ 0 h 300"/>
                  <a:gd name="T4" fmla="*/ 2838967 w 2880"/>
                  <a:gd name="T5" fmla="*/ 545640 h 300"/>
                  <a:gd name="T6" fmla="*/ 4430702 w 2880"/>
                  <a:gd name="T7" fmla="*/ 957263 h 300"/>
                  <a:gd name="T8" fmla="*/ 9186769 w 2880"/>
                  <a:gd name="T9" fmla="*/ 957263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0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769" cy="479425"/>
              </a:xfrm>
              <a:custGeom>
                <a:avLst/>
                <a:gdLst>
                  <a:gd name="T0" fmla="*/ 9186769 w 2880"/>
                  <a:gd name="T1" fmla="*/ 0 h 150"/>
                  <a:gd name="T2" fmla="*/ 3834200 w 2880"/>
                  <a:gd name="T3" fmla="*/ 0 h 150"/>
                  <a:gd name="T4" fmla="*/ 2838967 w 2880"/>
                  <a:gd name="T5" fmla="*/ 67120 h 150"/>
                  <a:gd name="T6" fmla="*/ 1167485 w 2880"/>
                  <a:gd name="T7" fmla="*/ 479425 h 150"/>
                  <a:gd name="T8" fmla="*/ 0 w 2880"/>
                  <a:gd name="T9" fmla="*/ 479425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769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2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769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3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769" cy="954088"/>
              </a:xfrm>
              <a:custGeom>
                <a:avLst/>
                <a:gdLst>
                  <a:gd name="T0" fmla="*/ 0 w 2880"/>
                  <a:gd name="T1" fmla="*/ 0 h 299"/>
                  <a:gd name="T2" fmla="*/ 1186624 w 2880"/>
                  <a:gd name="T3" fmla="*/ 0 h 299"/>
                  <a:gd name="T4" fmla="*/ 2838967 w 2880"/>
                  <a:gd name="T5" fmla="*/ 545649 h 299"/>
                  <a:gd name="T6" fmla="*/ 4430702 w 2880"/>
                  <a:gd name="T7" fmla="*/ 954088 h 299"/>
                  <a:gd name="T8" fmla="*/ 9186769 w 2880"/>
                  <a:gd name="T9" fmla="*/ 95408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769" cy="479425"/>
              </a:xfrm>
              <a:custGeom>
                <a:avLst/>
                <a:gdLst>
                  <a:gd name="T0" fmla="*/ 9186769 w 2880"/>
                  <a:gd name="T1" fmla="*/ 0 h 150"/>
                  <a:gd name="T2" fmla="*/ 3834200 w 2880"/>
                  <a:gd name="T3" fmla="*/ 0 h 150"/>
                  <a:gd name="T4" fmla="*/ 2838967 w 2880"/>
                  <a:gd name="T5" fmla="*/ 70316 h 150"/>
                  <a:gd name="T6" fmla="*/ 1167485 w 2880"/>
                  <a:gd name="T7" fmla="*/ 479425 h 150"/>
                  <a:gd name="T8" fmla="*/ 0 w 2880"/>
                  <a:gd name="T9" fmla="*/ 479425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769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769" cy="477837"/>
              </a:xfrm>
              <a:custGeom>
                <a:avLst/>
                <a:gdLst>
                  <a:gd name="T0" fmla="*/ 0 w 2880"/>
                  <a:gd name="T1" fmla="*/ 477837 h 150"/>
                  <a:gd name="T2" fmla="*/ 5333430 w 2880"/>
                  <a:gd name="T3" fmla="*/ 477837 h 150"/>
                  <a:gd name="T4" fmla="*/ 6328663 w 2880"/>
                  <a:gd name="T5" fmla="*/ 410940 h 150"/>
                  <a:gd name="T6" fmla="*/ 7996955 w 2880"/>
                  <a:gd name="T7" fmla="*/ 0 h 150"/>
                  <a:gd name="T8" fmla="*/ 9186769 w 2880"/>
                  <a:gd name="T9" fmla="*/ 0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769" cy="954088"/>
              </a:xfrm>
              <a:custGeom>
                <a:avLst/>
                <a:gdLst>
                  <a:gd name="T0" fmla="*/ 9186769 w 2880"/>
                  <a:gd name="T1" fmla="*/ 954088 h 299"/>
                  <a:gd name="T2" fmla="*/ 7977816 w 2880"/>
                  <a:gd name="T3" fmla="*/ 954088 h 299"/>
                  <a:gd name="T4" fmla="*/ 6328663 w 2880"/>
                  <a:gd name="T5" fmla="*/ 411630 h 299"/>
                  <a:gd name="T6" fmla="*/ 4736928 w 2880"/>
                  <a:gd name="T7" fmla="*/ 0 h 299"/>
                  <a:gd name="T8" fmla="*/ 0 w 2880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769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9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769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0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769" cy="474662"/>
              </a:xfrm>
              <a:custGeom>
                <a:avLst/>
                <a:gdLst>
                  <a:gd name="T0" fmla="*/ 0 w 2880"/>
                  <a:gd name="T1" fmla="*/ 474662 h 149"/>
                  <a:gd name="T2" fmla="*/ 5333430 w 2880"/>
                  <a:gd name="T3" fmla="*/ 474662 h 149"/>
                  <a:gd name="T4" fmla="*/ 6328663 w 2880"/>
                  <a:gd name="T5" fmla="*/ 407763 h 149"/>
                  <a:gd name="T6" fmla="*/ 7996955 w 2880"/>
                  <a:gd name="T7" fmla="*/ 0 h 149"/>
                  <a:gd name="T8" fmla="*/ 9186769 w 2880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" name="Group 29"/>
            <p:cNvGrpSpPr>
              <a:grpSpLocks/>
            </p:cNvGrpSpPr>
            <p:nvPr userDrawn="1"/>
          </p:nvGrpSpPr>
          <p:grpSpPr bwMode="auto"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8" name="Rectangle 7"/>
              <p:cNvSpPr/>
              <p:nvPr userDrawn="1"/>
            </p:nvSpPr>
            <p:spPr>
              <a:xfrm>
                <a:off x="1588" y="5940425"/>
                <a:ext cx="9158193" cy="917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" name="Group 31"/>
              <p:cNvGrpSpPr>
                <a:grpSpLocks/>
              </p:cNvGrpSpPr>
              <p:nvPr userDrawn="1"/>
            </p:nvGrpSpPr>
            <p:grpSpPr bwMode="auto"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24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588" y="5564188"/>
                  <a:ext cx="9170893" cy="931862"/>
                </a:xfrm>
                <a:custGeom>
                  <a:avLst/>
                  <a:gdLst>
                    <a:gd name="T0" fmla="*/ 2313 w 2880"/>
                    <a:gd name="T1" fmla="*/ 117 h 293"/>
                    <a:gd name="T2" fmla="*/ 0 w 2880"/>
                    <a:gd name="T3" fmla="*/ 117 h 293"/>
                    <a:gd name="T4" fmla="*/ 0 w 2880"/>
                    <a:gd name="T5" fmla="*/ 137 h 293"/>
                    <a:gd name="T6" fmla="*/ 2030 w 2880"/>
                    <a:gd name="T7" fmla="*/ 137 h 293"/>
                    <a:gd name="T8" fmla="*/ 2313 w 2880"/>
                    <a:gd name="T9" fmla="*/ 117 h 293"/>
                    <a:gd name="T10" fmla="*/ 2880 w 2880"/>
                    <a:gd name="T11" fmla="*/ 0 h 293"/>
                    <a:gd name="T12" fmla="*/ 2880 w 2880"/>
                    <a:gd name="T13" fmla="*/ 0 h 293"/>
                    <a:gd name="T14" fmla="*/ 2880 w 2880"/>
                    <a:gd name="T15" fmla="*/ 117 h 293"/>
                    <a:gd name="T16" fmla="*/ 2313 w 2880"/>
                    <a:gd name="T17" fmla="*/ 117 h 293"/>
                    <a:gd name="T18" fmla="*/ 2784 w 2880"/>
                    <a:gd name="T19" fmla="*/ 293 h 293"/>
                    <a:gd name="T20" fmla="*/ 2880 w 2880"/>
                    <a:gd name="T21" fmla="*/ 293 h 293"/>
                    <a:gd name="T22" fmla="*/ 2880 w 2880"/>
                    <a:gd name="T23" fmla="*/ 0 h 29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5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588" y="5500688"/>
                  <a:ext cx="9170893" cy="434975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Freeform 9"/>
                <p:cNvSpPr>
                  <a:spLocks/>
                </p:cNvSpPr>
                <p:nvPr userDrawn="1"/>
              </p:nvSpPr>
              <p:spPr bwMode="auto">
                <a:xfrm>
                  <a:off x="1588" y="5564188"/>
                  <a:ext cx="7365925" cy="431800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8" name="Freeform 10"/>
                <p:cNvSpPr>
                  <a:spLocks/>
                </p:cNvSpPr>
                <p:nvPr userDrawn="1"/>
              </p:nvSpPr>
              <p:spPr bwMode="auto">
                <a:xfrm>
                  <a:off x="7367513" y="5564188"/>
                  <a:ext cx="1804968" cy="868362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10" name="Picture 78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1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1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1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3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7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2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 userDrawn="1"/>
        </p:nvGrpSpPr>
        <p:grpSpPr bwMode="auto">
          <a:xfrm>
            <a:off x="-26988" y="357188"/>
            <a:ext cx="9194801" cy="6140450"/>
            <a:chOff x="-26988" y="357188"/>
            <a:chExt cx="9195409" cy="6140081"/>
          </a:xfrm>
        </p:grpSpPr>
        <p:grpSp>
          <p:nvGrpSpPr>
            <p:cNvPr id="6" name="Group 28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20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36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8544" y="5669023"/>
                  <a:ext cx="9168419" cy="99689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7" name="Freeform 24"/>
                <p:cNvSpPr>
                  <a:spLocks/>
                </p:cNvSpPr>
                <p:nvPr userDrawn="1"/>
              </p:nvSpPr>
              <p:spPr bwMode="auto">
                <a:xfrm>
                  <a:off x="-8544" y="5732519"/>
                  <a:ext cx="7363312" cy="433361"/>
                </a:xfrm>
                <a:custGeom>
                  <a:avLst/>
                  <a:gdLst>
                    <a:gd name="T0" fmla="*/ 7363312 w 2313"/>
                    <a:gd name="T1" fmla="*/ 372818 h 136"/>
                    <a:gd name="T2" fmla="*/ 5921211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433361 h 136"/>
                    <a:gd name="T8" fmla="*/ 6462397 w 2313"/>
                    <a:gd name="T9" fmla="*/ 433361 h 136"/>
                    <a:gd name="T10" fmla="*/ 7363312 w 2313"/>
                    <a:gd name="T11" fmla="*/ 372818 h 1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8" name="Freeform 25"/>
                <p:cNvSpPr>
                  <a:spLocks/>
                </p:cNvSpPr>
                <p:nvPr userDrawn="1"/>
              </p:nvSpPr>
              <p:spPr bwMode="auto">
                <a:xfrm>
                  <a:off x="7354768" y="5732519"/>
                  <a:ext cx="1805107" cy="869898"/>
                </a:xfrm>
                <a:custGeom>
                  <a:avLst/>
                  <a:gdLst>
                    <a:gd name="T0" fmla="*/ 1515398 w 567"/>
                    <a:gd name="T1" fmla="*/ 0 h 273"/>
                    <a:gd name="T2" fmla="*/ 0 w 567"/>
                    <a:gd name="T3" fmla="*/ 372813 h 273"/>
                    <a:gd name="T4" fmla="*/ 1499480 w 567"/>
                    <a:gd name="T5" fmla="*/ 869898 h 273"/>
                    <a:gd name="T6" fmla="*/ 1805107 w 567"/>
                    <a:gd name="T7" fmla="*/ 869898 h 273"/>
                    <a:gd name="T8" fmla="*/ 1805107 w 567"/>
                    <a:gd name="T9" fmla="*/ 0 h 273"/>
                    <a:gd name="T10" fmla="*/ 1515398 w 567"/>
                    <a:gd name="T11" fmla="*/ 0 h 2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21" name="Picture 78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23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7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8" name="Freeform 17"/>
              <p:cNvSpPr>
                <a:spLocks/>
              </p:cNvSpPr>
              <p:nvPr userDrawn="1"/>
            </p:nvSpPr>
            <p:spPr bwMode="auto">
              <a:xfrm>
                <a:off x="-17463" y="1971578"/>
                <a:ext cx="9187471" cy="957205"/>
              </a:xfrm>
              <a:custGeom>
                <a:avLst/>
                <a:gdLst>
                  <a:gd name="T0" fmla="*/ 0 w 2880"/>
                  <a:gd name="T1" fmla="*/ 0 h 300"/>
                  <a:gd name="T2" fmla="*/ 1186715 w 2880"/>
                  <a:gd name="T3" fmla="*/ 0 h 300"/>
                  <a:gd name="T4" fmla="*/ 2839184 w 2880"/>
                  <a:gd name="T5" fmla="*/ 545607 h 300"/>
                  <a:gd name="T6" fmla="*/ 4431041 w 2880"/>
                  <a:gd name="T7" fmla="*/ 957205 h 300"/>
                  <a:gd name="T8" fmla="*/ 9187471 w 2880"/>
                  <a:gd name="T9" fmla="*/ 957205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" name="Freeform 18"/>
              <p:cNvSpPr>
                <a:spLocks/>
              </p:cNvSpPr>
              <p:nvPr userDrawn="1"/>
            </p:nvSpPr>
            <p:spPr bwMode="auto">
              <a:xfrm>
                <a:off x="-17463" y="2449387"/>
                <a:ext cx="9187471" cy="479396"/>
              </a:xfrm>
              <a:custGeom>
                <a:avLst/>
                <a:gdLst>
                  <a:gd name="T0" fmla="*/ 9187471 w 2880"/>
                  <a:gd name="T1" fmla="*/ 0 h 150"/>
                  <a:gd name="T2" fmla="*/ 3834493 w 2880"/>
                  <a:gd name="T3" fmla="*/ 0 h 150"/>
                  <a:gd name="T4" fmla="*/ 2839184 w 2880"/>
                  <a:gd name="T5" fmla="*/ 67115 h 150"/>
                  <a:gd name="T6" fmla="*/ 1167574 w 2880"/>
                  <a:gd name="T7" fmla="*/ 479396 h 150"/>
                  <a:gd name="T8" fmla="*/ 0 w 2880"/>
                  <a:gd name="T9" fmla="*/ 47939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" name="Freeform 19"/>
              <p:cNvSpPr>
                <a:spLocks/>
              </p:cNvSpPr>
              <p:nvPr userDrawn="1"/>
            </p:nvSpPr>
            <p:spPr bwMode="auto">
              <a:xfrm>
                <a:off x="-17463" y="1655685"/>
                <a:ext cx="9187471" cy="954030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0"/>
              <p:cNvSpPr>
                <a:spLocks/>
              </p:cNvSpPr>
              <p:nvPr userDrawn="1"/>
            </p:nvSpPr>
            <p:spPr bwMode="auto">
              <a:xfrm>
                <a:off x="-17463" y="2130318"/>
                <a:ext cx="9187471" cy="479396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/>
              </p:cNvSpPr>
              <p:nvPr userDrawn="1"/>
            </p:nvSpPr>
            <p:spPr bwMode="auto">
              <a:xfrm>
                <a:off x="-17463" y="1336616"/>
                <a:ext cx="9187471" cy="954031"/>
              </a:xfrm>
              <a:custGeom>
                <a:avLst/>
                <a:gdLst>
                  <a:gd name="T0" fmla="*/ 0 w 2880"/>
                  <a:gd name="T1" fmla="*/ 0 h 299"/>
                  <a:gd name="T2" fmla="*/ 1186715 w 2880"/>
                  <a:gd name="T3" fmla="*/ 0 h 299"/>
                  <a:gd name="T4" fmla="*/ 2839184 w 2880"/>
                  <a:gd name="T5" fmla="*/ 545616 h 299"/>
                  <a:gd name="T6" fmla="*/ 4431041 w 2880"/>
                  <a:gd name="T7" fmla="*/ 954031 h 299"/>
                  <a:gd name="T8" fmla="*/ 9187471 w 2880"/>
                  <a:gd name="T9" fmla="*/ 954031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" name="Freeform 22"/>
              <p:cNvSpPr>
                <a:spLocks/>
              </p:cNvSpPr>
              <p:nvPr userDrawn="1"/>
            </p:nvSpPr>
            <p:spPr bwMode="auto">
              <a:xfrm>
                <a:off x="-17463" y="1811250"/>
                <a:ext cx="9187471" cy="479396"/>
              </a:xfrm>
              <a:custGeom>
                <a:avLst/>
                <a:gdLst>
                  <a:gd name="T0" fmla="*/ 9187471 w 2880"/>
                  <a:gd name="T1" fmla="*/ 0 h 150"/>
                  <a:gd name="T2" fmla="*/ 3834493 w 2880"/>
                  <a:gd name="T3" fmla="*/ 0 h 150"/>
                  <a:gd name="T4" fmla="*/ 2839184 w 2880"/>
                  <a:gd name="T5" fmla="*/ 70311 h 150"/>
                  <a:gd name="T6" fmla="*/ 1167574 w 2880"/>
                  <a:gd name="T7" fmla="*/ 479396 h 150"/>
                  <a:gd name="T8" fmla="*/ 0 w 2880"/>
                  <a:gd name="T9" fmla="*/ 47939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4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7471" cy="957204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7471" cy="477808"/>
              </a:xfrm>
              <a:custGeom>
                <a:avLst/>
                <a:gdLst>
                  <a:gd name="T0" fmla="*/ 0 w 2880"/>
                  <a:gd name="T1" fmla="*/ 477808 h 150"/>
                  <a:gd name="T2" fmla="*/ 5333837 w 2880"/>
                  <a:gd name="T3" fmla="*/ 477808 h 150"/>
                  <a:gd name="T4" fmla="*/ 6329147 w 2880"/>
                  <a:gd name="T5" fmla="*/ 410915 h 150"/>
                  <a:gd name="T6" fmla="*/ 7997566 w 2880"/>
                  <a:gd name="T7" fmla="*/ 0 h 150"/>
                  <a:gd name="T8" fmla="*/ 9187471 w 2880"/>
                  <a:gd name="T9" fmla="*/ 0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Freeform 25"/>
              <p:cNvSpPr>
                <a:spLocks/>
              </p:cNvSpPr>
              <p:nvPr userDrawn="1"/>
            </p:nvSpPr>
            <p:spPr bwMode="auto">
              <a:xfrm>
                <a:off x="-17463" y="676256"/>
                <a:ext cx="9187471" cy="954031"/>
              </a:xfrm>
              <a:custGeom>
                <a:avLst/>
                <a:gdLst>
                  <a:gd name="T0" fmla="*/ 9187471 w 2880"/>
                  <a:gd name="T1" fmla="*/ 954031 h 299"/>
                  <a:gd name="T2" fmla="*/ 7978425 w 2880"/>
                  <a:gd name="T3" fmla="*/ 954031 h 299"/>
                  <a:gd name="T4" fmla="*/ 6329147 w 2880"/>
                  <a:gd name="T5" fmla="*/ 411605 h 299"/>
                  <a:gd name="T6" fmla="*/ 4737290 w 2880"/>
                  <a:gd name="T7" fmla="*/ 0 h 299"/>
                  <a:gd name="T8" fmla="*/ 0 w 2880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" name="Freeform 26"/>
              <p:cNvSpPr>
                <a:spLocks/>
              </p:cNvSpPr>
              <p:nvPr userDrawn="1"/>
            </p:nvSpPr>
            <p:spPr bwMode="auto">
              <a:xfrm>
                <a:off x="-17463" y="676256"/>
                <a:ext cx="9187471" cy="477809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27"/>
              <p:cNvSpPr>
                <a:spLocks/>
              </p:cNvSpPr>
              <p:nvPr userDrawn="1"/>
            </p:nvSpPr>
            <p:spPr bwMode="auto">
              <a:xfrm>
                <a:off x="-17463" y="995325"/>
                <a:ext cx="9187471" cy="954030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28"/>
              <p:cNvSpPr>
                <a:spLocks/>
              </p:cNvSpPr>
              <p:nvPr userDrawn="1"/>
            </p:nvSpPr>
            <p:spPr bwMode="auto">
              <a:xfrm>
                <a:off x="-17463" y="995325"/>
                <a:ext cx="9187471" cy="474633"/>
              </a:xfrm>
              <a:custGeom>
                <a:avLst/>
                <a:gdLst>
                  <a:gd name="T0" fmla="*/ 0 w 2880"/>
                  <a:gd name="T1" fmla="*/ 474633 h 149"/>
                  <a:gd name="T2" fmla="*/ 5333837 w 2880"/>
                  <a:gd name="T3" fmla="*/ 474633 h 149"/>
                  <a:gd name="T4" fmla="*/ 6329147 w 2880"/>
                  <a:gd name="T5" fmla="*/ 407738 h 149"/>
                  <a:gd name="T6" fmla="*/ 7997566 w 2880"/>
                  <a:gd name="T7" fmla="*/ 0 h 149"/>
                  <a:gd name="T8" fmla="*/ 9187471 w 2880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7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4C9B3-4BFA-47BD-937E-8C368E1A252D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34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9F7AC9-45EA-4288-A85B-3739254EBC84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5949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77FD3D-208C-4733-B0D4-53A94E80202C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9382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81B8B7-1148-412A-B903-75FDEECD1668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1879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D62DC9-5C88-41C2-AB94-8AC040395F26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7950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205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0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2" name="Freeform 8"/>
            <p:cNvSpPr>
              <a:spLocks noEditPoints="1"/>
            </p:cNvSpPr>
            <p:nvPr userDrawn="1"/>
          </p:nvSpPr>
          <p:spPr bwMode="auto">
            <a:xfrm>
              <a:off x="1588" y="6065838"/>
              <a:ext cx="9142412" cy="690562"/>
            </a:xfrm>
            <a:custGeom>
              <a:avLst/>
              <a:gdLst>
                <a:gd name="T0" fmla="*/ 9142412 w 2880"/>
                <a:gd name="T1" fmla="*/ 44552 h 217"/>
                <a:gd name="T2" fmla="*/ 8942422 w 2880"/>
                <a:gd name="T3" fmla="*/ 44552 h 217"/>
                <a:gd name="T4" fmla="*/ 7891679 w 2880"/>
                <a:gd name="T5" fmla="*/ 302320 h 217"/>
                <a:gd name="T6" fmla="*/ 7891679 w 2880"/>
                <a:gd name="T7" fmla="*/ 302320 h 217"/>
                <a:gd name="T8" fmla="*/ 9142412 w 2880"/>
                <a:gd name="T9" fmla="*/ 302320 h 217"/>
                <a:gd name="T10" fmla="*/ 9142412 w 2880"/>
                <a:gd name="T11" fmla="*/ 690562 h 217"/>
                <a:gd name="T12" fmla="*/ 9142412 w 2880"/>
                <a:gd name="T13" fmla="*/ 690562 h 217"/>
                <a:gd name="T14" fmla="*/ 9142412 w 2880"/>
                <a:gd name="T15" fmla="*/ 44552 h 217"/>
                <a:gd name="T16" fmla="*/ 6891728 w 2880"/>
                <a:gd name="T17" fmla="*/ 0 h 217"/>
                <a:gd name="T18" fmla="*/ 0 w 2880"/>
                <a:gd name="T19" fmla="*/ 0 h 217"/>
                <a:gd name="T20" fmla="*/ 0 w 2880"/>
                <a:gd name="T21" fmla="*/ 302320 h 217"/>
                <a:gd name="T22" fmla="*/ 7891679 w 2880"/>
                <a:gd name="T23" fmla="*/ 302320 h 217"/>
                <a:gd name="T24" fmla="*/ 7891679 w 2880"/>
                <a:gd name="T25" fmla="*/ 302320 h 217"/>
                <a:gd name="T26" fmla="*/ 7891679 w 2880"/>
                <a:gd name="T27" fmla="*/ 302320 h 217"/>
                <a:gd name="T28" fmla="*/ 7891679 w 2880"/>
                <a:gd name="T29" fmla="*/ 302320 h 217"/>
                <a:gd name="T30" fmla="*/ 6891728 w 2880"/>
                <a:gd name="T31" fmla="*/ 0 h 2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064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7891462 w 2486"/>
                <a:gd name="T1" fmla="*/ 257175 h 94"/>
                <a:gd name="T2" fmla="*/ 6891538 w 2486"/>
                <a:gd name="T3" fmla="*/ 0 h 94"/>
                <a:gd name="T4" fmla="*/ 0 w 2486"/>
                <a:gd name="T5" fmla="*/ 0 h 94"/>
                <a:gd name="T6" fmla="*/ 0 w 2486"/>
                <a:gd name="T7" fmla="*/ 298450 h 94"/>
                <a:gd name="T8" fmla="*/ 7266113 w 2486"/>
                <a:gd name="T9" fmla="*/ 298450 h 94"/>
                <a:gd name="T10" fmla="*/ 7891462 w 2486"/>
                <a:gd name="T11" fmla="*/ 257175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5" name="Freeform 11"/>
            <p:cNvSpPr>
              <a:spLocks/>
            </p:cNvSpPr>
            <p:nvPr userDrawn="1"/>
          </p:nvSpPr>
          <p:spPr bwMode="auto">
            <a:xfrm>
              <a:off x="7893050" y="6110288"/>
              <a:ext cx="1250950" cy="601662"/>
            </a:xfrm>
            <a:custGeom>
              <a:avLst/>
              <a:gdLst>
                <a:gd name="T0" fmla="*/ 1050925 w 394"/>
                <a:gd name="T1" fmla="*/ 0 h 189"/>
                <a:gd name="T2" fmla="*/ 0 w 394"/>
                <a:gd name="T3" fmla="*/ 257855 h 189"/>
                <a:gd name="T4" fmla="*/ 1038225 w 394"/>
                <a:gd name="T5" fmla="*/ 601662 h 189"/>
                <a:gd name="T6" fmla="*/ 1250950 w 394"/>
                <a:gd name="T7" fmla="*/ 601662 h 189"/>
                <a:gd name="T8" fmla="*/ 1250950 w 394"/>
                <a:gd name="T9" fmla="*/ 0 h 189"/>
                <a:gd name="T10" fmla="*/ 1050925 w 394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6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7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068" name="Picture 7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4613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268413"/>
            <a:ext cx="84613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503988"/>
            <a:ext cx="6083300" cy="1238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3988"/>
            <a:ext cx="288925" cy="1270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90878A-25D0-42F7-8638-D44B896573E4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  <p:sp>
        <p:nvSpPr>
          <p:cNvPr id="2055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12700" y="3636963"/>
            <a:ext cx="914241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57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8" name="Rectangle 84"/>
          <p:cNvSpPr>
            <a:spLocks noChangeArrowheads="1"/>
          </p:cNvSpPr>
          <p:nvPr/>
        </p:nvSpPr>
        <p:spPr bwMode="auto">
          <a:xfrm>
            <a:off x="1588" y="3625850"/>
            <a:ext cx="916781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058149" cy="5184576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000" dirty="0" smtClean="0"/>
              <a:t>The possible role of metastable molecules </a:t>
            </a:r>
            <a:r>
              <a:rPr lang="en-AU" sz="4000" dirty="0" smtClean="0"/>
              <a:t>to</a:t>
            </a:r>
            <a:r>
              <a:rPr lang="en-AU" sz="4000" dirty="0" smtClean="0"/>
              <a:t> explain </a:t>
            </a:r>
            <a:r>
              <a:rPr lang="en-AU" sz="4000" dirty="0" smtClean="0"/>
              <a:t>Ball Lightning. </a:t>
            </a:r>
            <a:br>
              <a:rPr lang="en-AU" sz="4000" dirty="0" smtClean="0"/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sz="4000" dirty="0" smtClean="0"/>
              <a:t> </a:t>
            </a:r>
            <a:r>
              <a:rPr lang="en-AU" sz="4000" b="0" dirty="0"/>
              <a:t/>
            </a:r>
            <a:br>
              <a:rPr lang="en-AU" sz="4000" b="0" dirty="0"/>
            </a:br>
            <a:r>
              <a:rPr lang="en-AU" b="0" dirty="0"/>
              <a:t/>
            </a:r>
            <a:br>
              <a:rPr lang="en-AU" b="0" dirty="0"/>
            </a:br>
            <a:r>
              <a:rPr lang="en-AU" b="0" dirty="0" smtClean="0"/>
              <a:t/>
            </a:r>
            <a:br>
              <a:rPr lang="en-AU" b="0" dirty="0" smtClean="0"/>
            </a:br>
            <a:r>
              <a:rPr lang="en-AU" b="0" dirty="0"/>
              <a:t/>
            </a:r>
            <a:br>
              <a:rPr lang="en-AU" b="0" dirty="0"/>
            </a:br>
            <a:r>
              <a:rPr lang="en-AU" b="0" dirty="0" smtClean="0"/>
              <a:t/>
            </a:r>
            <a:br>
              <a:rPr lang="en-AU" b="0" dirty="0" smtClean="0"/>
            </a:br>
            <a:r>
              <a:rPr lang="en-AU" sz="2400" b="0" i="1" dirty="0" smtClean="0"/>
              <a:t>John </a:t>
            </a:r>
            <a:r>
              <a:rPr lang="en-AU" sz="2400" b="0" i="1" dirty="0"/>
              <a:t>J. </a:t>
            </a:r>
            <a:r>
              <a:rPr lang="en-AU" sz="2400" b="0" i="1" dirty="0" smtClean="0"/>
              <a:t>Lowke and Anthony B Murphy </a:t>
            </a:r>
            <a:r>
              <a:rPr lang="en-AU" sz="2400" b="0" i="1" dirty="0"/>
              <a:t/>
            </a:r>
            <a:br>
              <a:rPr lang="en-AU" sz="2400" b="0" i="1" dirty="0"/>
            </a:br>
            <a:r>
              <a:rPr lang="en-AU" sz="2400" b="0" i="1" dirty="0"/>
              <a:t>CSIRO Manufacturing, Sydney NSW, Australia </a:t>
            </a:r>
            <a:r>
              <a:rPr lang="en-AU" sz="1600" dirty="0"/>
              <a:t>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89475"/>
              </p:ext>
            </p:extLst>
          </p:nvPr>
        </p:nvGraphicFramePr>
        <p:xfrm>
          <a:off x="2699792" y="1412776"/>
          <a:ext cx="3888854" cy="303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hoto Editor Photo" r:id="rId3" imgW="4161905" imgH="3247619" progId="MSPhotoEd.3">
                  <p:embed/>
                </p:oleObj>
              </mc:Choice>
              <mc:Fallback>
                <p:oleObj name="Photo Editor Photo" r:id="rId3" imgW="4161905" imgH="32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12776"/>
                        <a:ext cx="3888854" cy="3034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10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r="42081"/>
          <a:stretch/>
        </p:blipFill>
        <p:spPr bwMode="auto">
          <a:xfrm>
            <a:off x="6275686" y="2256972"/>
            <a:ext cx="2868314" cy="2800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 r="46934"/>
          <a:stretch/>
        </p:blipFill>
        <p:spPr bwMode="auto">
          <a:xfrm>
            <a:off x="3539382" y="2132856"/>
            <a:ext cx="273630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" r="10476"/>
          <a:stretch/>
        </p:blipFill>
        <p:spPr bwMode="auto">
          <a:xfrm>
            <a:off x="179512" y="2514030"/>
            <a:ext cx="3263854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47664" y="713354"/>
            <a:ext cx="666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Electric Field;  Electron Density; Metastable Density;  30 </a:t>
            </a:r>
            <a:r>
              <a:rPr lang="en-AU" b="1" dirty="0" smtClean="0">
                <a:sym typeface="Symbol" panose="05050102010706020507" pitchFamily="18" charset="2"/>
              </a:rPr>
              <a:t>s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163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11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624525" y="196247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2575" y="2868051"/>
            <a:ext cx="791845" cy="30607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9045" y="286893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40000" y="315087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63800" y="358330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66975" y="409575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9045" y="338582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67610" y="380619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34105" y="2591435"/>
            <a:ext cx="730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AU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2461" y="3135901"/>
            <a:ext cx="195966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tive Ion 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Background E field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32754" y="2508312"/>
            <a:ext cx="1487517" cy="13267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Ball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Net </a:t>
            </a:r>
            <a:r>
              <a:rPr lang="en-US" alt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Neg</a:t>
            </a:r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tive Charge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98"/>
          <p:cNvSpPr txBox="1">
            <a:spLocks noChangeArrowheads="1"/>
          </p:cNvSpPr>
          <p:nvPr/>
        </p:nvSpPr>
        <p:spPr bwMode="auto">
          <a:xfrm>
            <a:off x="4207185" y="3040854"/>
            <a:ext cx="935999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/>
              <a:t>-  -   -</a:t>
            </a:r>
            <a:r>
              <a:rPr lang="en-AU" sz="1200" dirty="0" smtClean="0"/>
              <a:t>-</a:t>
            </a:r>
            <a:endParaRPr lang="en-AU" sz="1200" dirty="0"/>
          </a:p>
          <a:p>
            <a:pPr lvl="0"/>
            <a:r>
              <a:rPr lang="en-AU" dirty="0"/>
              <a:t>- </a:t>
            </a:r>
            <a:r>
              <a:rPr lang="en-AU" dirty="0" smtClean="0"/>
              <a:t>  -   -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AU" altLang="en-US" dirty="0" smtClean="0"/>
              <a:t>-  -  -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/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91305" y="3000375"/>
            <a:ext cx="1057275" cy="100965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71815" y="739331"/>
            <a:ext cx="42086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 Lightning through windows</a:t>
            </a:r>
            <a:endParaRPr kumimoji="0" lang="en-A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71445" y="302133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2400" y="330327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6200" y="373570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19375" y="424815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71445" y="353822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0010" y="395859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524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44" name="TextBox 43"/>
          <p:cNvSpPr txBox="1"/>
          <p:nvPr/>
        </p:nvSpPr>
        <p:spPr>
          <a:xfrm>
            <a:off x="3710305" y="2501015"/>
            <a:ext cx="339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</a:t>
            </a:r>
            <a:endParaRPr lang="en-AU" dirty="0" smtClean="0"/>
          </a:p>
          <a:p>
            <a:r>
              <a:rPr lang="en-AU" dirty="0" smtClean="0"/>
              <a:t>+++</a:t>
            </a:r>
          </a:p>
          <a:p>
            <a:r>
              <a:rPr lang="en-AU" dirty="0"/>
              <a:t>+</a:t>
            </a:r>
            <a:endParaRPr lang="en-AU" dirty="0" smtClean="0"/>
          </a:p>
          <a:p>
            <a:r>
              <a:rPr lang="en-AU" dirty="0"/>
              <a:t>+</a:t>
            </a:r>
            <a:endParaRPr lang="en-AU" dirty="0" smtClean="0"/>
          </a:p>
          <a:p>
            <a:r>
              <a:rPr lang="en-AU" dirty="0"/>
              <a:t>+</a:t>
            </a:r>
            <a:endParaRPr lang="en-AU" dirty="0" smtClean="0"/>
          </a:p>
          <a:p>
            <a:r>
              <a:rPr lang="en-AU" dirty="0"/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2126" y="2498313"/>
            <a:ext cx="33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  <a:p>
            <a:r>
              <a:rPr lang="en-AU" dirty="0"/>
              <a:t>-</a:t>
            </a:r>
            <a:endParaRPr lang="en-AU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345515" y="4437112"/>
            <a:ext cx="28764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Background E </a:t>
            </a:r>
            <a:r>
              <a:rPr lang="en-US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field doubled!</a:t>
            </a:r>
            <a:endParaRPr lang="en-US" altLang="en-US" sz="2000" dirty="0"/>
          </a:p>
          <a:p>
            <a:endParaRPr lang="en-AU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710305" y="3697432"/>
            <a:ext cx="645951" cy="79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52" y="5661248"/>
            <a:ext cx="469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Lowke et al  J. </a:t>
            </a:r>
            <a:r>
              <a:rPr lang="en-AU" sz="1600" dirty="0" err="1" smtClean="0"/>
              <a:t>Geophys</a:t>
            </a:r>
            <a:r>
              <a:rPr lang="en-AU" sz="1600" dirty="0" smtClean="0"/>
              <a:t>. Res. 117, D19107, 2012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6233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12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51520"/>
            <a:ext cx="5904656" cy="48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20687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Discharge is Pulsed!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02076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13</a:t>
            </a:fld>
            <a:r>
              <a:rPr lang="en-AU" altLang="en-US"/>
              <a:t>  |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416" y="1041499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/>
              <a:t>Equilibrium of  electron  attachment to form negative ions and</a:t>
            </a:r>
          </a:p>
          <a:p>
            <a:r>
              <a:rPr lang="en-AU" sz="2000" b="1" dirty="0"/>
              <a:t>electron detachment from Negative Ions by </a:t>
            </a:r>
            <a:r>
              <a:rPr lang="en-AU" sz="2000" b="1" dirty="0" err="1"/>
              <a:t>metastables</a:t>
            </a:r>
            <a:r>
              <a:rPr lang="en-AU" sz="2000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52" y="2127560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Negative Ion formation            e  +  O</a:t>
            </a:r>
            <a:r>
              <a:rPr lang="en-AU" b="1" baseline="-25000" dirty="0"/>
              <a:t>2 </a:t>
            </a:r>
            <a:r>
              <a:rPr lang="en-AU" b="1" dirty="0"/>
              <a:t> </a:t>
            </a:r>
            <a:r>
              <a:rPr lang="en-AU" b="1" dirty="0">
                <a:sym typeface="Symbol" panose="05050102010706020507" pitchFamily="18" charset="2"/>
              </a:rPr>
              <a:t>    </a:t>
            </a:r>
            <a:r>
              <a:rPr lang="en-AU" b="1">
                <a:sym typeface="Symbol" panose="05050102010706020507" pitchFamily="18" charset="2"/>
              </a:rPr>
              <a:t>O</a:t>
            </a:r>
            <a:r>
              <a:rPr lang="en-AU" b="1" baseline="-25000">
                <a:sym typeface="Symbol" panose="05050102010706020507" pitchFamily="18" charset="2"/>
              </a:rPr>
              <a:t>2</a:t>
            </a:r>
            <a:r>
              <a:rPr lang="en-AU" b="1" baseline="30000">
                <a:sym typeface="Symbol" panose="05050102010706020507" pitchFamily="18" charset="2"/>
              </a:rPr>
              <a:t>- </a:t>
            </a:r>
            <a:r>
              <a:rPr lang="en-AU" b="1">
                <a:sym typeface="Symbol" panose="05050102010706020507" pitchFamily="18" charset="2"/>
              </a:rPr>
              <a:t> </a:t>
            </a:r>
            <a:endParaRPr lang="en-AU" b="1" dirty="0"/>
          </a:p>
        </p:txBody>
      </p:sp>
      <p:sp>
        <p:nvSpPr>
          <p:cNvPr id="6" name="Rectangle 5"/>
          <p:cNvSpPr/>
          <p:nvPr/>
        </p:nvSpPr>
        <p:spPr>
          <a:xfrm>
            <a:off x="1691680" y="2798133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Detachment of Negative Ions    </a:t>
            </a:r>
            <a:r>
              <a:rPr lang="en-AU" b="1" dirty="0">
                <a:sym typeface="Symbol" panose="05050102010706020507" pitchFamily="18" charset="2"/>
              </a:rPr>
              <a:t>O</a:t>
            </a:r>
            <a:r>
              <a:rPr lang="en-AU" b="1" baseline="-25000" dirty="0">
                <a:sym typeface="Symbol" panose="05050102010706020507" pitchFamily="18" charset="2"/>
              </a:rPr>
              <a:t>2</a:t>
            </a:r>
            <a:r>
              <a:rPr lang="en-AU" b="1" baseline="30000" dirty="0">
                <a:sym typeface="Symbol" panose="05050102010706020507" pitchFamily="18" charset="2"/>
              </a:rPr>
              <a:t>- </a:t>
            </a:r>
            <a:r>
              <a:rPr lang="en-AU" b="1" dirty="0"/>
              <a:t>  +  O</a:t>
            </a:r>
            <a:r>
              <a:rPr lang="en-AU" b="1" baseline="-25000" dirty="0"/>
              <a:t>2</a:t>
            </a:r>
            <a:r>
              <a:rPr lang="en-AU" b="1" baseline="30000" dirty="0"/>
              <a:t>*</a:t>
            </a:r>
            <a:r>
              <a:rPr lang="en-AU" b="1" dirty="0"/>
              <a:t> </a:t>
            </a:r>
            <a:r>
              <a:rPr lang="en-AU" b="1" dirty="0">
                <a:sym typeface="Symbol" panose="05050102010706020507" pitchFamily="18" charset="2"/>
              </a:rPr>
              <a:t>    2O</a:t>
            </a:r>
            <a:r>
              <a:rPr lang="en-AU" b="1" baseline="-25000" dirty="0">
                <a:sym typeface="Symbol" panose="05050102010706020507" pitchFamily="18" charset="2"/>
              </a:rPr>
              <a:t>2</a:t>
            </a:r>
            <a:r>
              <a:rPr lang="en-AU" b="1" baseline="30000" dirty="0">
                <a:sym typeface="Symbol" panose="05050102010706020507" pitchFamily="18" charset="2"/>
              </a:rPr>
              <a:t> </a:t>
            </a:r>
            <a:r>
              <a:rPr lang="en-AU" b="1" dirty="0">
                <a:sym typeface="Symbol" panose="05050102010706020507" pitchFamily="18" charset="2"/>
              </a:rPr>
              <a:t> +  e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717032"/>
            <a:ext cx="6439747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ym typeface="Symbol" panose="05050102010706020507" pitchFamily="18" charset="2"/>
              </a:rPr>
              <a:t></a:t>
            </a:r>
            <a:r>
              <a:rPr lang="en-AU" b="1" dirty="0" err="1">
                <a:sym typeface="Symbol" panose="05050102010706020507" pitchFamily="18" charset="2"/>
              </a:rPr>
              <a:t>n</a:t>
            </a:r>
            <a:r>
              <a:rPr lang="en-AU" b="1" baseline="-25000" dirty="0" err="1">
                <a:sym typeface="Symbol" panose="05050102010706020507" pitchFamily="18" charset="2"/>
              </a:rPr>
              <a:t>m</a:t>
            </a:r>
            <a:r>
              <a:rPr lang="en-AU" b="1" dirty="0" err="1">
                <a:sym typeface="Symbol" panose="05050102010706020507" pitchFamily="18" charset="2"/>
              </a:rPr>
              <a:t>t</a:t>
            </a:r>
            <a:r>
              <a:rPr lang="en-AU" b="1" dirty="0">
                <a:sym typeface="Symbol" panose="05050102010706020507" pitchFamily="18" charset="2"/>
              </a:rPr>
              <a:t> </a:t>
            </a:r>
            <a:r>
              <a:rPr lang="en-AU" b="1" dirty="0"/>
              <a:t> =   </a:t>
            </a:r>
            <a:r>
              <a:rPr lang="en-AU" b="1" dirty="0" err="1"/>
              <a:t>n</a:t>
            </a:r>
            <a:r>
              <a:rPr lang="en-AU" b="1" baseline="-25000" dirty="0" err="1"/>
              <a:t>i</a:t>
            </a:r>
            <a:r>
              <a:rPr lang="en-AU" b="1" dirty="0"/>
              <a:t> n</a:t>
            </a:r>
            <a:r>
              <a:rPr lang="en-AU" b="1" baseline="-25000" dirty="0"/>
              <a:t>m</a:t>
            </a:r>
            <a:r>
              <a:rPr lang="en-AU" b="1" dirty="0"/>
              <a:t> </a:t>
            </a:r>
            <a:r>
              <a:rPr lang="en-AU" b="1" dirty="0" err="1"/>
              <a:t>k</a:t>
            </a:r>
            <a:r>
              <a:rPr lang="en-AU" b="1" baseline="-25000" dirty="0" err="1"/>
              <a:t>D</a:t>
            </a:r>
            <a:r>
              <a:rPr lang="en-AU" b="1" dirty="0"/>
              <a:t>  =  n</a:t>
            </a:r>
            <a:r>
              <a:rPr lang="en-AU" b="1" baseline="-25000" dirty="0"/>
              <a:t>e</a:t>
            </a:r>
            <a:r>
              <a:rPr lang="en-AU" b="1" dirty="0"/>
              <a:t> n</a:t>
            </a:r>
            <a:r>
              <a:rPr lang="en-AU" b="1" baseline="-25000" dirty="0"/>
              <a:t>o</a:t>
            </a:r>
            <a:r>
              <a:rPr lang="en-AU" b="1" dirty="0"/>
              <a:t> </a:t>
            </a:r>
            <a:r>
              <a:rPr lang="en-AU" b="1" dirty="0" err="1"/>
              <a:t>k</a:t>
            </a:r>
            <a:r>
              <a:rPr lang="en-AU" b="1" baseline="-25000" dirty="0" err="1"/>
              <a:t>a</a:t>
            </a:r>
            <a:endParaRPr lang="en-AU" b="1" dirty="0"/>
          </a:p>
          <a:p>
            <a:endParaRPr lang="en-AU" b="1" dirty="0">
              <a:sym typeface="Symbol" panose="05050102010706020507" pitchFamily="18" charset="2"/>
            </a:endParaRPr>
          </a:p>
          <a:p>
            <a:pPr marL="342900" indent="-342900" algn="ctr">
              <a:buFont typeface="Symbol" panose="05050102010706020507" pitchFamily="18" charset="2"/>
              <a:buChar char="t"/>
            </a:pPr>
            <a:r>
              <a:rPr lang="en-AU" b="1" dirty="0">
                <a:sym typeface="Symbol" panose="05050102010706020507" pitchFamily="18" charset="2"/>
              </a:rPr>
              <a:t>= 1/</a:t>
            </a:r>
            <a:r>
              <a:rPr lang="en-AU" b="1" dirty="0"/>
              <a:t> </a:t>
            </a:r>
            <a:r>
              <a:rPr lang="en-AU" b="1" dirty="0" err="1"/>
              <a:t>n</a:t>
            </a:r>
            <a:r>
              <a:rPr lang="en-AU" b="1" baseline="-25000" dirty="0" err="1"/>
              <a:t>i</a:t>
            </a:r>
            <a:r>
              <a:rPr lang="en-AU" b="1" dirty="0"/>
              <a:t> </a:t>
            </a:r>
            <a:r>
              <a:rPr lang="en-AU" b="1" dirty="0" err="1"/>
              <a:t>k</a:t>
            </a:r>
            <a:r>
              <a:rPr lang="en-AU" b="1" baseline="-25000" dirty="0" err="1"/>
              <a:t>D</a:t>
            </a:r>
            <a:r>
              <a:rPr lang="en-AU" b="1" dirty="0"/>
              <a:t> ~ 10 s for </a:t>
            </a:r>
            <a:r>
              <a:rPr lang="en-AU" b="1" dirty="0" err="1"/>
              <a:t>n</a:t>
            </a:r>
            <a:r>
              <a:rPr lang="en-AU" b="1" baseline="-25000" dirty="0" err="1"/>
              <a:t>i</a:t>
            </a:r>
            <a:r>
              <a:rPr lang="en-AU" b="1" dirty="0"/>
              <a:t> = 10</a:t>
            </a:r>
            <a:r>
              <a:rPr lang="en-AU" b="1" baseline="30000" dirty="0"/>
              <a:t>9 </a:t>
            </a:r>
            <a:r>
              <a:rPr lang="en-AU" b="1" dirty="0"/>
              <a:t>/cc</a:t>
            </a:r>
          </a:p>
          <a:p>
            <a:pPr marL="342900" indent="-342900" algn="ctr">
              <a:buFont typeface="Symbol" panose="05050102010706020507" pitchFamily="18" charset="2"/>
              <a:buChar char="t"/>
            </a:pPr>
            <a:endParaRPr lang="en-AU" b="1" dirty="0"/>
          </a:p>
          <a:p>
            <a:r>
              <a:rPr lang="en-AU" b="1" dirty="0">
                <a:sym typeface="Symbol" panose="05050102010706020507" pitchFamily="18" charset="2"/>
              </a:rPr>
              <a:t> </a:t>
            </a:r>
            <a:r>
              <a:rPr lang="en-AU" b="1" dirty="0" smtClean="0">
                <a:sym typeface="Symbol" panose="05050102010706020507" pitchFamily="18" charset="2"/>
              </a:rPr>
              <a:t>n</a:t>
            </a:r>
            <a:r>
              <a:rPr lang="en-AU" b="1" baseline="-25000" dirty="0" smtClean="0">
                <a:sym typeface="Symbol" panose="05050102010706020507" pitchFamily="18" charset="2"/>
              </a:rPr>
              <a:t>e</a:t>
            </a:r>
            <a:r>
              <a:rPr lang="en-AU" b="1" dirty="0">
                <a:sym typeface="Symbol" panose="05050102010706020507" pitchFamily="18" charset="2"/>
              </a:rPr>
              <a:t>/</a:t>
            </a:r>
            <a:r>
              <a:rPr lang="en-AU" b="1" dirty="0"/>
              <a:t> </a:t>
            </a:r>
            <a:r>
              <a:rPr lang="en-AU" b="1" dirty="0" err="1"/>
              <a:t>n</a:t>
            </a:r>
            <a:r>
              <a:rPr lang="en-AU" b="1" baseline="-25000" dirty="0" err="1"/>
              <a:t>i</a:t>
            </a:r>
            <a:r>
              <a:rPr lang="en-AU" b="1" dirty="0"/>
              <a:t>  = n</a:t>
            </a:r>
            <a:r>
              <a:rPr lang="en-AU" b="1" baseline="-25000" dirty="0"/>
              <a:t>m</a:t>
            </a:r>
            <a:r>
              <a:rPr lang="en-AU" b="1" dirty="0"/>
              <a:t> </a:t>
            </a:r>
            <a:r>
              <a:rPr lang="en-AU" b="1" dirty="0" err="1" smtClean="0"/>
              <a:t>k</a:t>
            </a:r>
            <a:r>
              <a:rPr lang="en-AU" b="1" baseline="-25000" dirty="0" err="1" smtClean="0"/>
              <a:t>D</a:t>
            </a:r>
            <a:r>
              <a:rPr lang="en-AU" b="1" dirty="0" smtClean="0"/>
              <a:t>/</a:t>
            </a:r>
            <a:r>
              <a:rPr lang="en-AU" b="1" dirty="0" err="1" smtClean="0"/>
              <a:t>n</a:t>
            </a:r>
            <a:r>
              <a:rPr lang="en-AU" b="1" baseline="-25000" dirty="0" err="1" smtClean="0"/>
              <a:t>o</a:t>
            </a:r>
            <a:r>
              <a:rPr lang="en-AU" b="1" dirty="0" err="1" smtClean="0"/>
              <a:t>k</a:t>
            </a:r>
            <a:r>
              <a:rPr lang="en-AU" b="1" baseline="-25000" dirty="0" err="1" smtClean="0"/>
              <a:t>a</a:t>
            </a:r>
            <a:r>
              <a:rPr lang="en-AU" b="1" dirty="0" smtClean="0"/>
              <a:t>  </a:t>
            </a:r>
            <a:r>
              <a:rPr lang="en-AU" b="1" dirty="0"/>
              <a:t>= </a:t>
            </a:r>
            <a:r>
              <a:rPr lang="en-AU" b="1" dirty="0"/>
              <a:t>0.001 for </a:t>
            </a:r>
            <a:r>
              <a:rPr lang="en-AU" b="1" dirty="0" smtClean="0"/>
              <a:t>n</a:t>
            </a:r>
            <a:r>
              <a:rPr lang="en-AU" b="1" baseline="-25000" dirty="0" smtClean="0"/>
              <a:t>m</a:t>
            </a:r>
            <a:r>
              <a:rPr lang="en-AU" b="1" dirty="0" smtClean="0"/>
              <a:t> = 10</a:t>
            </a:r>
            <a:r>
              <a:rPr lang="en-AU" b="1" baseline="30000" dirty="0" smtClean="0"/>
              <a:t>12</a:t>
            </a:r>
            <a:r>
              <a:rPr lang="en-AU" b="1" dirty="0" smtClean="0"/>
              <a:t>/cc</a:t>
            </a:r>
            <a:endParaRPr lang="en-AU" b="1" dirty="0"/>
          </a:p>
          <a:p>
            <a:endParaRPr lang="en-AU" b="1" dirty="0"/>
          </a:p>
          <a:p>
            <a:r>
              <a:rPr lang="en-AU" b="1" dirty="0"/>
              <a:t>           </a:t>
            </a:r>
            <a:r>
              <a:rPr lang="en-AU" b="1" dirty="0" smtClean="0"/>
              <a:t>need  </a:t>
            </a:r>
            <a:r>
              <a:rPr lang="en-AU" b="1" dirty="0"/>
              <a:t>n</a:t>
            </a:r>
            <a:r>
              <a:rPr lang="en-AU" b="1" baseline="-25000" dirty="0"/>
              <a:t>m</a:t>
            </a:r>
            <a:r>
              <a:rPr lang="en-AU" b="1" dirty="0"/>
              <a:t> ~ </a:t>
            </a:r>
            <a:r>
              <a:rPr lang="en-AU" b="1" dirty="0" smtClean="0"/>
              <a:t>10</a:t>
            </a:r>
            <a:r>
              <a:rPr lang="en-AU" b="1" baseline="30000" dirty="0" smtClean="0"/>
              <a:t>17</a:t>
            </a:r>
            <a:r>
              <a:rPr lang="en-AU" b="1" dirty="0" smtClean="0"/>
              <a:t>/cc  for </a:t>
            </a:r>
            <a:r>
              <a:rPr lang="en-AU" b="1" dirty="0">
                <a:sym typeface="Symbol" panose="05050102010706020507" pitchFamily="18" charset="2"/>
              </a:rPr>
              <a:t>n</a:t>
            </a:r>
            <a:r>
              <a:rPr lang="en-AU" b="1" baseline="-25000" dirty="0">
                <a:sym typeface="Symbol" panose="05050102010706020507" pitchFamily="18" charset="2"/>
              </a:rPr>
              <a:t>e</a:t>
            </a:r>
            <a:r>
              <a:rPr lang="en-AU" b="1" dirty="0">
                <a:sym typeface="Symbol" panose="05050102010706020507" pitchFamily="18" charset="2"/>
              </a:rPr>
              <a:t>/</a:t>
            </a:r>
            <a:r>
              <a:rPr lang="en-AU" b="1" dirty="0"/>
              <a:t> </a:t>
            </a:r>
            <a:r>
              <a:rPr lang="en-AU" b="1" dirty="0" err="1" smtClean="0"/>
              <a:t>n</a:t>
            </a:r>
            <a:r>
              <a:rPr lang="en-AU" b="1" baseline="-25000" dirty="0" err="1" smtClean="0"/>
              <a:t>i</a:t>
            </a:r>
            <a:r>
              <a:rPr lang="en-AU" b="1" dirty="0" smtClean="0"/>
              <a:t> ~ 1</a:t>
            </a:r>
            <a:endParaRPr lang="en-AU" b="1" dirty="0"/>
          </a:p>
          <a:p>
            <a:endParaRPr lang="en-AU" sz="2400" b="1" baseline="-25000" dirty="0"/>
          </a:p>
          <a:p>
            <a:endParaRPr lang="en-AU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267779"/>
            <a:ext cx="5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          Thousands of Pulses  </a:t>
            </a:r>
          </a:p>
        </p:txBody>
      </p:sp>
    </p:spTree>
    <p:extLst>
      <p:ext uri="{BB962C8B-B14F-4D97-AF65-F5344CB8AC3E}">
        <p14:creationId xmlns:p14="http://schemas.microsoft.com/office/powerpoint/2010/main" val="141695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14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43405"/>
          <a:stretch/>
        </p:blipFill>
        <p:spPr bwMode="auto">
          <a:xfrm>
            <a:off x="-36512" y="1953425"/>
            <a:ext cx="3099846" cy="3483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-992" r="40318" b="-4213"/>
          <a:stretch/>
        </p:blipFill>
        <p:spPr bwMode="auto">
          <a:xfrm>
            <a:off x="3063334" y="1994414"/>
            <a:ext cx="3111442" cy="3567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r="40975"/>
          <a:stretch/>
        </p:blipFill>
        <p:spPr bwMode="auto">
          <a:xfrm>
            <a:off x="6108276" y="2030557"/>
            <a:ext cx="2808312" cy="3547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3411" y="496621"/>
            <a:ext cx="5891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Particle Densities after accumulation of </a:t>
            </a:r>
            <a:r>
              <a:rPr lang="en-AU" b="1" dirty="0" err="1" smtClean="0"/>
              <a:t>Metastables</a:t>
            </a:r>
            <a:endParaRPr lang="en-AU" b="1" dirty="0" smtClean="0"/>
          </a:p>
          <a:p>
            <a:pPr algn="ctr"/>
            <a:endParaRPr lang="en-AU" b="1" dirty="0"/>
          </a:p>
          <a:p>
            <a:pPr algn="ctr"/>
            <a:r>
              <a:rPr lang="en-AU" b="1" dirty="0" err="1" smtClean="0"/>
              <a:t>Metastables</a:t>
            </a:r>
            <a:r>
              <a:rPr lang="en-AU" b="1" dirty="0" smtClean="0"/>
              <a:t>,  Electrons and Negative Ions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6402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15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r="41164"/>
          <a:stretch/>
        </p:blipFill>
        <p:spPr bwMode="auto">
          <a:xfrm>
            <a:off x="10280" y="1916832"/>
            <a:ext cx="3059831" cy="3528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-587" r="39642" b="587"/>
          <a:stretch/>
        </p:blipFill>
        <p:spPr bwMode="auto">
          <a:xfrm>
            <a:off x="3070111" y="1857015"/>
            <a:ext cx="3030035" cy="36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r="42523"/>
          <a:stretch/>
        </p:blipFill>
        <p:spPr bwMode="auto">
          <a:xfrm>
            <a:off x="5956129" y="1994922"/>
            <a:ext cx="3203848" cy="3372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680" y="695924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 smtClean="0"/>
              <a:t>Electric Field </a:t>
            </a:r>
            <a:r>
              <a:rPr lang="en-AU" b="1" dirty="0"/>
              <a:t>after accumulation of </a:t>
            </a:r>
            <a:r>
              <a:rPr lang="en-AU" b="1" dirty="0" err="1"/>
              <a:t>Metastables</a:t>
            </a:r>
            <a:endParaRPr lang="en-AU" b="1" dirty="0"/>
          </a:p>
          <a:p>
            <a:pPr algn="ctr"/>
            <a:r>
              <a:rPr lang="en-AU" b="1" dirty="0" smtClean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4686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16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4175" y="131921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Energy</a:t>
            </a:r>
            <a:endParaRPr lang="en-A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7901" y="2708920"/>
            <a:ext cx="7500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Ball Lightning            1 % 100 W Incandescent light for 10 s  =   10 J</a:t>
            </a:r>
          </a:p>
          <a:p>
            <a:endParaRPr lang="en-AU" b="1" dirty="0"/>
          </a:p>
          <a:p>
            <a:r>
              <a:rPr lang="en-AU" b="1" dirty="0" smtClean="0"/>
              <a:t>                Ball, Radius 10 cm, metastable density </a:t>
            </a:r>
            <a:r>
              <a:rPr lang="en-AU" b="1" dirty="0" smtClean="0">
                <a:sym typeface="Symbol" panose="05050102010706020507" pitchFamily="18" charset="2"/>
              </a:rPr>
              <a:t>10</a:t>
            </a:r>
            <a:r>
              <a:rPr lang="en-AU" b="1" baseline="30000" dirty="0" smtClean="0">
                <a:sym typeface="Symbol" panose="05050102010706020507" pitchFamily="18" charset="2"/>
              </a:rPr>
              <a:t>17</a:t>
            </a:r>
            <a:r>
              <a:rPr lang="en-AU" b="1" dirty="0" smtClean="0">
                <a:sym typeface="Symbol" panose="05050102010706020507" pitchFamily="18" charset="2"/>
              </a:rPr>
              <a:t> /cc      </a:t>
            </a:r>
          </a:p>
          <a:p>
            <a:endParaRPr lang="en-AU" b="1" dirty="0">
              <a:sym typeface="Symbol" panose="05050102010706020507" pitchFamily="18" charset="2"/>
            </a:endParaRPr>
          </a:p>
          <a:p>
            <a:r>
              <a:rPr lang="en-AU" b="1" dirty="0" smtClean="0">
                <a:sym typeface="Symbol" panose="05050102010706020507" pitchFamily="18" charset="2"/>
              </a:rPr>
              <a:t>                      Energy = 1V  10</a:t>
            </a:r>
            <a:r>
              <a:rPr lang="en-AU" b="1" baseline="30000" dirty="0" smtClean="0">
                <a:sym typeface="Symbol" panose="05050102010706020507" pitchFamily="18" charset="2"/>
              </a:rPr>
              <a:t>17 </a:t>
            </a:r>
            <a:r>
              <a:rPr lang="en-AU" b="1" dirty="0" smtClean="0">
                <a:sym typeface="Symbol" panose="05050102010706020507" pitchFamily="18" charset="2"/>
              </a:rPr>
              <a:t> e (10</a:t>
            </a:r>
            <a:r>
              <a:rPr lang="en-AU" b="1" baseline="30000" dirty="0" smtClean="0">
                <a:sym typeface="Symbol" panose="05050102010706020507" pitchFamily="18" charset="2"/>
              </a:rPr>
              <a:t>-19</a:t>
            </a:r>
            <a:r>
              <a:rPr lang="en-AU" b="1" dirty="0" smtClean="0">
                <a:sym typeface="Symbol" panose="05050102010706020507" pitchFamily="18" charset="2"/>
              </a:rPr>
              <a:t>)  10</a:t>
            </a:r>
            <a:r>
              <a:rPr lang="en-AU" b="1" baseline="30000" dirty="0" smtClean="0">
                <a:sym typeface="Symbol" panose="05050102010706020507" pitchFamily="18" charset="2"/>
              </a:rPr>
              <a:t>3</a:t>
            </a:r>
            <a:r>
              <a:rPr lang="en-AU" b="1" dirty="0" smtClean="0">
                <a:sym typeface="Symbol" panose="05050102010706020507" pitchFamily="18" charset="2"/>
              </a:rPr>
              <a:t> = 10 J</a:t>
            </a: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228322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17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3808" y="836712"/>
            <a:ext cx="425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smtClean="0"/>
              <a:t>Circular Shape</a:t>
            </a:r>
          </a:p>
          <a:p>
            <a:r>
              <a:rPr lang="en-AU" sz="2000" b="1" dirty="0" smtClean="0"/>
              <a:t>Effect of Diffusion of </a:t>
            </a:r>
            <a:r>
              <a:rPr lang="en-AU" sz="2000" b="1" dirty="0" err="1" smtClean="0"/>
              <a:t>metastables</a:t>
            </a:r>
            <a:endParaRPr lang="en-AU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t="6032" r="37666" b="4021"/>
          <a:stretch>
            <a:fillRect/>
          </a:stretch>
        </p:blipFill>
        <p:spPr bwMode="auto">
          <a:xfrm>
            <a:off x="5292080" y="2564904"/>
            <a:ext cx="2736304" cy="248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6032" r="47076" b="3571"/>
          <a:stretch>
            <a:fillRect/>
          </a:stretch>
        </p:blipFill>
        <p:spPr bwMode="auto">
          <a:xfrm>
            <a:off x="1259632" y="2420888"/>
            <a:ext cx="2520280" cy="2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5192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Initial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77316" y="5471121"/>
            <a:ext cx="21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After Diffusion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56915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18</a:t>
            </a:fld>
            <a:r>
              <a:rPr lang="en-AU" altLang="en-US"/>
              <a:t>  |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213" t="5894" r="48241" b="71494"/>
          <a:stretch/>
        </p:blipFill>
        <p:spPr>
          <a:xfrm>
            <a:off x="1187624" y="1340768"/>
            <a:ext cx="7009247" cy="4667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7864" y="65988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CalculatedCalibri (Body)"/>
              </a:rPr>
              <a:t>Calculated Particle Densities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31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19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44" t="15758" r="21525" b="9264"/>
          <a:stretch/>
        </p:blipFill>
        <p:spPr>
          <a:xfrm rot="16200000">
            <a:off x="2643300" y="389149"/>
            <a:ext cx="4519124" cy="6566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757401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CCcCalibri (Body)"/>
              </a:rPr>
              <a:t>Calculated Volt-Amp Characteristics with oxygen </a:t>
            </a:r>
            <a:r>
              <a:rPr lang="en-AU" b="1" dirty="0" err="1">
                <a:latin typeface="CCcCalibri (Body)"/>
              </a:rPr>
              <a:t>Metastables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12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74638"/>
            <a:ext cx="8461375" cy="1066130"/>
          </a:xfrm>
        </p:spPr>
        <p:txBody>
          <a:bodyPr/>
          <a:lstStyle/>
          <a:p>
            <a:pPr algn="ctr"/>
            <a:r>
              <a:rPr lang="en-AU" dirty="0" smtClean="0"/>
              <a:t>Properties of Ball Lightning</a:t>
            </a:r>
            <a:br>
              <a:rPr lang="en-AU" dirty="0" smtClean="0"/>
            </a:br>
            <a:r>
              <a:rPr lang="en-AU" sz="2400" dirty="0" smtClean="0"/>
              <a:t>Inside of houses and aeroplanes</a:t>
            </a:r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62DC9-5C88-41C2-AB94-8AC040395F26}" type="slidenum">
              <a:rPr lang="en-AU" altLang="en-US" smtClean="0"/>
              <a:pPr>
                <a:defRPr/>
              </a:pPr>
              <a:t>2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2060848"/>
            <a:ext cx="70968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b="1" dirty="0" smtClean="0"/>
          </a:p>
          <a:p>
            <a:pPr algn="ctr"/>
            <a:r>
              <a:rPr lang="en-AU" b="1" dirty="0" smtClean="0"/>
              <a:t>Usually appears from closed glass windows – leaving no trace.</a:t>
            </a:r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  <a:p>
            <a:pPr algn="ctr"/>
            <a:r>
              <a:rPr lang="en-AU" b="1" dirty="0" smtClean="0"/>
              <a:t>Brightness of a 100W incandescent light bulb</a:t>
            </a:r>
            <a:r>
              <a:rPr lang="en-AU" b="1" dirty="0" smtClean="0"/>
              <a:t>.</a:t>
            </a:r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  <a:p>
            <a:pPr algn="ctr"/>
            <a:r>
              <a:rPr lang="en-AU" b="1" dirty="0"/>
              <a:t>About the size of an orange.</a:t>
            </a:r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  <a:p>
            <a:pPr algn="ctr"/>
            <a:endParaRPr lang="en-AU" b="1" dirty="0" smtClean="0"/>
          </a:p>
          <a:p>
            <a:pPr algn="ctr"/>
            <a:r>
              <a:rPr lang="en-AU" b="1" dirty="0" smtClean="0"/>
              <a:t>Lasts about 10 seconds.</a:t>
            </a:r>
          </a:p>
          <a:p>
            <a:pPr algn="ctr"/>
            <a:endParaRPr lang="en-AU" b="1" dirty="0" smtClean="0"/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71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20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r="15631" b="63713"/>
          <a:stretch>
            <a:fillRect/>
          </a:stretch>
        </p:blipFill>
        <p:spPr bwMode="auto">
          <a:xfrm>
            <a:off x="1331913" y="1989138"/>
            <a:ext cx="67754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24075" y="5300663"/>
            <a:ext cx="581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M. Vandema </a:t>
            </a:r>
            <a:r>
              <a:rPr lang="en-AU" altLang="en-US" i="1"/>
              <a:t>et</a:t>
            </a:r>
            <a:r>
              <a:rPr lang="en-AU" altLang="en-US"/>
              <a:t> </a:t>
            </a:r>
            <a:r>
              <a:rPr lang="en-AU" altLang="en-US" i="1"/>
              <a:t>al, Int. J. et Cancer</a:t>
            </a:r>
            <a:r>
              <a:rPr lang="en-AU" altLang="en-US"/>
              <a:t>, 130(9), 2185, 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5816" y="6490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AU" b="1" dirty="0">
                <a:solidFill>
                  <a:schemeClr val="accent6"/>
                </a:solidFill>
                <a:latin typeface="Arial" charset="0"/>
                <a:cs typeface="Arial" charset="0"/>
              </a:rPr>
              <a:t>Non-Thermal Plasmas (NTP</a:t>
            </a:r>
            <a:r>
              <a:rPr lang="en-AU" dirty="0">
                <a:solidFill>
                  <a:schemeClr val="accent6"/>
                </a:solidFill>
                <a:latin typeface="Arial" charset="0"/>
                <a:cs typeface="Arial" charset="0"/>
              </a:rPr>
              <a:t>)</a:t>
            </a:r>
          </a:p>
          <a:p>
            <a:pPr algn="ctr">
              <a:defRPr/>
            </a:pPr>
            <a:endParaRPr lang="en-AU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AU" b="1" dirty="0" smtClean="0">
                <a:solidFill>
                  <a:schemeClr val="accent6"/>
                </a:solidFill>
                <a:latin typeface="Arial" charset="0"/>
                <a:cs typeface="Arial" charset="0"/>
              </a:rPr>
              <a:t>Reduce </a:t>
            </a:r>
            <a:r>
              <a:rPr lang="en-AU" b="1" dirty="0">
                <a:solidFill>
                  <a:schemeClr val="accent6"/>
                </a:solidFill>
                <a:latin typeface="Arial" charset="0"/>
                <a:cs typeface="Arial" charset="0"/>
              </a:rPr>
              <a:t>Cancer </a:t>
            </a:r>
            <a:r>
              <a:rPr lang="en-AU" b="1" dirty="0" err="1">
                <a:solidFill>
                  <a:schemeClr val="accent6"/>
                </a:solidFill>
                <a:latin typeface="Arial" charset="0"/>
                <a:cs typeface="Arial" charset="0"/>
              </a:rPr>
              <a:t>Tumors</a:t>
            </a:r>
            <a:r>
              <a:rPr lang="en-AU" b="1" dirty="0">
                <a:solidFill>
                  <a:schemeClr val="accent6"/>
                </a:solidFill>
                <a:latin typeface="Arial" charset="0"/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4570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62DC9-5C88-41C2-AB94-8AC040395F26}" type="slidenum">
              <a:rPr lang="en-AU" altLang="en-US" smtClean="0"/>
              <a:pPr>
                <a:defRPr/>
              </a:pPr>
              <a:t>21</a:t>
            </a:fld>
            <a:r>
              <a:rPr lang="en-AU" altLang="en-US" smtClean="0"/>
              <a:t>  |</a:t>
            </a:r>
            <a:endParaRPr lang="en-AU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8" r="10033" b="6995"/>
          <a:stretch>
            <a:fillRect/>
          </a:stretch>
        </p:blipFill>
        <p:spPr bwMode="auto">
          <a:xfrm>
            <a:off x="2843808" y="1981018"/>
            <a:ext cx="58293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3" t="24159" r="36307" b="57120"/>
          <a:stretch>
            <a:fillRect/>
          </a:stretch>
        </p:blipFill>
        <p:spPr bwMode="auto">
          <a:xfrm>
            <a:off x="5159102" y="761456"/>
            <a:ext cx="7810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0152" y="902677"/>
            <a:ext cx="2225253" cy="995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hole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mm alumina separation plate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 mm thick electrodes Mo; 1 kV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354588"/>
            <a:ext cx="315003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Microplasmas</a:t>
            </a:r>
            <a:r>
              <a:rPr kumimoji="0" lang="en-AU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Sousa</a:t>
            </a:r>
            <a:r>
              <a:rPr kumimoji="0" lang="en-AU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et al</a:t>
            </a:r>
            <a:endParaRPr kumimoji="0" lang="en-AU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Plasma Source Sc. and Tech.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22, 035012, 2013</a:t>
            </a:r>
            <a:endParaRPr kumimoji="0" lang="en-AU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16655" y="2092878"/>
            <a:ext cx="2327153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10</a:t>
            </a:r>
            <a:r>
              <a:rPr lang="en-AU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cc,  1%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AU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1 </a:t>
            </a: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</a:t>
            </a:r>
            <a:r>
              <a:rPr lang="en-A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microplasmas</a:t>
            </a: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row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</a:rPr>
              <a:t>Burning Silicon Fluff – Abrahamson &amp; Dinniss</a:t>
            </a:r>
            <a:b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</a:rPr>
              <a:t>SiO</a:t>
            </a:r>
            <a:r>
              <a:rPr lang="en-AU" altLang="en-US" sz="2800" baseline="-25000">
                <a:solidFill>
                  <a:schemeClr val="tx2"/>
                </a:solidFill>
                <a:latin typeface="Arial" panose="020B0604020202020204" pitchFamily="34" charset="0"/>
              </a:rPr>
              <a:t>2 </a:t>
            </a: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</a:rPr>
              <a:t>+ C </a:t>
            </a: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CO</a:t>
            </a:r>
            <a:r>
              <a:rPr lang="en-AU" altLang="en-US" sz="2800" baseline="-250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 Si;     Si + O</a:t>
            </a:r>
            <a:r>
              <a:rPr lang="en-AU" altLang="en-US" sz="2800" baseline="-250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 SiO</a:t>
            </a:r>
            <a:r>
              <a:rPr lang="en-AU" altLang="en-US" sz="2800" baseline="-250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AU" altLang="en-US" sz="28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20165" name="Picture 5" descr="ball light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138"/>
            <a:ext cx="82296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7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23</a:t>
            </a:fld>
            <a:r>
              <a:rPr lang="en-AU" altLang="en-US"/>
              <a:t>  |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" r="4966" b="23784"/>
          <a:stretch/>
        </p:blipFill>
        <p:spPr>
          <a:xfrm>
            <a:off x="2411760" y="1196752"/>
            <a:ext cx="4842402" cy="4922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396339"/>
            <a:ext cx="569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Measurement of Breakdown Voltage.</a:t>
            </a:r>
            <a:br>
              <a:rPr lang="en-AU" sz="2400" b="1" dirty="0"/>
            </a:br>
            <a:r>
              <a:rPr lang="en-AU" sz="2400" b="1" dirty="0"/>
              <a:t>      </a:t>
            </a:r>
            <a:r>
              <a:rPr lang="en-AU" b="1" dirty="0" err="1"/>
              <a:t>Feser</a:t>
            </a:r>
            <a:r>
              <a:rPr lang="en-AU" b="1" dirty="0"/>
              <a:t> and Hughes;  Electra 117, 23, 1988,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031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24</a:t>
            </a:fld>
            <a:r>
              <a:rPr lang="en-AU" altLang="en-US"/>
              <a:t>  |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7881" r="16826" b="13793"/>
          <a:stretch/>
        </p:blipFill>
        <p:spPr>
          <a:xfrm rot="16200000">
            <a:off x="2210139" y="462270"/>
            <a:ext cx="4517741" cy="641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6926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839306"/>
            <a:ext cx="76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Measured Breakdown Voltage as a function of electrode separation.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47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63" y="836712"/>
            <a:ext cx="8461375" cy="852487"/>
          </a:xfrm>
        </p:spPr>
        <p:txBody>
          <a:bodyPr/>
          <a:lstStyle/>
          <a:p>
            <a:pPr algn="ctr"/>
            <a:r>
              <a:rPr lang="en-AU" sz="2400" dirty="0" smtClean="0"/>
              <a:t>Metastable “singlet delta” oxygen molecules.</a:t>
            </a:r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62DC9-5C88-41C2-AB94-8AC040395F26}" type="slidenum">
              <a:rPr lang="en-AU" altLang="en-US" smtClean="0"/>
              <a:pPr>
                <a:defRPr/>
              </a:pPr>
              <a:t>3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919" y="2037145"/>
            <a:ext cx="839685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Metastable formation              e  +  O</a:t>
            </a:r>
            <a:r>
              <a:rPr lang="en-AU" sz="2000" b="1" baseline="-25000" dirty="0" smtClean="0"/>
              <a:t>2 </a:t>
            </a:r>
            <a:r>
              <a:rPr lang="en-AU" sz="2000" b="1" dirty="0" smtClean="0"/>
              <a:t> </a:t>
            </a:r>
            <a:r>
              <a:rPr lang="en-AU" sz="2000" b="1" dirty="0" smtClean="0">
                <a:sym typeface="Symbol" panose="05050102010706020507" pitchFamily="18" charset="2"/>
              </a:rPr>
              <a:t>  O</a:t>
            </a:r>
            <a:r>
              <a:rPr lang="en-AU" sz="2000" b="1" baseline="-25000" dirty="0" smtClean="0">
                <a:sym typeface="Symbol" panose="05050102010706020507" pitchFamily="18" charset="2"/>
              </a:rPr>
              <a:t>2</a:t>
            </a:r>
            <a:r>
              <a:rPr lang="en-AU" sz="2000" b="1" baseline="30000" dirty="0" smtClean="0">
                <a:sym typeface="Symbol" panose="05050102010706020507" pitchFamily="18" charset="2"/>
              </a:rPr>
              <a:t>*</a:t>
            </a:r>
            <a:r>
              <a:rPr lang="en-AU" sz="2000" b="1" dirty="0" smtClean="0">
                <a:sym typeface="Symbol" panose="05050102010706020507" pitchFamily="18" charset="2"/>
              </a:rPr>
              <a:t>  +  e</a:t>
            </a:r>
          </a:p>
          <a:p>
            <a:endParaRPr lang="en-AU" sz="2000" b="1" dirty="0">
              <a:sym typeface="Symbol" panose="05050102010706020507" pitchFamily="18" charset="2"/>
            </a:endParaRPr>
          </a:p>
          <a:p>
            <a:r>
              <a:rPr lang="en-AU" sz="2400" b="1" dirty="0" smtClean="0">
                <a:sym typeface="Symbol" panose="05050102010706020507" pitchFamily="18" charset="2"/>
              </a:rPr>
              <a:t>               O</a:t>
            </a:r>
            <a:r>
              <a:rPr lang="en-AU" sz="2400" b="1" baseline="-25000" dirty="0" smtClean="0">
                <a:sym typeface="Symbol" panose="05050102010706020507" pitchFamily="18" charset="2"/>
              </a:rPr>
              <a:t>2</a:t>
            </a:r>
            <a:r>
              <a:rPr lang="en-AU" sz="2400" b="1" baseline="30000" dirty="0" smtClean="0">
                <a:sym typeface="Symbol" panose="05050102010706020507" pitchFamily="18" charset="2"/>
              </a:rPr>
              <a:t>*</a:t>
            </a:r>
            <a:r>
              <a:rPr lang="en-AU" sz="2400" b="1" dirty="0" smtClean="0">
                <a:sym typeface="Symbol" panose="05050102010706020507" pitchFamily="18" charset="2"/>
              </a:rPr>
              <a:t>    </a:t>
            </a:r>
            <a:r>
              <a:rPr lang="en-AU" sz="2000" b="1" dirty="0" smtClean="0">
                <a:sym typeface="Symbol" panose="05050102010706020507" pitchFamily="18" charset="2"/>
              </a:rPr>
              <a:t>is  the</a:t>
            </a:r>
            <a:r>
              <a:rPr lang="en-AU" sz="2400" b="1" dirty="0" smtClean="0">
                <a:sym typeface="Symbol" panose="05050102010706020507" pitchFamily="18" charset="2"/>
              </a:rPr>
              <a:t>    a</a:t>
            </a:r>
            <a:r>
              <a:rPr lang="en-AU" sz="2400" b="1" baseline="30000" dirty="0" smtClean="0">
                <a:sym typeface="Symbol" panose="05050102010706020507" pitchFamily="18" charset="2"/>
              </a:rPr>
              <a:t>1</a:t>
            </a:r>
            <a:r>
              <a:rPr lang="en-AU" sz="2400" b="1" dirty="0" smtClean="0">
                <a:sym typeface="Symbol" panose="05050102010706020507" pitchFamily="18" charset="2"/>
              </a:rPr>
              <a:t></a:t>
            </a:r>
            <a:r>
              <a:rPr lang="en-AU" sz="2400" b="1" baseline="-25000" dirty="0" smtClean="0">
                <a:sym typeface="Symbol" panose="05050102010706020507" pitchFamily="18" charset="2"/>
              </a:rPr>
              <a:t>g    </a:t>
            </a:r>
            <a:r>
              <a:rPr lang="en-AU" sz="2000" b="1" dirty="0" smtClean="0">
                <a:sym typeface="Symbol" panose="05050102010706020507" pitchFamily="18" charset="2"/>
              </a:rPr>
              <a:t>state </a:t>
            </a:r>
            <a:r>
              <a:rPr lang="en-AU" sz="2000" b="1" dirty="0">
                <a:sym typeface="Symbol" panose="05050102010706020507" pitchFamily="18" charset="2"/>
              </a:rPr>
              <a:t>of </a:t>
            </a:r>
            <a:r>
              <a:rPr lang="en-AU" sz="2000" b="1" dirty="0" smtClean="0">
                <a:sym typeface="Symbol" panose="05050102010706020507" pitchFamily="18" charset="2"/>
              </a:rPr>
              <a:t>oxygen</a:t>
            </a:r>
          </a:p>
          <a:p>
            <a:endParaRPr lang="en-AU" sz="2000" b="1" dirty="0">
              <a:sym typeface="Symbol" panose="05050102010706020507" pitchFamily="18" charset="2"/>
            </a:endParaRPr>
          </a:p>
          <a:p>
            <a:r>
              <a:rPr lang="en-AU" sz="2000" b="1" dirty="0" smtClean="0">
                <a:sym typeface="Symbol" panose="05050102010706020507" pitchFamily="18" charset="2"/>
              </a:rPr>
              <a:t>                  Energy 1 eV</a:t>
            </a:r>
          </a:p>
          <a:p>
            <a:endParaRPr lang="en-AU" sz="2000" b="1" dirty="0">
              <a:sym typeface="Symbol" panose="05050102010706020507" pitchFamily="18" charset="2"/>
            </a:endParaRPr>
          </a:p>
          <a:p>
            <a:r>
              <a:rPr lang="en-AU" sz="2000" b="1" dirty="0" smtClean="0"/>
              <a:t>                  Radiative </a:t>
            </a:r>
            <a:r>
              <a:rPr lang="en-AU" sz="2000" b="1" dirty="0"/>
              <a:t>Lifetime about an hour</a:t>
            </a:r>
            <a:r>
              <a:rPr lang="en-AU" sz="2000" b="1" dirty="0" smtClean="0"/>
              <a:t>.</a:t>
            </a:r>
          </a:p>
          <a:p>
            <a:endParaRPr lang="en-AU" sz="2000" b="1" dirty="0"/>
          </a:p>
          <a:p>
            <a:r>
              <a:rPr lang="en-AU" sz="2000" b="1" dirty="0" smtClean="0"/>
              <a:t>                  Densities of 10</a:t>
            </a:r>
            <a:r>
              <a:rPr lang="en-AU" sz="2000" b="1" baseline="30000" dirty="0" smtClean="0"/>
              <a:t>17</a:t>
            </a:r>
            <a:r>
              <a:rPr lang="en-AU" sz="2000" b="1" dirty="0" smtClean="0"/>
              <a:t> /cc (&gt; 1%) have been made in laboratory </a:t>
            </a:r>
          </a:p>
          <a:p>
            <a:r>
              <a:rPr lang="en-AU" sz="2000" b="1" dirty="0"/>
              <a:t> </a:t>
            </a:r>
            <a:r>
              <a:rPr lang="en-AU" sz="2000" b="1" dirty="0" smtClean="0"/>
              <a:t>                         discharges at 1 bar;   </a:t>
            </a:r>
            <a:r>
              <a:rPr lang="en-AU" sz="1600" b="1" dirty="0" smtClean="0"/>
              <a:t>PSST 22, 035012, 2013.</a:t>
            </a:r>
          </a:p>
          <a:p>
            <a:endParaRPr lang="en-AU" sz="2000" b="1" dirty="0"/>
          </a:p>
          <a:p>
            <a:r>
              <a:rPr lang="en-AU" sz="2000" b="1" dirty="0" smtClean="0"/>
              <a:t>Detaches electrons from </a:t>
            </a:r>
            <a:r>
              <a:rPr lang="en-AU" sz="2000" b="1" dirty="0"/>
              <a:t>Negative Ions    </a:t>
            </a:r>
            <a:r>
              <a:rPr lang="en-AU" sz="2000" b="1" dirty="0">
                <a:sym typeface="Symbol" panose="05050102010706020507" pitchFamily="18" charset="2"/>
              </a:rPr>
              <a:t>O</a:t>
            </a:r>
            <a:r>
              <a:rPr lang="en-AU" sz="2000" b="1" baseline="-25000" dirty="0">
                <a:sym typeface="Symbol" panose="05050102010706020507" pitchFamily="18" charset="2"/>
              </a:rPr>
              <a:t>2</a:t>
            </a:r>
            <a:r>
              <a:rPr lang="en-AU" sz="2000" b="1" baseline="30000" dirty="0">
                <a:sym typeface="Symbol" panose="05050102010706020507" pitchFamily="18" charset="2"/>
              </a:rPr>
              <a:t>- </a:t>
            </a:r>
            <a:r>
              <a:rPr lang="en-AU" sz="2000" b="1" dirty="0"/>
              <a:t>  +  O</a:t>
            </a:r>
            <a:r>
              <a:rPr lang="en-AU" sz="2000" b="1" baseline="-25000" dirty="0"/>
              <a:t>2</a:t>
            </a:r>
            <a:r>
              <a:rPr lang="en-AU" sz="2000" b="1" baseline="30000" dirty="0"/>
              <a:t>*</a:t>
            </a:r>
            <a:r>
              <a:rPr lang="en-AU" sz="2000" b="1" dirty="0"/>
              <a:t> </a:t>
            </a:r>
            <a:r>
              <a:rPr lang="en-AU" sz="2000" b="1" dirty="0">
                <a:sym typeface="Symbol" panose="05050102010706020507" pitchFamily="18" charset="2"/>
              </a:rPr>
              <a:t>    2O</a:t>
            </a:r>
            <a:r>
              <a:rPr lang="en-AU" sz="2000" b="1" baseline="-25000" dirty="0">
                <a:sym typeface="Symbol" panose="05050102010706020507" pitchFamily="18" charset="2"/>
              </a:rPr>
              <a:t>2</a:t>
            </a:r>
            <a:r>
              <a:rPr lang="en-AU" sz="2000" b="1" baseline="30000" dirty="0">
                <a:sym typeface="Symbol" panose="05050102010706020507" pitchFamily="18" charset="2"/>
              </a:rPr>
              <a:t> </a:t>
            </a:r>
            <a:r>
              <a:rPr lang="en-AU" sz="2000" b="1" dirty="0">
                <a:sym typeface="Symbol" panose="05050102010706020507" pitchFamily="18" charset="2"/>
              </a:rPr>
              <a:t> +  e</a:t>
            </a:r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48132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04800"/>
            <a:ext cx="3070225" cy="852487"/>
          </a:xfrm>
        </p:spPr>
        <p:txBody>
          <a:bodyPr/>
          <a:lstStyle/>
          <a:p>
            <a:r>
              <a:rPr lang="en-US" dirty="0"/>
              <a:t>Ions in the sky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62DC9-5C88-41C2-AB94-8AC040395F26}" type="slidenum">
              <a:rPr lang="en-AU" altLang="en-US" smtClean="0"/>
              <a:pPr>
                <a:defRPr/>
              </a:pPr>
              <a:t>4</a:t>
            </a:fld>
            <a:r>
              <a:rPr lang="en-AU" altLang="en-US"/>
              <a:t>  |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5" t="56000" r="54945" b="11143"/>
          <a:stretch>
            <a:fillRect/>
          </a:stretch>
        </p:blipFill>
        <p:spPr bwMode="auto">
          <a:xfrm>
            <a:off x="5004048" y="1371600"/>
            <a:ext cx="31242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ydney Storm Early September 2004 - 2"/>
          <p:cNvPicPr>
            <a:picLocks noChangeAspect="1" noChangeArrowheads="1"/>
          </p:cNvPicPr>
          <p:nvPr/>
        </p:nvPicPr>
        <p:blipFill rotWithShape="1">
          <a:blip r:embed="rId3" cstate="print"/>
          <a:srcRect l="8320" t="6874" r="37801" b="8917"/>
          <a:stretch/>
        </p:blipFill>
        <p:spPr bwMode="auto">
          <a:xfrm>
            <a:off x="402771" y="1371600"/>
            <a:ext cx="4312298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4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5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624525" y="196247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2575" y="2868051"/>
            <a:ext cx="791845" cy="30607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9045" y="286893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40000" y="315087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63800" y="358330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66975" y="409575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9045" y="338582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67610" y="380619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34105" y="2591435"/>
            <a:ext cx="730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AU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2462" y="3135901"/>
            <a:ext cx="18306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Ion 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Background E field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32754" y="2508312"/>
            <a:ext cx="1487517" cy="13267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Ball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Net Positive Charge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98"/>
          <p:cNvSpPr txBox="1">
            <a:spLocks noChangeArrowheads="1"/>
          </p:cNvSpPr>
          <p:nvPr/>
        </p:nvSpPr>
        <p:spPr bwMode="auto">
          <a:xfrm>
            <a:off x="4276142" y="3192780"/>
            <a:ext cx="792163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+ + +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 +  +  +  +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 +  +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91305" y="3000375"/>
            <a:ext cx="1057275" cy="100965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71815" y="739331"/>
            <a:ext cx="42086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 Lightning through windows</a:t>
            </a:r>
            <a:endParaRPr kumimoji="0" lang="en-A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71445" y="302133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2400" y="330327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6200" y="373570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19375" y="424815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71445" y="353822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0010" y="395859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A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kumimoji="0" lang="en-A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524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44" name="TextBox 43"/>
          <p:cNvSpPr txBox="1"/>
          <p:nvPr/>
        </p:nvSpPr>
        <p:spPr>
          <a:xfrm>
            <a:off x="3710305" y="2501015"/>
            <a:ext cx="33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-</a:t>
            </a:r>
          </a:p>
          <a:p>
            <a:r>
              <a:rPr lang="en-AU" dirty="0" smtClean="0"/>
              <a:t>-</a:t>
            </a:r>
          </a:p>
          <a:p>
            <a:r>
              <a:rPr lang="en-AU" dirty="0" smtClean="0"/>
              <a:t>-</a:t>
            </a:r>
          </a:p>
          <a:p>
            <a:r>
              <a:rPr lang="en-AU" dirty="0" smtClean="0"/>
              <a:t>-</a:t>
            </a:r>
          </a:p>
          <a:p>
            <a:r>
              <a:rPr lang="en-AU" dirty="0" smtClean="0"/>
              <a:t>-</a:t>
            </a:r>
          </a:p>
          <a:p>
            <a:r>
              <a:rPr lang="en-AU" dirty="0" smtClean="0"/>
              <a:t>-</a:t>
            </a:r>
          </a:p>
          <a:p>
            <a:r>
              <a:rPr lang="en-AU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95133" y="2508312"/>
            <a:ext cx="33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  <a:p>
            <a:r>
              <a:rPr lang="en-AU" dirty="0" smtClean="0"/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45515" y="4437112"/>
            <a:ext cx="28764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Background E </a:t>
            </a:r>
            <a:r>
              <a:rPr lang="en-US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field doubled!</a:t>
            </a:r>
            <a:endParaRPr lang="en-US" altLang="en-US" sz="2000" dirty="0"/>
          </a:p>
          <a:p>
            <a:endParaRPr lang="en-AU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973976" y="4211760"/>
            <a:ext cx="391373" cy="3205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52" y="5661248"/>
            <a:ext cx="469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Lowke et al  J. </a:t>
            </a:r>
            <a:r>
              <a:rPr lang="en-AU" sz="1600" dirty="0" err="1" smtClean="0"/>
              <a:t>Geophys</a:t>
            </a:r>
            <a:r>
              <a:rPr lang="en-AU" sz="1600" dirty="0" smtClean="0"/>
              <a:t>. Res. 117, D19107, 2012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5395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A9914A2-BE9E-614A-BF84-2A0FDDFC13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916C776-35CE-9643-ACBF-0D51D7D97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6</a:t>
            </a:fld>
            <a:r>
              <a:rPr lang="en-AU" altLang="en-US"/>
              <a:t>  |</a:t>
            </a:r>
          </a:p>
        </p:txBody>
      </p:sp>
      <p:pic>
        <p:nvPicPr>
          <p:cNvPr id="5" name="Picture 4" descr="InitialNegIonInit">
            <a:extLst>
              <a:ext uri="{FF2B5EF4-FFF2-40B4-BE49-F238E27FC236}">
                <a16:creationId xmlns:a16="http://schemas.microsoft.com/office/drawing/2014/main" xmlns="" id="{6504985D-FF9D-704D-A377-A10EF68785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4" r="2931"/>
          <a:stretch>
            <a:fillRect/>
          </a:stretch>
        </p:blipFill>
        <p:spPr bwMode="auto">
          <a:xfrm rot="5400000">
            <a:off x="1649737" y="2084176"/>
            <a:ext cx="3598715" cy="139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nitialNegIon">
            <a:extLst>
              <a:ext uri="{FF2B5EF4-FFF2-40B4-BE49-F238E27FC236}">
                <a16:creationId xmlns:a16="http://schemas.microsoft.com/office/drawing/2014/main" xmlns="" id="{D01BC232-2092-7547-8F5C-58FE150EF0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5" r="2931" b="14079"/>
          <a:stretch>
            <a:fillRect/>
          </a:stretch>
        </p:blipFill>
        <p:spPr bwMode="auto">
          <a:xfrm rot="5400000">
            <a:off x="3576725" y="2159161"/>
            <a:ext cx="3966145" cy="16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nitField">
            <a:extLst>
              <a:ext uri="{FF2B5EF4-FFF2-40B4-BE49-F238E27FC236}">
                <a16:creationId xmlns:a16="http://schemas.microsoft.com/office/drawing/2014/main" xmlns="" id="{306B9C9F-3408-5148-912D-7E121E1E54E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29857"/>
          <a:stretch>
            <a:fillRect/>
          </a:stretch>
        </p:blipFill>
        <p:spPr bwMode="auto">
          <a:xfrm rot="5400000">
            <a:off x="6365812" y="1910339"/>
            <a:ext cx="2468768" cy="2113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58995-AD67-9942-A816-E982F893CAAB}"/>
              </a:ext>
            </a:extLst>
          </p:cNvPr>
          <p:cNvSpPr txBox="1"/>
          <p:nvPr/>
        </p:nvSpPr>
        <p:spPr>
          <a:xfrm>
            <a:off x="1158406" y="374117"/>
            <a:ext cx="6593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Calculations </a:t>
            </a:r>
            <a:r>
              <a:rPr lang="en-US" sz="2400" b="1" dirty="0"/>
              <a:t>at Glass Window;  </a:t>
            </a:r>
            <a:r>
              <a:rPr lang="en-US" sz="2400" b="1" dirty="0" smtClean="0"/>
              <a:t>  </a:t>
            </a:r>
            <a:r>
              <a:rPr lang="en-US" sz="2400" b="1" dirty="0"/>
              <a:t>0 µs;  6</a:t>
            </a:r>
            <a:r>
              <a:rPr lang="en-US" sz="2400" b="1" dirty="0" smtClean="0"/>
              <a:t> </a:t>
            </a:r>
            <a:r>
              <a:rPr lang="en-US" sz="2400" b="1" dirty="0"/>
              <a:t>MV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CB16F8-D0EB-274D-AA9C-E5DC7674D7BF}"/>
              </a:ext>
            </a:extLst>
          </p:cNvPr>
          <p:cNvSpPr txBox="1"/>
          <p:nvPr/>
        </p:nvSpPr>
        <p:spPr>
          <a:xfrm>
            <a:off x="619125" y="4716967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Boundary </a:t>
            </a:r>
            <a:endParaRPr lang="en-US" b="1" dirty="0" smtClean="0"/>
          </a:p>
          <a:p>
            <a:pPr algn="ctr"/>
            <a:r>
              <a:rPr lang="en-US" b="1" dirty="0" smtClean="0"/>
              <a:t>Potentials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D2FC5B2-389F-B946-B258-765F506A3485}"/>
              </a:ext>
            </a:extLst>
          </p:cNvPr>
          <p:cNvSpPr txBox="1"/>
          <p:nvPr/>
        </p:nvSpPr>
        <p:spPr>
          <a:xfrm>
            <a:off x="4824629" y="4823154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Incident </a:t>
            </a:r>
            <a:endParaRPr lang="en-US" b="1" dirty="0" smtClean="0"/>
          </a:p>
          <a:p>
            <a:r>
              <a:rPr lang="en-US" b="1" dirty="0" smtClean="0"/>
              <a:t>Negative </a:t>
            </a:r>
            <a:r>
              <a:rPr lang="en-US" b="1" dirty="0"/>
              <a:t>Ions; /cc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C95DCE-147D-CC43-B18E-DB341BD90FBF}"/>
              </a:ext>
            </a:extLst>
          </p:cNvPr>
          <p:cNvSpPr txBox="1"/>
          <p:nvPr/>
        </p:nvSpPr>
        <p:spPr>
          <a:xfrm>
            <a:off x="2821618" y="4668725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</a:t>
            </a:r>
            <a:r>
              <a:rPr lang="en-US" b="1" dirty="0" smtClean="0"/>
              <a:t>Negative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Ions; /cc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E48C5F-6C27-2D46-9833-0E0104B5B195}"/>
              </a:ext>
            </a:extLst>
          </p:cNvPr>
          <p:cNvSpPr txBox="1"/>
          <p:nvPr/>
        </p:nvSpPr>
        <p:spPr>
          <a:xfrm>
            <a:off x="7138418" y="425949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Field</a:t>
            </a:r>
          </a:p>
          <a:p>
            <a:r>
              <a:rPr lang="en-US" b="1" dirty="0"/>
              <a:t>kV/cm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1983" y="3599281"/>
            <a:ext cx="8691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Glass</a:t>
            </a:r>
          </a:p>
          <a:p>
            <a:r>
              <a:rPr lang="en-AU" sz="1400" b="1" dirty="0" smtClean="0"/>
              <a:t>Window</a:t>
            </a:r>
            <a:endParaRPr lang="en-AU" sz="1400" b="1" dirty="0"/>
          </a:p>
        </p:txBody>
      </p:sp>
      <p:pic>
        <p:nvPicPr>
          <p:cNvPr id="14" name="Picture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" r="48403"/>
          <a:stretch/>
        </p:blipFill>
        <p:spPr bwMode="auto">
          <a:xfrm>
            <a:off x="-30855" y="1226701"/>
            <a:ext cx="2642833" cy="3353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84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7</a:t>
            </a:fld>
            <a:r>
              <a:rPr lang="en-AU" altLang="en-US"/>
              <a:t>  |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18" y="895340"/>
            <a:ext cx="4350762" cy="4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48" y="923581"/>
            <a:ext cx="968815" cy="32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6579" b="34440"/>
          <a:stretch/>
        </p:blipFill>
        <p:spPr bwMode="auto">
          <a:xfrm>
            <a:off x="2593809" y="1963885"/>
            <a:ext cx="5462588" cy="5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78" y="3965877"/>
            <a:ext cx="4426464" cy="63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8" y="4174466"/>
            <a:ext cx="951229" cy="2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56694"/>
              </p:ext>
            </p:extLst>
          </p:nvPr>
        </p:nvGraphicFramePr>
        <p:xfrm>
          <a:off x="4695387" y="4960963"/>
          <a:ext cx="1793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r:id="rId8" imgW="1079428" imgH="432009" progId="Equation.2">
                  <p:embed/>
                </p:oleObj>
              </mc:Choice>
              <mc:Fallback>
                <p:oleObj r:id="rId8" imgW="1079428" imgH="432009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387" y="4960963"/>
                        <a:ext cx="1793875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9060" y="163923"/>
            <a:ext cx="1670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2400" b="1" dirty="0"/>
              <a:t>Equations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750475" y="903268"/>
            <a:ext cx="445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+</a:t>
            </a:r>
            <a:r>
              <a:rPr lang="en-GB" altLang="en-US" dirty="0">
                <a:ea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0162" y="5133485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en-US" i="1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GB" altLang="en-US" i="1" dirty="0">
                <a:ea typeface="Times New Roman" panose="02020603050405020304" pitchFamily="18" charset="0"/>
              </a:rPr>
              <a:t> </a:t>
            </a:r>
            <a:r>
              <a:rPr lang="en-GB" altLang="en-US" i="1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i="1" dirty="0">
                <a:ea typeface="Times New Roman" panose="02020603050405020304" pitchFamily="18" charset="0"/>
              </a:rPr>
              <a:t> E =</a:t>
            </a:r>
            <a:endParaRPr lang="en-GB" altLang="en-US" i="1" dirty="0"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555776" y="27091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95" b="37764"/>
          <a:stretch/>
        </p:blipFill>
        <p:spPr bwMode="auto">
          <a:xfrm>
            <a:off x="2494118" y="2988225"/>
            <a:ext cx="5544616" cy="5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8" r="84107" b="-9293"/>
          <a:stretch/>
        </p:blipFill>
        <p:spPr bwMode="auto">
          <a:xfrm>
            <a:off x="6938502" y="3107389"/>
            <a:ext cx="1656184" cy="3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8831" y="895340"/>
            <a:ext cx="1723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Electrons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Positive 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Negative 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 err="1"/>
              <a:t>Metastables</a:t>
            </a:r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Space Charge</a:t>
            </a:r>
          </a:p>
          <a:p>
            <a:endParaRPr lang="en-AU" b="1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812567" y="4130998"/>
            <a:ext cx="445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+</a:t>
            </a:r>
            <a:r>
              <a:rPr lang="en-GB" altLang="en-US" dirty="0">
                <a:ea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2" r="91578"/>
          <a:stretch/>
        </p:blipFill>
        <p:spPr bwMode="auto">
          <a:xfrm>
            <a:off x="6949942" y="2050974"/>
            <a:ext cx="894829" cy="3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33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8</a:t>
            </a:fld>
            <a:r>
              <a:rPr lang="en-AU" altLang="en-US"/>
              <a:t>  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692696"/>
            <a:ext cx="797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Ionization and Attachment Coefficients in Air at 1 bar.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"/>
          <a:stretch>
            <a:fillRect/>
          </a:stretch>
        </p:blipFill>
        <p:spPr bwMode="auto">
          <a:xfrm>
            <a:off x="899592" y="1052736"/>
            <a:ext cx="7389068" cy="52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9</a:t>
            </a:fld>
            <a:r>
              <a:rPr lang="en-AU" altLang="en-US" smtClean="0"/>
              <a:t>  |</a:t>
            </a:r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1907704" y="304999"/>
            <a:ext cx="60324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dirty="0" smtClean="0"/>
              <a:t>Particle Densities;  30 </a:t>
            </a:r>
            <a:r>
              <a:rPr lang="en-AU" sz="2000" b="1" dirty="0" smtClean="0">
                <a:sym typeface="Symbol" panose="05050102010706020507" pitchFamily="18" charset="2"/>
              </a:rPr>
              <a:t>s;</a:t>
            </a:r>
          </a:p>
          <a:p>
            <a:endParaRPr lang="en-AU" b="1" dirty="0">
              <a:sym typeface="Symbol" panose="05050102010706020507" pitchFamily="18" charset="2"/>
            </a:endParaRPr>
          </a:p>
          <a:p>
            <a:r>
              <a:rPr lang="en-AU" b="1" dirty="0" smtClean="0">
                <a:sym typeface="Symbol" panose="05050102010706020507" pitchFamily="18" charset="2"/>
              </a:rPr>
              <a:t>Negative Ions, Positive Ions and Net Negative Charge</a:t>
            </a:r>
            <a:endParaRPr lang="en-AU" b="1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39582"/>
          <a:stretch/>
        </p:blipFill>
        <p:spPr bwMode="auto">
          <a:xfrm>
            <a:off x="50485" y="2132856"/>
            <a:ext cx="2664296" cy="2929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41346"/>
          <a:stretch/>
        </p:blipFill>
        <p:spPr bwMode="auto">
          <a:xfrm>
            <a:off x="6087870" y="2132856"/>
            <a:ext cx="2808312" cy="3104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r="39729"/>
          <a:stretch/>
        </p:blipFill>
        <p:spPr bwMode="auto">
          <a:xfrm>
            <a:off x="2843808" y="2133709"/>
            <a:ext cx="3244062" cy="297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741755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CSIRO_PowerPoint_120322</Template>
  <TotalTime>5679</TotalTime>
  <Words>777</Words>
  <Application>Microsoft Office PowerPoint</Application>
  <PresentationFormat>On-screen Show (4:3)</PresentationFormat>
  <Paragraphs>238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CalculatedCalibri (Body)</vt:lpstr>
      <vt:lpstr>Calibri</vt:lpstr>
      <vt:lpstr>CCcCalibri (Body)</vt:lpstr>
      <vt:lpstr>Symbol</vt:lpstr>
      <vt:lpstr>Times New Roman</vt:lpstr>
      <vt:lpstr>PowerPoint</vt:lpstr>
      <vt:lpstr>Equation.2</vt:lpstr>
      <vt:lpstr>Photo Editor Photo</vt:lpstr>
      <vt:lpstr>The possible role of metastable molecules to explain Ball Lightning.         John J. Lowke and Anthony B Murphy  CSIRO Manufacturing, Sydney NSW, Australia  </vt:lpstr>
      <vt:lpstr>Properties of Ball Lightning Inside of houses and aeroplanes</vt:lpstr>
      <vt:lpstr>Metastable “singlet delta” oxygen molecules.</vt:lpstr>
      <vt:lpstr>Ions in the sky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Lowke, John (CMSE, Lindfield)</dc:creator>
  <cp:lastModifiedBy>Lowke, John (Manufacturing, Lindfield)</cp:lastModifiedBy>
  <cp:revision>215</cp:revision>
  <cp:lastPrinted>2016-09-09T07:26:54Z</cp:lastPrinted>
  <dcterms:created xsi:type="dcterms:W3CDTF">2012-11-20T03:25:31Z</dcterms:created>
  <dcterms:modified xsi:type="dcterms:W3CDTF">2018-08-15T02:04:42Z</dcterms:modified>
</cp:coreProperties>
</file>