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29"/>
  </p:notesMasterIdLst>
  <p:handoutMasterIdLst>
    <p:handoutMasterId r:id="rId30"/>
  </p:handoutMasterIdLst>
  <p:sldIdLst>
    <p:sldId id="260" r:id="rId5"/>
    <p:sldId id="262" r:id="rId6"/>
    <p:sldId id="263" r:id="rId7"/>
    <p:sldId id="264" r:id="rId8"/>
    <p:sldId id="265" r:id="rId9"/>
    <p:sldId id="269" r:id="rId10"/>
    <p:sldId id="270" r:id="rId11"/>
    <p:sldId id="271" r:id="rId12"/>
    <p:sldId id="272" r:id="rId13"/>
    <p:sldId id="274" r:id="rId14"/>
    <p:sldId id="273" r:id="rId15"/>
    <p:sldId id="275" r:id="rId16"/>
    <p:sldId id="276" r:id="rId17"/>
    <p:sldId id="280" r:id="rId18"/>
    <p:sldId id="279" r:id="rId19"/>
    <p:sldId id="277" r:id="rId20"/>
    <p:sldId id="278" r:id="rId21"/>
    <p:sldId id="281" r:id="rId22"/>
    <p:sldId id="282" r:id="rId23"/>
    <p:sldId id="283" r:id="rId24"/>
    <p:sldId id="284" r:id="rId25"/>
    <p:sldId id="285" r:id="rId26"/>
    <p:sldId id="286" r:id="rId27"/>
    <p:sldId id="287" r:id="rId28"/>
  </p:sldIdLst>
  <p:sldSz cx="9144000" cy="6858000" type="screen4x3"/>
  <p:notesSz cx="7315200" cy="96012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63" userDrawn="1">
          <p15:clr>
            <a:srgbClr val="A4A3A4"/>
          </p15:clr>
        </p15:guide>
        <p15:guide id="3" orient="horz" pos="913"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521" userDrawn="1">
          <p15:clr>
            <a:srgbClr val="A4A3A4"/>
          </p15:clr>
        </p15:guide>
        <p15:guide id="13" orient="horz" pos="79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Y Japan" initials="KM" lastIdx="1" clrIdx="0">
    <p:extLst>
      <p:ext uri="{19B8F6BF-5375-455C-9EA6-DF929625EA0E}">
        <p15:presenceInfo xmlns:p15="http://schemas.microsoft.com/office/powerpoint/2012/main" userId="EY Jap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34938" autoAdjust="0"/>
  </p:normalViewPr>
  <p:slideViewPr>
    <p:cSldViewPr snapToGrid="0" snapToObjects="1" showGuides="1">
      <p:cViewPr varScale="1">
        <p:scale>
          <a:sx n="77" d="100"/>
          <a:sy n="77" d="100"/>
        </p:scale>
        <p:origin x="108" y="786"/>
      </p:cViewPr>
      <p:guideLst>
        <p:guide orient="horz" pos="2160"/>
        <p:guide orient="horz" pos="663"/>
        <p:guide orient="horz" pos="913"/>
        <p:guide orient="horz" pos="3858"/>
        <p:guide orient="horz" pos="127"/>
        <p:guide orient="horz" pos="4319"/>
        <p:guide orient="horz" pos="4111"/>
        <p:guide pos="2886"/>
        <p:guide pos="286"/>
        <p:guide pos="5473"/>
        <p:guide pos="2937"/>
        <p:guide pos="521"/>
        <p:guide orient="horz" pos="799"/>
      </p:guideLst>
    </p:cSldViewPr>
  </p:slideViewPr>
  <p:outlineViewPr>
    <p:cViewPr varScale="1">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25/09/2017</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25/09/2017</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wmf"/><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slideMaster" Target="../slideMasters/slideMaster3.xml"/><Relationship Id="rId4" Type="http://schemas.openxmlformats.org/officeDocument/2006/relationships/image" Target="../media/image13.w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4.wmf"/><Relationship Id="rId1" Type="http://schemas.openxmlformats.org/officeDocument/2006/relationships/slideMaster" Target="../slideMasters/slideMaster3.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5.wmf"/><Relationship Id="rId1" Type="http://schemas.openxmlformats.org/officeDocument/2006/relationships/slideMaster" Target="../slideMasters/slideMaster4.xml"/><Relationship Id="rId4" Type="http://schemas.openxmlformats.org/officeDocument/2006/relationships/image" Target="../media/image19.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wmf"/><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ＭＳ Ｐゴシック" panose="020B0600070205080204" pitchFamily="50" charset="-128"/>
              <a:ea typeface="ＭＳ Ｐゴシック" panose="020B0600070205080204" pitchFamily="50" charset="-128"/>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EYInterstate Light" panose="02000506000000020004" pitchFamily="2" charset="0"/>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EYInterstate Light" panose="0200050600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EYInterstate Light" panose="02000506000000020004" pitchFamily="2" charset="0"/>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
            </p:custDataLst>
            <p:extLst>
              <p:ext uri="{D42A27DB-BD31-4B8C-83A1-F6EECF244321}">
                <p14:modId xmlns:p14="http://schemas.microsoft.com/office/powerpoint/2010/main" val="659339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57200" y="1275286"/>
            <a:ext cx="8229600" cy="4698977"/>
          </a:xfrm>
          <a:prstGeom prst="rect">
            <a:avLst/>
          </a:prstGeom>
        </p:spPr>
        <p:txBody>
          <a:bodyPr/>
          <a:lstStyle>
            <a:lvl1pPr>
              <a:defRPr>
                <a:solidFill>
                  <a:schemeClr val="bg1"/>
                </a:solidFill>
                <a:latin typeface="EYInterstate Light" panose="02000506000000020004" pitchFamily="2" charset="0"/>
                <a:cs typeface="Arial" pitchFamily="34" charset="0"/>
              </a:defRPr>
            </a:lvl1pPr>
            <a:lvl2pPr>
              <a:defRPr>
                <a:solidFill>
                  <a:schemeClr val="bg1"/>
                </a:solidFill>
                <a:latin typeface="EYInterstate Light" panose="02000506000000020004" pitchFamily="2" charset="0"/>
                <a:cs typeface="Arial" pitchFamily="34" charset="0"/>
              </a:defRPr>
            </a:lvl2pPr>
            <a:lvl3pPr>
              <a:defRPr>
                <a:solidFill>
                  <a:schemeClr val="bg1"/>
                </a:solidFill>
                <a:latin typeface="EYInterstate Light" panose="02000506000000020004" pitchFamily="2" charset="0"/>
                <a:cs typeface="Arial" pitchFamily="34" charset="0"/>
              </a:defRPr>
            </a:lvl3pPr>
            <a:lvl4pPr>
              <a:defRPr>
                <a:solidFill>
                  <a:schemeClr val="bg1"/>
                </a:solidFill>
                <a:latin typeface="EYInterstate Light" panose="02000506000000020004" pitchFamily="2" charset="0"/>
                <a:cs typeface="Arial" pitchFamily="34" charset="0"/>
              </a:defRPr>
            </a:lvl4pPr>
            <a:lvl5pPr>
              <a:defRPr>
                <a:solidFill>
                  <a:schemeClr val="bg1"/>
                </a:solidFill>
                <a:latin typeface="EYInterstate Light" panose="02000506000000020004" pitchFamily="2" charset="0"/>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3.wmf"/><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image" Target="../media/image10.wmf"/><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image" Target="../media/image17.wmf"/><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theme" Target="../theme/theme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9"/>
            </p:custDataLst>
            <p:extLst>
              <p:ext uri="{D42A27DB-BD31-4B8C-83A1-F6EECF244321}">
                <p14:modId xmlns:p14="http://schemas.microsoft.com/office/powerpoint/2010/main" val="2122656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1"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3.png"/><Relationship Id="rId5" Type="http://schemas.openxmlformats.org/officeDocument/2006/relationships/image" Target="../media/image21.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hosho.ees.hokudai.ac.jp/~kubo/ce/IwanamiBook.ht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ja-JP" altLang="en-US" dirty="0" smtClean="0">
                <a:solidFill>
                  <a:schemeClr val="bg1"/>
                </a:solidFill>
              </a:rPr>
              <a:t>データ解析のための統計モデリング入門</a:t>
            </a:r>
            <a:r>
              <a:rPr kumimoji="1" lang="en-US" altLang="ja-JP" dirty="0" smtClean="0">
                <a:solidFill>
                  <a:schemeClr val="bg1"/>
                </a:solidFill>
              </a:rPr>
              <a:t/>
            </a:r>
            <a:br>
              <a:rPr kumimoji="1" lang="en-US" altLang="ja-JP" dirty="0" smtClean="0">
                <a:solidFill>
                  <a:schemeClr val="bg1"/>
                </a:solidFill>
              </a:rPr>
            </a:br>
            <a:r>
              <a:rPr lang="ja-JP" altLang="en-US" sz="2000" dirty="0" smtClean="0">
                <a:solidFill>
                  <a:schemeClr val="bg1"/>
                </a:solidFill>
              </a:rPr>
              <a:t>一般化線形モデル・階層ベイズモデル・</a:t>
            </a:r>
            <a:r>
              <a:rPr lang="en-US" altLang="ja-JP" sz="2000" dirty="0" smtClean="0">
                <a:solidFill>
                  <a:schemeClr val="bg1"/>
                </a:solidFill>
              </a:rPr>
              <a:t>MCMC</a:t>
            </a:r>
            <a:endParaRPr kumimoji="1" lang="ja-JP" altLang="en-US" sz="2000" dirty="0">
              <a:solidFill>
                <a:schemeClr val="bg1"/>
              </a:solidFill>
            </a:endParaRPr>
          </a:p>
        </p:txBody>
      </p:sp>
      <p:sp>
        <p:nvSpPr>
          <p:cNvPr id="6" name="サブタイトル 5"/>
          <p:cNvSpPr>
            <a:spLocks noGrp="1"/>
          </p:cNvSpPr>
          <p:nvPr>
            <p:ph type="subTitle" idx="1"/>
          </p:nvPr>
        </p:nvSpPr>
        <p:spPr/>
        <p:txBody>
          <a:bodyPr/>
          <a:lstStyle/>
          <a:p>
            <a:pPr>
              <a:spcBef>
                <a:spcPts val="0"/>
              </a:spcBef>
            </a:pPr>
            <a:r>
              <a:rPr kumimoji="1" lang="en-US" altLang="ja-JP" dirty="0" smtClean="0"/>
              <a:t>2017</a:t>
            </a:r>
            <a:r>
              <a:rPr kumimoji="1" lang="ja-JP" altLang="en-US" dirty="0" smtClean="0"/>
              <a:t>年</a:t>
            </a:r>
            <a:r>
              <a:rPr lang="en-US" altLang="ja-JP" dirty="0"/>
              <a:t>9</a:t>
            </a:r>
            <a:r>
              <a:rPr kumimoji="1" lang="ja-JP" altLang="en-US" dirty="0" smtClean="0"/>
              <a:t>月</a:t>
            </a:r>
            <a:r>
              <a:rPr lang="en-US" altLang="ja-JP" dirty="0" smtClean="0"/>
              <a:t>15</a:t>
            </a:r>
            <a:r>
              <a:rPr kumimoji="1" lang="ja-JP" altLang="en-US" dirty="0" smtClean="0"/>
              <a:t>日 </a:t>
            </a:r>
            <a:r>
              <a:rPr kumimoji="1" lang="en-US" altLang="ja-JP" dirty="0" smtClean="0"/>
              <a:t>DRAFT</a:t>
            </a:r>
          </a:p>
          <a:p>
            <a:pPr>
              <a:spcBef>
                <a:spcPts val="0"/>
              </a:spcBef>
            </a:pPr>
            <a:r>
              <a:rPr lang="en-US" altLang="ja-JP" i="1" dirty="0" smtClean="0"/>
              <a:t>Internal for Training </a:t>
            </a:r>
          </a:p>
          <a:p>
            <a:pPr>
              <a:spcBef>
                <a:spcPts val="0"/>
              </a:spcBef>
            </a:pPr>
            <a:r>
              <a:rPr lang="en-US" altLang="ja-JP" dirty="0" smtClean="0"/>
              <a:t>Koji Arai</a:t>
            </a:r>
            <a:endParaRPr kumimoji="1" lang="ja-JP" altLang="en-US" dirty="0"/>
          </a:p>
        </p:txBody>
      </p:sp>
    </p:spTree>
    <p:extLst>
      <p:ext uri="{BB962C8B-B14F-4D97-AF65-F5344CB8AC3E}">
        <p14:creationId xmlns:p14="http://schemas.microsoft.com/office/powerpoint/2010/main" val="67446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 </a:t>
            </a:r>
            <a:r>
              <a:rPr kumimoji="1" lang="ja-JP" altLang="en-US" dirty="0" smtClean="0"/>
              <a:t>ポアソン分布とは何か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b="0" dirty="0" smtClean="0"/>
                  <a:t>ポアソ</a:t>
                </a:r>
                <a:r>
                  <a:rPr lang="ja-JP" altLang="en-US" dirty="0"/>
                  <a:t>ン</a:t>
                </a:r>
                <a:r>
                  <a:rPr kumimoji="1" lang="ja-JP" altLang="en-US" b="0" dirty="0" smtClean="0"/>
                  <a:t>分布：</a:t>
                </a:r>
                <a14:m>
                  <m:oMath xmlns:m="http://schemas.openxmlformats.org/officeDocument/2006/math">
                    <m:r>
                      <a:rPr lang="en-US" altLang="ja-JP" b="0" i="1" smtClean="0">
                        <a:latin typeface="Cambria Math" panose="02040503050406030204" pitchFamily="18" charset="0"/>
                      </a:rPr>
                      <m:t> </m:t>
                    </m:r>
                  </m:oMath>
                </a14:m>
                <a:endParaRPr lang="en-US" altLang="ja-JP" b="0" dirty="0" smtClean="0"/>
              </a:p>
              <a:p>
                <a:pPr lvl="1"/>
                <a:r>
                  <a:rPr lang="ja-JP" altLang="en-US" dirty="0" smtClean="0"/>
                  <a:t>確率分布：</a:t>
                </a:r>
                <a:r>
                  <a:rPr lang="en-US" altLang="ja-JP" i="1" dirty="0" smtClean="0"/>
                  <a:t>p(</a:t>
                </a:r>
                <a:r>
                  <a:rPr lang="en-US" altLang="ja-JP" i="1" dirty="0" err="1" smtClean="0"/>
                  <a:t>y|λ</a:t>
                </a:r>
                <a:r>
                  <a:rPr lang="en-US" altLang="ja-JP" i="1" dirty="0" smtClean="0"/>
                  <a:t>) = </a:t>
                </a:r>
                <a:r>
                  <a:rPr lang="en-US" altLang="ja-JP" i="1" dirty="0" err="1" smtClean="0"/>
                  <a:t>λ</a:t>
                </a:r>
                <a:r>
                  <a:rPr lang="en-US" altLang="ja-JP" i="1" baseline="30000" dirty="0" err="1" smtClean="0"/>
                  <a:t>y</a:t>
                </a:r>
                <a:r>
                  <a:rPr lang="en-US" altLang="ja-JP" i="1" baseline="30000" dirty="0" smtClean="0"/>
                  <a:t> </a:t>
                </a:r>
                <a:r>
                  <a:rPr lang="en-US" altLang="ja-JP" i="1" dirty="0" err="1" smtClean="0"/>
                  <a:t>exp</a:t>
                </a:r>
                <a:r>
                  <a:rPr lang="en-US" altLang="ja-JP" i="1" dirty="0" smtClean="0"/>
                  <a:t> (-λ) / y!</a:t>
                </a:r>
                <a:endParaRPr lang="en-US" altLang="ja-JP" i="1" baseline="30000" dirty="0" smtClean="0"/>
              </a:p>
              <a:p>
                <a:pPr lvl="1"/>
                <a:r>
                  <a:rPr lang="en-US" altLang="ja-JP" dirty="0" smtClean="0"/>
                  <a:t>P(</a:t>
                </a:r>
                <a:r>
                  <a:rPr lang="en-US" altLang="ja-JP" dirty="0" err="1" smtClean="0"/>
                  <a:t>y|λ</a:t>
                </a:r>
                <a:r>
                  <a:rPr lang="en-US" altLang="ja-JP" dirty="0" smtClean="0"/>
                  <a:t>)</a:t>
                </a:r>
                <a:r>
                  <a:rPr lang="ja-JP" altLang="en-US" dirty="0" smtClean="0"/>
                  <a:t>は平均が</a:t>
                </a:r>
                <a:r>
                  <a:rPr lang="en-US" altLang="ja-JP" dirty="0" smtClean="0"/>
                  <a:t>λ</a:t>
                </a:r>
                <a:r>
                  <a:rPr lang="ja-JP" altLang="en-US" dirty="0" smtClean="0"/>
                  <a:t>であるときに，ポアソン分布に従う確率変数が</a:t>
                </a:r>
                <a:r>
                  <a:rPr lang="en-US" altLang="ja-JP" dirty="0" smtClean="0"/>
                  <a:t>y</a:t>
                </a:r>
                <a:r>
                  <a:rPr lang="ja-JP" altLang="en-US" dirty="0" smtClean="0"/>
                  <a:t>になる確率</a:t>
                </a:r>
                <a:endParaRPr lang="en-US" altLang="ja-JP" dirty="0" smtClean="0"/>
              </a:p>
              <a:p>
                <a:pPr lvl="2"/>
                <a:r>
                  <a:rPr lang="en-US" altLang="ja-JP" i="1" dirty="0" smtClean="0"/>
                  <a:t>Y</a:t>
                </a:r>
                <a:r>
                  <a:rPr lang="ja-JP" altLang="en-US" dirty="0" smtClean="0"/>
                  <a:t>の値を取り，全ての</a:t>
                </a:r>
                <a:r>
                  <a:rPr lang="en-US" altLang="ja-JP" i="1" dirty="0" smtClean="0"/>
                  <a:t>Y</a:t>
                </a:r>
                <a:r>
                  <a:rPr lang="ja-JP" altLang="en-US" dirty="0" smtClean="0"/>
                  <a:t>について和をとると</a:t>
                </a:r>
                <a:r>
                  <a:rPr lang="en-US" altLang="ja-JP" dirty="0" smtClean="0"/>
                  <a:t>1</a:t>
                </a:r>
                <a:r>
                  <a:rPr lang="ja-JP" altLang="en-US" dirty="0" smtClean="0"/>
                  <a:t>になる： </a:t>
                </a:r>
                <a:r>
                  <a:rPr lang="en-US" altLang="ja-JP" i="1" dirty="0" err="1" smtClean="0"/>
                  <a:t>Σp</a:t>
                </a:r>
                <a:r>
                  <a:rPr lang="en-US" altLang="ja-JP" i="1" dirty="0" smtClean="0"/>
                  <a:t>(</a:t>
                </a:r>
                <a:r>
                  <a:rPr lang="en-US" altLang="ja-JP" i="1" dirty="0" err="1" smtClean="0"/>
                  <a:t>y|λ</a:t>
                </a:r>
                <a:r>
                  <a:rPr lang="en-US" altLang="ja-JP" i="1" dirty="0" smtClean="0"/>
                  <a:t>) = 1</a:t>
                </a:r>
              </a:p>
              <a:p>
                <a:pPr lvl="2"/>
                <a:r>
                  <a:rPr lang="ja-JP" altLang="en-US" dirty="0" smtClean="0"/>
                  <a:t>確率分布の平均は</a:t>
                </a:r>
                <a:r>
                  <a:rPr lang="en-US" altLang="ja-JP" i="1" dirty="0" smtClean="0"/>
                  <a:t>λ</a:t>
                </a:r>
                <a:r>
                  <a:rPr lang="en-US" altLang="ja-JP" dirty="0" smtClean="0"/>
                  <a:t>&gt;=0</a:t>
                </a:r>
              </a:p>
              <a:p>
                <a:pPr lvl="2"/>
                <a:r>
                  <a:rPr lang="ja-JP" altLang="en-US" dirty="0" smtClean="0"/>
                  <a:t>分散と平均は等しい：</a:t>
                </a:r>
                <a:r>
                  <a:rPr lang="en-US" altLang="ja-JP" i="1" dirty="0" smtClean="0"/>
                  <a:t>λ</a:t>
                </a:r>
                <a:r>
                  <a:rPr lang="en-US" altLang="ja-JP" dirty="0" smtClean="0"/>
                  <a:t>=</a:t>
                </a:r>
                <a:r>
                  <a:rPr lang="ja-JP" altLang="en-US" dirty="0" smtClean="0"/>
                  <a:t>平均</a:t>
                </a:r>
                <a:r>
                  <a:rPr lang="en-US" altLang="ja-JP" dirty="0" smtClean="0"/>
                  <a:t>=</a:t>
                </a:r>
                <a:r>
                  <a:rPr lang="ja-JP" altLang="en-US" dirty="0" smtClean="0"/>
                  <a:t>分散</a:t>
                </a:r>
                <a:endParaRPr lang="en-US" altLang="ja-JP" dirty="0" smtClean="0"/>
              </a:p>
              <a:p>
                <a:pPr lvl="2"/>
                <a:endParaRPr lang="en-US" altLang="ja-JP" dirty="0"/>
              </a:p>
              <a:p>
                <a:pPr lvl="1"/>
                <a:r>
                  <a:rPr lang="ja-JP" altLang="en-US" dirty="0" smtClean="0"/>
                  <a:t>ポアソン分布選択の理由</a:t>
                </a:r>
                <a:endParaRPr lang="en-US" altLang="ja-JP" dirty="0" smtClean="0"/>
              </a:p>
              <a:p>
                <a:pPr lvl="2" algn="l"/>
                <a:r>
                  <a:rPr lang="ja-JP" altLang="en-US" dirty="0" smtClean="0"/>
                  <a:t>データに含まれている値</a:t>
                </a:r>
                <a:r>
                  <a:rPr lang="en-US" altLang="ja-JP" i="1" dirty="0" err="1" smtClean="0"/>
                  <a:t>y</a:t>
                </a:r>
                <a:r>
                  <a:rPr lang="en-US" altLang="ja-JP" i="1" baseline="-25000" dirty="0" err="1" smtClean="0"/>
                  <a:t>i</a:t>
                </a:r>
                <a:r>
                  <a:rPr lang="en-US" altLang="ja-JP" dirty="0" smtClean="0"/>
                  <a:t> </a:t>
                </a:r>
                <a:r>
                  <a:rPr lang="ja-JP" altLang="en-US" dirty="0" err="1" smtClean="0"/>
                  <a:t>が非負の</a:t>
                </a:r>
                <a:r>
                  <a:rPr lang="ja-JP" altLang="en-US" dirty="0" smtClean="0"/>
                  <a:t>整数（カウントデータ）</a:t>
                </a:r>
                <a:endParaRPr lang="en-US" altLang="ja-JP" dirty="0" smtClean="0"/>
              </a:p>
              <a:p>
                <a:pPr lvl="2" algn="l"/>
                <a:r>
                  <a:rPr lang="en-US" altLang="ja-JP" i="1" dirty="0" smtClean="0"/>
                  <a:t>Y</a:t>
                </a:r>
                <a:r>
                  <a:rPr lang="en-US" altLang="ja-JP" i="1" baseline="-25000" dirty="0" smtClean="0"/>
                  <a:t>i</a:t>
                </a:r>
                <a:r>
                  <a:rPr lang="ja-JP" altLang="en-US" dirty="0" smtClean="0"/>
                  <a:t>に下限はあるが，上限は分からない</a:t>
                </a:r>
                <a:endParaRPr lang="en-US" altLang="ja-JP" dirty="0" smtClean="0"/>
              </a:p>
              <a:p>
                <a:pPr lvl="2" algn="l"/>
                <a:r>
                  <a:rPr lang="ja-JP" altLang="en-US" dirty="0" smtClean="0"/>
                  <a:t>観測データでは平均と分散が等しい</a:t>
                </a:r>
                <a:endParaRPr lang="en-US" altLang="ja-JP" dirty="0" smtClean="0"/>
              </a:p>
              <a:p>
                <a:pPr lvl="2" algn="l"/>
                <a:endParaRPr lang="en-US" altLang="ja-JP" dirty="0"/>
              </a:p>
              <a:p>
                <a:pPr lvl="1" algn="l"/>
                <a:endParaRPr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71738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オブジェクト 4" hidden="1"/>
          <p:cNvGraphicFramePr>
            <a:graphicFrameLocks noChangeAspect="1"/>
          </p:cNvGraphicFramePr>
          <p:nvPr>
            <p:custDataLst>
              <p:tags r:id="rId2"/>
            </p:custDataLst>
            <p:extLst>
              <p:ext uri="{D42A27DB-BD31-4B8C-83A1-F6EECF244321}">
                <p14:modId xmlns:p14="http://schemas.microsoft.com/office/powerpoint/2010/main" val="11702624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8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図 5"/>
          <p:cNvPicPr>
            <a:picLocks noChangeAspect="1"/>
          </p:cNvPicPr>
          <p:nvPr/>
        </p:nvPicPr>
        <p:blipFill>
          <a:blip r:embed="rId6"/>
          <a:stretch>
            <a:fillRect/>
          </a:stretch>
        </p:blipFill>
        <p:spPr>
          <a:xfrm>
            <a:off x="6218357" y="4581433"/>
            <a:ext cx="2600792" cy="1665847"/>
          </a:xfrm>
          <a:prstGeom prst="rect">
            <a:avLst/>
          </a:prstGeom>
          <a:solidFill>
            <a:schemeClr val="accent1">
              <a:alpha val="0"/>
            </a:schemeClr>
          </a:solidFill>
        </p:spPr>
      </p:pic>
      <p:sp>
        <p:nvSpPr>
          <p:cNvPr id="2" name="タイトル 1"/>
          <p:cNvSpPr>
            <a:spLocks noGrp="1"/>
          </p:cNvSpPr>
          <p:nvPr>
            <p:ph type="title"/>
          </p:nvPr>
        </p:nvSpPr>
        <p:spPr/>
        <p:txBody>
          <a:bodyPr/>
          <a:lstStyle/>
          <a:p>
            <a:r>
              <a:rPr kumimoji="1" lang="en-US" altLang="ja-JP" dirty="0" smtClean="0"/>
              <a:t>2.4 </a:t>
            </a:r>
            <a:r>
              <a:rPr kumimoji="1" lang="ja-JP" altLang="en-US" dirty="0" smtClean="0"/>
              <a:t>ポアソン分布のパラメータの最尤推定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最尤推定（</a:t>
            </a:r>
            <a:r>
              <a:rPr kumimoji="1" lang="en-US" altLang="ja-JP" dirty="0" smtClean="0"/>
              <a:t>Maximum Likelihood Estimation</a:t>
            </a:r>
            <a:r>
              <a:rPr kumimoji="1" lang="ja-JP" altLang="en-US" dirty="0" smtClean="0"/>
              <a:t>）</a:t>
            </a:r>
            <a:endParaRPr kumimoji="1" lang="en-US" altLang="ja-JP" dirty="0" smtClean="0"/>
          </a:p>
          <a:p>
            <a:pPr lvl="1"/>
            <a:r>
              <a:rPr lang="ja-JP" altLang="en-US" dirty="0" smtClean="0"/>
              <a:t>尤度：</a:t>
            </a:r>
            <a:endParaRPr lang="en-US" altLang="ja-JP" dirty="0" smtClean="0"/>
          </a:p>
          <a:p>
            <a:pPr lvl="2"/>
            <a:r>
              <a:rPr lang="ja-JP" altLang="en-US" dirty="0" smtClean="0"/>
              <a:t>ある</a:t>
            </a:r>
            <a:r>
              <a:rPr lang="en-US" altLang="ja-JP" dirty="0" smtClean="0"/>
              <a:t>λ</a:t>
            </a:r>
            <a:r>
              <a:rPr lang="ja-JP" altLang="en-US" dirty="0" smtClean="0"/>
              <a:t>の値をけってしたときに全ての個体</a:t>
            </a:r>
            <a:r>
              <a:rPr lang="en-US" altLang="ja-JP" dirty="0" err="1" smtClean="0"/>
              <a:t>i</a:t>
            </a:r>
            <a:r>
              <a:rPr lang="ja-JP" altLang="en-US" dirty="0" smtClean="0"/>
              <a:t>についての</a:t>
            </a:r>
            <a:r>
              <a:rPr lang="en-US" altLang="ja-JP" i="1" dirty="0" smtClean="0"/>
              <a:t>p(</a:t>
            </a:r>
            <a:r>
              <a:rPr lang="en-US" altLang="ja-JP" i="1" dirty="0" err="1" smtClean="0"/>
              <a:t>y|λ</a:t>
            </a:r>
            <a:r>
              <a:rPr lang="en-US" altLang="ja-JP" i="1" dirty="0" smtClean="0"/>
              <a:t>)</a:t>
            </a:r>
            <a:r>
              <a:rPr lang="ja-JP" altLang="en-US" dirty="0" smtClean="0"/>
              <a:t>の積</a:t>
            </a:r>
            <a:endParaRPr lang="en-US" altLang="ja-JP" dirty="0" smtClean="0"/>
          </a:p>
          <a:p>
            <a:pPr lvl="2"/>
            <a:r>
              <a:rPr lang="en-US" altLang="ja-JP" i="1" dirty="0" smtClean="0"/>
              <a:t>L(λ) = </a:t>
            </a:r>
            <a:r>
              <a:rPr lang="en-US" altLang="ja-JP" dirty="0" smtClean="0"/>
              <a:t>Π </a:t>
            </a:r>
            <a:r>
              <a:rPr lang="en-US" altLang="ja-JP" i="1" dirty="0"/>
              <a:t>p(</a:t>
            </a:r>
            <a:r>
              <a:rPr lang="en-US" altLang="ja-JP" i="1" dirty="0" err="1"/>
              <a:t>y|λ</a:t>
            </a:r>
            <a:r>
              <a:rPr lang="en-US" altLang="ja-JP" i="1" dirty="0" smtClean="0"/>
              <a:t>) = </a:t>
            </a:r>
            <a:r>
              <a:rPr lang="en-US" altLang="ja-JP" dirty="0" smtClean="0"/>
              <a:t>Π </a:t>
            </a:r>
            <a:r>
              <a:rPr lang="en-US" altLang="ja-JP" i="1" dirty="0" err="1"/>
              <a:t>λ</a:t>
            </a:r>
            <a:r>
              <a:rPr lang="en-US" altLang="ja-JP" i="1" baseline="30000" dirty="0" err="1"/>
              <a:t>y</a:t>
            </a:r>
            <a:r>
              <a:rPr lang="en-US" altLang="ja-JP" i="1" baseline="30000" dirty="0"/>
              <a:t> </a:t>
            </a:r>
            <a:r>
              <a:rPr lang="en-US" altLang="ja-JP" i="1" dirty="0" err="1"/>
              <a:t>exp</a:t>
            </a:r>
            <a:r>
              <a:rPr lang="en-US" altLang="ja-JP" i="1" dirty="0"/>
              <a:t> (-λ) / y</a:t>
            </a:r>
            <a:r>
              <a:rPr lang="en-US" altLang="ja-JP" i="1" dirty="0" smtClean="0"/>
              <a:t>! </a:t>
            </a:r>
            <a:r>
              <a:rPr lang="en-US" altLang="ja-JP" baseline="-25000" dirty="0"/>
              <a:t>*Π</a:t>
            </a:r>
            <a:r>
              <a:rPr lang="ja-JP" altLang="en-US" baseline="-25000" dirty="0"/>
              <a:t>：パイという</a:t>
            </a:r>
            <a:r>
              <a:rPr lang="en-US" altLang="ja-JP" i="1" baseline="-25000" dirty="0"/>
              <a:t> </a:t>
            </a:r>
            <a:endParaRPr lang="en-US" altLang="ja-JP" baseline="-25000" dirty="0" smtClean="0"/>
          </a:p>
          <a:p>
            <a:pPr lvl="2"/>
            <a:r>
              <a:rPr lang="ja-JP" altLang="en-US" dirty="0" smtClean="0"/>
              <a:t>尤度関数 </a:t>
            </a:r>
            <a:r>
              <a:rPr lang="en-US" altLang="ja-JP" dirty="0" smtClean="0"/>
              <a:t>L (λ) </a:t>
            </a:r>
            <a:r>
              <a:rPr lang="ja-JP" altLang="en-US" dirty="0" smtClean="0"/>
              <a:t>は扱いづらいので，対数尤度関数（</a:t>
            </a:r>
            <a:r>
              <a:rPr lang="en-US" altLang="ja-JP" dirty="0" smtClean="0"/>
              <a:t>Log Likelihood Function</a:t>
            </a:r>
            <a:r>
              <a:rPr lang="ja-JP" altLang="en-US" dirty="0" smtClean="0"/>
              <a:t>）を使って，パラメーターを最尤推定する</a:t>
            </a:r>
            <a:endParaRPr lang="en-US" altLang="ja-JP" dirty="0" smtClean="0"/>
          </a:p>
          <a:p>
            <a:pPr lvl="2"/>
            <a:r>
              <a:rPr lang="en-US" altLang="ja-JP" i="1" dirty="0"/>
              <a:t>l</a:t>
            </a:r>
            <a:r>
              <a:rPr lang="en-US" altLang="ja-JP" i="1" dirty="0" smtClean="0"/>
              <a:t>og L(λ)</a:t>
            </a:r>
            <a:r>
              <a:rPr lang="en-US" altLang="ja-JP" dirty="0" smtClean="0"/>
              <a:t> = </a:t>
            </a:r>
            <a:r>
              <a:rPr lang="en-US" altLang="ja-JP" i="1" dirty="0" smtClean="0"/>
              <a:t>Σ (</a:t>
            </a:r>
            <a:r>
              <a:rPr lang="en-US" altLang="ja-JP" i="1" dirty="0" err="1" smtClean="0"/>
              <a:t>y</a:t>
            </a:r>
            <a:r>
              <a:rPr lang="en-US" altLang="ja-JP" i="1" baseline="-25000" dirty="0" err="1" smtClean="0"/>
              <a:t>i</a:t>
            </a:r>
            <a:r>
              <a:rPr lang="en-US" altLang="ja-JP" i="1" dirty="0"/>
              <a:t> </a:t>
            </a:r>
            <a:r>
              <a:rPr lang="en-US" altLang="ja-JP" i="1" dirty="0" smtClean="0"/>
              <a:t>log λ – λ – Σ log k) </a:t>
            </a:r>
          </a:p>
          <a:p>
            <a:pPr lvl="2"/>
            <a:endParaRPr lang="en-US" altLang="ja-JP" i="1" dirty="0" smtClean="0"/>
          </a:p>
          <a:p>
            <a:pPr lvl="2"/>
            <a:endParaRPr lang="en-US" altLang="ja-JP" i="1" dirty="0"/>
          </a:p>
          <a:p>
            <a:pPr lvl="2"/>
            <a:endParaRPr lang="en-US" altLang="ja-JP" i="1" dirty="0" smtClean="0"/>
          </a:p>
          <a:p>
            <a:pPr lvl="2"/>
            <a:endParaRPr lang="en-US" altLang="ja-JP" i="1" dirty="0"/>
          </a:p>
          <a:p>
            <a:pPr lvl="1"/>
            <a:r>
              <a:rPr lang="ja-JP" altLang="en-US" sz="1200" dirty="0" smtClean="0"/>
              <a:t>対数尤度</a:t>
            </a:r>
            <a:r>
              <a:rPr lang="en-US" altLang="ja-JP" sz="1200" dirty="0" err="1" smtClean="0"/>
              <a:t>logL</a:t>
            </a:r>
            <a:r>
              <a:rPr lang="ja-JP" altLang="en-US" sz="1200" dirty="0" smtClean="0"/>
              <a:t>は，単調増加関数であり，対数尤度が最大になる</a:t>
            </a:r>
            <a:r>
              <a:rPr lang="en-US" altLang="ja-JP" sz="1200" dirty="0" smtClean="0"/>
              <a:t>λ</a:t>
            </a:r>
            <a:r>
              <a:rPr lang="ja-JP" altLang="en-US" sz="1200" dirty="0" err="1" smtClean="0"/>
              <a:t>で尤</a:t>
            </a:r>
            <a:r>
              <a:rPr lang="ja-JP" altLang="en-US" sz="1200" dirty="0" smtClean="0"/>
              <a:t>度も最大（</a:t>
            </a:r>
            <a:r>
              <a:rPr lang="en-US" altLang="ja-JP" sz="1200" dirty="0" smtClean="0"/>
              <a:t>λ=3.5</a:t>
            </a:r>
            <a:r>
              <a:rPr lang="ja-JP" altLang="en-US" sz="1200" dirty="0" smtClean="0"/>
              <a:t>）</a:t>
            </a:r>
            <a:endParaRPr lang="en-US" altLang="ja-JP" sz="1200" dirty="0" smtClean="0"/>
          </a:p>
          <a:p>
            <a:pPr lvl="1"/>
            <a:r>
              <a:rPr lang="ja-JP" altLang="en-US" sz="1200" dirty="0" smtClean="0"/>
              <a:t>対数尤度関数が最大値の場合，関数の傾きがゼロになる</a:t>
            </a:r>
            <a:endParaRPr lang="en-US" altLang="ja-JP" sz="1200" dirty="0" smtClean="0"/>
          </a:p>
          <a:p>
            <a:pPr lvl="1"/>
            <a:r>
              <a:rPr lang="en-US" altLang="ja-JP" sz="1200" u="sng" dirty="0" smtClean="0"/>
              <a:t>λ</a:t>
            </a:r>
            <a:r>
              <a:rPr lang="ja-JP" altLang="en-US" sz="1200" dirty="0" err="1" smtClean="0"/>
              <a:t>を最尤推</a:t>
            </a:r>
            <a:r>
              <a:rPr lang="ja-JP" altLang="en-US" sz="1200" dirty="0" smtClean="0"/>
              <a:t>定量（</a:t>
            </a:r>
            <a:r>
              <a:rPr lang="en-US" altLang="ja-JP" sz="1200" dirty="0" smtClean="0"/>
              <a:t>Maximum Likelihood Estimator</a:t>
            </a:r>
            <a:r>
              <a:rPr lang="ja-JP" altLang="en-US" sz="1200" dirty="0" smtClean="0"/>
              <a:t>）</a:t>
            </a:r>
            <a:endParaRPr lang="en-US" altLang="ja-JP" sz="1200" dirty="0" smtClean="0"/>
          </a:p>
          <a:p>
            <a:pPr lvl="2"/>
            <a:r>
              <a:rPr lang="ja-JP" altLang="en-US" sz="1200" dirty="0" smtClean="0"/>
              <a:t>∂ </a:t>
            </a:r>
            <a:r>
              <a:rPr lang="en-US" altLang="ja-JP" sz="1200" dirty="0" smtClean="0"/>
              <a:t>log L(λ) / </a:t>
            </a:r>
            <a:r>
              <a:rPr lang="ja-JP" altLang="en-US" sz="1200" dirty="0" smtClean="0"/>
              <a:t>∂ </a:t>
            </a:r>
            <a:r>
              <a:rPr lang="en-US" altLang="ja-JP" sz="1200" dirty="0" smtClean="0"/>
              <a:t>λ = Σ (</a:t>
            </a:r>
            <a:r>
              <a:rPr lang="en-US" altLang="ja-JP" sz="1200" dirty="0" err="1" smtClean="0"/>
              <a:t>y</a:t>
            </a:r>
            <a:r>
              <a:rPr lang="en-US" altLang="ja-JP" sz="1200" baseline="-25000" dirty="0" err="1" smtClean="0"/>
              <a:t>i</a:t>
            </a:r>
            <a:r>
              <a:rPr lang="en-US" altLang="ja-JP" sz="1200" baseline="-25000" dirty="0" smtClean="0"/>
              <a:t> </a:t>
            </a:r>
            <a:r>
              <a:rPr lang="en-US" altLang="ja-JP" sz="1200" dirty="0" smtClean="0"/>
              <a:t>/ λ - 1) = 1/λ Σ </a:t>
            </a:r>
            <a:r>
              <a:rPr lang="en-US" altLang="ja-JP" sz="1200" dirty="0" err="1" smtClean="0"/>
              <a:t>yi</a:t>
            </a:r>
            <a:r>
              <a:rPr lang="en-US" altLang="ja-JP" sz="1200" dirty="0" smtClean="0"/>
              <a:t> – 50 = 0, * partial derivative</a:t>
            </a:r>
          </a:p>
          <a:p>
            <a:pPr lvl="2"/>
            <a:r>
              <a:rPr lang="en-US" altLang="ja-JP" sz="1200" dirty="0" smtClean="0"/>
              <a:t>λ = 1/50 Σ </a:t>
            </a:r>
            <a:r>
              <a:rPr lang="en-US" altLang="ja-JP" sz="1200" dirty="0" err="1" smtClean="0"/>
              <a:t>y</a:t>
            </a:r>
            <a:r>
              <a:rPr lang="en-US" altLang="ja-JP" sz="1200" baseline="-25000" dirty="0" err="1" smtClean="0"/>
              <a:t>i</a:t>
            </a:r>
            <a:r>
              <a:rPr lang="en-US" altLang="ja-JP" sz="1200" baseline="-25000" dirty="0" smtClean="0"/>
              <a:t> </a:t>
            </a:r>
            <a:r>
              <a:rPr lang="en-US" altLang="ja-JP" sz="1200" dirty="0" smtClean="0"/>
              <a:t>= 3.56 </a:t>
            </a:r>
          </a:p>
          <a:p>
            <a:pPr marL="356616" lvl="1" indent="0">
              <a:buNone/>
            </a:pPr>
            <a:endParaRPr lang="en-US" altLang="ja-JP" sz="1200" dirty="0" smtClean="0"/>
          </a:p>
        </p:txBody>
      </p:sp>
      <p:sp>
        <p:nvSpPr>
          <p:cNvPr id="4" name="正方形/長方形 3"/>
          <p:cNvSpPr/>
          <p:nvPr/>
        </p:nvSpPr>
        <p:spPr>
          <a:xfrm>
            <a:off x="827088" y="3432132"/>
            <a:ext cx="7859712" cy="86429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#2-4 ML method using Poisson distribution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l</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ogL</a:t>
            </a:r>
            <a:r>
              <a:rPr kumimoji="1" lang="en-US" altLang="ja-JP" sz="1200" dirty="0">
                <a:solidFill>
                  <a:srgbClr val="0000FF"/>
                </a:solidFill>
                <a:latin typeface="EYInterstate Light" panose="02000506000000020004" pitchFamily="2" charset="0"/>
                <a:ea typeface="ＭＳ Ｐゴシック" panose="020B0600070205080204" pitchFamily="50" charset="-128"/>
              </a:rPr>
              <a:t> &lt;- function(m) sum(</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dpois</a:t>
            </a:r>
            <a:r>
              <a:rPr kumimoji="1" lang="en-US" altLang="ja-JP" sz="1200" dirty="0">
                <a:solidFill>
                  <a:srgbClr val="0000FF"/>
                </a:solidFill>
                <a:latin typeface="EYInterstate Light" panose="02000506000000020004" pitchFamily="2" charset="0"/>
                <a:ea typeface="ＭＳ Ｐゴシック" panose="020B0600070205080204" pitchFamily="50" charset="-128"/>
              </a:rPr>
              <a:t>(data, m, log = TRUE))</a:t>
            </a:r>
          </a:p>
          <a:p>
            <a:r>
              <a:rPr kumimoji="1" lang="en-US" altLang="ja-JP" sz="1200" dirty="0">
                <a:solidFill>
                  <a:srgbClr val="0000FF"/>
                </a:solidFill>
                <a:latin typeface="EYInterstate Light" panose="02000506000000020004" pitchFamily="2" charset="0"/>
                <a:ea typeface="ＭＳ Ｐゴシック" panose="020B0600070205080204" pitchFamily="50" charset="-128"/>
              </a:rPr>
              <a:t>lambda &lt;- </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seq</a:t>
            </a:r>
            <a:r>
              <a:rPr kumimoji="1" lang="en-US" altLang="ja-JP" sz="1200" dirty="0">
                <a:solidFill>
                  <a:srgbClr val="0000FF"/>
                </a:solidFill>
                <a:latin typeface="EYInterstate Light" panose="02000506000000020004" pitchFamily="2" charset="0"/>
                <a:ea typeface="ＭＳ Ｐゴシック" panose="020B0600070205080204" pitchFamily="50" charset="-128"/>
              </a:rPr>
              <a:t>(2, 5, 0.1)</a:t>
            </a:r>
          </a:p>
          <a:p>
            <a:r>
              <a:rPr kumimoji="1" lang="en-US" altLang="ja-JP" sz="1200" dirty="0">
                <a:solidFill>
                  <a:srgbClr val="0000FF"/>
                </a:solidFill>
                <a:latin typeface="EYInterstate Light" panose="02000506000000020004" pitchFamily="2" charset="0"/>
                <a:ea typeface="ＭＳ Ｐゴシック" panose="020B0600070205080204" pitchFamily="50" charset="-128"/>
              </a:rPr>
              <a:t>plot (lambda, </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sapply</a:t>
            </a:r>
            <a:r>
              <a:rPr kumimoji="1" lang="en-US" altLang="ja-JP" sz="1200" dirty="0">
                <a:solidFill>
                  <a:srgbClr val="0000FF"/>
                </a:solidFill>
                <a:latin typeface="EYInterstate Light" panose="02000506000000020004" pitchFamily="2" charset="0"/>
                <a:ea typeface="ＭＳ Ｐゴシック" panose="020B0600070205080204" pitchFamily="50" charset="-128"/>
              </a:rPr>
              <a:t>(lambda, </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logL</a:t>
            </a:r>
            <a:r>
              <a:rPr kumimoji="1" lang="en-US" altLang="ja-JP" sz="1200" dirty="0">
                <a:solidFill>
                  <a:srgbClr val="0000FF"/>
                </a:solidFill>
                <a:latin typeface="EYInterstate Light" panose="02000506000000020004" pitchFamily="2" charset="0"/>
                <a:ea typeface="ＭＳ Ｐゴシック" panose="020B0600070205080204" pitchFamily="50" charset="-128"/>
              </a:rPr>
              <a:t>), type = "l")</a:t>
            </a:r>
            <a:endParaRPr kumimoji="1" lang="ja-JP" altLang="en-US" sz="1200" dirty="0">
              <a:solidFill>
                <a:srgbClr val="0000FF"/>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681970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2.4 </a:t>
            </a:r>
            <a:r>
              <a:rPr lang="ja-JP" altLang="en-US" dirty="0"/>
              <a:t>ポアソン分布の</a:t>
            </a:r>
            <a:r>
              <a:rPr lang="ja-JP" altLang="en-US" dirty="0" smtClean="0"/>
              <a:t>パラメータの</a:t>
            </a:r>
            <a:r>
              <a:rPr lang="ja-JP" altLang="en-US" dirty="0"/>
              <a:t>最尤推定</a:t>
            </a:r>
            <a:endParaRPr kumimoji="1" lang="ja-JP" altLang="en-US" dirty="0"/>
          </a:p>
        </p:txBody>
      </p:sp>
      <p:sp>
        <p:nvSpPr>
          <p:cNvPr id="3" name="コンテンツ プレースホルダー 2"/>
          <p:cNvSpPr>
            <a:spLocks noGrp="1"/>
          </p:cNvSpPr>
          <p:nvPr>
            <p:ph idx="1"/>
          </p:nvPr>
        </p:nvSpPr>
        <p:spPr/>
        <p:txBody>
          <a:bodyPr/>
          <a:lstStyle/>
          <a:p>
            <a:r>
              <a:rPr lang="el-GR" altLang="ja-JP" dirty="0" smtClean="0"/>
              <a:t>Θ</a:t>
            </a:r>
            <a:r>
              <a:rPr lang="ja-JP" altLang="en-US" dirty="0" smtClean="0"/>
              <a:t>をパラメーターとする確率分布から観測データ</a:t>
            </a:r>
            <a:r>
              <a:rPr lang="en-US" altLang="ja-JP" dirty="0" err="1" smtClean="0"/>
              <a:t>y</a:t>
            </a:r>
            <a:r>
              <a:rPr lang="en-US" altLang="ja-JP" baseline="-25000" dirty="0" err="1" smtClean="0"/>
              <a:t>i</a:t>
            </a:r>
            <a:r>
              <a:rPr lang="ja-JP" altLang="en-US" dirty="0" smtClean="0"/>
              <a:t>が発生した場合，確率を</a:t>
            </a:r>
            <a:r>
              <a:rPr lang="en-US" altLang="ja-JP" dirty="0" smtClean="0"/>
              <a:t>p(</a:t>
            </a:r>
            <a:r>
              <a:rPr lang="en-US" altLang="ja-JP" dirty="0" err="1" smtClean="0"/>
              <a:t>y</a:t>
            </a:r>
            <a:r>
              <a:rPr lang="en-US" altLang="ja-JP" baseline="-25000" dirty="0" err="1" smtClean="0"/>
              <a:t>i</a:t>
            </a:r>
            <a:r>
              <a:rPr lang="en-US" altLang="ja-JP" dirty="0" err="1" smtClean="0"/>
              <a:t>|θ</a:t>
            </a:r>
            <a:r>
              <a:rPr lang="en-US" altLang="ja-JP" dirty="0" smtClean="0"/>
              <a:t>)</a:t>
            </a:r>
            <a:r>
              <a:rPr lang="ja-JP" altLang="en-US" dirty="0" smtClean="0"/>
              <a:t>とする</a:t>
            </a:r>
            <a:endParaRPr lang="en-US" altLang="ja-JP" dirty="0" smtClean="0"/>
          </a:p>
          <a:p>
            <a:r>
              <a:rPr lang="ja-JP" altLang="en-US" dirty="0" smtClean="0"/>
              <a:t>最尤推定は，下記の対数尤度を最大化する</a:t>
            </a:r>
            <a:r>
              <a:rPr lang="en-US" altLang="ja-JP" dirty="0" smtClean="0"/>
              <a:t>θ</a:t>
            </a:r>
            <a:r>
              <a:rPr lang="ja-JP" altLang="en-US" dirty="0" err="1" smtClean="0"/>
              <a:t>を算</a:t>
            </a:r>
            <a:r>
              <a:rPr lang="ja-JP" altLang="en-US" dirty="0" smtClean="0"/>
              <a:t>出</a:t>
            </a:r>
            <a:endParaRPr lang="en-US" altLang="ja-JP" dirty="0" smtClean="0"/>
          </a:p>
          <a:p>
            <a:pPr lvl="1"/>
            <a:r>
              <a:rPr kumimoji="1" lang="ja-JP" altLang="en-US" dirty="0" smtClean="0"/>
              <a:t>尤度：</a:t>
            </a:r>
            <a:r>
              <a:rPr kumimoji="1" lang="en-US" altLang="ja-JP" dirty="0" smtClean="0"/>
              <a:t>L(θ/Y) = Π </a:t>
            </a:r>
            <a:r>
              <a:rPr lang="en-US" altLang="ja-JP" dirty="0"/>
              <a:t>p(</a:t>
            </a:r>
            <a:r>
              <a:rPr lang="en-US" altLang="ja-JP" dirty="0" err="1"/>
              <a:t>y</a:t>
            </a:r>
            <a:r>
              <a:rPr lang="en-US" altLang="ja-JP" baseline="-25000" dirty="0" err="1"/>
              <a:t>i</a:t>
            </a:r>
            <a:r>
              <a:rPr lang="en-US" altLang="ja-JP" dirty="0" err="1"/>
              <a:t>|θ</a:t>
            </a:r>
            <a:r>
              <a:rPr lang="en-US" altLang="ja-JP" dirty="0" smtClean="0"/>
              <a:t>)</a:t>
            </a:r>
          </a:p>
          <a:p>
            <a:pPr lvl="1"/>
            <a:r>
              <a:rPr kumimoji="1" lang="ja-JP" altLang="en-US" dirty="0" smtClean="0"/>
              <a:t>対数尤度 </a:t>
            </a:r>
            <a:r>
              <a:rPr kumimoji="1" lang="en-US" altLang="ja-JP" dirty="0" smtClean="0"/>
              <a:t>log L(</a:t>
            </a:r>
            <a:r>
              <a:rPr lang="en-US" altLang="ja-JP" dirty="0"/>
              <a:t>θ/Y) = Π </a:t>
            </a:r>
            <a:r>
              <a:rPr lang="en-US" altLang="ja-JP" dirty="0" smtClean="0"/>
              <a:t>log p(</a:t>
            </a:r>
            <a:r>
              <a:rPr lang="en-US" altLang="ja-JP" dirty="0" err="1" smtClean="0"/>
              <a:t>y</a:t>
            </a:r>
            <a:r>
              <a:rPr lang="en-US" altLang="ja-JP" baseline="-25000" dirty="0" err="1" smtClean="0"/>
              <a:t>i</a:t>
            </a:r>
            <a:r>
              <a:rPr lang="en-US" altLang="ja-JP" dirty="0" err="1" smtClean="0"/>
              <a:t>|θ</a:t>
            </a:r>
            <a:r>
              <a:rPr lang="en-US" altLang="ja-JP" dirty="0" smtClean="0"/>
              <a:t>)</a:t>
            </a:r>
          </a:p>
          <a:p>
            <a:pPr lvl="1"/>
            <a:endParaRPr kumimoji="1" lang="en-US" altLang="ja-JP" dirty="0"/>
          </a:p>
          <a:p>
            <a:r>
              <a:rPr kumimoji="1" lang="en-US" altLang="ja-JP" dirty="0" smtClean="0"/>
              <a:t>R</a:t>
            </a:r>
            <a:r>
              <a:rPr kumimoji="1" lang="ja-JP" altLang="en-US" dirty="0" smtClean="0"/>
              <a:t>では疑似乱数</a:t>
            </a:r>
            <a:r>
              <a:rPr kumimoji="1" lang="en-US" altLang="ja-JP" dirty="0" smtClean="0"/>
              <a:t>(Pseudo Random Number)</a:t>
            </a:r>
            <a:r>
              <a:rPr kumimoji="1" lang="ja-JP" altLang="en-US" dirty="0" smtClean="0"/>
              <a:t>を発生させるしくみが内蔵されており，ポアソン分布にしたがう乱数（ポアソン乱数）は，</a:t>
            </a:r>
            <a:r>
              <a:rPr kumimoji="1" lang="en-US" altLang="ja-JP" dirty="0" smtClean="0"/>
              <a:t>R</a:t>
            </a:r>
            <a:r>
              <a:rPr kumimoji="1" lang="ja-JP" altLang="en-US" dirty="0" smtClean="0"/>
              <a:t>の</a:t>
            </a:r>
            <a:r>
              <a:rPr kumimoji="1" lang="en-US" altLang="ja-JP" dirty="0" err="1" smtClean="0"/>
              <a:t>rpois</a:t>
            </a:r>
            <a:r>
              <a:rPr kumimoji="1" lang="en-US" altLang="ja-JP" dirty="0" smtClean="0"/>
              <a:t>()</a:t>
            </a:r>
            <a:r>
              <a:rPr kumimoji="1" lang="ja-JP" altLang="en-US" dirty="0" smtClean="0"/>
              <a:t>関数で発生させられる．</a:t>
            </a:r>
            <a:endParaRPr kumimoji="1" lang="en-US" altLang="ja-JP" dirty="0" smtClean="0"/>
          </a:p>
          <a:p>
            <a:pPr lvl="1"/>
            <a:r>
              <a:rPr lang="ja-JP" altLang="en-US" dirty="0" smtClean="0"/>
              <a:t>ポアソン分布においては，乱数の個数と分布の平均</a:t>
            </a:r>
            <a:r>
              <a:rPr lang="en-US" altLang="ja-JP" dirty="0" smtClean="0"/>
              <a:t>λ</a:t>
            </a:r>
            <a:r>
              <a:rPr lang="ja-JP" altLang="en-US" dirty="0" smtClean="0"/>
              <a:t>を指定する必要がある</a:t>
            </a:r>
            <a:endParaRPr lang="en-US" altLang="ja-JP" dirty="0" smtClean="0"/>
          </a:p>
          <a:p>
            <a:pPr lvl="1"/>
            <a:r>
              <a:rPr kumimoji="1" lang="ja-JP" altLang="en-US" dirty="0" smtClean="0"/>
              <a:t>疑似乱数を発生させるとばらつきが発生するが，推定値のばらつきは標準誤差と呼ばれ，標準誤差の大きさは，調査個体数が大きいほど小さくなる</a:t>
            </a:r>
            <a:endParaRPr kumimoji="1" lang="en-US" altLang="ja-JP" dirty="0" smtClean="0"/>
          </a:p>
          <a:p>
            <a:pPr lvl="1"/>
            <a:r>
              <a:rPr lang="ja-JP" altLang="en-US" dirty="0" smtClean="0"/>
              <a:t>ただし，疑似乱数の発生は，新のモデルを把握している必要がある</a:t>
            </a:r>
            <a:endParaRPr kumimoji="1" lang="ja-JP" altLang="en-US" dirty="0"/>
          </a:p>
        </p:txBody>
      </p:sp>
    </p:spTree>
    <p:extLst>
      <p:ext uri="{BB962C8B-B14F-4D97-AF65-F5344CB8AC3E}">
        <p14:creationId xmlns:p14="http://schemas.microsoft.com/office/powerpoint/2010/main" val="57347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2.5 </a:t>
            </a:r>
            <a:r>
              <a:rPr kumimoji="1" lang="ja-JP" altLang="en-US" dirty="0" smtClean="0"/>
              <a:t>統計モデルの要点：乱数発生・推定・予測</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データ解析のいろは</a:t>
            </a:r>
            <a:endParaRPr lang="en-US" altLang="ja-JP" dirty="0" smtClean="0"/>
          </a:p>
          <a:p>
            <a:pPr lvl="1"/>
            <a:r>
              <a:rPr kumimoji="1" lang="ja-JP" altLang="en-US" dirty="0" smtClean="0"/>
              <a:t>ばらつきのあるデータがどんな確率分布から発生したか</a:t>
            </a:r>
            <a:endParaRPr kumimoji="1" lang="en-US" altLang="ja-JP" dirty="0" smtClean="0"/>
          </a:p>
          <a:p>
            <a:pPr lvl="2"/>
            <a:r>
              <a:rPr lang="ja-JP" altLang="en-US" dirty="0" smtClean="0"/>
              <a:t>データを発生させた統計モデル（真の統計モデル）を特定</a:t>
            </a:r>
            <a:endParaRPr lang="en-US" altLang="ja-JP" dirty="0" smtClean="0"/>
          </a:p>
          <a:p>
            <a:pPr lvl="2"/>
            <a:r>
              <a:rPr kumimoji="1" lang="ja-JP" altLang="en-US" dirty="0" smtClean="0"/>
              <a:t>統計モデルの中の確率分布を使って乱数を発生（</a:t>
            </a:r>
            <a:r>
              <a:rPr kumimoji="1" lang="en-US" altLang="ja-JP" dirty="0" smtClean="0"/>
              <a:t>Random Number / Sampling</a:t>
            </a:r>
            <a:r>
              <a:rPr kumimoji="1" lang="ja-JP" altLang="en-US" dirty="0" smtClean="0"/>
              <a:t>）</a:t>
            </a:r>
            <a:endParaRPr kumimoji="1" lang="en-US" altLang="ja-JP" dirty="0" smtClean="0"/>
          </a:p>
          <a:p>
            <a:pPr lvl="3"/>
            <a:r>
              <a:rPr lang="ja-JP" altLang="en-US" dirty="0" smtClean="0"/>
              <a:t>サンプルされた乱数の集まり（標本）が観測データ</a:t>
            </a:r>
            <a:endParaRPr lang="en-US" altLang="ja-JP" dirty="0" smtClean="0"/>
          </a:p>
          <a:p>
            <a:pPr lvl="2"/>
            <a:r>
              <a:rPr kumimoji="1" lang="ja-JP" altLang="en-US" dirty="0" smtClean="0"/>
              <a:t>観測データをみたときに，データのばらつきを説明できる確率分布を仮定</a:t>
            </a:r>
            <a:endParaRPr kumimoji="1" lang="en-US" altLang="ja-JP" dirty="0" smtClean="0"/>
          </a:p>
          <a:p>
            <a:pPr lvl="3"/>
            <a:r>
              <a:rPr lang="ja-JP" altLang="en-US" dirty="0" smtClean="0"/>
              <a:t>パラメーター</a:t>
            </a:r>
            <a:r>
              <a:rPr lang="en-US" altLang="ja-JP" dirty="0" smtClean="0"/>
              <a:t>λ</a:t>
            </a:r>
            <a:r>
              <a:rPr lang="ja-JP" altLang="en-US" dirty="0" smtClean="0"/>
              <a:t>の値を調べるのが推定（</a:t>
            </a:r>
            <a:r>
              <a:rPr lang="en-US" altLang="ja-JP" dirty="0"/>
              <a:t> </a:t>
            </a:r>
            <a:r>
              <a:rPr lang="en-US" altLang="ja-JP" dirty="0" smtClean="0"/>
              <a:t>Estimation</a:t>
            </a:r>
            <a:r>
              <a:rPr lang="ja-JP" altLang="en-US" dirty="0" smtClean="0"/>
              <a:t>）</a:t>
            </a:r>
            <a:endParaRPr lang="en-US" altLang="ja-JP" dirty="0" smtClean="0"/>
          </a:p>
          <a:p>
            <a:pPr lvl="3"/>
            <a:r>
              <a:rPr kumimoji="1" lang="ja-JP" altLang="en-US" dirty="0" smtClean="0"/>
              <a:t>データ（モデルのデータへの）あてはめ</a:t>
            </a:r>
            <a:r>
              <a:rPr kumimoji="1" lang="en-US" altLang="ja-JP" dirty="0" smtClean="0"/>
              <a:t>(Fitting</a:t>
            </a:r>
            <a:r>
              <a:rPr kumimoji="1" lang="ja-JP" altLang="en-US" dirty="0" smtClean="0"/>
              <a:t>）</a:t>
            </a:r>
            <a:endParaRPr kumimoji="1" lang="en-US" altLang="ja-JP" dirty="0" smtClean="0"/>
          </a:p>
          <a:p>
            <a:pPr lvl="1"/>
            <a:r>
              <a:rPr lang="ja-JP" altLang="en-US" dirty="0" smtClean="0"/>
              <a:t>予測（</a:t>
            </a:r>
            <a:r>
              <a:rPr lang="en-US" altLang="ja-JP" dirty="0" smtClean="0"/>
              <a:t>Prediction</a:t>
            </a:r>
            <a:r>
              <a:rPr lang="ja-JP" altLang="en-US" dirty="0" smtClean="0"/>
              <a:t>）</a:t>
            </a:r>
            <a:endParaRPr lang="en-US" altLang="ja-JP" dirty="0" smtClean="0"/>
          </a:p>
          <a:p>
            <a:pPr lvl="2"/>
            <a:r>
              <a:rPr lang="ja-JP" altLang="en-US" dirty="0" smtClean="0"/>
              <a:t>空間構造のあるデータで欠測データ（</a:t>
            </a:r>
            <a:r>
              <a:rPr lang="en-US" altLang="ja-JP" dirty="0"/>
              <a:t>m</a:t>
            </a:r>
            <a:r>
              <a:rPr lang="en-US" altLang="ja-JP" dirty="0" smtClean="0"/>
              <a:t>issing data</a:t>
            </a:r>
            <a:r>
              <a:rPr lang="ja-JP" altLang="en-US" dirty="0" smtClean="0"/>
              <a:t>）を補完</a:t>
            </a:r>
            <a:endParaRPr lang="en-US" altLang="ja-JP" dirty="0" smtClean="0"/>
          </a:p>
          <a:p>
            <a:pPr lvl="2"/>
            <a:r>
              <a:rPr lang="ja-JP" altLang="en-US" dirty="0" smtClean="0"/>
              <a:t>統計モデルの評価には、予測の良さ（</a:t>
            </a:r>
            <a:r>
              <a:rPr lang="en-US" altLang="ja-JP" dirty="0" smtClean="0"/>
              <a:t>Goodness of prediction</a:t>
            </a:r>
            <a:r>
              <a:rPr lang="ja-JP" altLang="en-US" dirty="0" smtClean="0"/>
              <a:t>）を指標とする</a:t>
            </a:r>
            <a:endParaRPr lang="en-US" altLang="ja-JP" dirty="0" smtClean="0"/>
          </a:p>
          <a:p>
            <a:pPr lvl="2"/>
            <a:r>
              <a:rPr lang="ja-JP" altLang="en-US" dirty="0" smtClean="0"/>
              <a:t>予測の良さを判断するには、推定結果をうまく図示することが重要</a:t>
            </a:r>
            <a:endParaRPr lang="en-US" altLang="ja-JP" dirty="0"/>
          </a:p>
          <a:p>
            <a:pPr lvl="2"/>
            <a:endParaRPr kumimoji="1" lang="ja-JP" altLang="en-US" dirty="0"/>
          </a:p>
        </p:txBody>
      </p:sp>
    </p:spTree>
    <p:extLst>
      <p:ext uri="{BB962C8B-B14F-4D97-AF65-F5344CB8AC3E}">
        <p14:creationId xmlns:p14="http://schemas.microsoft.com/office/powerpoint/2010/main" val="3155355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2.6 </a:t>
            </a:r>
            <a:r>
              <a:rPr kumimoji="1" lang="ja-JP" altLang="en-US" dirty="0" smtClean="0"/>
              <a:t>確率分布の選びかた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データの留意点</a:t>
            </a:r>
            <a:endParaRPr kumimoji="1" lang="en-US" altLang="ja-JP" dirty="0" smtClean="0"/>
          </a:p>
          <a:p>
            <a:pPr lvl="1"/>
            <a:r>
              <a:rPr lang="ja-JP" altLang="en-US" dirty="0" smtClean="0"/>
              <a:t>説明変数が離散（</a:t>
            </a:r>
            <a:r>
              <a:rPr lang="en-US" altLang="ja-JP" dirty="0" smtClean="0"/>
              <a:t>Discrete</a:t>
            </a:r>
            <a:r>
              <a:rPr lang="ja-JP" altLang="en-US" dirty="0" smtClean="0"/>
              <a:t>）</a:t>
            </a:r>
            <a:r>
              <a:rPr lang="ja-JP" altLang="en-US" dirty="0" err="1" smtClean="0"/>
              <a:t>か</a:t>
            </a:r>
            <a:r>
              <a:rPr lang="ja-JP" altLang="en-US" dirty="0" smtClean="0"/>
              <a:t>連続</a:t>
            </a:r>
            <a:r>
              <a:rPr lang="en-US" altLang="ja-JP" dirty="0" smtClean="0"/>
              <a:t>(Continuous)?</a:t>
            </a:r>
          </a:p>
          <a:p>
            <a:pPr lvl="1"/>
            <a:r>
              <a:rPr kumimoji="1" lang="ja-JP" altLang="en-US" dirty="0" smtClean="0"/>
              <a:t>説明変数の範囲</a:t>
            </a:r>
            <a:r>
              <a:rPr kumimoji="1" lang="en-US" altLang="ja-JP" dirty="0" smtClean="0"/>
              <a:t>?</a:t>
            </a:r>
          </a:p>
          <a:p>
            <a:pPr lvl="1"/>
            <a:r>
              <a:rPr lang="ja-JP" altLang="en-US" dirty="0" smtClean="0"/>
              <a:t>説明変数の標本分散と標本平均の関係は</a:t>
            </a:r>
            <a:r>
              <a:rPr lang="en-US" altLang="ja-JP" dirty="0" smtClean="0"/>
              <a:t>?</a:t>
            </a:r>
          </a:p>
          <a:p>
            <a:r>
              <a:rPr kumimoji="1" lang="ja-JP" altLang="en-US" dirty="0" smtClean="0"/>
              <a:t>カウントデータの統計モデルで使用する確率分布</a:t>
            </a:r>
            <a:endParaRPr kumimoji="1" lang="en-US" altLang="ja-JP" dirty="0" smtClean="0"/>
          </a:p>
          <a:p>
            <a:pPr lvl="1"/>
            <a:r>
              <a:rPr lang="ja-JP" altLang="en-US" dirty="0" smtClean="0"/>
              <a:t>ポアソン分布：データが離散値、ゼロ以上の範囲、上限とくになし、平均≈</a:t>
            </a:r>
            <a:r>
              <a:rPr lang="ja-JP" altLang="en-US" dirty="0"/>
              <a:t>分散</a:t>
            </a:r>
            <a:endParaRPr lang="en-US" altLang="ja-JP" dirty="0" smtClean="0"/>
          </a:p>
          <a:p>
            <a:pPr lvl="1"/>
            <a:r>
              <a:rPr kumimoji="1" lang="ja-JP" altLang="en-US" dirty="0" smtClean="0"/>
              <a:t>二項分布（</a:t>
            </a:r>
            <a:r>
              <a:rPr kumimoji="1" lang="en-US" altLang="ja-JP" dirty="0" smtClean="0"/>
              <a:t>Binominal</a:t>
            </a:r>
            <a:r>
              <a:rPr kumimoji="1" lang="ja-JP" altLang="en-US" dirty="0" smtClean="0"/>
              <a:t>）：データが離散値、ゼロ以上で有限の範囲（</a:t>
            </a:r>
            <a:r>
              <a:rPr kumimoji="1" lang="en-US" altLang="ja-JP" dirty="0" smtClean="0"/>
              <a:t>{0,1,2,…,N}</a:t>
            </a:r>
            <a:r>
              <a:rPr kumimoji="1" lang="ja-JP" altLang="en-US" dirty="0" smtClean="0"/>
              <a:t>）、分散は平均の関数</a:t>
            </a:r>
            <a:endParaRPr kumimoji="1" lang="en-US" altLang="ja-JP" dirty="0" smtClean="0"/>
          </a:p>
          <a:p>
            <a:r>
              <a:rPr lang="ja-JP" altLang="en-US" dirty="0" smtClean="0"/>
              <a:t>連続確率分布</a:t>
            </a:r>
            <a:endParaRPr lang="en-US" altLang="ja-JP" dirty="0" smtClean="0"/>
          </a:p>
          <a:p>
            <a:pPr lvl="1"/>
            <a:r>
              <a:rPr kumimoji="1" lang="ja-JP" altLang="en-US" dirty="0" smtClean="0"/>
              <a:t>正規分布</a:t>
            </a:r>
            <a:r>
              <a:rPr kumimoji="1" lang="en-US" altLang="ja-JP" dirty="0" smtClean="0"/>
              <a:t>(Normal)</a:t>
            </a:r>
            <a:r>
              <a:rPr kumimoji="1" lang="ja-JP" altLang="en-US" dirty="0" smtClean="0"/>
              <a:t>：データが連続値、範囲が</a:t>
            </a:r>
            <a:r>
              <a:rPr kumimoji="1" lang="en-US" altLang="ja-JP" dirty="0" smtClean="0"/>
              <a:t>[-</a:t>
            </a:r>
            <a:r>
              <a:rPr kumimoji="1" lang="ja-JP" altLang="en-US" dirty="0" smtClean="0"/>
              <a:t>∞</a:t>
            </a:r>
            <a:r>
              <a:rPr kumimoji="1" lang="en-US" altLang="ja-JP" dirty="0" smtClean="0"/>
              <a:t>, </a:t>
            </a:r>
            <a:r>
              <a:rPr lang="ja-JP" altLang="en-US" dirty="0"/>
              <a:t>∞</a:t>
            </a:r>
            <a:r>
              <a:rPr kumimoji="1" lang="en-US" altLang="ja-JP" dirty="0" smtClean="0"/>
              <a:t>]</a:t>
            </a:r>
            <a:r>
              <a:rPr kumimoji="1" lang="ja-JP" altLang="en-US" dirty="0" err="1" smtClean="0"/>
              <a:t>、</a:t>
            </a:r>
            <a:r>
              <a:rPr kumimoji="1" lang="ja-JP" altLang="en-US" dirty="0" smtClean="0"/>
              <a:t>分散は平均と無関係に決まる</a:t>
            </a:r>
            <a:endParaRPr kumimoji="1" lang="en-US" altLang="ja-JP" dirty="0" smtClean="0"/>
          </a:p>
          <a:p>
            <a:pPr lvl="1"/>
            <a:r>
              <a:rPr lang="ja-JP" altLang="en-US" dirty="0" smtClean="0"/>
              <a:t>ガンマ分布</a:t>
            </a:r>
            <a:r>
              <a:rPr lang="en-US" altLang="ja-JP" dirty="0" smtClean="0"/>
              <a:t>(Gamma)</a:t>
            </a:r>
            <a:r>
              <a:rPr lang="ja-JP" altLang="en-US" dirty="0" smtClean="0"/>
              <a:t>：データが連続</a:t>
            </a:r>
            <a:r>
              <a:rPr lang="ja-JP" altLang="en-US" dirty="0"/>
              <a:t>値</a:t>
            </a:r>
            <a:r>
              <a:rPr lang="ja-JP" altLang="en-US" dirty="0" smtClean="0"/>
              <a:t>、範囲が</a:t>
            </a:r>
            <a:r>
              <a:rPr lang="en-US" altLang="ja-JP" dirty="0" smtClean="0"/>
              <a:t>[0, </a:t>
            </a:r>
            <a:r>
              <a:rPr lang="ja-JP" altLang="en-US" dirty="0"/>
              <a:t>∞</a:t>
            </a:r>
            <a:r>
              <a:rPr lang="en-US" altLang="ja-JP" dirty="0" smtClean="0"/>
              <a:t>]</a:t>
            </a:r>
            <a:r>
              <a:rPr lang="ja-JP" altLang="en-US" dirty="0" err="1" smtClean="0"/>
              <a:t>、</a:t>
            </a:r>
            <a:r>
              <a:rPr lang="ja-JP" altLang="en-US" dirty="0" smtClean="0"/>
              <a:t>分散は平均の関数</a:t>
            </a:r>
            <a:endParaRPr lang="en-US" altLang="ja-JP" dirty="0" smtClean="0"/>
          </a:p>
          <a:p>
            <a:pPr lvl="1"/>
            <a:r>
              <a:rPr kumimoji="1" lang="ja-JP" altLang="en-US" dirty="0" smtClean="0"/>
              <a:t>その他：一様分布（</a:t>
            </a:r>
            <a:r>
              <a:rPr kumimoji="1" lang="en-US" altLang="ja-JP" dirty="0" smtClean="0"/>
              <a:t>Uniform</a:t>
            </a:r>
            <a:r>
              <a:rPr kumimoji="1" lang="ja-JP" altLang="en-US" dirty="0" smtClean="0"/>
              <a:t>） </a:t>
            </a:r>
            <a:r>
              <a:rPr kumimoji="1" lang="en-US" altLang="ja-JP" dirty="0" smtClean="0"/>
              <a:t>- </a:t>
            </a:r>
            <a:r>
              <a:rPr kumimoji="1" lang="ja-JP" altLang="en-US" dirty="0" smtClean="0"/>
              <a:t>データが連続値、有界（有限区間）</a:t>
            </a:r>
            <a:endParaRPr kumimoji="1" lang="ja-JP" altLang="en-US" dirty="0"/>
          </a:p>
        </p:txBody>
      </p:sp>
    </p:spTree>
    <p:extLst>
      <p:ext uri="{BB962C8B-B14F-4D97-AF65-F5344CB8AC3E}">
        <p14:creationId xmlns:p14="http://schemas.microsoft.com/office/powerpoint/2010/main" val="30038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3. </a:t>
            </a:r>
            <a:r>
              <a:rPr kumimoji="1" lang="ja-JP" altLang="en-US" dirty="0" smtClean="0"/>
              <a:t>一般化線形モデル（</a:t>
            </a:r>
            <a:r>
              <a:rPr kumimoji="1" lang="en-US" altLang="ja-JP" dirty="0" smtClean="0"/>
              <a:t>GLM</a:t>
            </a:r>
            <a:r>
              <a:rPr kumimoji="1" lang="ja-JP" altLang="en-US" dirty="0" smtClean="0"/>
              <a:t>） </a:t>
            </a:r>
            <a:r>
              <a:rPr kumimoji="1" lang="en-US" altLang="ja-JP" dirty="0" smtClean="0"/>
              <a:t>- </a:t>
            </a:r>
            <a:r>
              <a:rPr kumimoji="1" lang="ja-JP" altLang="en-US" dirty="0" smtClean="0"/>
              <a:t>ポアソン回帰</a:t>
            </a:r>
            <a:endParaRPr kumimoji="1" lang="ja-JP" altLang="en-US" dirty="0"/>
          </a:p>
        </p:txBody>
      </p:sp>
    </p:spTree>
    <p:extLst>
      <p:ext uri="{BB962C8B-B14F-4D97-AF65-F5344CB8AC3E}">
        <p14:creationId xmlns:p14="http://schemas.microsoft.com/office/powerpoint/2010/main" val="2857732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 </a:t>
            </a:r>
            <a:r>
              <a:rPr kumimoji="1" lang="ja-JP" altLang="en-US" dirty="0" smtClean="0"/>
              <a:t>例題：個体ごとに平均種子数が異なる場合</a:t>
            </a:r>
            <a:endParaRPr kumimoji="1" lang="ja-JP" altLang="en-US" dirty="0"/>
          </a:p>
        </p:txBody>
      </p:sp>
      <p:sp>
        <p:nvSpPr>
          <p:cNvPr id="3" name="コンテンツ プレースホルダー 2"/>
          <p:cNvSpPr>
            <a:spLocks noGrp="1"/>
          </p:cNvSpPr>
          <p:nvPr>
            <p:ph idx="1"/>
          </p:nvPr>
        </p:nvSpPr>
        <p:spPr>
          <a:xfrm>
            <a:off x="457200" y="1438124"/>
            <a:ext cx="8229600" cy="4698977"/>
          </a:xfrm>
        </p:spPr>
        <p:txBody>
          <a:bodyPr/>
          <a:lstStyle/>
          <a:p>
            <a:r>
              <a:rPr kumimoji="1" lang="ja-JP" altLang="en-US" dirty="0" smtClean="0"/>
              <a:t>説明変数を組み込んだ統計モデルとして、個体ごとに異なる説明変数によって平均種子数が異なる統計モデルを考える（なお、個体の種子数</a:t>
            </a:r>
            <a:r>
              <a:rPr kumimoji="1" lang="en-US" altLang="ja-JP" dirty="0" err="1" smtClean="0"/>
              <a:t>y</a:t>
            </a:r>
            <a:r>
              <a:rPr kumimoji="1" lang="en-US" altLang="ja-JP" baseline="-25000" dirty="0" err="1" smtClean="0"/>
              <a:t>i</a:t>
            </a:r>
            <a:r>
              <a:rPr lang="ja-JP" altLang="en-US" dirty="0" smtClean="0"/>
              <a:t>は、</a:t>
            </a:r>
            <a:r>
              <a:rPr kumimoji="1" lang="ja-JP" altLang="en-US" dirty="0" smtClean="0"/>
              <a:t>平均</a:t>
            </a:r>
            <a:r>
              <a:rPr kumimoji="1" lang="en-US" altLang="ja-JP" dirty="0" smtClean="0"/>
              <a:t>λ</a:t>
            </a:r>
            <a:r>
              <a:rPr kumimoji="1" lang="ja-JP" altLang="en-US" dirty="0" smtClean="0"/>
              <a:t>のポアソン分布にしたがうと仮定）</a:t>
            </a:r>
            <a:endParaRPr kumimoji="1" lang="en-US" altLang="ja-JP" dirty="0" smtClean="0"/>
          </a:p>
          <a:p>
            <a:pPr lvl="1"/>
            <a:r>
              <a:rPr lang="ja-JP" altLang="en-US" dirty="0" smtClean="0"/>
              <a:t>統計モデルの観測データのあてはめをポアソン回帰（</a:t>
            </a:r>
            <a:r>
              <a:rPr lang="en-US" altLang="ja-JP" dirty="0" smtClean="0"/>
              <a:t>Poisson Regression</a:t>
            </a:r>
            <a:r>
              <a:rPr lang="ja-JP" altLang="en-US" dirty="0" smtClean="0"/>
              <a:t>）と呼び、総称して一般化線形モデル（</a:t>
            </a:r>
            <a:r>
              <a:rPr lang="en-US" altLang="ja-JP" dirty="0" smtClean="0"/>
              <a:t>GLM</a:t>
            </a:r>
            <a:r>
              <a:rPr lang="ja-JP" altLang="en-US" dirty="0" smtClean="0"/>
              <a:t>）という。</a:t>
            </a:r>
            <a:endParaRPr lang="en-US" altLang="ja-JP" dirty="0" smtClean="0"/>
          </a:p>
          <a:p>
            <a:r>
              <a:rPr kumimoji="1" lang="ja-JP" altLang="en-US" dirty="0" smtClean="0"/>
              <a:t>前提事項</a:t>
            </a:r>
            <a:endParaRPr kumimoji="1" lang="en-US" altLang="ja-JP" dirty="0" smtClean="0"/>
          </a:p>
          <a:p>
            <a:pPr lvl="1"/>
            <a:r>
              <a:rPr lang="ja-JP" altLang="en-US" dirty="0" smtClean="0"/>
              <a:t>架空植物の</a:t>
            </a:r>
            <a:r>
              <a:rPr lang="en-US" altLang="ja-JP" dirty="0" smtClean="0"/>
              <a:t>100</a:t>
            </a:r>
            <a:r>
              <a:rPr lang="ja-JP" altLang="en-US" dirty="0" smtClean="0"/>
              <a:t>個体を調査し、個体ごとの種子数のデータを入手した</a:t>
            </a:r>
            <a:endParaRPr lang="en-US" altLang="ja-JP" dirty="0" smtClean="0"/>
          </a:p>
          <a:p>
            <a:pPr lvl="1" algn="l"/>
            <a:r>
              <a:rPr kumimoji="1" lang="ja-JP" altLang="en-US" dirty="0" smtClean="0"/>
              <a:t>植物個体</a:t>
            </a:r>
            <a:r>
              <a:rPr kumimoji="1" lang="en-US" altLang="ja-JP" i="1" dirty="0" err="1" smtClean="0">
                <a:solidFill>
                  <a:srgbClr val="FF0000"/>
                </a:solidFill>
              </a:rPr>
              <a:t>i</a:t>
            </a:r>
            <a:r>
              <a:rPr kumimoji="1" lang="ja-JP" altLang="en-US" dirty="0" smtClean="0"/>
              <a:t>の</a:t>
            </a:r>
            <a:r>
              <a:rPr lang="ja-JP" altLang="en-US" dirty="0" smtClean="0"/>
              <a:t>種子数は</a:t>
            </a:r>
            <a:r>
              <a:rPr lang="en-US" altLang="ja-JP" i="1" dirty="0" err="1" smtClean="0">
                <a:solidFill>
                  <a:srgbClr val="FF0000"/>
                </a:solidFill>
              </a:rPr>
              <a:t>y</a:t>
            </a:r>
            <a:r>
              <a:rPr lang="en-US" altLang="ja-JP" i="1" baseline="-25000" dirty="0" err="1" smtClean="0">
                <a:solidFill>
                  <a:srgbClr val="FF0000"/>
                </a:solidFill>
              </a:rPr>
              <a:t>i</a:t>
            </a:r>
            <a:r>
              <a:rPr lang="ja-JP" altLang="en-US" dirty="0" smtClean="0"/>
              <a:t>個であり、個体の属性のひとつである体サイズ（</a:t>
            </a:r>
            <a:r>
              <a:rPr lang="en-US" altLang="ja-JP" dirty="0" smtClean="0"/>
              <a:t>body size</a:t>
            </a:r>
            <a:r>
              <a:rPr lang="ja-JP" altLang="en-US" dirty="0" smtClean="0"/>
              <a:t>）</a:t>
            </a:r>
            <a:r>
              <a:rPr lang="en-US" altLang="ja-JP" i="1" dirty="0" smtClean="0">
                <a:solidFill>
                  <a:srgbClr val="FF0000"/>
                </a:solidFill>
              </a:rPr>
              <a:t>x</a:t>
            </a:r>
            <a:r>
              <a:rPr lang="en-US" altLang="ja-JP" i="1" baseline="-25000" dirty="0" smtClean="0">
                <a:solidFill>
                  <a:srgbClr val="FF0000"/>
                </a:solidFill>
              </a:rPr>
              <a:t>i</a:t>
            </a:r>
            <a:r>
              <a:rPr lang="ja-JP" altLang="en-US" dirty="0" smtClean="0"/>
              <a:t>が観測</a:t>
            </a:r>
            <a:endParaRPr lang="en-US" altLang="ja-JP" dirty="0" smtClean="0"/>
          </a:p>
          <a:p>
            <a:pPr lvl="1" algn="l"/>
            <a:r>
              <a:rPr lang="ja-JP" altLang="en-US" dirty="0" smtClean="0"/>
              <a:t>全個体のうち</a:t>
            </a:r>
            <a:r>
              <a:rPr lang="en-US" altLang="ja-JP" dirty="0" smtClean="0"/>
              <a:t>50</a:t>
            </a:r>
            <a:r>
              <a:rPr lang="ja-JP" altLang="en-US" dirty="0" smtClean="0"/>
              <a:t>個体は何も処理をしていない（処理</a:t>
            </a:r>
            <a:r>
              <a:rPr lang="en-US" altLang="ja-JP" dirty="0" smtClean="0"/>
              <a:t>: c(</a:t>
            </a:r>
            <a:r>
              <a:rPr lang="en-US" altLang="ja-JP" u="sng" dirty="0" smtClean="0"/>
              <a:t>c</a:t>
            </a:r>
            <a:r>
              <a:rPr lang="en-US" altLang="ja-JP" dirty="0" smtClean="0"/>
              <a:t>ontrol)</a:t>
            </a:r>
            <a:r>
              <a:rPr lang="ja-JP" altLang="en-US" dirty="0" smtClean="0"/>
              <a:t>）残り</a:t>
            </a:r>
            <a:r>
              <a:rPr lang="en-US" altLang="ja-JP" dirty="0" smtClean="0"/>
              <a:t>50</a:t>
            </a:r>
            <a:r>
              <a:rPr lang="ja-JP" altLang="en-US" dirty="0" smtClean="0"/>
              <a:t>個体には肥料を加える処理をほどこす</a:t>
            </a:r>
            <a:endParaRPr lang="en-US" altLang="ja-JP" dirty="0" smtClean="0"/>
          </a:p>
          <a:p>
            <a:pPr lvl="1" algn="l"/>
            <a:r>
              <a:rPr lang="ja-JP" altLang="en-US" dirty="0" smtClean="0"/>
              <a:t>個体ごとに異なる属性は、</a:t>
            </a:r>
            <a:r>
              <a:rPr lang="en-US" altLang="ja-JP" dirty="0" smtClean="0">
                <a:solidFill>
                  <a:srgbClr val="FF0000"/>
                </a:solidFill>
              </a:rPr>
              <a:t>x</a:t>
            </a:r>
            <a:r>
              <a:rPr lang="en-US" altLang="ja-JP" baseline="-25000" dirty="0" smtClean="0">
                <a:solidFill>
                  <a:srgbClr val="FF0000"/>
                </a:solidFill>
              </a:rPr>
              <a:t>i</a:t>
            </a:r>
            <a:r>
              <a:rPr lang="ja-JP" altLang="en-US" dirty="0" smtClean="0"/>
              <a:t>や</a:t>
            </a:r>
            <a:r>
              <a:rPr lang="en-US" altLang="ja-JP" dirty="0" smtClean="0">
                <a:solidFill>
                  <a:srgbClr val="FF0000"/>
                </a:solidFill>
              </a:rPr>
              <a:t>f</a:t>
            </a:r>
            <a:r>
              <a:rPr lang="en-US" altLang="ja-JP" baseline="-25000" dirty="0" smtClean="0">
                <a:solidFill>
                  <a:srgbClr val="FF0000"/>
                </a:solidFill>
              </a:rPr>
              <a:t>i</a:t>
            </a:r>
            <a:r>
              <a:rPr lang="ja-JP" altLang="en-US" dirty="0" smtClean="0"/>
              <a:t>といった観測データで与えられている（個体ごとのちがい）</a:t>
            </a:r>
            <a:endParaRPr lang="en-US" altLang="ja-JP" dirty="0" smtClean="0"/>
          </a:p>
          <a:p>
            <a:pPr lvl="1" algn="l"/>
            <a:r>
              <a:rPr lang="ja-JP" altLang="en-US" dirty="0" smtClean="0"/>
              <a:t>説明変数では説明できない個体差は、存在しない</a:t>
            </a:r>
            <a:endParaRPr lang="en-US" altLang="ja-JP" dirty="0" smtClean="0"/>
          </a:p>
          <a:p>
            <a:pPr lvl="1" algn="l"/>
            <a:endParaRPr kumimoji="1" lang="ja-JP" altLang="en-US" i="1" dirty="0"/>
          </a:p>
        </p:txBody>
      </p:sp>
      <p:sp>
        <p:nvSpPr>
          <p:cNvPr id="4" name="正方形/長方形 3"/>
          <p:cNvSpPr/>
          <p:nvPr/>
        </p:nvSpPr>
        <p:spPr>
          <a:xfrm>
            <a:off x="827088" y="4446738"/>
            <a:ext cx="7859712" cy="86429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データ抽出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00FF"/>
                </a:solidFill>
                <a:latin typeface="EYInterstate Light" panose="02000506000000020004" pitchFamily="2" charset="0"/>
                <a:ea typeface="ＭＳ Ｐゴシック" panose="020B0600070205080204" pitchFamily="50" charset="-128"/>
              </a:rPr>
              <a:t>d &lt;- read.csv("http://hosho.ees.hokudai.ac.jp/~</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kubo</a:t>
            </a:r>
            <a:r>
              <a:rPr kumimoji="1" lang="en-US" altLang="ja-JP" sz="1200" dirty="0">
                <a:solidFill>
                  <a:srgbClr val="0000FF"/>
                </a:solidFill>
                <a:latin typeface="EYInterstate Light" panose="02000506000000020004" pitchFamily="2" charset="0"/>
                <a:ea typeface="ＭＳ Ｐゴシック" panose="020B0600070205080204" pitchFamily="50" charset="-128"/>
              </a:rPr>
              <a:t>/stat/</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iwanamibook</a:t>
            </a:r>
            <a:r>
              <a:rPr kumimoji="1" lang="en-US" altLang="ja-JP" sz="1200" dirty="0">
                <a:solidFill>
                  <a:srgbClr val="0000FF"/>
                </a:solidFill>
                <a:latin typeface="EYInterstate Light" panose="02000506000000020004" pitchFamily="2" charset="0"/>
                <a:ea typeface="ＭＳ Ｐゴシック" panose="020B0600070205080204" pitchFamily="50" charset="-128"/>
              </a:rPr>
              <a:t>/fig/</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poisson</a:t>
            </a:r>
            <a:r>
              <a:rPr kumimoji="1" lang="en-US" altLang="ja-JP" sz="1200" dirty="0">
                <a:solidFill>
                  <a:srgbClr val="0000FF"/>
                </a:solidFill>
                <a:latin typeface="EYInterstate Light" panose="02000506000000020004" pitchFamily="2" charset="0"/>
                <a:ea typeface="ＭＳ Ｐゴシック" panose="020B0600070205080204" pitchFamily="50" charset="-128"/>
              </a:rPr>
              <a:t>/data3a.csv")</a:t>
            </a:r>
          </a:p>
          <a:p>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52722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9252114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en-US" altLang="ja-JP" dirty="0" smtClean="0"/>
              <a:t>3.2 </a:t>
            </a:r>
            <a:r>
              <a:rPr kumimoji="1" lang="ja-JP" altLang="en-US" dirty="0" smtClean="0"/>
              <a:t>観測データの概要</a:t>
            </a:r>
            <a:endParaRPr kumimoji="1" lang="ja-JP" altLang="en-US" dirty="0"/>
          </a:p>
        </p:txBody>
      </p:sp>
      <p:sp>
        <p:nvSpPr>
          <p:cNvPr id="3" name="コンテンツ プレースホルダー 2"/>
          <p:cNvSpPr>
            <a:spLocks noGrp="1"/>
          </p:cNvSpPr>
          <p:nvPr>
            <p:ph idx="1"/>
          </p:nvPr>
        </p:nvSpPr>
        <p:spPr>
          <a:xfrm>
            <a:off x="457200" y="1275286"/>
            <a:ext cx="8229600" cy="4698977"/>
          </a:xfrm>
        </p:spPr>
        <p:txBody>
          <a:bodyPr/>
          <a:lstStyle/>
          <a:p>
            <a:r>
              <a:rPr lang="ja-JP" altLang="en-US" dirty="0" smtClean="0"/>
              <a:t>データの特性</a:t>
            </a:r>
            <a:endParaRPr lang="en-US" altLang="ja-JP" dirty="0" smtClean="0"/>
          </a:p>
          <a:p>
            <a:pPr lvl="1"/>
            <a:r>
              <a:rPr lang="en-US" altLang="ja-JP" dirty="0" err="1" smtClean="0"/>
              <a:t>d</a:t>
            </a:r>
            <a:r>
              <a:rPr kumimoji="1" lang="en-US" altLang="ja-JP" dirty="0" err="1" smtClean="0"/>
              <a:t>$f</a:t>
            </a:r>
            <a:r>
              <a:rPr kumimoji="1" lang="en-US" altLang="ja-JP" dirty="0" smtClean="0"/>
              <a:t>: C</a:t>
            </a:r>
            <a:r>
              <a:rPr kumimoji="1" lang="ja-JP" altLang="en-US" dirty="0" smtClean="0"/>
              <a:t>又は</a:t>
            </a:r>
            <a:r>
              <a:rPr kumimoji="1" lang="en-US" altLang="ja-JP" dirty="0" smtClean="0"/>
              <a:t>T</a:t>
            </a:r>
            <a:r>
              <a:rPr kumimoji="1" lang="ja-JP" altLang="en-US" dirty="0" smtClean="0"/>
              <a:t>の表示</a:t>
            </a:r>
            <a:endParaRPr kumimoji="1" lang="en-US" altLang="ja-JP" dirty="0" smtClean="0"/>
          </a:p>
          <a:p>
            <a:pPr lvl="2"/>
            <a:r>
              <a:rPr lang="en-US" altLang="ja-JP" dirty="0"/>
              <a:t>f</a:t>
            </a:r>
            <a:r>
              <a:rPr lang="ja-JP" altLang="en-US" dirty="0" smtClean="0"/>
              <a:t>の列には因子（</a:t>
            </a:r>
            <a:r>
              <a:rPr lang="en-US" altLang="ja-JP" dirty="0" smtClean="0"/>
              <a:t>factor</a:t>
            </a:r>
            <a:r>
              <a:rPr lang="ja-JP" altLang="en-US" dirty="0" smtClean="0"/>
              <a:t>）クラスのデータが格納されており、因子型となる</a:t>
            </a:r>
            <a:endParaRPr lang="en-US" altLang="ja-JP" dirty="0" smtClean="0"/>
          </a:p>
          <a:p>
            <a:pPr lvl="3"/>
            <a:r>
              <a:rPr kumimoji="1" lang="en-US" altLang="ja-JP" dirty="0" smtClean="0"/>
              <a:t>CSV</a:t>
            </a:r>
            <a:r>
              <a:rPr kumimoji="1" lang="ja-JP" altLang="en-US" dirty="0" smtClean="0"/>
              <a:t>形式のファイルでの文字列は、</a:t>
            </a:r>
            <a:r>
              <a:rPr kumimoji="1" lang="en-US" altLang="ja-JP" dirty="0" smtClean="0"/>
              <a:t>factor</a:t>
            </a:r>
            <a:r>
              <a:rPr kumimoji="1" lang="ja-JP" altLang="en-US" dirty="0" smtClean="0"/>
              <a:t>に変換する</a:t>
            </a:r>
            <a:endParaRPr kumimoji="1" lang="en-US" altLang="ja-JP" dirty="0" smtClean="0"/>
          </a:p>
          <a:p>
            <a:pPr lvl="3"/>
            <a:r>
              <a:rPr lang="ja-JP" altLang="en-US" dirty="0" smtClean="0"/>
              <a:t>変換された</a:t>
            </a:r>
            <a:r>
              <a:rPr lang="en-US" altLang="ja-JP" dirty="0" smtClean="0"/>
              <a:t>f</a:t>
            </a:r>
            <a:r>
              <a:rPr lang="ja-JP" altLang="en-US" dirty="0" smtClean="0"/>
              <a:t>列は、</a:t>
            </a:r>
            <a:r>
              <a:rPr lang="en-US" altLang="ja-JP" dirty="0" smtClean="0"/>
              <a:t>C</a:t>
            </a:r>
            <a:r>
              <a:rPr lang="ja-JP" altLang="en-US" dirty="0" smtClean="0"/>
              <a:t>と</a:t>
            </a:r>
            <a:r>
              <a:rPr lang="en-US" altLang="ja-JP" dirty="0" smtClean="0"/>
              <a:t>T</a:t>
            </a:r>
            <a:r>
              <a:rPr lang="ja-JP" altLang="en-US" dirty="0" smtClean="0"/>
              <a:t>の</a:t>
            </a:r>
            <a:r>
              <a:rPr lang="en-US" altLang="ja-JP" dirty="0" smtClean="0"/>
              <a:t>2</a:t>
            </a:r>
            <a:r>
              <a:rPr lang="ja-JP" altLang="en-US" dirty="0" smtClean="0"/>
              <a:t>水準からなる値で構成されており、</a:t>
            </a:r>
            <a:r>
              <a:rPr lang="en-US" altLang="ja-JP" dirty="0" smtClean="0"/>
              <a:t>R</a:t>
            </a:r>
            <a:r>
              <a:rPr lang="ja-JP" altLang="en-US" dirty="0" smtClean="0"/>
              <a:t>出力の</a:t>
            </a:r>
            <a:r>
              <a:rPr lang="en-US" altLang="ja-JP" dirty="0" smtClean="0"/>
              <a:t>Levels</a:t>
            </a:r>
            <a:r>
              <a:rPr lang="ja-JP" altLang="en-US" dirty="0" smtClean="0"/>
              <a:t>の行で</a:t>
            </a:r>
            <a:r>
              <a:rPr lang="en-US" altLang="ja-JP" dirty="0" smtClean="0"/>
              <a:t>f</a:t>
            </a:r>
            <a:r>
              <a:rPr lang="ja-JP" altLang="en-US" dirty="0" smtClean="0"/>
              <a:t>列内の水準を表示</a:t>
            </a:r>
            <a:endParaRPr lang="en-US" altLang="ja-JP" dirty="0" smtClean="0"/>
          </a:p>
          <a:p>
            <a:pPr lvl="3"/>
            <a:endParaRPr kumimoji="1" lang="en-US" altLang="ja-JP" dirty="0"/>
          </a:p>
          <a:p>
            <a:pPr lvl="3"/>
            <a:endParaRPr lang="en-US" altLang="ja-JP" dirty="0" smtClean="0"/>
          </a:p>
          <a:p>
            <a:pPr lvl="3"/>
            <a:endParaRPr kumimoji="1" lang="en-US" altLang="ja-JP" dirty="0"/>
          </a:p>
          <a:p>
            <a:pPr lvl="3"/>
            <a:endParaRPr kumimoji="1" lang="en-US" altLang="ja-JP" dirty="0" smtClean="0"/>
          </a:p>
          <a:p>
            <a:pPr lvl="1"/>
            <a:r>
              <a:rPr kumimoji="1" lang="en-US" altLang="ja-JP" dirty="0" smtClean="0"/>
              <a:t>R</a:t>
            </a:r>
            <a:r>
              <a:rPr kumimoji="1" lang="ja-JP" altLang="en-US" dirty="0" smtClean="0"/>
              <a:t>の</a:t>
            </a:r>
            <a:r>
              <a:rPr kumimoji="1" lang="en-US" altLang="ja-JP" dirty="0" smtClean="0"/>
              <a:t>class()</a:t>
            </a:r>
            <a:r>
              <a:rPr kumimoji="1" lang="ja-JP" altLang="en-US" dirty="0" smtClean="0"/>
              <a:t>関数を用いると、データオブジェクトがどういう型（クラス）に属しているかが確認可能</a:t>
            </a:r>
            <a:endParaRPr kumimoji="1" lang="en-US" altLang="ja-JP" dirty="0" smtClean="0"/>
          </a:p>
          <a:p>
            <a:pPr lvl="2"/>
            <a:endParaRPr kumimoji="1" lang="ja-JP" altLang="en-US" dirty="0"/>
          </a:p>
        </p:txBody>
      </p:sp>
      <p:sp>
        <p:nvSpPr>
          <p:cNvPr id="4" name="正方形/長方形 3"/>
          <p:cNvSpPr/>
          <p:nvPr/>
        </p:nvSpPr>
        <p:spPr>
          <a:xfrm>
            <a:off x="827088" y="2880988"/>
            <a:ext cx="7859712" cy="100208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[1] C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[27] C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[53] 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[79] 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Levels: C T</a:t>
            </a:r>
            <a:endParaRPr kumimoji="1" lang="ja-JP" altLang="en-US" sz="10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830263" y="4427625"/>
            <a:ext cx="7859712" cy="134687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data.frame</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d$y</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r>
              <a:rPr kumimoji="1" lang="en-US" altLang="ja-JP" sz="1000" dirty="0">
                <a:solidFill>
                  <a:schemeClr val="bg1"/>
                </a:solidFill>
                <a:latin typeface="EYInterstate Light" panose="02000506000000020004" pitchFamily="2" charset="0"/>
                <a:ea typeface="ＭＳ Ｐゴシック" panose="020B0600070205080204" pitchFamily="50" charset="-128"/>
              </a:rPr>
              <a:t> #y</a:t>
            </a:r>
            <a:r>
              <a:rPr kumimoji="1" lang="ja-JP" altLang="en-US" sz="1000" dirty="0">
                <a:solidFill>
                  <a:schemeClr val="bg1"/>
                </a:solidFill>
                <a:latin typeface="EYInterstate Light" panose="02000506000000020004" pitchFamily="2" charset="0"/>
                <a:ea typeface="ＭＳ Ｐゴシック" panose="020B0600070205080204" pitchFamily="50" charset="-128"/>
              </a:rPr>
              <a:t>列は整数だけの</a:t>
            </a:r>
            <a:r>
              <a:rPr kumimoji="1" lang="en-US" altLang="ja-JP" sz="1000" dirty="0">
                <a:solidFill>
                  <a:schemeClr val="bg1"/>
                </a:solidFill>
                <a:latin typeface="EYInterstate Light" panose="02000506000000020004" pitchFamily="2" charset="0"/>
                <a:ea typeface="ＭＳ Ｐゴシック" panose="020B0600070205080204" pitchFamily="50" charset="-128"/>
              </a:rPr>
              <a:t>integer</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"integer"</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r>
              <a:rPr kumimoji="1" lang="en-US" altLang="ja-JP" sz="1000" dirty="0">
                <a:solidFill>
                  <a:schemeClr val="bg1"/>
                </a:solidFill>
                <a:latin typeface="EYInterstate Light" panose="02000506000000020004" pitchFamily="2" charset="0"/>
                <a:ea typeface="ＭＳ Ｐゴシック" panose="020B0600070205080204" pitchFamily="50" charset="-128"/>
              </a:rPr>
              <a:t> #x</a:t>
            </a:r>
            <a:r>
              <a:rPr kumimoji="1" lang="ja-JP" altLang="en-US" sz="1000" dirty="0">
                <a:solidFill>
                  <a:schemeClr val="bg1"/>
                </a:solidFill>
                <a:latin typeface="EYInterstate Light" panose="02000506000000020004" pitchFamily="2" charset="0"/>
                <a:ea typeface="ＭＳ Ｐゴシック" panose="020B0600070205080204" pitchFamily="50" charset="-128"/>
              </a:rPr>
              <a:t>列は実数も含むので</a:t>
            </a:r>
            <a:r>
              <a:rPr kumimoji="1" lang="en-US" altLang="ja-JP" sz="1000" dirty="0">
                <a:solidFill>
                  <a:schemeClr val="bg1"/>
                </a:solidFill>
                <a:latin typeface="EYInterstate Light" panose="02000506000000020004" pitchFamily="2" charset="0"/>
                <a:ea typeface="ＭＳ Ｐゴシック" panose="020B0600070205080204" pitchFamily="50" charset="-128"/>
              </a:rPr>
              <a:t>numeric</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"numeric"</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r>
              <a:rPr kumimoji="1" lang="en-US" altLang="ja-JP" sz="1000" dirty="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#f</a:t>
            </a:r>
            <a:r>
              <a:rPr kumimoji="1" lang="ja-JP" altLang="en-US" sz="1000" dirty="0">
                <a:solidFill>
                  <a:schemeClr val="bg1"/>
                </a:solidFill>
                <a:latin typeface="EYInterstate Light" panose="02000506000000020004" pitchFamily="2" charset="0"/>
                <a:ea typeface="ＭＳ Ｐゴシック" panose="020B0600070205080204" pitchFamily="50" charset="-128"/>
              </a:rPr>
              <a:t>列は</a:t>
            </a:r>
            <a:r>
              <a:rPr kumimoji="1" lang="en-US" altLang="ja-JP" sz="1000" dirty="0">
                <a:solidFill>
                  <a:schemeClr val="bg1"/>
                </a:solidFill>
                <a:latin typeface="EYInterstate Light" panose="02000506000000020004" pitchFamily="2" charset="0"/>
                <a:ea typeface="ＭＳ Ｐゴシック" panose="020B0600070205080204" pitchFamily="50" charset="-128"/>
              </a:rPr>
              <a:t>factor</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"factor"</a:t>
            </a:r>
            <a:endParaRPr kumimoji="1" lang="ja-JP" altLang="en-US" sz="10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31637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38872572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図 6"/>
          <p:cNvPicPr>
            <a:picLocks noChangeAspect="1"/>
          </p:cNvPicPr>
          <p:nvPr/>
        </p:nvPicPr>
        <p:blipFill>
          <a:blip r:embed="rId6"/>
          <a:stretch>
            <a:fillRect/>
          </a:stretch>
        </p:blipFill>
        <p:spPr>
          <a:xfrm>
            <a:off x="3737817" y="2164749"/>
            <a:ext cx="4948983" cy="3308474"/>
          </a:xfrm>
          <a:prstGeom prst="rect">
            <a:avLst/>
          </a:prstGeom>
        </p:spPr>
      </p:pic>
      <p:sp>
        <p:nvSpPr>
          <p:cNvPr id="2" name="タイトル 1"/>
          <p:cNvSpPr>
            <a:spLocks noGrp="1"/>
          </p:cNvSpPr>
          <p:nvPr>
            <p:ph type="title"/>
          </p:nvPr>
        </p:nvSpPr>
        <p:spPr/>
        <p:txBody>
          <a:bodyPr/>
          <a:lstStyle/>
          <a:p>
            <a:r>
              <a:rPr kumimoji="1" lang="en-US" altLang="ja-JP" dirty="0" smtClean="0"/>
              <a:t>3.3 </a:t>
            </a:r>
            <a:r>
              <a:rPr kumimoji="1" lang="ja-JP" altLang="en-US" dirty="0" smtClean="0"/>
              <a:t>統計モデリングに使用するデータの図示</a:t>
            </a:r>
            <a:endParaRPr kumimoji="1" lang="ja-JP" altLang="en-US" dirty="0"/>
          </a:p>
        </p:txBody>
      </p:sp>
      <p:sp>
        <p:nvSpPr>
          <p:cNvPr id="3" name="コンテンツ プレースホルダー 2"/>
          <p:cNvSpPr>
            <a:spLocks noGrp="1"/>
          </p:cNvSpPr>
          <p:nvPr>
            <p:ph idx="1"/>
          </p:nvPr>
        </p:nvSpPr>
        <p:spPr>
          <a:xfrm>
            <a:off x="457200" y="1275286"/>
            <a:ext cx="2912301" cy="4698977"/>
          </a:xfrm>
        </p:spPr>
        <p:txBody>
          <a:bodyPr/>
          <a:lstStyle/>
          <a:p>
            <a:r>
              <a:rPr kumimoji="1" lang="ja-JP" altLang="en-US" dirty="0" smtClean="0"/>
              <a:t>散布図（</a:t>
            </a:r>
            <a:r>
              <a:rPr kumimoji="1" lang="en-US" altLang="ja-JP" dirty="0" smtClean="0"/>
              <a:t>Scatter Plot</a:t>
            </a:r>
            <a:r>
              <a:rPr kumimoji="1" lang="ja-JP" altLang="en-US" dirty="0" smtClean="0"/>
              <a:t>）の図示</a:t>
            </a:r>
            <a:endParaRPr kumimoji="1" lang="en-US" altLang="ja-JP" dirty="0" smtClean="0"/>
          </a:p>
          <a:p>
            <a:endParaRPr kumimoji="1" lang="en-US" altLang="ja-JP" dirty="0" smtClean="0"/>
          </a:p>
          <a:p>
            <a:endParaRPr lang="en-US" altLang="ja-JP" dirty="0"/>
          </a:p>
          <a:p>
            <a:endParaRPr kumimoji="1" lang="en-US" altLang="ja-JP" dirty="0" smtClean="0"/>
          </a:p>
          <a:p>
            <a:pPr marL="0" indent="0">
              <a:buNone/>
            </a:pPr>
            <a:endParaRPr kumimoji="1" lang="en-US" altLang="ja-JP" dirty="0" smtClean="0"/>
          </a:p>
          <a:p>
            <a:r>
              <a:rPr lang="ja-JP" altLang="en-US" sz="1200" dirty="0" smtClean="0"/>
              <a:t>横軸に</a:t>
            </a:r>
            <a:r>
              <a:rPr lang="en-US" altLang="ja-JP" sz="1200" dirty="0" smtClean="0"/>
              <a:t>x</a:t>
            </a:r>
            <a:r>
              <a:rPr lang="ja-JP" altLang="en-US" sz="1200" dirty="0" smtClean="0"/>
              <a:t>列、縦軸に</a:t>
            </a:r>
            <a:r>
              <a:rPr lang="en-US" altLang="ja-JP" sz="1200" dirty="0" smtClean="0"/>
              <a:t>y</a:t>
            </a:r>
            <a:r>
              <a:rPr lang="ja-JP" altLang="en-US" sz="1200" dirty="0" smtClean="0"/>
              <a:t>列をとった散布図</a:t>
            </a:r>
            <a:endParaRPr lang="en-US" altLang="ja-JP" sz="1200" dirty="0" smtClean="0"/>
          </a:p>
          <a:p>
            <a:r>
              <a:rPr lang="ja-JP" altLang="en-US" sz="1200" dirty="0" smtClean="0"/>
              <a:t>横軸が因子型であっても、</a:t>
            </a:r>
            <a:r>
              <a:rPr lang="en-US" altLang="ja-JP" sz="1200" dirty="0" smtClean="0"/>
              <a:t>plot(</a:t>
            </a:r>
            <a:r>
              <a:rPr lang="en-US" altLang="ja-JP" sz="1200" dirty="0" err="1" smtClean="0"/>
              <a:t>d$x,d$y</a:t>
            </a:r>
            <a:r>
              <a:rPr lang="en-US" altLang="ja-JP" sz="1200" dirty="0" smtClean="0"/>
              <a:t>)</a:t>
            </a:r>
            <a:r>
              <a:rPr lang="ja-JP" altLang="en-US" sz="1200" dirty="0" smtClean="0"/>
              <a:t>と指定すれば箱</a:t>
            </a:r>
            <a:r>
              <a:rPr lang="ja-JP" altLang="en-US" sz="1200" dirty="0" err="1" smtClean="0"/>
              <a:t>ひげ</a:t>
            </a:r>
            <a:r>
              <a:rPr lang="ja-JP" altLang="en-US" sz="1200" dirty="0" smtClean="0"/>
              <a:t>図（</a:t>
            </a:r>
            <a:r>
              <a:rPr lang="en-US" altLang="ja-JP" sz="1200" dirty="0" smtClean="0"/>
              <a:t>Box-whisker Plot</a:t>
            </a:r>
            <a:r>
              <a:rPr lang="ja-JP" altLang="en-US" sz="1200" dirty="0" smtClean="0"/>
              <a:t>）が生成</a:t>
            </a:r>
            <a:endParaRPr lang="en-US" altLang="ja-JP" sz="1200" dirty="0" smtClean="0"/>
          </a:p>
          <a:p>
            <a:pPr lvl="1"/>
            <a:r>
              <a:rPr lang="ja-JP" altLang="en-US" sz="1200" dirty="0" smtClean="0"/>
              <a:t>体サイズ</a:t>
            </a:r>
            <a:r>
              <a:rPr lang="en-US" altLang="ja-JP" sz="1200" dirty="0" smtClean="0"/>
              <a:t>(x)</a:t>
            </a:r>
            <a:r>
              <a:rPr lang="ja-JP" altLang="en-US" sz="1200" dirty="0" smtClean="0"/>
              <a:t>が増加</a:t>
            </a:r>
            <a:r>
              <a:rPr lang="ja-JP" altLang="en-US" sz="1200" dirty="0" smtClean="0"/>
              <a:t>すると</a:t>
            </a:r>
            <a:r>
              <a:rPr lang="en-US" altLang="ja-JP" sz="1200" dirty="0" smtClean="0"/>
              <a:t>y</a:t>
            </a:r>
            <a:r>
              <a:rPr lang="ja-JP" altLang="en-US" sz="1200" dirty="0" smtClean="0"/>
              <a:t>も増加しているように見える</a:t>
            </a:r>
            <a:endParaRPr lang="en-US" altLang="ja-JP" sz="1200" dirty="0" smtClean="0"/>
          </a:p>
          <a:p>
            <a:pPr lvl="1"/>
            <a:r>
              <a:rPr lang="ja-JP" altLang="en-US" sz="1200" dirty="0" smtClean="0"/>
              <a:t>肥料の効果</a:t>
            </a:r>
            <a:r>
              <a:rPr lang="en-US" altLang="ja-JP" sz="1200" dirty="0" smtClean="0"/>
              <a:t>f</a:t>
            </a:r>
            <a:r>
              <a:rPr lang="ja-JP" altLang="en-US" sz="1200" dirty="0" smtClean="0"/>
              <a:t>は無いように見える</a:t>
            </a:r>
            <a:endParaRPr lang="en-US" altLang="ja-JP" sz="1200" dirty="0"/>
          </a:p>
          <a:p>
            <a:endParaRPr kumimoji="1" lang="ja-JP" altLang="en-US" dirty="0"/>
          </a:p>
        </p:txBody>
      </p:sp>
      <p:sp>
        <p:nvSpPr>
          <p:cNvPr id="4" name="正方形/長方形 3"/>
          <p:cNvSpPr/>
          <p:nvPr/>
        </p:nvSpPr>
        <p:spPr>
          <a:xfrm>
            <a:off x="830263" y="1559171"/>
            <a:ext cx="7859712" cy="62035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#3.3 </a:t>
            </a:r>
            <a:r>
              <a:rPr kumimoji="1" lang="ja-JP" altLang="en-US" sz="1000" dirty="0">
                <a:solidFill>
                  <a:schemeClr val="bg1"/>
                </a:solidFill>
                <a:latin typeface="EYInterstate Light" panose="02000506000000020004" pitchFamily="2" charset="0"/>
                <a:ea typeface="ＭＳ Ｐゴシック" panose="020B0600070205080204" pitchFamily="50" charset="-128"/>
              </a:rPr>
              <a:t>データ図示</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plot(</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d$y,pch</a:t>
            </a:r>
            <a:r>
              <a:rPr kumimoji="1" lang="en-US" altLang="ja-JP" sz="1000" dirty="0">
                <a:solidFill>
                  <a:srgbClr val="0000FF"/>
                </a:solidFill>
                <a:latin typeface="EYInterstate Light" panose="02000506000000020004" pitchFamily="2" charset="0"/>
                <a:ea typeface="ＭＳ Ｐゴシック" panose="020B0600070205080204" pitchFamily="50" charset="-128"/>
              </a:rPr>
              <a:t> = c(21,19)[</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legend("</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topleft</a:t>
            </a:r>
            <a:r>
              <a:rPr kumimoji="1" lang="en-US" altLang="ja-JP" sz="1000" dirty="0">
                <a:solidFill>
                  <a:srgbClr val="0000FF"/>
                </a:solidFill>
                <a:latin typeface="EYInterstate Light" panose="02000506000000020004" pitchFamily="2" charset="0"/>
                <a:ea typeface="ＭＳ Ｐゴシック" panose="020B0600070205080204" pitchFamily="50" charset="-128"/>
              </a:rPr>
              <a:t>", legend=c("C","T"),</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pch</a:t>
            </a:r>
            <a:r>
              <a:rPr kumimoji="1" lang="en-US" altLang="ja-JP" sz="1000" dirty="0">
                <a:solidFill>
                  <a:srgbClr val="0000FF"/>
                </a:solidFill>
                <a:latin typeface="EYInterstate Light" panose="02000506000000020004" pitchFamily="2" charset="0"/>
                <a:ea typeface="ＭＳ Ｐゴシック" panose="020B0600070205080204" pitchFamily="50" charset="-128"/>
              </a:rPr>
              <a:t>=c(21,19</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a:t>
            </a:r>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81322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 </a:t>
            </a:r>
            <a:r>
              <a:rPr kumimoji="1" lang="ja-JP" altLang="en-US" dirty="0" smtClean="0"/>
              <a:t>ポアソン回帰の統計</a:t>
            </a:r>
            <a:r>
              <a:rPr lang="ja-JP" altLang="en-US" dirty="0"/>
              <a:t>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a:t>
            </a:r>
            <a:r>
              <a:rPr lang="en-US" altLang="ja-JP" dirty="0" smtClean="0"/>
              <a:t>1: </a:t>
            </a:r>
            <a:r>
              <a:rPr lang="ja-JP" altLang="en-US" dirty="0" smtClean="0"/>
              <a:t>個体</a:t>
            </a:r>
            <a:r>
              <a:rPr lang="en-US" altLang="ja-JP" dirty="0" err="1" smtClean="0"/>
              <a:t>i</a:t>
            </a:r>
            <a:r>
              <a:rPr lang="ja-JP" altLang="en-US" dirty="0" smtClean="0"/>
              <a:t>の体サイズ</a:t>
            </a:r>
            <a:r>
              <a:rPr lang="en-US" altLang="ja-JP" dirty="0" smtClean="0"/>
              <a:t>x</a:t>
            </a:r>
            <a:r>
              <a:rPr lang="en-US" altLang="ja-JP" baseline="-25000" dirty="0" smtClean="0"/>
              <a:t>i</a:t>
            </a:r>
            <a:r>
              <a:rPr lang="ja-JP" altLang="en-US" dirty="0" smtClean="0"/>
              <a:t>のみに依存するモデリング</a:t>
            </a:r>
            <a:endParaRPr lang="en-US" altLang="ja-JP" dirty="0" smtClean="0"/>
          </a:p>
          <a:p>
            <a:pPr lvl="1"/>
            <a:r>
              <a:rPr kumimoji="1" lang="ja-JP" altLang="en-US" dirty="0" smtClean="0"/>
              <a:t>説明変数</a:t>
            </a:r>
            <a:r>
              <a:rPr kumimoji="1" lang="en-US" altLang="ja-JP" dirty="0" smtClean="0"/>
              <a:t>x</a:t>
            </a:r>
            <a:r>
              <a:rPr kumimoji="1" lang="en-US" altLang="ja-JP" baseline="-25000" dirty="0" smtClean="0"/>
              <a:t>i</a:t>
            </a:r>
            <a:r>
              <a:rPr kumimoji="1" lang="ja-JP" altLang="en-US" dirty="0" smtClean="0"/>
              <a:t>（体サイズ）、応答変数</a:t>
            </a:r>
            <a:r>
              <a:rPr kumimoji="1" lang="en-US" altLang="ja-JP" dirty="0" err="1" smtClean="0"/>
              <a:t>y</a:t>
            </a:r>
            <a:r>
              <a:rPr kumimoji="1" lang="en-US" altLang="ja-JP" baseline="-25000" dirty="0" err="1" smtClean="0"/>
              <a:t>i</a:t>
            </a:r>
            <a:r>
              <a:rPr kumimoji="1" lang="ja-JP" altLang="en-US" dirty="0" smtClean="0"/>
              <a:t>（種子数）</a:t>
            </a:r>
            <a:endParaRPr kumimoji="1" lang="en-US" altLang="ja-JP" dirty="0" smtClean="0"/>
          </a:p>
          <a:p>
            <a:pPr lvl="1"/>
            <a:r>
              <a:rPr lang="ja-JP" altLang="en-US" dirty="0" smtClean="0"/>
              <a:t>個体</a:t>
            </a:r>
            <a:r>
              <a:rPr lang="en-US" altLang="ja-JP" dirty="0" err="1" smtClean="0"/>
              <a:t>i</a:t>
            </a:r>
            <a:r>
              <a:rPr lang="ja-JP" altLang="en-US" dirty="0" smtClean="0"/>
              <a:t>において種子数</a:t>
            </a:r>
            <a:r>
              <a:rPr lang="en-US" altLang="ja-JP" dirty="0" err="1" smtClean="0"/>
              <a:t>y</a:t>
            </a:r>
            <a:r>
              <a:rPr lang="en-US" altLang="ja-JP" baseline="-25000" dirty="0" err="1" smtClean="0"/>
              <a:t>i</a:t>
            </a:r>
            <a:r>
              <a:rPr lang="ja-JP" altLang="en-US" dirty="0" smtClean="0"/>
              <a:t>である確率はポアソン分布に従う：</a:t>
            </a:r>
            <a:r>
              <a:rPr lang="en-US" altLang="ja-JP" i="1" dirty="0"/>
              <a:t>p(</a:t>
            </a:r>
            <a:r>
              <a:rPr lang="en-US" altLang="ja-JP" i="1" dirty="0" err="1"/>
              <a:t>y|λ</a:t>
            </a:r>
            <a:r>
              <a:rPr lang="en-US" altLang="ja-JP" i="1" dirty="0"/>
              <a:t>) = </a:t>
            </a:r>
            <a:r>
              <a:rPr lang="en-US" altLang="ja-JP" i="1" dirty="0" err="1"/>
              <a:t>λ</a:t>
            </a:r>
            <a:r>
              <a:rPr lang="en-US" altLang="ja-JP" i="1" baseline="30000" dirty="0" err="1"/>
              <a:t>y</a:t>
            </a:r>
            <a:r>
              <a:rPr lang="en-US" altLang="ja-JP" i="1" baseline="30000" dirty="0"/>
              <a:t> </a:t>
            </a:r>
            <a:r>
              <a:rPr lang="en-US" altLang="ja-JP" i="1" dirty="0" err="1"/>
              <a:t>exp</a:t>
            </a:r>
            <a:r>
              <a:rPr lang="en-US" altLang="ja-JP" i="1" dirty="0"/>
              <a:t> (-λ) / </a:t>
            </a:r>
            <a:r>
              <a:rPr lang="en-US" altLang="ja-JP" i="1" dirty="0" smtClean="0"/>
              <a:t>y!</a:t>
            </a:r>
            <a:endParaRPr lang="en-US" altLang="ja-JP" i="1" baseline="30000" dirty="0"/>
          </a:p>
          <a:p>
            <a:r>
              <a:rPr lang="en-US" altLang="ja-JP" dirty="0" smtClean="0"/>
              <a:t>3.4.1 </a:t>
            </a:r>
            <a:r>
              <a:rPr lang="ja-JP" altLang="en-US" dirty="0" smtClean="0"/>
              <a:t>線形予測子と対数リンク関数</a:t>
            </a:r>
            <a:endParaRPr lang="en-US" altLang="ja-JP" dirty="0" smtClean="0"/>
          </a:p>
          <a:p>
            <a:pPr lvl="1" algn="l"/>
            <a:r>
              <a:rPr lang="ja-JP" altLang="en-US" dirty="0" smtClean="0"/>
              <a:t>個体ごとに異なる平均</a:t>
            </a:r>
            <a:r>
              <a:rPr lang="en-US" altLang="ja-JP" dirty="0" err="1" smtClean="0"/>
              <a:t>λ</a:t>
            </a:r>
            <a:r>
              <a:rPr lang="en-US" altLang="ja-JP" baseline="-25000" dirty="0" err="1" smtClean="0"/>
              <a:t>i</a:t>
            </a:r>
            <a:r>
              <a:rPr lang="ja-JP" altLang="en-US" dirty="0" smtClean="0"/>
              <a:t>を説明変数</a:t>
            </a:r>
            <a:r>
              <a:rPr lang="en-US" altLang="ja-JP" dirty="0" smtClean="0"/>
              <a:t>x</a:t>
            </a:r>
            <a:r>
              <a:rPr lang="en-US" altLang="ja-JP" baseline="-25000" dirty="0" smtClean="0"/>
              <a:t>i</a:t>
            </a:r>
            <a:r>
              <a:rPr lang="ja-JP" altLang="en-US" dirty="0" smtClean="0"/>
              <a:t>の関数として定義する</a:t>
            </a:r>
            <a:endParaRPr lang="en-US" altLang="ja-JP" dirty="0" smtClean="0"/>
          </a:p>
          <a:p>
            <a:pPr lvl="2" algn="l"/>
            <a:r>
              <a:rPr lang="ja-JP" altLang="en-US" dirty="0" smtClean="0"/>
              <a:t>個体</a:t>
            </a:r>
            <a:r>
              <a:rPr lang="en-US" altLang="ja-JP" dirty="0" err="1" smtClean="0"/>
              <a:t>i</a:t>
            </a:r>
            <a:r>
              <a:rPr lang="ja-JP" altLang="en-US" dirty="0" smtClean="0"/>
              <a:t>の平均種子数</a:t>
            </a:r>
            <a:r>
              <a:rPr lang="en-US" altLang="ja-JP" dirty="0" err="1" smtClean="0"/>
              <a:t>λ</a:t>
            </a:r>
            <a:r>
              <a:rPr lang="en-US" altLang="ja-JP" baseline="-25000" dirty="0" err="1" smtClean="0"/>
              <a:t>i</a:t>
            </a:r>
            <a:r>
              <a:rPr lang="ja-JP" altLang="en-US" dirty="0" smtClean="0"/>
              <a:t>を</a:t>
            </a:r>
            <a:r>
              <a:rPr lang="en-US" altLang="ja-JP" dirty="0" smtClean="0"/>
              <a:t>x</a:t>
            </a:r>
            <a:r>
              <a:rPr lang="ja-JP" altLang="en-US" dirty="0" smtClean="0"/>
              <a:t>の関数と仮定： </a:t>
            </a:r>
            <a:r>
              <a:rPr lang="en-US" altLang="ja-JP" i="1" dirty="0" err="1" smtClean="0"/>
              <a:t>λ</a:t>
            </a:r>
            <a:r>
              <a:rPr lang="en-US" altLang="ja-JP" i="1" baseline="-25000" dirty="0" err="1" smtClean="0"/>
              <a:t>i</a:t>
            </a:r>
            <a:r>
              <a:rPr lang="en-US" altLang="ja-JP" i="1" dirty="0" smtClean="0"/>
              <a:t> = </a:t>
            </a:r>
            <a:r>
              <a:rPr lang="en-US" altLang="ja-JP" i="1" dirty="0" err="1" smtClean="0"/>
              <a:t>exp</a:t>
            </a:r>
            <a:r>
              <a:rPr lang="en-US" altLang="ja-JP" i="1" dirty="0" smtClean="0"/>
              <a:t>(β</a:t>
            </a:r>
            <a:r>
              <a:rPr lang="en-US" altLang="ja-JP" i="1" baseline="-25000" dirty="0" smtClean="0"/>
              <a:t>1</a:t>
            </a:r>
            <a:r>
              <a:rPr lang="en-US" altLang="ja-JP" i="1" dirty="0" smtClean="0"/>
              <a:t> + β</a:t>
            </a:r>
            <a:r>
              <a:rPr lang="en-US" altLang="ja-JP" i="1" baseline="-25000" dirty="0" err="1" smtClean="0"/>
              <a:t>2</a:t>
            </a:r>
            <a:r>
              <a:rPr lang="en-US" altLang="ja-JP" i="1" dirty="0" err="1" smtClean="0"/>
              <a:t>x</a:t>
            </a:r>
            <a:r>
              <a:rPr lang="en-US" altLang="ja-JP" i="1" baseline="-25000" dirty="0" err="1" smtClean="0"/>
              <a:t>i</a:t>
            </a:r>
            <a:r>
              <a:rPr lang="en-US" altLang="ja-JP" i="1" dirty="0" smtClean="0"/>
              <a:t>)</a:t>
            </a:r>
          </a:p>
          <a:p>
            <a:pPr lvl="2" algn="l"/>
            <a:r>
              <a:rPr lang="ja-JP" altLang="en-US" dirty="0" smtClean="0"/>
              <a:t>対数化：</a:t>
            </a:r>
            <a:r>
              <a:rPr lang="en-US" altLang="ja-JP" i="1" dirty="0" smtClean="0"/>
              <a:t>log</a:t>
            </a:r>
            <a:r>
              <a:rPr lang="en-US" altLang="ja-JP" i="1" dirty="0"/>
              <a:t> </a:t>
            </a:r>
            <a:r>
              <a:rPr lang="en-US" altLang="ja-JP" i="1" dirty="0" err="1"/>
              <a:t>λ</a:t>
            </a:r>
            <a:r>
              <a:rPr lang="en-US" altLang="ja-JP" i="1" baseline="-25000" dirty="0" err="1"/>
              <a:t>i</a:t>
            </a:r>
            <a:r>
              <a:rPr lang="en-US" altLang="ja-JP" i="1" dirty="0"/>
              <a:t> = </a:t>
            </a:r>
            <a:r>
              <a:rPr lang="en-US" altLang="ja-JP" i="1" dirty="0" smtClean="0"/>
              <a:t>β</a:t>
            </a:r>
            <a:r>
              <a:rPr lang="en-US" altLang="ja-JP" i="1" baseline="-25000" dirty="0" smtClean="0"/>
              <a:t>1</a:t>
            </a:r>
            <a:r>
              <a:rPr lang="en-US" altLang="ja-JP" i="1" dirty="0" smtClean="0"/>
              <a:t> </a:t>
            </a:r>
            <a:r>
              <a:rPr lang="en-US" altLang="ja-JP" i="1" dirty="0"/>
              <a:t>+ </a:t>
            </a:r>
            <a:r>
              <a:rPr lang="en-US" altLang="ja-JP" i="1" dirty="0" smtClean="0"/>
              <a:t>β</a:t>
            </a:r>
            <a:r>
              <a:rPr lang="en-US" altLang="ja-JP" i="1" baseline="-25000" dirty="0" err="1" smtClean="0"/>
              <a:t>2</a:t>
            </a:r>
            <a:r>
              <a:rPr lang="en-US" altLang="ja-JP" i="1" dirty="0" err="1" smtClean="0"/>
              <a:t>x</a:t>
            </a:r>
            <a:r>
              <a:rPr lang="en-US" altLang="ja-JP" i="1" baseline="-25000" dirty="0" err="1" smtClean="0"/>
              <a:t>i</a:t>
            </a:r>
            <a:r>
              <a:rPr lang="ja-JP" altLang="en-US" i="1" baseline="-25000" dirty="0" smtClean="0"/>
              <a:t>　</a:t>
            </a:r>
            <a:endParaRPr lang="en-US" altLang="ja-JP" i="1" baseline="-25000" dirty="0" smtClean="0"/>
          </a:p>
          <a:p>
            <a:pPr lvl="2" algn="l"/>
            <a:endParaRPr lang="en-US" altLang="ja-JP" i="1" baseline="-25000" dirty="0"/>
          </a:p>
          <a:p>
            <a:pPr lvl="2" algn="l"/>
            <a:endParaRPr lang="en-US" altLang="ja-JP" i="1" baseline="-25000" dirty="0" smtClean="0"/>
          </a:p>
          <a:p>
            <a:pPr lvl="2" algn="l"/>
            <a:endParaRPr lang="en-US" altLang="ja-JP" i="1" baseline="-25000" dirty="0"/>
          </a:p>
          <a:p>
            <a:pPr lvl="2" algn="l"/>
            <a:endParaRPr lang="en-US" altLang="ja-JP" i="1" baseline="-25000" dirty="0" smtClean="0"/>
          </a:p>
          <a:p>
            <a:pPr lvl="2" algn="l"/>
            <a:endParaRPr lang="en-US" altLang="ja-JP" i="1" baseline="-25000" dirty="0"/>
          </a:p>
          <a:p>
            <a:pPr lvl="2" algn="l"/>
            <a:endParaRPr lang="en-US" altLang="ja-JP" i="1" baseline="-25000" dirty="0" smtClean="0"/>
          </a:p>
          <a:p>
            <a:pPr lvl="2" algn="l"/>
            <a:endParaRPr lang="en-US" altLang="ja-JP" i="1" baseline="-25000" dirty="0"/>
          </a:p>
          <a:p>
            <a:pPr lvl="2" algn="l"/>
            <a:endParaRPr lang="en-US" altLang="ja-JP" i="1" baseline="-25000" dirty="0" smtClean="0"/>
          </a:p>
          <a:p>
            <a:pPr lvl="1" algn="l"/>
            <a:r>
              <a:rPr lang="ja-JP" altLang="en-US" dirty="0" smtClean="0"/>
              <a:t>ポアソン分布・二項分布：対数リンク関数，ロジスティック回帰</a:t>
            </a:r>
            <a:r>
              <a:rPr lang="en-US" altLang="ja-JP" dirty="0" smtClean="0"/>
              <a:t>(GLM)</a:t>
            </a:r>
            <a:r>
              <a:rPr lang="ja-JP" altLang="en-US" dirty="0" smtClean="0"/>
              <a:t>：ロジットリンク関数</a:t>
            </a:r>
            <a:endParaRPr lang="en-US" altLang="ja-JP" dirty="0" smtClean="0"/>
          </a:p>
          <a:p>
            <a:pPr lvl="2" algn="l"/>
            <a:r>
              <a:rPr lang="ja-JP" altLang="en-US" dirty="0" smtClean="0"/>
              <a:t>正準リンク関数</a:t>
            </a:r>
            <a:r>
              <a:rPr lang="ja-JP" altLang="en-US" dirty="0"/>
              <a:t>（</a:t>
            </a:r>
            <a:r>
              <a:rPr lang="en-US" altLang="ja-JP" dirty="0"/>
              <a:t>canonical link function</a:t>
            </a:r>
            <a:r>
              <a:rPr lang="ja-JP" altLang="en-US" dirty="0" smtClean="0"/>
              <a:t>）と呼ばれ，</a:t>
            </a:r>
            <a:r>
              <a:rPr lang="en-US" altLang="ja-JP" dirty="0" err="1" smtClean="0"/>
              <a:t>glm</a:t>
            </a:r>
            <a:r>
              <a:rPr lang="en-US" altLang="ja-JP" dirty="0" smtClean="0"/>
              <a:t>()</a:t>
            </a:r>
            <a:r>
              <a:rPr lang="ja-JP" altLang="en-US" dirty="0" smtClean="0"/>
              <a:t>では指定がなければ，各</a:t>
            </a:r>
            <a:r>
              <a:rPr lang="en-US" altLang="ja-JP" dirty="0" smtClean="0"/>
              <a:t>family(</a:t>
            </a:r>
            <a:r>
              <a:rPr lang="ja-JP" altLang="en-US" dirty="0" smtClean="0"/>
              <a:t>ばらつきの確率分布</a:t>
            </a:r>
            <a:r>
              <a:rPr lang="en-US" altLang="ja-JP" dirty="0" smtClean="0"/>
              <a:t>)</a:t>
            </a:r>
            <a:r>
              <a:rPr lang="ja-JP" altLang="en-US" dirty="0" smtClean="0"/>
              <a:t>ごとに異なる正準リンク関数が使用される</a:t>
            </a:r>
            <a:endParaRPr lang="en-US" altLang="ja-JP" dirty="0"/>
          </a:p>
          <a:p>
            <a:pPr lvl="2" algn="l"/>
            <a:endParaRPr lang="en-US" altLang="ja-JP" dirty="0" smtClean="0"/>
          </a:p>
          <a:p>
            <a:pPr lvl="3" algn="l"/>
            <a:endParaRPr lang="en-US" altLang="ja-JP" dirty="0" smtClean="0"/>
          </a:p>
        </p:txBody>
      </p:sp>
      <p:sp>
        <p:nvSpPr>
          <p:cNvPr id="4" name="正方形/長方形 3"/>
          <p:cNvSpPr/>
          <p:nvPr/>
        </p:nvSpPr>
        <p:spPr>
          <a:xfrm>
            <a:off x="2721692" y="351025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線形予測子</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5" name="左大かっこ 4"/>
          <p:cNvSpPr/>
          <p:nvPr/>
        </p:nvSpPr>
        <p:spPr>
          <a:xfrm rot="5400000" flipH="1">
            <a:off x="3019059" y="3029479"/>
            <a:ext cx="115703" cy="632564"/>
          </a:xfrm>
          <a:prstGeom prst="leftBracket">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正方形/長方形 5"/>
          <p:cNvSpPr/>
          <p:nvPr/>
        </p:nvSpPr>
        <p:spPr>
          <a:xfrm>
            <a:off x="1635473" y="351025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a:solidFill>
                  <a:schemeClr val="bg1"/>
                </a:solidFill>
                <a:latin typeface="EYInterstate Light" panose="02000506000000020004" pitchFamily="2" charset="0"/>
                <a:ea typeface="ＭＳ Ｐゴシック" panose="020B0600070205080204" pitchFamily="50" charset="-128"/>
              </a:rPr>
              <a:t>対数</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リンク関数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左大かっこ 6"/>
          <p:cNvSpPr/>
          <p:nvPr/>
        </p:nvSpPr>
        <p:spPr>
          <a:xfrm rot="5400000" flipH="1">
            <a:off x="2329448" y="3112937"/>
            <a:ext cx="115703" cy="465647"/>
          </a:xfrm>
          <a:prstGeom prst="leftBracket">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3390060" y="412798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線形予測子</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9" name="正方形/長方形 8"/>
          <p:cNvSpPr/>
          <p:nvPr/>
        </p:nvSpPr>
        <p:spPr>
          <a:xfrm>
            <a:off x="1307393" y="412798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リンク関数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10" name="正方形/長方形 9"/>
          <p:cNvSpPr/>
          <p:nvPr/>
        </p:nvSpPr>
        <p:spPr>
          <a:xfrm>
            <a:off x="2198827" y="4130074"/>
            <a:ext cx="960959" cy="344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l-GR"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の関数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11" name="正方形/長方形 10"/>
          <p:cNvSpPr/>
          <p:nvPr/>
        </p:nvSpPr>
        <p:spPr>
          <a:xfrm>
            <a:off x="2658326" y="4127987"/>
            <a:ext cx="1039660" cy="3468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200" dirty="0">
                <a:solidFill>
                  <a:schemeClr val="tx1"/>
                </a:solidFill>
              </a:rPr>
              <a:t>=</a:t>
            </a:r>
            <a:endParaRPr kumimoji="1" lang="ja-JP" altLang="en-US" sz="1200" dirty="0">
              <a:solidFill>
                <a:schemeClr val="tx1"/>
              </a:solidFill>
            </a:endParaRPr>
          </a:p>
        </p:txBody>
      </p:sp>
      <p:sp>
        <p:nvSpPr>
          <p:cNvPr id="12" name="正方形/長方形 11"/>
          <p:cNvSpPr/>
          <p:nvPr/>
        </p:nvSpPr>
        <p:spPr>
          <a:xfrm>
            <a:off x="1307393" y="4605080"/>
            <a:ext cx="1611171" cy="344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Link function</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Log-link function</a:t>
            </a:r>
          </a:p>
        </p:txBody>
      </p:sp>
    </p:spTree>
    <p:extLst>
      <p:ext uri="{BB962C8B-B14F-4D97-AF65-F5344CB8AC3E}">
        <p14:creationId xmlns:p14="http://schemas.microsoft.com/office/powerpoint/2010/main" val="213043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latin typeface="EYInterstate Light" panose="02000506000000020004" pitchFamily="2" charset="0"/>
              </a:rPr>
              <a:t>R</a:t>
            </a:r>
            <a:r>
              <a:rPr kumimoji="1" lang="ja-JP" altLang="en-US" dirty="0" smtClean="0">
                <a:latin typeface="EYInterstate Light" panose="02000506000000020004" pitchFamily="2" charset="0"/>
              </a:rPr>
              <a:t>と</a:t>
            </a:r>
            <a:r>
              <a:rPr kumimoji="1" lang="en-US" altLang="ja-JP" dirty="0" err="1" smtClean="0">
                <a:latin typeface="EYInterstate Light" panose="02000506000000020004" pitchFamily="2" charset="0"/>
              </a:rPr>
              <a:t>WinBUGS</a:t>
            </a:r>
            <a:r>
              <a:rPr kumimoji="1" lang="ja-JP" altLang="en-US" dirty="0" smtClean="0">
                <a:latin typeface="EYInterstate Light" panose="02000506000000020004" pitchFamily="2" charset="0"/>
              </a:rPr>
              <a:t>のコードは，以下のページを参照</a:t>
            </a:r>
            <a:endParaRPr lang="en-US" altLang="ja-JP" dirty="0">
              <a:latin typeface="EYInterstate Light" panose="02000506000000020004" pitchFamily="2" charset="0"/>
            </a:endParaRPr>
          </a:p>
          <a:p>
            <a:pPr lvl="1"/>
            <a:r>
              <a:rPr lang="en-US" altLang="ja-JP" dirty="0">
                <a:latin typeface="EYInterstate Light" panose="02000506000000020004" pitchFamily="2" charset="0"/>
                <a:hlinkClick r:id="rId2"/>
              </a:rPr>
              <a:t>http://hosho.ees.hokudai.ac.jp/~</a:t>
            </a:r>
            <a:r>
              <a:rPr lang="en-US" altLang="ja-JP" dirty="0" smtClean="0">
                <a:latin typeface="EYInterstate Light" panose="02000506000000020004" pitchFamily="2" charset="0"/>
                <a:hlinkClick r:id="rId2"/>
              </a:rPr>
              <a:t>kubo/ce/IwanamiBook.html</a:t>
            </a:r>
            <a:endParaRPr lang="en-US" altLang="ja-JP" dirty="0" smtClean="0">
              <a:latin typeface="EYInterstate Light" panose="02000506000000020004" pitchFamily="2" charset="0"/>
            </a:endParaRPr>
          </a:p>
          <a:p>
            <a:pPr lvl="1"/>
            <a:endParaRPr lang="en-US" altLang="ja-JP" dirty="0" smtClean="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1</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データを理解するために統計モデルを作る</a:t>
            </a:r>
            <a:endParaRPr lang="en-US" altLang="ja-JP" dirty="0" smtClean="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2</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確</a:t>
            </a:r>
            <a:r>
              <a:rPr lang="ja-JP" altLang="en-US" dirty="0">
                <a:latin typeface="EYInterstate Light" panose="02000506000000020004" pitchFamily="2" charset="0"/>
              </a:rPr>
              <a:t>率</a:t>
            </a:r>
            <a:r>
              <a:rPr lang="ja-JP" altLang="en-US" dirty="0" smtClean="0">
                <a:latin typeface="EYInterstate Light" panose="02000506000000020004" pitchFamily="2" charset="0"/>
              </a:rPr>
              <a:t>分布と統計モデルの最尤推定</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3</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一般化線形モデル</a:t>
            </a:r>
            <a:r>
              <a:rPr lang="en-US" altLang="ja-JP" dirty="0" smtClean="0">
                <a:latin typeface="EYInterstate Light" panose="02000506000000020004" pitchFamily="2" charset="0"/>
              </a:rPr>
              <a:t>(GLM) – </a:t>
            </a:r>
            <a:r>
              <a:rPr lang="ja-JP" altLang="en-US" dirty="0" smtClean="0">
                <a:latin typeface="EYInterstate Light" panose="02000506000000020004" pitchFamily="2" charset="0"/>
              </a:rPr>
              <a:t>ポアソン回帰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4</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smtClean="0">
                <a:latin typeface="EYInterstate Light" panose="02000506000000020004" pitchFamily="2" charset="0"/>
              </a:rPr>
              <a:t>のモデル選択 </a:t>
            </a:r>
            <a:r>
              <a:rPr lang="en-US" altLang="ja-JP" dirty="0" smtClean="0">
                <a:latin typeface="EYInterstate Light" panose="02000506000000020004" pitchFamily="2" charset="0"/>
              </a:rPr>
              <a:t>– AIC</a:t>
            </a:r>
            <a:r>
              <a:rPr lang="ja-JP" altLang="en-US" dirty="0" smtClean="0">
                <a:latin typeface="EYInterstate Light" panose="02000506000000020004" pitchFamily="2" charset="0"/>
              </a:rPr>
              <a:t>とモデルの予測精度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5</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err="1" smtClean="0">
                <a:latin typeface="EYInterstate Light" panose="02000506000000020004" pitchFamily="2" charset="0"/>
              </a:rPr>
              <a:t>の尤</a:t>
            </a:r>
            <a:r>
              <a:rPr lang="ja-JP" altLang="en-US" dirty="0" smtClean="0">
                <a:latin typeface="EYInterstate Light" panose="02000506000000020004" pitchFamily="2" charset="0"/>
              </a:rPr>
              <a:t>度比検定と検定の非対称性</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6</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smtClean="0">
                <a:latin typeface="EYInterstate Light" panose="02000506000000020004" pitchFamily="2" charset="0"/>
              </a:rPr>
              <a:t>の応用範囲をひろげる </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ロジスティック回帰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7</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一般化線形混合モデル（</a:t>
            </a:r>
            <a:r>
              <a:rPr lang="en-US" altLang="ja-JP" dirty="0" smtClean="0">
                <a:latin typeface="EYInterstate Light" panose="02000506000000020004" pitchFamily="2" charset="0"/>
              </a:rPr>
              <a:t>GLMM</a:t>
            </a:r>
            <a:r>
              <a:rPr lang="ja-JP" altLang="en-US" dirty="0" smtClean="0">
                <a:latin typeface="EYInterstate Light" panose="02000506000000020004" pitchFamily="2" charset="0"/>
              </a:rPr>
              <a:t>） </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個体差のモデリング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8</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MCMC</a:t>
            </a:r>
            <a:r>
              <a:rPr lang="ja-JP" altLang="en-US" dirty="0" smtClean="0">
                <a:latin typeface="EYInterstate Light" panose="02000506000000020004" pitchFamily="2" charset="0"/>
              </a:rPr>
              <a:t>とベイズ統計モデル</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9</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smtClean="0">
                <a:latin typeface="EYInterstate Light" panose="02000506000000020004" pitchFamily="2" charset="0"/>
              </a:rPr>
              <a:t>のベイズモデル化と事後分布の推定</a:t>
            </a:r>
            <a:endParaRPr lang="en-US" altLang="ja-JP" dirty="0">
              <a:latin typeface="EYInterstate Light" panose="02000506000000020004" pitchFamily="2" charset="0"/>
            </a:endParaRPr>
          </a:p>
          <a:p>
            <a:pPr lvl="1"/>
            <a:r>
              <a:rPr lang="ja-JP" altLang="en-US" dirty="0">
                <a:latin typeface="EYInterstate Light" panose="02000506000000020004" pitchFamily="2" charset="0"/>
              </a:rPr>
              <a:t>第</a:t>
            </a:r>
            <a:r>
              <a:rPr lang="en-US" altLang="ja-JP" dirty="0" smtClean="0">
                <a:latin typeface="EYInterstate Light" panose="02000506000000020004" pitchFamily="2" charset="0"/>
              </a:rPr>
              <a:t>10</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階層ベイズモデル </a:t>
            </a:r>
            <a:r>
              <a:rPr lang="en-US" altLang="ja-JP" dirty="0" smtClean="0">
                <a:latin typeface="EYInterstate Light" panose="02000506000000020004" pitchFamily="2" charset="0"/>
              </a:rPr>
              <a:t>– GLMM</a:t>
            </a:r>
            <a:r>
              <a:rPr lang="ja-JP" altLang="en-US" dirty="0" smtClean="0">
                <a:latin typeface="EYInterstate Light" panose="02000506000000020004" pitchFamily="2" charset="0"/>
              </a:rPr>
              <a:t>のベイズモデル化</a:t>
            </a:r>
            <a:endParaRPr lang="en-US" altLang="ja-JP" dirty="0">
              <a:latin typeface="EYInterstate Light" panose="02000506000000020004" pitchFamily="2" charset="0"/>
            </a:endParaRPr>
          </a:p>
          <a:p>
            <a:pPr lvl="1"/>
            <a:r>
              <a:rPr lang="ja-JP" altLang="en-US" dirty="0">
                <a:latin typeface="EYInterstate Light" panose="02000506000000020004" pitchFamily="2" charset="0"/>
              </a:rPr>
              <a:t>第</a:t>
            </a:r>
            <a:r>
              <a:rPr lang="en-US" altLang="ja-JP" dirty="0" smtClean="0">
                <a:latin typeface="EYInterstate Light" panose="02000506000000020004" pitchFamily="2" charset="0"/>
              </a:rPr>
              <a:t>11</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空間構造のある階層ベイズモデル</a:t>
            </a:r>
            <a:endParaRPr lang="en-US" altLang="ja-JP" dirty="0">
              <a:latin typeface="EYInterstate Light" panose="02000506000000020004" pitchFamily="2" charset="0"/>
            </a:endParaRPr>
          </a:p>
          <a:p>
            <a:pPr lvl="1"/>
            <a:endParaRPr kumimoji="1" lang="en-US" altLang="ja-JP" dirty="0" smtClean="0">
              <a:latin typeface="EYInterstate Light" panose="02000506000000020004" pitchFamily="2" charset="0"/>
            </a:endParaRPr>
          </a:p>
        </p:txBody>
      </p:sp>
      <p:grpSp>
        <p:nvGrpSpPr>
          <p:cNvPr id="68" name="グループ化 67"/>
          <p:cNvGrpSpPr/>
          <p:nvPr/>
        </p:nvGrpSpPr>
        <p:grpSpPr>
          <a:xfrm>
            <a:off x="5474911" y="2279799"/>
            <a:ext cx="3642479" cy="3182325"/>
            <a:chOff x="5474911" y="1522547"/>
            <a:chExt cx="3642479" cy="3182325"/>
          </a:xfrm>
        </p:grpSpPr>
        <p:sp>
          <p:nvSpPr>
            <p:cNvPr id="4" name="テキスト ボックス 3"/>
            <p:cNvSpPr txBox="1"/>
            <p:nvPr/>
          </p:nvSpPr>
          <p:spPr>
            <a:xfrm>
              <a:off x="6757988" y="1522547"/>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grpSp>
          <p:nvGrpSpPr>
            <p:cNvPr id="10" name="グループ化 9"/>
            <p:cNvGrpSpPr/>
            <p:nvPr/>
          </p:nvGrpSpPr>
          <p:grpSpPr>
            <a:xfrm>
              <a:off x="7920050" y="2124836"/>
              <a:ext cx="657225" cy="699238"/>
              <a:chOff x="6934200" y="2124836"/>
              <a:chExt cx="657225" cy="699238"/>
            </a:xfrm>
          </p:grpSpPr>
          <p:sp>
            <p:nvSpPr>
              <p:cNvPr id="5" name="テキスト ボックス 4"/>
              <p:cNvSpPr txBox="1"/>
              <p:nvPr/>
            </p:nvSpPr>
            <p:spPr>
              <a:xfrm>
                <a:off x="6934200" y="212483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6" name="テキスト ボックス 5"/>
              <p:cNvSpPr txBox="1"/>
              <p:nvPr/>
            </p:nvSpPr>
            <p:spPr>
              <a:xfrm>
                <a:off x="6934200" y="2630175"/>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5</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grpSp>
        <p:grpSp>
          <p:nvGrpSpPr>
            <p:cNvPr id="11" name="グループ化 10"/>
            <p:cNvGrpSpPr/>
            <p:nvPr/>
          </p:nvGrpSpPr>
          <p:grpSpPr>
            <a:xfrm>
              <a:off x="5905501" y="3010662"/>
              <a:ext cx="657225" cy="699238"/>
              <a:chOff x="6934200" y="2124836"/>
              <a:chExt cx="657225" cy="699238"/>
            </a:xfrm>
          </p:grpSpPr>
          <p:sp>
            <p:nvSpPr>
              <p:cNvPr id="12" name="テキスト ボックス 11"/>
              <p:cNvSpPr txBox="1"/>
              <p:nvPr/>
            </p:nvSpPr>
            <p:spPr>
              <a:xfrm>
                <a:off x="6934200" y="212483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8</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13" name="テキスト ボックス 12"/>
              <p:cNvSpPr txBox="1"/>
              <p:nvPr/>
            </p:nvSpPr>
            <p:spPr>
              <a:xfrm>
                <a:off x="6934200" y="2630175"/>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9</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grpSp>
        <p:sp>
          <p:nvSpPr>
            <p:cNvPr id="15" name="テキスト ボックス 14"/>
            <p:cNvSpPr txBox="1"/>
            <p:nvPr/>
          </p:nvSpPr>
          <p:spPr>
            <a:xfrm>
              <a:off x="6934200" y="212483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3</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16" name="テキスト ボックス 15"/>
            <p:cNvSpPr txBox="1"/>
            <p:nvPr/>
          </p:nvSpPr>
          <p:spPr>
            <a:xfrm>
              <a:off x="6934200" y="3235101"/>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7</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17" name="テキスト ボックス 16"/>
            <p:cNvSpPr txBox="1"/>
            <p:nvPr/>
          </p:nvSpPr>
          <p:spPr>
            <a:xfrm>
              <a:off x="6934200" y="2630175"/>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6</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cxnSp>
          <p:nvCxnSpPr>
            <p:cNvPr id="21" name="曲線コネクタ 20"/>
            <p:cNvCxnSpPr>
              <a:stCxn id="15" idx="0"/>
              <a:endCxn id="5" idx="0"/>
            </p:cNvCxnSpPr>
            <p:nvPr/>
          </p:nvCxnSpPr>
          <p:spPr>
            <a:xfrm rot="5400000" flipH="1" flipV="1">
              <a:off x="7755738" y="1631911"/>
              <a:ext cx="12700" cy="985850"/>
            </a:xfrm>
            <a:prstGeom prst="curvedConnector3">
              <a:avLst>
                <a:gd name="adj1" fmla="val 180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4" idx="2"/>
              <a:endCxn id="15" idx="0"/>
            </p:cNvCxnSpPr>
            <p:nvPr/>
          </p:nvCxnSpPr>
          <p:spPr>
            <a:xfrm>
              <a:off x="7086601" y="1716446"/>
              <a:ext cx="176212" cy="40839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5" idx="2"/>
              <a:endCxn id="6" idx="0"/>
            </p:cNvCxnSpPr>
            <p:nvPr/>
          </p:nvCxnSpPr>
          <p:spPr>
            <a:xfrm>
              <a:off x="8248663" y="2318735"/>
              <a:ext cx="0" cy="31144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5" idx="2"/>
              <a:endCxn id="17" idx="0"/>
            </p:cNvCxnSpPr>
            <p:nvPr/>
          </p:nvCxnSpPr>
          <p:spPr>
            <a:xfrm>
              <a:off x="7262813" y="2318735"/>
              <a:ext cx="0" cy="31144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7" idx="2"/>
              <a:endCxn id="16" idx="0"/>
            </p:cNvCxnSpPr>
            <p:nvPr/>
          </p:nvCxnSpPr>
          <p:spPr>
            <a:xfrm>
              <a:off x="7262813" y="2824074"/>
              <a:ext cx="0" cy="411027"/>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6934199" y="3840027"/>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10</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37" name="テキスト ボックス 36"/>
            <p:cNvSpPr txBox="1"/>
            <p:nvPr/>
          </p:nvSpPr>
          <p:spPr>
            <a:xfrm>
              <a:off x="7105654" y="444231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cxnSp>
          <p:nvCxnSpPr>
            <p:cNvPr id="39" name="直線矢印コネクタ 38"/>
            <p:cNvCxnSpPr>
              <a:stCxn id="16" idx="2"/>
              <a:endCxn id="36" idx="0"/>
            </p:cNvCxnSpPr>
            <p:nvPr/>
          </p:nvCxnSpPr>
          <p:spPr>
            <a:xfrm flipH="1">
              <a:off x="7262812" y="3429000"/>
              <a:ext cx="1" cy="411027"/>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6" idx="2"/>
              <a:endCxn id="37" idx="0"/>
            </p:cNvCxnSpPr>
            <p:nvPr/>
          </p:nvCxnSpPr>
          <p:spPr>
            <a:xfrm>
              <a:off x="7262812" y="4033926"/>
              <a:ext cx="171455" cy="40839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線コネクタ 46"/>
            <p:cNvCxnSpPr>
              <a:stCxn id="4" idx="2"/>
              <a:endCxn id="12" idx="0"/>
            </p:cNvCxnSpPr>
            <p:nvPr/>
          </p:nvCxnSpPr>
          <p:spPr>
            <a:xfrm rot="5400000">
              <a:off x="6013250" y="1937311"/>
              <a:ext cx="1294216" cy="852487"/>
            </a:xfrm>
            <a:prstGeom prst="curvedConnector3">
              <a:avLst>
                <a:gd name="adj1" fmla="val 32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2" idx="2"/>
              <a:endCxn id="13" idx="0"/>
            </p:cNvCxnSpPr>
            <p:nvPr/>
          </p:nvCxnSpPr>
          <p:spPr>
            <a:xfrm>
              <a:off x="6234114" y="3204561"/>
              <a:ext cx="0" cy="31144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曲線コネクタ 51"/>
            <p:cNvCxnSpPr>
              <a:stCxn id="13" idx="2"/>
              <a:endCxn id="36" idx="1"/>
            </p:cNvCxnSpPr>
            <p:nvPr/>
          </p:nvCxnSpPr>
          <p:spPr>
            <a:xfrm rot="16200000" flipH="1">
              <a:off x="6470618" y="3473395"/>
              <a:ext cx="227077" cy="700085"/>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7207257" y="1726793"/>
              <a:ext cx="1808156" cy="167738"/>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ポアソン分布が分かった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4" name="テキスト ボックス 53"/>
            <p:cNvSpPr txBox="1"/>
            <p:nvPr/>
          </p:nvSpPr>
          <p:spPr>
            <a:xfrm>
              <a:off x="7359656" y="3450839"/>
              <a:ext cx="1217619"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個体差・場所差の統計モデリングが分かった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5" name="テキスト ボックス 54"/>
            <p:cNvSpPr txBox="1"/>
            <p:nvPr/>
          </p:nvSpPr>
          <p:spPr>
            <a:xfrm>
              <a:off x="7359657" y="2293541"/>
              <a:ext cx="71279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ポアソン回帰が分かった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6" name="テキスト ボックス 55"/>
            <p:cNvSpPr txBox="1"/>
            <p:nvPr/>
          </p:nvSpPr>
          <p:spPr>
            <a:xfrm>
              <a:off x="7359657" y="2822179"/>
              <a:ext cx="71279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a:solidFill>
                    <a:schemeClr val="bg1"/>
                  </a:solidFill>
                  <a:latin typeface="EYInterstate Light" panose="02000506000000020004" pitchFamily="2" charset="0"/>
                  <a:ea typeface="ＭＳ Ｐゴシック" panose="020B0600070205080204" pitchFamily="50" charset="-128"/>
                </a:rPr>
                <a:t>色々</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な</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GLM</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7" name="テキスト ボックス 56"/>
            <p:cNvSpPr txBox="1"/>
            <p:nvPr/>
          </p:nvSpPr>
          <p:spPr>
            <a:xfrm>
              <a:off x="7502526" y="4033926"/>
              <a:ext cx="78898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階層事前分布が分かった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8" name="テキスト ボックス 57"/>
            <p:cNvSpPr txBox="1"/>
            <p:nvPr/>
          </p:nvSpPr>
          <p:spPr>
            <a:xfrm>
              <a:off x="7742254" y="4389993"/>
              <a:ext cx="110170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空間構造のある階層事前分布とは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cxnSp>
          <p:nvCxnSpPr>
            <p:cNvPr id="60" name="曲線コネクタ 59"/>
            <p:cNvCxnSpPr>
              <a:stCxn id="17" idx="1"/>
              <a:endCxn id="12" idx="3"/>
            </p:cNvCxnSpPr>
            <p:nvPr/>
          </p:nvCxnSpPr>
          <p:spPr>
            <a:xfrm rot="10800000" flipV="1">
              <a:off x="6562726" y="2727124"/>
              <a:ext cx="371474" cy="380487"/>
            </a:xfrm>
            <a:prstGeom prst="curvedConnector3">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5506249" y="2230538"/>
              <a:ext cx="794535"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最尤推定法が分かった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2" name="テキスト ボックス 61"/>
            <p:cNvSpPr txBox="1"/>
            <p:nvPr/>
          </p:nvSpPr>
          <p:spPr>
            <a:xfrm>
              <a:off x="6316668" y="2482928"/>
              <a:ext cx="741358"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二項分布が分かった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3" name="テキスト ボックス 62"/>
            <p:cNvSpPr txBox="1"/>
            <p:nvPr/>
          </p:nvSpPr>
          <p:spPr>
            <a:xfrm>
              <a:off x="5474911" y="2942874"/>
              <a:ext cx="794535" cy="298543"/>
            </a:xfrm>
            <a:prstGeom prst="rect">
              <a:avLst/>
            </a:prstGeom>
            <a:noFill/>
          </p:spPr>
          <p:txBody>
            <a:bodyPr wrap="square" lIns="0" tIns="36576" rIns="0" bIns="0" rtlCol="0">
              <a:spAutoFit/>
            </a:bodyPr>
            <a:lstStyle/>
            <a:p>
              <a:pPr>
                <a:lnSpc>
                  <a:spcPct val="85000"/>
                </a:lnSpc>
                <a:buClr>
                  <a:schemeClr val="accent2"/>
                </a:buClr>
                <a:buSzPct val="70000"/>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MCMC</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4" name="テキスト ボックス 63"/>
            <p:cNvSpPr txBox="1"/>
            <p:nvPr/>
          </p:nvSpPr>
          <p:spPr>
            <a:xfrm>
              <a:off x="6071009" y="3937468"/>
              <a:ext cx="794535" cy="298543"/>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事前分布が</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5" name="テキスト ボックス 64"/>
            <p:cNvSpPr txBox="1"/>
            <p:nvPr/>
          </p:nvSpPr>
          <p:spPr>
            <a:xfrm>
              <a:off x="6071008" y="4275524"/>
              <a:ext cx="794535" cy="429348"/>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複数パラメーターの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MCMC</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6" name="テキスト ボックス 65"/>
            <p:cNvSpPr txBox="1"/>
            <p:nvPr/>
          </p:nvSpPr>
          <p:spPr>
            <a:xfrm>
              <a:off x="8081561" y="2795989"/>
              <a:ext cx="1035829" cy="167738"/>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検定ってエラいの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7" name="テキスト ボックス 66"/>
            <p:cNvSpPr txBox="1"/>
            <p:nvPr/>
          </p:nvSpPr>
          <p:spPr>
            <a:xfrm>
              <a:off x="8333192" y="2293540"/>
              <a:ext cx="682222" cy="298543"/>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良いモデルとは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grpSp>
    </p:spTree>
    <p:extLst>
      <p:ext uri="{BB962C8B-B14F-4D97-AF65-F5344CB8AC3E}">
        <p14:creationId xmlns:p14="http://schemas.microsoft.com/office/powerpoint/2010/main" val="1452273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オブジェクト 4" hidden="1"/>
          <p:cNvGraphicFramePr>
            <a:graphicFrameLocks noChangeAspect="1"/>
          </p:cNvGraphicFramePr>
          <p:nvPr>
            <p:custDataLst>
              <p:tags r:id="rId2"/>
            </p:custDataLst>
            <p:extLst>
              <p:ext uri="{D42A27DB-BD31-4B8C-83A1-F6EECF244321}">
                <p14:modId xmlns:p14="http://schemas.microsoft.com/office/powerpoint/2010/main" val="18186911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3.4 </a:t>
            </a:r>
            <a:r>
              <a:rPr lang="ja-JP" altLang="en-US" dirty="0"/>
              <a:t>ポアソン回帰の統計モデル</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3.4.2 </a:t>
            </a:r>
            <a:r>
              <a:rPr lang="ja-JP" altLang="en-US" dirty="0" smtClean="0"/>
              <a:t>あてはめとあてはまりの良さ</a:t>
            </a:r>
            <a:endParaRPr lang="en-US" altLang="ja-JP" dirty="0" smtClean="0"/>
          </a:p>
          <a:p>
            <a:pPr lvl="1"/>
            <a:r>
              <a:rPr kumimoji="1" lang="ja-JP" altLang="en-US" dirty="0" smtClean="0"/>
              <a:t>ポアソン回帰：観測データに対するポアソン分布を使った統計モデルのあてはめ（</a:t>
            </a:r>
            <a:r>
              <a:rPr kumimoji="1" lang="en-US" altLang="ja-JP" dirty="0" smtClean="0"/>
              <a:t>fitting</a:t>
            </a:r>
            <a:r>
              <a:rPr kumimoji="1" lang="ja-JP" altLang="en-US" dirty="0" smtClean="0"/>
              <a:t>）</a:t>
            </a:r>
            <a:endParaRPr kumimoji="1" lang="en-US" altLang="ja-JP" dirty="0" smtClean="0"/>
          </a:p>
          <a:p>
            <a:pPr lvl="1"/>
            <a:r>
              <a:rPr lang="ja-JP" altLang="en-US" dirty="0" smtClean="0"/>
              <a:t>統計モデルの対数尤度</a:t>
            </a:r>
            <a:r>
              <a:rPr lang="en-US" altLang="ja-JP" dirty="0" smtClean="0"/>
              <a:t>log λ</a:t>
            </a:r>
            <a:r>
              <a:rPr lang="ja-JP" altLang="en-US" dirty="0" smtClean="0"/>
              <a:t>を最大にする</a:t>
            </a:r>
            <a:r>
              <a:rPr lang="en-US" altLang="ja-JP" dirty="0" smtClean="0"/>
              <a:t>β</a:t>
            </a:r>
            <a:r>
              <a:rPr lang="ja-JP" altLang="en-US" dirty="0" smtClean="0"/>
              <a:t>の推定値を算出</a:t>
            </a:r>
            <a:endParaRPr lang="en-US" altLang="ja-JP" dirty="0" smtClean="0"/>
          </a:p>
          <a:p>
            <a:pPr lvl="1"/>
            <a:r>
              <a:rPr lang="en-US" altLang="ja-JP" i="1" dirty="0" smtClean="0"/>
              <a:t>Log L(β</a:t>
            </a:r>
            <a:r>
              <a:rPr lang="en-US" altLang="ja-JP" i="1" baseline="-25000" dirty="0" smtClean="0"/>
              <a:t>1</a:t>
            </a:r>
            <a:r>
              <a:rPr lang="en-US" altLang="ja-JP" i="1" dirty="0" smtClean="0"/>
              <a:t>, β</a:t>
            </a:r>
            <a:r>
              <a:rPr lang="en-US" altLang="ja-JP" i="1" baseline="-25000" dirty="0" smtClean="0"/>
              <a:t>2</a:t>
            </a:r>
            <a:r>
              <a:rPr lang="en-US" altLang="ja-JP" i="1" dirty="0" smtClean="0"/>
              <a:t>) = Σ log (</a:t>
            </a:r>
            <a:r>
              <a:rPr lang="en-US" altLang="ja-JP" i="1" dirty="0" err="1" smtClean="0"/>
              <a:t>λ</a:t>
            </a:r>
            <a:r>
              <a:rPr lang="en-US" altLang="ja-JP" i="1" baseline="30000" dirty="0" err="1" smtClean="0"/>
              <a:t>y</a:t>
            </a:r>
            <a:r>
              <a:rPr lang="en-US" altLang="ja-JP" i="1" baseline="30000" dirty="0" smtClean="0"/>
              <a:t> </a:t>
            </a:r>
            <a:r>
              <a:rPr lang="en-US" altLang="ja-JP" i="1" dirty="0" err="1"/>
              <a:t>exp</a:t>
            </a:r>
            <a:r>
              <a:rPr lang="en-US" altLang="ja-JP" i="1" dirty="0"/>
              <a:t> (-λ) / y</a:t>
            </a:r>
            <a:r>
              <a:rPr lang="en-US" altLang="ja-JP" i="1" dirty="0" smtClean="0"/>
              <a:t>!) = </a:t>
            </a:r>
            <a:r>
              <a:rPr lang="ja-JP" altLang="en-US" dirty="0"/>
              <a:t>：</a:t>
            </a:r>
            <a:r>
              <a:rPr lang="en-US" altLang="ja-JP" i="1" dirty="0"/>
              <a:t>log </a:t>
            </a:r>
            <a:r>
              <a:rPr lang="en-US" altLang="ja-JP" i="1" dirty="0" err="1"/>
              <a:t>exp</a:t>
            </a:r>
            <a:r>
              <a:rPr lang="en-US" altLang="ja-JP" i="1" dirty="0"/>
              <a:t>(β</a:t>
            </a:r>
            <a:r>
              <a:rPr lang="en-US" altLang="ja-JP" i="1" baseline="-25000" dirty="0"/>
              <a:t>1</a:t>
            </a:r>
            <a:r>
              <a:rPr lang="en-US" altLang="ja-JP" i="1" dirty="0"/>
              <a:t> + β</a:t>
            </a:r>
            <a:r>
              <a:rPr lang="en-US" altLang="ja-JP" i="1" baseline="-25000" dirty="0" err="1"/>
              <a:t>2</a:t>
            </a:r>
            <a:r>
              <a:rPr lang="en-US" altLang="ja-JP" i="1" dirty="0" err="1"/>
              <a:t>x</a:t>
            </a:r>
            <a:r>
              <a:rPr lang="en-US" altLang="ja-JP" i="1" baseline="-25000" dirty="0" err="1"/>
              <a:t>i</a:t>
            </a:r>
            <a:r>
              <a:rPr lang="en-US" altLang="ja-JP" i="1" dirty="0" smtClean="0"/>
              <a:t>)</a:t>
            </a:r>
            <a:r>
              <a:rPr lang="ja-JP" altLang="en-US" i="1" dirty="0"/>
              <a:t> </a:t>
            </a:r>
            <a:r>
              <a:rPr lang="en-US" altLang="ja-JP" i="1" dirty="0" smtClean="0"/>
              <a:t>= </a:t>
            </a:r>
            <a:r>
              <a:rPr lang="en-US" altLang="ja-JP" i="1" dirty="0"/>
              <a:t>β</a:t>
            </a:r>
            <a:r>
              <a:rPr lang="en-US" altLang="ja-JP" i="1" baseline="-25000" dirty="0"/>
              <a:t>1</a:t>
            </a:r>
            <a:r>
              <a:rPr lang="en-US" altLang="ja-JP" i="1" dirty="0"/>
              <a:t> + β</a:t>
            </a:r>
            <a:r>
              <a:rPr lang="en-US" altLang="ja-JP" i="1" baseline="-25000" dirty="0" err="1"/>
              <a:t>2</a:t>
            </a:r>
            <a:r>
              <a:rPr lang="en-US" altLang="ja-JP" i="1" dirty="0" err="1"/>
              <a:t>x</a:t>
            </a:r>
            <a:r>
              <a:rPr lang="en-US" altLang="ja-JP" i="1" baseline="-25000" dirty="0" err="1"/>
              <a:t>i</a:t>
            </a:r>
            <a:endParaRPr lang="en-US" altLang="ja-JP" i="1" dirty="0" smtClean="0"/>
          </a:p>
          <a:p>
            <a:pPr lvl="1"/>
            <a:r>
              <a:rPr lang="en-US" altLang="ja-JP" dirty="0" smtClean="0"/>
              <a:t>GLM</a:t>
            </a:r>
            <a:r>
              <a:rPr lang="ja-JP" altLang="en-US" dirty="0" smtClean="0"/>
              <a:t>のあてはめは</a:t>
            </a:r>
            <a:r>
              <a:rPr lang="en-US" altLang="ja-JP" dirty="0" err="1" smtClean="0"/>
              <a:t>glm</a:t>
            </a:r>
            <a:r>
              <a:rPr lang="ja-JP" altLang="en-US" dirty="0" smtClean="0"/>
              <a:t>関数を</a:t>
            </a:r>
            <a:r>
              <a:rPr lang="ja-JP" altLang="en-US" dirty="0" smtClean="0"/>
              <a:t>使用</a:t>
            </a:r>
            <a:endParaRPr lang="en-US" altLang="ja-JP" dirty="0" smtClean="0"/>
          </a:p>
          <a:p>
            <a:pPr lvl="2"/>
            <a:r>
              <a:rPr lang="ja-JP" altLang="en-US" dirty="0" smtClean="0"/>
              <a:t>最大対数尤度（</a:t>
            </a:r>
            <a:r>
              <a:rPr lang="en-US" altLang="ja-JP" dirty="0" smtClean="0"/>
              <a:t>Maximum log likelihood</a:t>
            </a:r>
            <a:r>
              <a:rPr lang="ja-JP" altLang="en-US" dirty="0" smtClean="0"/>
              <a:t>）をあてはまりの良さ（</a:t>
            </a:r>
            <a:r>
              <a:rPr lang="en-US" altLang="ja-JP" dirty="0" smtClean="0"/>
              <a:t>Goodness of fit</a:t>
            </a:r>
            <a:r>
              <a:rPr lang="ja-JP" altLang="en-US" dirty="0" smtClean="0"/>
              <a:t>）とする</a:t>
            </a:r>
            <a:endParaRPr lang="en-US" altLang="ja-JP" dirty="0"/>
          </a:p>
          <a:p>
            <a:pPr lvl="1"/>
            <a:endParaRPr lang="en-US" altLang="ja-JP" dirty="0" smtClean="0"/>
          </a:p>
          <a:p>
            <a:pPr lvl="1"/>
            <a:endParaRPr kumimoji="1" lang="en-US" altLang="ja-JP" dirty="0" smtClean="0"/>
          </a:p>
          <a:p>
            <a:pPr lvl="1"/>
            <a:endParaRPr kumimoji="1" lang="ja-JP" altLang="en-US" dirty="0"/>
          </a:p>
        </p:txBody>
      </p:sp>
      <p:sp>
        <p:nvSpPr>
          <p:cNvPr id="4" name="正方形/長方形 3"/>
          <p:cNvSpPr/>
          <p:nvPr/>
        </p:nvSpPr>
        <p:spPr>
          <a:xfrm>
            <a:off x="830263" y="3300286"/>
            <a:ext cx="7859712" cy="118403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#3.4 GLM</a:t>
            </a:r>
            <a:r>
              <a:rPr kumimoji="1" lang="ja-JP" altLang="en-US" sz="1000" dirty="0">
                <a:solidFill>
                  <a:schemeClr val="bg1"/>
                </a:solidFill>
                <a:latin typeface="EYInterstate Light" panose="02000506000000020004" pitchFamily="2" charset="0"/>
                <a:ea typeface="ＭＳ Ｐゴシック" panose="020B0600070205080204" pitchFamily="50" charset="-128"/>
              </a:rPr>
              <a:t>関数</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fit &lt;-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glm</a:t>
            </a:r>
            <a:r>
              <a:rPr kumimoji="1" lang="en-US" altLang="ja-JP" sz="1000" dirty="0">
                <a:solidFill>
                  <a:srgbClr val="0000FF"/>
                </a:solidFill>
                <a:latin typeface="EYInterstate Light" panose="02000506000000020004" pitchFamily="2" charset="0"/>
                <a:ea typeface="ＭＳ Ｐゴシック" panose="020B0600070205080204" pitchFamily="50" charset="-128"/>
              </a:rPr>
              <a:t>(y ~x, data = d, family =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poisson</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fit :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結果を格納するオブジェクト</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y ~ x: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モデル式</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(link = “log”):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確率分布の指定</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リンク関数の指定</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省略可能</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の指定</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832840" y="4586252"/>
            <a:ext cx="7859712" cy="103793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ja-JP" altLang="ja-JP" sz="1000" dirty="0" smtClean="0">
                <a:solidFill>
                  <a:srgbClr val="0000FF"/>
                </a:solidFill>
                <a:latin typeface="Lucida Console" panose="020B0609040504020204" pitchFamily="49" charset="0"/>
              </a:rPr>
              <a:t>&gt; fit </a:t>
            </a:r>
            <a:r>
              <a:rPr lang="ja-JP" altLang="ja-JP" sz="1000" dirty="0">
                <a:solidFill>
                  <a:srgbClr val="0000FF"/>
                </a:solidFill>
                <a:latin typeface="Lucida Console" panose="020B0609040504020204" pitchFamily="49" charset="0"/>
              </a:rPr>
              <a:t>#又はprint(fit) </a:t>
            </a:r>
            <a:endParaRPr lang="en-US" altLang="ja-JP" sz="1000" dirty="0" smtClean="0">
              <a:solidFill>
                <a:srgbClr val="0000FF"/>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Call</a:t>
            </a:r>
            <a:r>
              <a:rPr lang="ja-JP" altLang="ja-JP" sz="1000" dirty="0">
                <a:solidFill>
                  <a:schemeClr val="bg1"/>
                </a:solidFill>
                <a:latin typeface="Lucida Console" panose="020B0609040504020204" pitchFamily="49" charset="0"/>
              </a:rPr>
              <a:t>: glm(formula = y ~ </a:t>
            </a:r>
            <a:r>
              <a:rPr lang="ja-JP" altLang="ja-JP" sz="1000" dirty="0" err="1">
                <a:solidFill>
                  <a:schemeClr val="bg1"/>
                </a:solidFill>
                <a:latin typeface="Lucida Console" panose="020B0609040504020204" pitchFamily="49" charset="0"/>
              </a:rPr>
              <a:t>x</a:t>
            </a:r>
            <a:r>
              <a:rPr lang="ja-JP" altLang="ja-JP" sz="1000" dirty="0">
                <a:solidFill>
                  <a:schemeClr val="bg1"/>
                </a:solidFill>
                <a:latin typeface="Lucida Console" panose="020B0609040504020204" pitchFamily="49" charset="0"/>
              </a:rPr>
              <a:t>, family = poisson, data = d)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Coefficients</a:t>
            </a:r>
            <a:r>
              <a:rPr lang="ja-JP" altLang="ja-JP" sz="1000" dirty="0">
                <a:solidFill>
                  <a:schemeClr val="bg1"/>
                </a:solidFill>
                <a:latin typeface="Lucida Console" panose="020B0609040504020204" pitchFamily="49" charset="0"/>
              </a:rPr>
              <a:t>: (Intercept) x 1.29172 0.07566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Degrees </a:t>
            </a:r>
            <a:r>
              <a:rPr lang="ja-JP" altLang="ja-JP" sz="1000" dirty="0">
                <a:solidFill>
                  <a:schemeClr val="bg1"/>
                </a:solidFill>
                <a:latin typeface="Lucida Console" panose="020B0609040504020204" pitchFamily="49" charset="0"/>
              </a:rPr>
              <a:t>of Freedom: 99 Total (i.e. Null); 98 Residual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Null </a:t>
            </a:r>
            <a:r>
              <a:rPr lang="ja-JP" altLang="ja-JP" sz="1000" dirty="0">
                <a:solidFill>
                  <a:schemeClr val="bg1"/>
                </a:solidFill>
                <a:latin typeface="Lucida Console" panose="020B0609040504020204" pitchFamily="49" charset="0"/>
              </a:rPr>
              <a:t>Deviance: 89.51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Residual </a:t>
            </a:r>
            <a:r>
              <a:rPr lang="ja-JP" altLang="ja-JP" sz="1000" dirty="0">
                <a:solidFill>
                  <a:schemeClr val="bg1"/>
                </a:solidFill>
                <a:latin typeface="Lucida Console" panose="020B0609040504020204" pitchFamily="49" charset="0"/>
              </a:rPr>
              <a:t>Deviance: 84.99 AIC: 474.8</a:t>
            </a:r>
            <a:endParaRPr lang="ja-JP" altLang="ja-JP" dirty="0">
              <a:solidFill>
                <a:schemeClr val="bg1"/>
              </a:solidFill>
              <a:latin typeface="Arial" panose="020B0604020202020204" pitchFamily="34" charset="0"/>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p:txBody>
      </p:sp>
      <p:sp>
        <p:nvSpPr>
          <p:cNvPr id="10"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8" name="正方形/長方形 7"/>
          <p:cNvSpPr/>
          <p:nvPr/>
        </p:nvSpPr>
        <p:spPr>
          <a:xfrm>
            <a:off x="832840" y="5723743"/>
            <a:ext cx="7859712" cy="39761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ja-JP" altLang="ja-JP" sz="1000" dirty="0" smtClean="0">
                <a:solidFill>
                  <a:srgbClr val="0000FF"/>
                </a:solidFill>
                <a:latin typeface="Lucida Console" panose="020B0609040504020204" pitchFamily="49" charset="0"/>
              </a:rPr>
              <a:t>&gt; </a:t>
            </a:r>
            <a:r>
              <a:rPr lang="en-US" altLang="ja-JP" sz="1000" dirty="0" err="1" smtClean="0">
                <a:solidFill>
                  <a:srgbClr val="0000FF"/>
                </a:solidFill>
                <a:latin typeface="Lucida Console" panose="020B0609040504020204" pitchFamily="49" charset="0"/>
              </a:rPr>
              <a:t>logLik</a:t>
            </a:r>
            <a:r>
              <a:rPr lang="en-US" altLang="ja-JP" sz="1000" dirty="0" smtClean="0">
                <a:solidFill>
                  <a:srgbClr val="0000FF"/>
                </a:solidFill>
                <a:latin typeface="Lucida Console" panose="020B0609040504020204" pitchFamily="49" charset="0"/>
              </a:rPr>
              <a:t>(fit) #</a:t>
            </a:r>
            <a:r>
              <a:rPr lang="ja-JP" altLang="en-US" sz="1000" dirty="0" smtClean="0">
                <a:solidFill>
                  <a:srgbClr val="0000FF"/>
                </a:solidFill>
                <a:latin typeface="Lucida Console" panose="020B0609040504020204" pitchFamily="49" charset="0"/>
              </a:rPr>
              <a:t>最大対数尤度（パラメータが最尤推定値</a:t>
            </a:r>
            <a:r>
              <a:rPr lang="en-US" altLang="ja-JP" sz="1000" dirty="0" smtClean="0">
                <a:solidFill>
                  <a:srgbClr val="0000FF"/>
                </a:solidFill>
                <a:latin typeface="Lucida Console" panose="020B0609040504020204" pitchFamily="49" charset="0"/>
              </a:rPr>
              <a:t>/</a:t>
            </a:r>
            <a:r>
              <a:rPr lang="en-US" altLang="ja-JP" sz="1000" dirty="0" err="1" smtClean="0">
                <a:solidFill>
                  <a:srgbClr val="0000FF"/>
                </a:solidFill>
                <a:latin typeface="Lucida Console" panose="020B0609040504020204" pitchFamily="49" charset="0"/>
              </a:rPr>
              <a:t>logL</a:t>
            </a:r>
            <a:r>
              <a:rPr lang="ja-JP" altLang="en-US" sz="1000" dirty="0" smtClean="0">
                <a:solidFill>
                  <a:srgbClr val="0000FF"/>
                </a:solidFill>
                <a:latin typeface="Lucida Console" panose="020B0609040504020204" pitchFamily="49" charset="0"/>
              </a:rPr>
              <a:t>が最大化）を評価</a:t>
            </a:r>
            <a:endParaRPr lang="en-US" altLang="ja-JP" sz="1000" dirty="0" smtClean="0">
              <a:solidFill>
                <a:srgbClr val="0000FF"/>
              </a:solidFill>
              <a:latin typeface="Lucida Console" panose="020B0609040504020204" pitchFamily="49" charset="0"/>
            </a:endParaRPr>
          </a:p>
          <a:p>
            <a:pPr lvl="0"/>
            <a:r>
              <a:rPr lang="en-US" altLang="ja-JP" sz="1000" dirty="0">
                <a:solidFill>
                  <a:schemeClr val="bg1"/>
                </a:solidFill>
                <a:latin typeface="Lucida Console" panose="020B0609040504020204" pitchFamily="49" charset="0"/>
              </a:rPr>
              <a:t>'log </a:t>
            </a:r>
            <a:r>
              <a:rPr lang="en-US" altLang="ja-JP" sz="1000" dirty="0" err="1">
                <a:solidFill>
                  <a:schemeClr val="bg1"/>
                </a:solidFill>
                <a:latin typeface="Lucida Console" panose="020B0609040504020204" pitchFamily="49" charset="0"/>
              </a:rPr>
              <a:t>Lik</a:t>
            </a:r>
            <a:r>
              <a:rPr lang="en-US" altLang="ja-JP" sz="1000" dirty="0">
                <a:solidFill>
                  <a:schemeClr val="bg1"/>
                </a:solidFill>
                <a:latin typeface="Lucida Console" panose="020B0609040504020204" pitchFamily="49" charset="0"/>
              </a:rPr>
              <a:t>.' -235.3863 (</a:t>
            </a:r>
            <a:r>
              <a:rPr lang="en-US" altLang="ja-JP" sz="1000" dirty="0" err="1">
                <a:solidFill>
                  <a:schemeClr val="bg1"/>
                </a:solidFill>
                <a:latin typeface="Lucida Console" panose="020B0609040504020204" pitchFamily="49" charset="0"/>
              </a:rPr>
              <a:t>df</a:t>
            </a:r>
            <a:r>
              <a:rPr lang="en-US" altLang="ja-JP" sz="1000" dirty="0">
                <a:solidFill>
                  <a:schemeClr val="bg1"/>
                </a:solidFill>
                <a:latin typeface="Lucida Console" panose="020B0609040504020204" pitchFamily="49" charset="0"/>
              </a:rPr>
              <a:t>=2)</a:t>
            </a:r>
            <a:endParaRPr lang="en-US" altLang="ja-JP" sz="1000" dirty="0" smtClean="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6505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 </a:t>
            </a:r>
            <a:r>
              <a:rPr lang="ja-JP" altLang="en-US" dirty="0"/>
              <a:t>ポアソン回帰の統計モデル</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3.4.2 </a:t>
            </a:r>
            <a:r>
              <a:rPr lang="ja-JP" altLang="en-US" dirty="0" smtClean="0"/>
              <a:t>あてはめ</a:t>
            </a:r>
            <a:r>
              <a:rPr lang="ja-JP" altLang="en-US" dirty="0"/>
              <a:t>とあてはまりの</a:t>
            </a:r>
            <a:r>
              <a:rPr lang="ja-JP" altLang="en-US" dirty="0" smtClean="0"/>
              <a:t>良さ</a:t>
            </a:r>
            <a:endParaRPr lang="en-US" altLang="ja-JP" dirty="0" smtClean="0"/>
          </a:p>
          <a:p>
            <a:pPr lvl="1"/>
            <a:r>
              <a:rPr lang="en-US" altLang="ja-JP" sz="1200" dirty="0" smtClean="0"/>
              <a:t>Intercept: β</a:t>
            </a:r>
            <a:r>
              <a:rPr lang="en-US" altLang="ja-JP" sz="1200" baseline="-25000" dirty="0" smtClean="0"/>
              <a:t>1</a:t>
            </a:r>
            <a:r>
              <a:rPr lang="en-US" altLang="ja-JP" sz="1200" dirty="0" smtClean="0"/>
              <a:t>=1.29, x: β</a:t>
            </a:r>
            <a:r>
              <a:rPr lang="en-US" altLang="ja-JP" sz="1200" baseline="-25000" dirty="0" smtClean="0"/>
              <a:t>2</a:t>
            </a:r>
            <a:r>
              <a:rPr lang="en-US" altLang="ja-JP" sz="1200" dirty="0" smtClean="0"/>
              <a:t>=0.07</a:t>
            </a:r>
            <a:r>
              <a:rPr lang="ja-JP" altLang="en-US" sz="1200" dirty="0" smtClean="0"/>
              <a:t>の分析結果となり</a:t>
            </a:r>
            <a:endParaRPr lang="en-US" altLang="ja-JP" sz="1200" dirty="0" smtClean="0"/>
          </a:p>
          <a:p>
            <a:pPr lvl="1"/>
            <a:r>
              <a:rPr lang="en-US" altLang="ja-JP" sz="1200" dirty="0" err="1" smtClean="0"/>
              <a:t>Std.Error</a:t>
            </a:r>
            <a:r>
              <a:rPr lang="ja-JP" altLang="en-US" sz="1200" dirty="0" smtClean="0"/>
              <a:t>（</a:t>
            </a:r>
            <a:r>
              <a:rPr lang="en-US" altLang="ja-JP" sz="1200" dirty="0" smtClean="0"/>
              <a:t>SE</a:t>
            </a:r>
            <a:r>
              <a:rPr lang="ja-JP" altLang="en-US" sz="1200" dirty="0" smtClean="0"/>
              <a:t>）</a:t>
            </a:r>
            <a:r>
              <a:rPr lang="en-US" altLang="ja-JP" sz="1200" dirty="0" smtClean="0"/>
              <a:t>: </a:t>
            </a:r>
            <a:r>
              <a:rPr lang="ja-JP" altLang="en-US" sz="1200" dirty="0" smtClean="0"/>
              <a:t>標準誤差であり、各</a:t>
            </a:r>
            <a:r>
              <a:rPr lang="en-US" altLang="ja-JP" sz="1200" dirty="0" smtClean="0"/>
              <a:t>β</a:t>
            </a:r>
            <a:r>
              <a:rPr lang="ja-JP" altLang="en-US" sz="1200" dirty="0" smtClean="0"/>
              <a:t>のばらつきを表す</a:t>
            </a:r>
            <a:endParaRPr lang="en-US" altLang="ja-JP" sz="1200" dirty="0" smtClean="0"/>
          </a:p>
          <a:p>
            <a:pPr lvl="1"/>
            <a:r>
              <a:rPr lang="en-US" altLang="ja-JP" sz="1200" dirty="0" smtClean="0"/>
              <a:t>Z value (z</a:t>
            </a:r>
            <a:r>
              <a:rPr lang="ja-JP" altLang="en-US" sz="1200" dirty="0" smtClean="0"/>
              <a:t>値</a:t>
            </a:r>
            <a:r>
              <a:rPr lang="en-US" altLang="ja-JP" sz="1200" dirty="0" smtClean="0"/>
              <a:t>): </a:t>
            </a:r>
            <a:r>
              <a:rPr lang="ja-JP" altLang="en-US" sz="1200" dirty="0" smtClean="0"/>
              <a:t>最尤推定値を</a:t>
            </a:r>
            <a:r>
              <a:rPr lang="en-US" altLang="ja-JP" sz="1200" dirty="0" smtClean="0"/>
              <a:t>SE</a:t>
            </a:r>
            <a:r>
              <a:rPr lang="ja-JP" altLang="en-US" sz="1200" dirty="0" smtClean="0"/>
              <a:t>で除した割合で、</a:t>
            </a:r>
            <a:r>
              <a:rPr lang="en-US" altLang="ja-JP" sz="1200" dirty="0" smtClean="0"/>
              <a:t>WALD</a:t>
            </a:r>
            <a:r>
              <a:rPr lang="ja-JP" altLang="en-US" sz="1200" dirty="0" smtClean="0"/>
              <a:t>信頼区間の構成が可能 </a:t>
            </a:r>
            <a:r>
              <a:rPr lang="en-US" altLang="ja-JP" sz="1200" dirty="0" smtClean="0"/>
              <a:t>/ Wald</a:t>
            </a:r>
            <a:r>
              <a:rPr lang="ja-JP" altLang="en-US" sz="1200" dirty="0" smtClean="0"/>
              <a:t>統計量ともいう</a:t>
            </a:r>
            <a:endParaRPr lang="en-US" altLang="ja-JP" sz="1200" dirty="0" smtClean="0"/>
          </a:p>
          <a:p>
            <a:pPr lvl="1"/>
            <a:r>
              <a:rPr lang="en-US" altLang="ja-JP" sz="1200" dirty="0" err="1" smtClean="0"/>
              <a:t>Pr</a:t>
            </a:r>
            <a:r>
              <a:rPr lang="en-US" altLang="ja-JP" sz="1200" dirty="0" smtClean="0"/>
              <a:t>(&gt;[z]): </a:t>
            </a:r>
            <a:r>
              <a:rPr lang="ja-JP" altLang="en-US" sz="1200" dirty="0" smtClean="0"/>
              <a:t>平均が</a:t>
            </a:r>
            <a:r>
              <a:rPr lang="en-US" altLang="ja-JP" sz="1200" dirty="0" smtClean="0"/>
              <a:t>z</a:t>
            </a:r>
            <a:r>
              <a:rPr lang="ja-JP" altLang="en-US" sz="1200" dirty="0" smtClean="0"/>
              <a:t>値の絶対値であり標準偏差が</a:t>
            </a:r>
            <a:r>
              <a:rPr lang="en-US" altLang="ja-JP" sz="1200" dirty="0" smtClean="0"/>
              <a:t>1</a:t>
            </a:r>
            <a:r>
              <a:rPr lang="ja-JP" altLang="en-US" sz="1200" dirty="0" smtClean="0"/>
              <a:t>の正規分布におけるマイナス無限大からゼロまでの値を取る確率（大きいほど</a:t>
            </a:r>
            <a:r>
              <a:rPr lang="en-US" altLang="ja-JP" sz="1200" dirty="0" smtClean="0"/>
              <a:t>z</a:t>
            </a:r>
            <a:r>
              <a:rPr lang="ja-JP" altLang="en-US" sz="1200" dirty="0" smtClean="0"/>
              <a:t>値がゼロに近くなり、推定値</a:t>
            </a:r>
            <a:r>
              <a:rPr lang="en-US" altLang="ja-JP" sz="1200" dirty="0" smtClean="0"/>
              <a:t>β</a:t>
            </a:r>
            <a:r>
              <a:rPr lang="ja-JP" altLang="en-US" sz="1200" dirty="0" smtClean="0"/>
              <a:t>がゼロに近くなる）</a:t>
            </a:r>
            <a:endParaRPr lang="en-US" altLang="ja-JP" sz="1200" dirty="0" smtClean="0"/>
          </a:p>
          <a:p>
            <a:pPr lvl="2"/>
            <a:endParaRPr lang="en-US" altLang="ja-JP" dirty="0" smtClean="0"/>
          </a:p>
        </p:txBody>
      </p:sp>
      <p:pic>
        <p:nvPicPr>
          <p:cNvPr id="5" name="図 4"/>
          <p:cNvPicPr>
            <a:picLocks noChangeAspect="1"/>
          </p:cNvPicPr>
          <p:nvPr/>
        </p:nvPicPr>
        <p:blipFill>
          <a:blip r:embed="rId2"/>
          <a:stretch>
            <a:fillRect/>
          </a:stretch>
        </p:blipFill>
        <p:spPr>
          <a:xfrm>
            <a:off x="839614" y="2870416"/>
            <a:ext cx="4953000" cy="3371850"/>
          </a:xfrm>
          <a:prstGeom prst="rect">
            <a:avLst/>
          </a:prstGeom>
        </p:spPr>
      </p:pic>
    </p:spTree>
    <p:extLst>
      <p:ext uri="{BB962C8B-B14F-4D97-AF65-F5344CB8AC3E}">
        <p14:creationId xmlns:p14="http://schemas.microsoft.com/office/powerpoint/2010/main" val="789702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 </a:t>
            </a:r>
            <a:r>
              <a:rPr lang="ja-JP" altLang="en-US" dirty="0"/>
              <a:t>ポアソン回帰の統計モデル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3.4.3 </a:t>
            </a:r>
            <a:r>
              <a:rPr kumimoji="1" lang="ja-JP" altLang="en-US" dirty="0" smtClean="0"/>
              <a:t>ポアソン回帰モデルのよる予測</a:t>
            </a:r>
            <a:endParaRPr kumimoji="1" lang="en-US" altLang="ja-JP" dirty="0" smtClean="0"/>
          </a:p>
          <a:p>
            <a:pPr lvl="1"/>
            <a:r>
              <a:rPr lang="en-US" altLang="ja-JP" i="1" dirty="0" smtClean="0"/>
              <a:t>λ = </a:t>
            </a:r>
            <a:r>
              <a:rPr lang="en-US" altLang="ja-JP" i="1" dirty="0" err="1" smtClean="0"/>
              <a:t>exp</a:t>
            </a:r>
            <a:r>
              <a:rPr lang="en-US" altLang="ja-JP" i="1" dirty="0" smtClean="0"/>
              <a:t> (1.29 + </a:t>
            </a:r>
            <a:r>
              <a:rPr lang="en-US" altLang="ja-JP" i="1" dirty="0" err="1" smtClean="0"/>
              <a:t>0.0757x</a:t>
            </a:r>
            <a:r>
              <a:rPr lang="en-US" altLang="ja-JP" i="1" dirty="0" smtClean="0"/>
              <a:t>)</a:t>
            </a:r>
          </a:p>
          <a:p>
            <a:pPr lvl="1"/>
            <a:endParaRPr kumimoji="1" lang="ja-JP" altLang="en-US" dirty="0"/>
          </a:p>
        </p:txBody>
      </p:sp>
      <p:sp>
        <p:nvSpPr>
          <p:cNvPr id="4" name="正方形/長方形 3"/>
          <p:cNvSpPr/>
          <p:nvPr/>
        </p:nvSpPr>
        <p:spPr>
          <a:xfrm>
            <a:off x="830263" y="1947478"/>
            <a:ext cx="7859712" cy="148152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rgbClr val="2C973E"/>
                </a:solidFill>
                <a:latin typeface="EYInterstate Light" panose="02000506000000020004" pitchFamily="2" charset="0"/>
                <a:ea typeface="ＭＳ Ｐゴシック" panose="020B0600070205080204" pitchFamily="50" charset="-128"/>
              </a:rPr>
              <a:t>#3.4.3 </a:t>
            </a:r>
            <a:r>
              <a:rPr kumimoji="1" lang="ja-JP" altLang="en-US" sz="1000" dirty="0">
                <a:solidFill>
                  <a:srgbClr val="2C973E"/>
                </a:solidFill>
                <a:latin typeface="EYInterstate Light" panose="02000506000000020004" pitchFamily="2" charset="0"/>
                <a:ea typeface="ＭＳ Ｐゴシック" panose="020B0600070205080204" pitchFamily="50" charset="-128"/>
              </a:rPr>
              <a:t>ポアソン回帰モデルによる評価</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p</a:t>
            </a:r>
            <a:r>
              <a:rPr kumimoji="1" lang="en-US" altLang="ja-JP" sz="1000" dirty="0">
                <a:solidFill>
                  <a:srgbClr val="0000FF"/>
                </a:solidFill>
                <a:latin typeface="EYInterstate Light" panose="02000506000000020004" pitchFamily="2" charset="0"/>
                <a:ea typeface="ＭＳ Ｐゴシック" panose="020B0600070205080204" pitchFamily="50" charset="-128"/>
              </a:rPr>
              <a:t>lot(</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d$x,d$y</a:t>
            </a:r>
            <a:r>
              <a:rPr kumimoji="1" lang="en-US" altLang="ja-JP" sz="1000" dirty="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pch</a:t>
            </a:r>
            <a:r>
              <a:rPr kumimoji="1" lang="en-US" altLang="ja-JP" sz="1000" dirty="0">
                <a:solidFill>
                  <a:srgbClr val="0000FF"/>
                </a:solidFill>
                <a:latin typeface="EYInterstate Light" panose="02000506000000020004" pitchFamily="2" charset="0"/>
                <a:ea typeface="ＭＳ Ｐゴシック" panose="020B0600070205080204" pitchFamily="50" charset="-128"/>
              </a:rPr>
              <a:t> = c(21,19)[</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xx &lt;-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seq</a:t>
            </a:r>
            <a:r>
              <a:rPr kumimoji="1" lang="en-US" altLang="ja-JP" sz="1000" dirty="0">
                <a:solidFill>
                  <a:srgbClr val="0000FF"/>
                </a:solidFill>
                <a:latin typeface="EYInterstate Light" panose="02000506000000020004" pitchFamily="2" charset="0"/>
                <a:ea typeface="ＭＳ Ｐゴシック" panose="020B0600070205080204" pitchFamily="50" charset="-128"/>
              </a:rPr>
              <a:t>(min(</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 max(</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 length = 100)</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lines(xx,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exp</a:t>
            </a:r>
            <a:r>
              <a:rPr kumimoji="1" lang="en-US" altLang="ja-JP" sz="1000" dirty="0">
                <a:solidFill>
                  <a:srgbClr val="0000FF"/>
                </a:solidFill>
                <a:latin typeface="EYInterstate Light" panose="02000506000000020004" pitchFamily="2" charset="0"/>
                <a:ea typeface="ＭＳ Ｐゴシック" panose="020B0600070205080204" pitchFamily="50" charset="-128"/>
              </a:rPr>
              <a:t>(1.29+0.0757* xx),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lwd</a:t>
            </a:r>
            <a:r>
              <a:rPr kumimoji="1" lang="en-US" altLang="ja-JP" sz="1000" dirty="0">
                <a:solidFill>
                  <a:srgbClr val="0000FF"/>
                </a:solidFill>
                <a:latin typeface="EYInterstate Light" panose="02000506000000020004" pitchFamily="2" charset="0"/>
                <a:ea typeface="ＭＳ Ｐゴシック" panose="020B0600070205080204" pitchFamily="50" charset="-128"/>
              </a:rPr>
              <a:t> = 2)</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rgbClr val="2C973E"/>
                </a:solidFill>
                <a:latin typeface="EYInterstate Light" panose="02000506000000020004" pitchFamily="2" charset="0"/>
                <a:ea typeface="ＭＳ Ｐゴシック" panose="020B0600070205080204" pitchFamily="50" charset="-128"/>
              </a:rPr>
              <a:t>##predict</a:t>
            </a:r>
            <a:r>
              <a:rPr kumimoji="1" lang="ja-JP" altLang="en-US" sz="1000" dirty="0">
                <a:solidFill>
                  <a:srgbClr val="2C973E"/>
                </a:solidFill>
                <a:latin typeface="EYInterstate Light" panose="02000506000000020004" pitchFamily="2" charset="0"/>
                <a:ea typeface="ＭＳ Ｐゴシック" panose="020B0600070205080204" pitchFamily="50" charset="-128"/>
              </a:rPr>
              <a:t>関数を用いても同様に表現が可能</a:t>
            </a:r>
          </a:p>
          <a:p>
            <a:r>
              <a:rPr kumimoji="1" lang="en-US" altLang="ja-JP" sz="1000" dirty="0" err="1">
                <a:solidFill>
                  <a:srgbClr val="0000FF"/>
                </a:solidFill>
                <a:latin typeface="EYInterstate Light" panose="02000506000000020004" pitchFamily="2" charset="0"/>
                <a:ea typeface="ＭＳ Ｐゴシック" panose="020B0600070205080204" pitchFamily="50" charset="-128"/>
              </a:rPr>
              <a:t>yy</a:t>
            </a:r>
            <a:r>
              <a:rPr kumimoji="1" lang="en-US" altLang="ja-JP" sz="1000" dirty="0">
                <a:solidFill>
                  <a:srgbClr val="0000FF"/>
                </a:solidFill>
                <a:latin typeface="EYInterstate Light" panose="02000506000000020004" pitchFamily="2" charset="0"/>
                <a:ea typeface="ＭＳ Ｐゴシック" panose="020B0600070205080204" pitchFamily="50" charset="-128"/>
              </a:rPr>
              <a:t> &lt;- predict(fit,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newdata</a:t>
            </a:r>
            <a:r>
              <a:rPr kumimoji="1" lang="en-US" altLang="ja-JP" sz="1000" dirty="0">
                <a:solidFill>
                  <a:srgbClr val="0000FF"/>
                </a:solidFill>
                <a:latin typeface="EYInterstate Light" panose="02000506000000020004" pitchFamily="2" charset="0"/>
                <a:ea typeface="ＭＳ Ｐゴシック" panose="020B0600070205080204" pitchFamily="50" charset="-128"/>
              </a:rPr>
              <a:t> =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data.frame</a:t>
            </a:r>
            <a:r>
              <a:rPr kumimoji="1" lang="en-US" altLang="ja-JP" sz="1000" dirty="0">
                <a:solidFill>
                  <a:srgbClr val="0000FF"/>
                </a:solidFill>
                <a:latin typeface="EYInterstate Light" panose="02000506000000020004" pitchFamily="2" charset="0"/>
                <a:ea typeface="ＭＳ Ｐゴシック" panose="020B0600070205080204" pitchFamily="50" charset="-128"/>
              </a:rPr>
              <a:t>(x=xx), type ="response")</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lines(xx, </a:t>
            </a:r>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yy,lwd</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=2)</a:t>
            </a:r>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4660098" y="3441526"/>
            <a:ext cx="4034165" cy="2691308"/>
          </a:xfrm>
          <a:prstGeom prst="rect">
            <a:avLst/>
          </a:prstGeom>
          <a:solidFill>
            <a:schemeClr val="tx2">
              <a:alpha val="0"/>
            </a:schemeClr>
          </a:solidFill>
        </p:spPr>
      </p:pic>
    </p:spTree>
    <p:extLst>
      <p:ext uri="{BB962C8B-B14F-4D97-AF65-F5344CB8AC3E}">
        <p14:creationId xmlns:p14="http://schemas.microsoft.com/office/powerpoint/2010/main" val="352249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 </a:t>
            </a:r>
            <a:r>
              <a:rPr kumimoji="1" lang="ja-JP" altLang="en-US" dirty="0" smtClean="0"/>
              <a:t>説明変数が因子型の統計モデル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施肥効果</a:t>
            </a:r>
            <a:r>
              <a:rPr kumimoji="1" lang="en-US" altLang="ja-JP" dirty="0" smtClean="0"/>
              <a:t>f</a:t>
            </a:r>
            <a:r>
              <a:rPr kumimoji="1" lang="en-US" altLang="ja-JP" baseline="-25000" dirty="0" smtClean="0"/>
              <a:t>i</a:t>
            </a:r>
            <a:r>
              <a:rPr kumimoji="1" lang="ja-JP" altLang="en-US" dirty="0" smtClean="0"/>
              <a:t>を説明変数として組み込んだモデルを検討</a:t>
            </a:r>
            <a:endParaRPr kumimoji="1" lang="en-US" altLang="ja-JP" dirty="0" smtClean="0"/>
          </a:p>
          <a:p>
            <a:pPr lvl="1"/>
            <a:r>
              <a:rPr lang="ja-JP" altLang="en-US" dirty="0" smtClean="0"/>
              <a:t>因子型の説明変数</a:t>
            </a:r>
            <a:r>
              <a:rPr lang="en-US" altLang="ja-JP" dirty="0" smtClean="0"/>
              <a:t>(</a:t>
            </a:r>
            <a:r>
              <a:rPr lang="en-US" altLang="ja-JP" dirty="0" err="1" smtClean="0"/>
              <a:t>f</a:t>
            </a:r>
            <a:r>
              <a:rPr lang="en-US" altLang="ja-JP" baseline="-25000" dirty="0" err="1" smtClean="0"/>
              <a:t>i</a:t>
            </a:r>
            <a:r>
              <a:rPr lang="en-US" altLang="ja-JP" dirty="0" err="1" smtClean="0"/>
              <a:t>:C</a:t>
            </a:r>
            <a:r>
              <a:rPr lang="en-US" altLang="ja-JP" dirty="0" smtClean="0"/>
              <a:t> or T)</a:t>
            </a:r>
            <a:r>
              <a:rPr lang="ja-JP" altLang="en-US" dirty="0" smtClean="0"/>
              <a:t>を含む線形予測子は、ダミー変数（</a:t>
            </a:r>
            <a:r>
              <a:rPr lang="en-US" altLang="ja-JP" dirty="0" smtClean="0"/>
              <a:t>dummy variable</a:t>
            </a:r>
            <a:r>
              <a:rPr lang="ja-JP" altLang="en-US" dirty="0" smtClean="0"/>
              <a:t>）に置き換えられているイメージ</a:t>
            </a:r>
            <a:endParaRPr lang="en-US" altLang="ja-JP" dirty="0" smtClean="0"/>
          </a:p>
          <a:p>
            <a:pPr lvl="1"/>
            <a:r>
              <a:rPr lang="en-US" altLang="ja-JP" dirty="0" err="1"/>
              <a:t>g</a:t>
            </a:r>
            <a:r>
              <a:rPr kumimoji="1" lang="en-US" altLang="ja-JP" dirty="0" err="1" smtClean="0"/>
              <a:t>lm</a:t>
            </a:r>
            <a:r>
              <a:rPr kumimoji="1" lang="en-US" altLang="ja-JP" dirty="0" smtClean="0"/>
              <a:t>()</a:t>
            </a:r>
            <a:r>
              <a:rPr kumimoji="1" lang="ja-JP" altLang="en-US" dirty="0" smtClean="0"/>
              <a:t>関数を用いた推定計算においては、</a:t>
            </a:r>
            <a:r>
              <a:rPr kumimoji="1" lang="en-US" altLang="ja-JP" dirty="0" smtClean="0"/>
              <a:t>data frame</a:t>
            </a:r>
            <a:r>
              <a:rPr kumimoji="1" lang="ja-JP" altLang="en-US" dirty="0" smtClean="0"/>
              <a:t>内の列</a:t>
            </a:r>
            <a:r>
              <a:rPr kumimoji="1" lang="en-US" altLang="ja-JP" dirty="0" smtClean="0"/>
              <a:t>f</a:t>
            </a:r>
            <a:r>
              <a:rPr kumimoji="1" lang="ja-JP" altLang="en-US" dirty="0" smtClean="0"/>
              <a:t>を説明変数として指定する</a:t>
            </a:r>
            <a:endParaRPr kumimoji="1" lang="en-US" altLang="ja-JP" dirty="0" smtClean="0"/>
          </a:p>
          <a:p>
            <a:pPr lvl="1" algn="l"/>
            <a:r>
              <a:rPr kumimoji="1" lang="ja-JP" altLang="en-US" dirty="0" smtClean="0"/>
              <a:t>統計モデル： </a:t>
            </a:r>
            <a:r>
              <a:rPr lang="en-US" altLang="ja-JP" i="1" dirty="0" err="1" smtClean="0"/>
              <a:t>λ</a:t>
            </a:r>
            <a:r>
              <a:rPr lang="en-US" altLang="ja-JP" i="1" baseline="-25000" dirty="0" err="1" smtClean="0"/>
              <a:t>i</a:t>
            </a:r>
            <a:r>
              <a:rPr lang="en-US" altLang="ja-JP" i="1" dirty="0" smtClean="0"/>
              <a:t> = </a:t>
            </a:r>
            <a:r>
              <a:rPr lang="en-US" altLang="ja-JP" i="1" dirty="0" err="1" smtClean="0"/>
              <a:t>exp</a:t>
            </a:r>
            <a:r>
              <a:rPr lang="en-US" altLang="ja-JP" i="1" dirty="0" smtClean="0"/>
              <a:t> (β</a:t>
            </a:r>
            <a:r>
              <a:rPr lang="en-US" altLang="ja-JP" i="1" baseline="-25000" dirty="0" smtClean="0"/>
              <a:t>1</a:t>
            </a:r>
            <a:r>
              <a:rPr lang="en-US" altLang="ja-JP" i="1" dirty="0" smtClean="0"/>
              <a:t> + β</a:t>
            </a:r>
            <a:r>
              <a:rPr lang="en-US" altLang="ja-JP" i="1" baseline="-25000" dirty="0" err="1" smtClean="0"/>
              <a:t>3</a:t>
            </a:r>
            <a:r>
              <a:rPr lang="en-US" altLang="ja-JP" i="1" dirty="0" err="1" smtClean="0"/>
              <a:t>d</a:t>
            </a:r>
            <a:r>
              <a:rPr lang="en-US" altLang="ja-JP" i="1" baseline="-25000" dirty="0" err="1" smtClean="0"/>
              <a:t>i</a:t>
            </a:r>
            <a:r>
              <a:rPr lang="en-US" altLang="ja-JP" i="1" dirty="0" smtClean="0"/>
              <a:t>), where d</a:t>
            </a:r>
            <a:r>
              <a:rPr lang="en-US" altLang="ja-JP" i="1" baseline="-25000" dirty="0" smtClean="0"/>
              <a:t>i</a:t>
            </a:r>
            <a:r>
              <a:rPr lang="en-US" altLang="ja-JP" i="1" dirty="0" smtClean="0"/>
              <a:t> </a:t>
            </a:r>
            <a:r>
              <a:rPr lang="en-US" altLang="ja-JP" i="1" dirty="0"/>
              <a:t>= 0 (f</a:t>
            </a:r>
            <a:r>
              <a:rPr lang="en-US" altLang="ja-JP" i="1" baseline="-25000" dirty="0"/>
              <a:t>i</a:t>
            </a:r>
            <a:r>
              <a:rPr lang="en-US" altLang="ja-JP" i="1" dirty="0"/>
              <a:t> = c) or 1(otherwise</a:t>
            </a:r>
            <a:r>
              <a:rPr lang="en-US" altLang="ja-JP" i="1" dirty="0" smtClean="0"/>
              <a:t>)</a:t>
            </a:r>
          </a:p>
          <a:p>
            <a:pPr lvl="2" algn="l"/>
            <a:r>
              <a:rPr lang="ja-JP" altLang="en-US" dirty="0" smtClean="0"/>
              <a:t>個体</a:t>
            </a:r>
            <a:r>
              <a:rPr lang="en-US" altLang="ja-JP" dirty="0" err="1" smtClean="0"/>
              <a:t>i</a:t>
            </a:r>
            <a:r>
              <a:rPr lang="ja-JP" altLang="en-US" dirty="0" smtClean="0"/>
              <a:t>が肥料なし（</a:t>
            </a:r>
            <a:r>
              <a:rPr lang="en-US" altLang="ja-JP" dirty="0" smtClean="0"/>
              <a:t>f</a:t>
            </a:r>
            <a:r>
              <a:rPr lang="en-US" altLang="ja-JP" baseline="-25000" dirty="0" smtClean="0"/>
              <a:t>i</a:t>
            </a:r>
            <a:r>
              <a:rPr lang="en-US" altLang="ja-JP" dirty="0" smtClean="0"/>
              <a:t> = c</a:t>
            </a:r>
            <a:r>
              <a:rPr lang="ja-JP" altLang="en-US" dirty="0" smtClean="0"/>
              <a:t>）のとき、</a:t>
            </a:r>
            <a:r>
              <a:rPr lang="en-US" altLang="ja-JP" i="1" dirty="0" err="1" smtClean="0"/>
              <a:t>λ</a:t>
            </a:r>
            <a:r>
              <a:rPr lang="en-US" altLang="ja-JP" i="1" baseline="-25000" dirty="0" err="1" smtClean="0"/>
              <a:t>i</a:t>
            </a:r>
            <a:r>
              <a:rPr lang="en-US" altLang="ja-JP" i="1" dirty="0" smtClean="0"/>
              <a:t> = </a:t>
            </a:r>
            <a:r>
              <a:rPr lang="en-US" altLang="ja-JP" i="1" dirty="0" err="1" smtClean="0"/>
              <a:t>exp</a:t>
            </a:r>
            <a:r>
              <a:rPr lang="en-US" altLang="ja-JP" i="1" dirty="0" smtClean="0"/>
              <a:t> (β</a:t>
            </a:r>
            <a:r>
              <a:rPr lang="en-US" altLang="ja-JP" i="1" baseline="-25000" dirty="0" smtClean="0"/>
              <a:t>1</a:t>
            </a:r>
            <a:r>
              <a:rPr lang="en-US" altLang="ja-JP" i="1" dirty="0" smtClean="0"/>
              <a:t>)</a:t>
            </a:r>
          </a:p>
          <a:p>
            <a:pPr lvl="2" algn="l"/>
            <a:endParaRPr lang="en-US" altLang="ja-JP" dirty="0"/>
          </a:p>
          <a:p>
            <a:pPr lvl="1" algn="l"/>
            <a:endParaRPr lang="en-US" altLang="ja-JP" dirty="0" smtClean="0"/>
          </a:p>
          <a:p>
            <a:pPr lvl="2" algn="l"/>
            <a:endParaRPr kumimoji="1" lang="ja-JP" altLang="en-US" dirty="0"/>
          </a:p>
        </p:txBody>
      </p:sp>
      <p:sp>
        <p:nvSpPr>
          <p:cNvPr id="4" name="正方形/長方形 3"/>
          <p:cNvSpPr/>
          <p:nvPr/>
        </p:nvSpPr>
        <p:spPr>
          <a:xfrm>
            <a:off x="830263" y="3049765"/>
            <a:ext cx="7859712" cy="227379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3.5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説明変数が因子型の統計モデル</a:t>
            </a:r>
            <a:endParaRPr kumimoji="1" lang="ja-JP" altLang="en-US"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rgbClr val="0000FF"/>
                </a:solidFill>
                <a:latin typeface="EYInterstate Light" panose="02000506000000020004" pitchFamily="2" charset="0"/>
                <a:ea typeface="ＭＳ Ｐゴシック" panose="020B0600070205080204" pitchFamily="50" charset="-128"/>
              </a:rPr>
              <a:t>fit &lt;-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glm</a:t>
            </a:r>
            <a:r>
              <a:rPr kumimoji="1" lang="en-US" altLang="ja-JP" sz="1000" dirty="0">
                <a:solidFill>
                  <a:srgbClr val="0000FF"/>
                </a:solidFill>
                <a:latin typeface="EYInterstate Light" panose="02000506000000020004" pitchFamily="2" charset="0"/>
                <a:ea typeface="ＭＳ Ｐゴシック" panose="020B0600070205080204" pitchFamily="50" charset="-128"/>
              </a:rPr>
              <a:t>(y ~x, data = d, family =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poisson</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a:t>
            </a:r>
          </a:p>
          <a:p>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Fit</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2.05156      0.01277  </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Degrees of Freedom: 99 Total (i.e. Null);  98 Residual</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Null Deviance:	    89.51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Residual Deviance: 89.48 	AIC: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479.3</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logLik</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(fit)</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‘log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Lik</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-237.6273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000" dirty="0">
                <a:solidFill>
                  <a:schemeClr val="bg1"/>
                </a:solidFill>
                <a:latin typeface="EYInterstate Light" panose="02000506000000020004" pitchFamily="2" charset="0"/>
                <a:ea typeface="ＭＳ Ｐゴシック" panose="020B0600070205080204" pitchFamily="50" charset="-128"/>
              </a:rPr>
              <a:t>=2</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&lt;- </a:t>
            </a:r>
            <a:r>
              <a:rPr kumimoji="1" lang="ja-JP" altLang="en-US" sz="1000" dirty="0" smtClean="0">
                <a:solidFill>
                  <a:srgbClr val="FF0000"/>
                </a:solidFill>
                <a:latin typeface="EYInterstate Light" panose="02000506000000020004" pitchFamily="2" charset="0"/>
                <a:ea typeface="ＭＳ Ｐゴシック" panose="020B0600070205080204" pitchFamily="50" charset="-128"/>
              </a:rPr>
              <a:t>つまりあてはまりが悪くなった</a:t>
            </a:r>
            <a:r>
              <a:rPr kumimoji="1" lang="en-US" altLang="ja-JP" sz="1000" dirty="0" smtClean="0">
                <a:solidFill>
                  <a:srgbClr val="FF0000"/>
                </a:solidFill>
                <a:latin typeface="EYInterstate Light" panose="02000506000000020004" pitchFamily="2" charset="0"/>
                <a:ea typeface="ＭＳ Ｐゴシック" panose="020B0600070205080204" pitchFamily="50" charset="-128"/>
              </a:rPr>
              <a:t>?</a:t>
            </a:r>
            <a:endParaRPr kumimoji="1" lang="en-US" altLang="ja-JP" sz="1000" dirty="0" smtClean="0">
              <a:solidFill>
                <a:srgbClr val="FF0000"/>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48571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3.6 </a:t>
            </a:r>
            <a:r>
              <a:rPr kumimoji="1" lang="ja-JP" altLang="en-US" dirty="0" smtClean="0"/>
              <a:t>説明変数が数量型</a:t>
            </a:r>
            <a:r>
              <a:rPr kumimoji="1" lang="en-US" altLang="ja-JP" dirty="0" smtClean="0"/>
              <a:t>+</a:t>
            </a:r>
            <a:r>
              <a:rPr kumimoji="1" lang="ja-JP" altLang="en-US" dirty="0" smtClean="0"/>
              <a:t>因子型の統計モデル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個体の体サイズ </a:t>
            </a:r>
            <a:r>
              <a:rPr kumimoji="1" lang="en-US" altLang="ja-JP" dirty="0" smtClean="0"/>
              <a:t>x</a:t>
            </a:r>
            <a:r>
              <a:rPr kumimoji="1" lang="en-US" altLang="ja-JP" baseline="-25000" dirty="0" smtClean="0"/>
              <a:t>i</a:t>
            </a:r>
            <a:r>
              <a:rPr kumimoji="1" lang="ja-JP" altLang="en-US" dirty="0" err="1" smtClean="0"/>
              <a:t>と施</a:t>
            </a:r>
            <a:r>
              <a:rPr kumimoji="1" lang="ja-JP" altLang="en-US" dirty="0" smtClean="0"/>
              <a:t>肥効果</a:t>
            </a:r>
            <a:r>
              <a:rPr kumimoji="1" lang="en-US" altLang="ja-JP" dirty="0" smtClean="0"/>
              <a:t>f</a:t>
            </a:r>
            <a:r>
              <a:rPr kumimoji="1" lang="en-US" altLang="ja-JP" baseline="-25000" dirty="0" smtClean="0"/>
              <a:t>i</a:t>
            </a:r>
            <a:r>
              <a:rPr kumimoji="1" lang="ja-JP" altLang="en-US" dirty="0" smtClean="0"/>
              <a:t>の説明変数を同時に組み込んだ統計モデルを考える</a:t>
            </a:r>
            <a:endParaRPr kumimoji="1" lang="en-US" altLang="ja-JP" dirty="0" smtClean="0"/>
          </a:p>
          <a:p>
            <a:pPr lvl="1" algn="l"/>
            <a:r>
              <a:rPr lang="ja-JP" altLang="en-US" dirty="0"/>
              <a:t>統計モデル： </a:t>
            </a:r>
            <a:r>
              <a:rPr lang="en-US" altLang="ja-JP" i="1" dirty="0" err="1"/>
              <a:t>λ</a:t>
            </a:r>
            <a:r>
              <a:rPr lang="en-US" altLang="ja-JP" i="1" baseline="-25000" dirty="0" err="1"/>
              <a:t>i</a:t>
            </a:r>
            <a:r>
              <a:rPr lang="en-US" altLang="ja-JP" i="1" dirty="0"/>
              <a:t> = </a:t>
            </a:r>
            <a:r>
              <a:rPr lang="en-US" altLang="ja-JP" i="1" dirty="0" err="1"/>
              <a:t>exp</a:t>
            </a:r>
            <a:r>
              <a:rPr lang="en-US" altLang="ja-JP" i="1" dirty="0"/>
              <a:t> (β</a:t>
            </a:r>
            <a:r>
              <a:rPr lang="en-US" altLang="ja-JP" i="1" baseline="-25000" dirty="0"/>
              <a:t>1</a:t>
            </a:r>
            <a:r>
              <a:rPr lang="en-US" altLang="ja-JP" i="1" dirty="0"/>
              <a:t> + </a:t>
            </a:r>
            <a:r>
              <a:rPr lang="en-US" altLang="ja-JP" i="1" dirty="0" smtClean="0"/>
              <a:t>+ β</a:t>
            </a:r>
            <a:r>
              <a:rPr lang="en-US" altLang="ja-JP" i="1" baseline="-25000" dirty="0" smtClean="0"/>
              <a:t>2</a:t>
            </a:r>
            <a:r>
              <a:rPr lang="en-US" altLang="ja-JP" i="1" dirty="0" smtClean="0"/>
              <a:t> x</a:t>
            </a:r>
            <a:r>
              <a:rPr lang="en-US" altLang="ja-JP" i="1" baseline="-25000" dirty="0" smtClean="0"/>
              <a:t>i</a:t>
            </a:r>
            <a:r>
              <a:rPr lang="en-US" altLang="ja-JP" i="1" dirty="0" smtClean="0"/>
              <a:t> + β</a:t>
            </a:r>
            <a:r>
              <a:rPr lang="en-US" altLang="ja-JP" i="1" baseline="-25000" dirty="0" err="1" smtClean="0"/>
              <a:t>3</a:t>
            </a:r>
            <a:r>
              <a:rPr lang="en-US" altLang="ja-JP" i="1" dirty="0" err="1" smtClean="0"/>
              <a:t>d</a:t>
            </a:r>
            <a:r>
              <a:rPr lang="en-US" altLang="ja-JP" i="1" baseline="-25000" dirty="0" err="1" smtClean="0"/>
              <a:t>i</a:t>
            </a:r>
            <a:r>
              <a:rPr lang="en-US" altLang="ja-JP" i="1" dirty="0"/>
              <a:t>), where d</a:t>
            </a:r>
            <a:r>
              <a:rPr lang="en-US" altLang="ja-JP" i="1" baseline="-25000" dirty="0"/>
              <a:t>i</a:t>
            </a:r>
            <a:r>
              <a:rPr lang="en-US" altLang="ja-JP" i="1" dirty="0"/>
              <a:t> = 0 (f</a:t>
            </a:r>
            <a:r>
              <a:rPr lang="en-US" altLang="ja-JP" i="1" baseline="-25000" dirty="0"/>
              <a:t>i</a:t>
            </a:r>
            <a:r>
              <a:rPr lang="en-US" altLang="ja-JP" i="1" dirty="0"/>
              <a:t> = c) or 1(otherwise)</a:t>
            </a:r>
          </a:p>
          <a:p>
            <a:pPr lvl="1"/>
            <a:endParaRPr kumimoji="1" lang="en-US" altLang="ja-JP" dirty="0" smtClean="0"/>
          </a:p>
          <a:p>
            <a:pPr lvl="1"/>
            <a:endParaRPr kumimoji="1" lang="en-US" altLang="ja-JP" dirty="0" smtClean="0"/>
          </a:p>
        </p:txBody>
      </p:sp>
      <p:sp>
        <p:nvSpPr>
          <p:cNvPr id="4" name="正方形/長方形 3"/>
          <p:cNvSpPr/>
          <p:nvPr/>
        </p:nvSpPr>
        <p:spPr>
          <a:xfrm>
            <a:off x="830263" y="2135367"/>
            <a:ext cx="7859712" cy="227379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A</a:t>
            </a:r>
            <a:endParaRPr kumimoji="1" lang="en-US" altLang="ja-JP" sz="1000" dirty="0" smtClean="0">
              <a:solidFill>
                <a:srgbClr val="0000FF"/>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50775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lstStyle/>
          <a:p>
            <a:r>
              <a:rPr kumimoji="1" lang="en-US" altLang="ja-JP" dirty="0" smtClean="0"/>
              <a:t>1. </a:t>
            </a:r>
            <a:r>
              <a:rPr kumimoji="1" lang="ja-JP" altLang="en-US" dirty="0" smtClean="0"/>
              <a:t>データを理解するために統計モデルを作る</a:t>
            </a:r>
            <a:endParaRPr kumimoji="1" lang="ja-JP" altLang="en-US" dirty="0"/>
          </a:p>
        </p:txBody>
      </p:sp>
    </p:spTree>
    <p:extLst>
      <p:ext uri="{BB962C8B-B14F-4D97-AF65-F5344CB8AC3E}">
        <p14:creationId xmlns:p14="http://schemas.microsoft.com/office/powerpoint/2010/main" val="1919537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a:t>
            </a:r>
            <a:r>
              <a:rPr kumimoji="1" lang="ja-JP" altLang="en-US" dirty="0" smtClean="0"/>
              <a:t>統計モデル：なぜ「統計」な「モデル」</a:t>
            </a:r>
            <a:r>
              <a:rPr lang="en-US" altLang="ja-JP" dirty="0" smtClean="0"/>
              <a:t>?</a:t>
            </a:r>
            <a:endParaRPr kumimoji="1" lang="ja-JP" altLang="en-US" dirty="0"/>
          </a:p>
        </p:txBody>
      </p:sp>
      <p:sp>
        <p:nvSpPr>
          <p:cNvPr id="3" name="コンテンツ プレースホルダー 2"/>
          <p:cNvSpPr>
            <a:spLocks noGrp="1"/>
          </p:cNvSpPr>
          <p:nvPr>
            <p:ph idx="1"/>
          </p:nvPr>
        </p:nvSpPr>
        <p:spPr>
          <a:xfrm>
            <a:off x="466725" y="1433513"/>
            <a:ext cx="8229600" cy="4698977"/>
          </a:xfrm>
        </p:spPr>
        <p:txBody>
          <a:bodyPr/>
          <a:lstStyle/>
          <a:p>
            <a:r>
              <a:rPr kumimoji="1" lang="ja-JP" altLang="en-US" dirty="0" smtClean="0"/>
              <a:t>統計モデル（</a:t>
            </a:r>
            <a:r>
              <a:rPr kumimoji="1" lang="en-US" altLang="ja-JP" dirty="0" smtClean="0"/>
              <a:t>Statistical </a:t>
            </a:r>
            <a:r>
              <a:rPr kumimoji="1" lang="en-US" altLang="ja-JP" dirty="0" err="1" smtClean="0"/>
              <a:t>Mdel</a:t>
            </a:r>
            <a:r>
              <a:rPr kumimoji="1" lang="ja-JP" altLang="en-US" dirty="0" smtClean="0"/>
              <a:t>）は，</a:t>
            </a:r>
            <a:endParaRPr kumimoji="1" lang="en-US" altLang="ja-JP" dirty="0" smtClean="0"/>
          </a:p>
          <a:p>
            <a:pPr lvl="1"/>
            <a:r>
              <a:rPr lang="ja-JP" altLang="en-US" dirty="0" smtClean="0"/>
              <a:t>観察によってデータ化された現象を説明するために作られる</a:t>
            </a:r>
            <a:endParaRPr lang="en-US" altLang="ja-JP" dirty="0" smtClean="0"/>
          </a:p>
          <a:p>
            <a:pPr lvl="1"/>
            <a:r>
              <a:rPr kumimoji="1" lang="ja-JP" altLang="en-US" dirty="0" smtClean="0"/>
              <a:t>確率分布が基本的な部品であり，これはデータに見られるばらつきを表現する手段</a:t>
            </a:r>
            <a:endParaRPr kumimoji="1" lang="en-US" altLang="ja-JP" dirty="0" smtClean="0"/>
          </a:p>
          <a:p>
            <a:pPr lvl="1"/>
            <a:r>
              <a:rPr lang="ja-JP" altLang="en-US" dirty="0" smtClean="0"/>
              <a:t>データとモデルを対応づける手続きが準備されていて，モデルがデータにどれぐらい良くあてはまっているかを定量的に評価できる</a:t>
            </a:r>
            <a:endParaRPr kumimoji="1" lang="ja-JP" altLang="en-US" dirty="0"/>
          </a:p>
        </p:txBody>
      </p:sp>
      <p:sp>
        <p:nvSpPr>
          <p:cNvPr id="4" name="正方形/長方形 3"/>
          <p:cNvSpPr/>
          <p:nvPr/>
        </p:nvSpPr>
        <p:spPr>
          <a:xfrm>
            <a:off x="1385888" y="3028950"/>
            <a:ext cx="671512" cy="22860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pPr algn="ctr"/>
            <a:r>
              <a:rPr kumimoji="1" lang="ja-JP" altLang="en-US" sz="1200" dirty="0" smtClean="0">
                <a:solidFill>
                  <a:schemeClr val="tx1"/>
                </a:solidFill>
              </a:rPr>
              <a:t>自然が持つ情報</a:t>
            </a:r>
            <a:endParaRPr kumimoji="1" lang="ja-JP" altLang="en-US" sz="1200" dirty="0">
              <a:solidFill>
                <a:schemeClr val="tx1"/>
              </a:solidFill>
            </a:endParaRPr>
          </a:p>
        </p:txBody>
      </p:sp>
      <p:sp>
        <p:nvSpPr>
          <p:cNvPr id="5" name="円/楕円 4"/>
          <p:cNvSpPr/>
          <p:nvPr/>
        </p:nvSpPr>
        <p:spPr>
          <a:xfrm>
            <a:off x="3973512" y="3707606"/>
            <a:ext cx="1200150" cy="928687"/>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tx1"/>
                </a:solidFill>
              </a:rPr>
              <a:t>観測</a:t>
            </a:r>
            <a:endParaRPr kumimoji="1" lang="en-US" altLang="ja-JP" sz="1200" dirty="0" smtClean="0">
              <a:solidFill>
                <a:schemeClr val="tx1"/>
              </a:solidFill>
            </a:endParaRPr>
          </a:p>
          <a:p>
            <a:pPr algn="ctr"/>
            <a:r>
              <a:rPr kumimoji="1" lang="ja-JP" altLang="en-US" sz="1200" dirty="0" smtClean="0">
                <a:solidFill>
                  <a:schemeClr val="tx1"/>
                </a:solidFill>
              </a:rPr>
              <a:t>データ</a:t>
            </a:r>
            <a:endParaRPr kumimoji="1" lang="ja-JP" altLang="en-US" sz="1200" dirty="0">
              <a:solidFill>
                <a:schemeClr val="tx1"/>
              </a:solidFill>
            </a:endParaRPr>
          </a:p>
        </p:txBody>
      </p:sp>
      <p:sp>
        <p:nvSpPr>
          <p:cNvPr id="7" name="ストライプ矢印 6"/>
          <p:cNvSpPr/>
          <p:nvPr/>
        </p:nvSpPr>
        <p:spPr>
          <a:xfrm>
            <a:off x="2515393" y="3900486"/>
            <a:ext cx="1000125" cy="542925"/>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8" name="ストライプ矢印 7"/>
          <p:cNvSpPr/>
          <p:nvPr/>
        </p:nvSpPr>
        <p:spPr>
          <a:xfrm>
            <a:off x="5631656" y="3900485"/>
            <a:ext cx="1000125" cy="542925"/>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9" name="円/楕円 8"/>
          <p:cNvSpPr/>
          <p:nvPr/>
        </p:nvSpPr>
        <p:spPr>
          <a:xfrm>
            <a:off x="7058025" y="4086219"/>
            <a:ext cx="142875" cy="114303"/>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10" name="コンテンツ プレースホルダー 2"/>
          <p:cNvSpPr txBox="1">
            <a:spLocks/>
          </p:cNvSpPr>
          <p:nvPr/>
        </p:nvSpPr>
        <p:spPr>
          <a:xfrm>
            <a:off x="7248521" y="3979063"/>
            <a:ext cx="952500"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dirty="0" smtClean="0"/>
              <a:t>推定結果</a:t>
            </a:r>
            <a:endParaRPr lang="ja-JP" altLang="en-US" dirty="0"/>
          </a:p>
        </p:txBody>
      </p:sp>
      <p:sp>
        <p:nvSpPr>
          <p:cNvPr id="11" name="コンテンツ プレースホルダー 2"/>
          <p:cNvSpPr txBox="1">
            <a:spLocks/>
          </p:cNvSpPr>
          <p:nvPr/>
        </p:nvSpPr>
        <p:spPr>
          <a:xfrm>
            <a:off x="5655467" y="4557750"/>
            <a:ext cx="1402557"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データ解析</a:t>
            </a:r>
            <a:endParaRPr lang="en-US" altLang="ja-JP" dirty="0" smtClean="0"/>
          </a:p>
          <a:p>
            <a:pPr marL="0" indent="0">
              <a:spcBef>
                <a:spcPts val="0"/>
              </a:spcBef>
              <a:buNone/>
            </a:pPr>
            <a:r>
              <a:rPr lang="ja-JP" altLang="en-US" dirty="0" smtClean="0"/>
              <a:t>統計モデリング</a:t>
            </a:r>
            <a:endParaRPr lang="ja-JP" altLang="en-US" dirty="0"/>
          </a:p>
        </p:txBody>
      </p:sp>
      <p:sp>
        <p:nvSpPr>
          <p:cNvPr id="12" name="コンテンツ プレースホルダー 2"/>
          <p:cNvSpPr txBox="1">
            <a:spLocks/>
          </p:cNvSpPr>
          <p:nvPr/>
        </p:nvSpPr>
        <p:spPr>
          <a:xfrm>
            <a:off x="5631656" y="3111591"/>
            <a:ext cx="2083594" cy="424559"/>
          </a:xfrm>
          <a:prstGeom prst="rect">
            <a:avLst/>
          </a:prstGeom>
        </p:spPr>
        <p:txBody>
          <a:bodyPr vert="horz" lIns="0" tIns="0" rIns="0" bIns="0" rtlCol="0" anchor="t"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第</a:t>
            </a:r>
            <a:r>
              <a:rPr lang="en-US" altLang="ja-JP" dirty="0" smtClean="0"/>
              <a:t>2</a:t>
            </a:r>
            <a:r>
              <a:rPr lang="ja-JP" altLang="en-US" dirty="0" smtClean="0"/>
              <a:t>段階の情報喪失</a:t>
            </a:r>
            <a:r>
              <a:rPr lang="en-US" altLang="ja-JP" dirty="0" smtClean="0"/>
              <a:t>:</a:t>
            </a:r>
          </a:p>
          <a:p>
            <a:pPr marL="0" indent="0">
              <a:spcBef>
                <a:spcPts val="0"/>
              </a:spcBef>
              <a:buNone/>
            </a:pPr>
            <a:r>
              <a:rPr lang="ja-JP" altLang="en-US" sz="1100" dirty="0" smtClean="0"/>
              <a:t>データ解析により統計モデルをあてはめ・情報の整理</a:t>
            </a:r>
            <a:endParaRPr lang="ja-JP" altLang="en-US" dirty="0"/>
          </a:p>
        </p:txBody>
      </p:sp>
      <p:sp>
        <p:nvSpPr>
          <p:cNvPr id="13" name="コンテンツ プレースホルダー 2"/>
          <p:cNvSpPr txBox="1">
            <a:spLocks/>
          </p:cNvSpPr>
          <p:nvPr/>
        </p:nvSpPr>
        <p:spPr>
          <a:xfrm>
            <a:off x="2515391" y="3111591"/>
            <a:ext cx="1870872" cy="424559"/>
          </a:xfrm>
          <a:prstGeom prst="rect">
            <a:avLst/>
          </a:prstGeom>
        </p:spPr>
        <p:txBody>
          <a:bodyPr vert="horz" lIns="0" tIns="0" rIns="0" bIns="0" rtlCol="0" anchor="t"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第</a:t>
            </a:r>
            <a:r>
              <a:rPr lang="en-US" altLang="ja-JP" dirty="0" smtClean="0"/>
              <a:t>1</a:t>
            </a:r>
            <a:r>
              <a:rPr lang="ja-JP" altLang="en-US" dirty="0" smtClean="0"/>
              <a:t>段階の情報喪失：</a:t>
            </a:r>
            <a:endParaRPr lang="en-US" altLang="ja-JP" dirty="0" smtClean="0"/>
          </a:p>
          <a:p>
            <a:pPr marL="0" indent="0">
              <a:spcBef>
                <a:spcPts val="0"/>
              </a:spcBef>
              <a:buNone/>
            </a:pPr>
            <a:r>
              <a:rPr lang="ja-JP" altLang="en-US" sz="1100" dirty="0" smtClean="0"/>
              <a:t>観測・実験による情報収集で，観測データに変換</a:t>
            </a:r>
            <a:endParaRPr lang="ja-JP" altLang="en-US" sz="1100" dirty="0"/>
          </a:p>
        </p:txBody>
      </p:sp>
      <p:sp>
        <p:nvSpPr>
          <p:cNvPr id="14" name="コンテンツ プレースホルダー 2"/>
          <p:cNvSpPr txBox="1">
            <a:spLocks/>
          </p:cNvSpPr>
          <p:nvPr/>
        </p:nvSpPr>
        <p:spPr>
          <a:xfrm>
            <a:off x="2515392" y="4560131"/>
            <a:ext cx="1402557" cy="854832"/>
          </a:xfrm>
          <a:prstGeom prst="rect">
            <a:avLst/>
          </a:prstGeom>
        </p:spPr>
        <p:txBody>
          <a:bodyPr vert="horz" lIns="0" tIns="0" rIns="0" bIns="0" rtlCol="0" anchor="t"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野外調査</a:t>
            </a:r>
            <a:endParaRPr lang="en-US" altLang="ja-JP" dirty="0" smtClean="0"/>
          </a:p>
          <a:p>
            <a:pPr marL="0" indent="0">
              <a:spcBef>
                <a:spcPts val="0"/>
              </a:spcBef>
              <a:buNone/>
            </a:pPr>
            <a:r>
              <a:rPr lang="ja-JP" altLang="en-US" dirty="0" smtClean="0"/>
              <a:t>野外実験</a:t>
            </a:r>
            <a:endParaRPr lang="en-US" altLang="ja-JP" dirty="0" smtClean="0"/>
          </a:p>
          <a:p>
            <a:pPr marL="0" indent="0">
              <a:spcBef>
                <a:spcPts val="0"/>
              </a:spcBef>
              <a:buNone/>
            </a:pPr>
            <a:r>
              <a:rPr lang="ja-JP" altLang="en-US" dirty="0" smtClean="0"/>
              <a:t>室内実験</a:t>
            </a:r>
            <a:endParaRPr lang="ja-JP" altLang="en-US" dirty="0"/>
          </a:p>
        </p:txBody>
      </p:sp>
    </p:spTree>
    <p:extLst>
      <p:ext uri="{BB962C8B-B14F-4D97-AF65-F5344CB8AC3E}">
        <p14:creationId xmlns:p14="http://schemas.microsoft.com/office/powerpoint/2010/main" val="2864703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a:t>
            </a:r>
            <a:r>
              <a:rPr kumimoji="1" lang="ja-JP" altLang="en-US" dirty="0" smtClean="0"/>
              <a:t>一般化線形モデルの導入とベイズ的拡張</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一般化線形モデル（</a:t>
            </a:r>
            <a:r>
              <a:rPr kumimoji="1" lang="en-US" altLang="ja-JP" dirty="0" smtClean="0"/>
              <a:t>Generalized Liner Model, GLM</a:t>
            </a:r>
            <a:r>
              <a:rPr kumimoji="1" lang="ja-JP" altLang="en-US" dirty="0" smtClean="0"/>
              <a:t>）とよばれるクラスの統計モデル，及びそのベイズ化によるモデルの拡張を取り扱う</a:t>
            </a:r>
            <a:endParaRPr kumimoji="1" lang="en-US" altLang="ja-JP" dirty="0" smtClean="0"/>
          </a:p>
          <a:p>
            <a:pPr lvl="1"/>
            <a:endParaRPr kumimoji="1" lang="ja-JP" altLang="en-US" dirty="0"/>
          </a:p>
        </p:txBody>
      </p:sp>
      <p:sp>
        <p:nvSpPr>
          <p:cNvPr id="5" name="フローチャート: 論理積ゲート 4"/>
          <p:cNvSpPr/>
          <p:nvPr/>
        </p:nvSpPr>
        <p:spPr>
          <a:xfrm rot="16200000">
            <a:off x="2957513" y="1352554"/>
            <a:ext cx="3300412" cy="6338887"/>
          </a:xfrm>
          <a:prstGeom prst="flowChartDelay">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6" name="フローチャート: 論理積ゲート 5"/>
          <p:cNvSpPr/>
          <p:nvPr/>
        </p:nvSpPr>
        <p:spPr>
          <a:xfrm rot="16200000">
            <a:off x="5262563" y="3652842"/>
            <a:ext cx="1914525" cy="3114675"/>
          </a:xfrm>
          <a:prstGeom prst="flowChartDelay">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7" name="コンテンツ プレースホルダー 2"/>
          <p:cNvSpPr txBox="1">
            <a:spLocks/>
          </p:cNvSpPr>
          <p:nvPr/>
        </p:nvSpPr>
        <p:spPr>
          <a:xfrm>
            <a:off x="6257932" y="4707738"/>
            <a:ext cx="952500" cy="44524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最小二乗法</a:t>
            </a:r>
            <a:r>
              <a:rPr lang="en-US" altLang="ja-JP" dirty="0" smtClean="0"/>
              <a:t>(OLS)</a:t>
            </a:r>
            <a:endParaRPr lang="ja-JP" altLang="en-US" dirty="0"/>
          </a:p>
        </p:txBody>
      </p:sp>
      <p:sp>
        <p:nvSpPr>
          <p:cNvPr id="8" name="コンテンツ プレースホルダー 2"/>
          <p:cNvSpPr txBox="1">
            <a:spLocks/>
          </p:cNvSpPr>
          <p:nvPr/>
        </p:nvSpPr>
        <p:spPr>
          <a:xfrm>
            <a:off x="5743575" y="5513361"/>
            <a:ext cx="952500"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dirty="0" smtClean="0"/>
              <a:t>線形モデル</a:t>
            </a:r>
            <a:endParaRPr lang="ja-JP" altLang="en-US" dirty="0"/>
          </a:p>
        </p:txBody>
      </p:sp>
      <p:sp>
        <p:nvSpPr>
          <p:cNvPr id="9" name="コンテンツ プレースホルダー 2"/>
          <p:cNvSpPr txBox="1">
            <a:spLocks/>
          </p:cNvSpPr>
          <p:nvPr/>
        </p:nvSpPr>
        <p:spPr>
          <a:xfrm>
            <a:off x="3276600" y="4014792"/>
            <a:ext cx="1595437" cy="538162"/>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一般化線形モデル</a:t>
            </a:r>
            <a:endParaRPr lang="en-US" altLang="ja-JP" dirty="0" smtClean="0"/>
          </a:p>
          <a:p>
            <a:pPr marL="0" indent="0" algn="ctr">
              <a:spcBef>
                <a:spcPts val="0"/>
              </a:spcBef>
              <a:buNone/>
            </a:pPr>
            <a:r>
              <a:rPr lang="en-US" altLang="ja-JP" dirty="0"/>
              <a:t>【</a:t>
            </a:r>
            <a:r>
              <a:rPr lang="en-US" altLang="ja-JP" dirty="0" smtClean="0"/>
              <a:t>3-6</a:t>
            </a:r>
            <a:r>
              <a:rPr lang="ja-JP" altLang="en-US" dirty="0" smtClean="0"/>
              <a:t>章</a:t>
            </a:r>
            <a:r>
              <a:rPr lang="en-US" altLang="ja-JP" dirty="0"/>
              <a:t>】</a:t>
            </a:r>
            <a:endParaRPr lang="ja-JP" altLang="en-US" dirty="0"/>
          </a:p>
        </p:txBody>
      </p:sp>
      <p:sp>
        <p:nvSpPr>
          <p:cNvPr id="10" name="コンテンツ プレースホルダー 2"/>
          <p:cNvSpPr txBox="1">
            <a:spLocks/>
          </p:cNvSpPr>
          <p:nvPr/>
        </p:nvSpPr>
        <p:spPr>
          <a:xfrm>
            <a:off x="6491291" y="3892541"/>
            <a:ext cx="952500"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最尤推定法</a:t>
            </a:r>
            <a:endParaRPr lang="en-US" altLang="ja-JP" dirty="0" smtClean="0"/>
          </a:p>
          <a:p>
            <a:pPr marL="0" indent="0" algn="ctr">
              <a:spcBef>
                <a:spcPts val="0"/>
              </a:spcBef>
              <a:buNone/>
            </a:pPr>
            <a:r>
              <a:rPr lang="en-US" altLang="ja-JP" dirty="0"/>
              <a:t>【</a:t>
            </a:r>
            <a:r>
              <a:rPr lang="en-US" altLang="ja-JP" dirty="0" smtClean="0"/>
              <a:t>2</a:t>
            </a:r>
            <a:r>
              <a:rPr lang="ja-JP" altLang="en-US" dirty="0" smtClean="0"/>
              <a:t>章</a:t>
            </a:r>
            <a:r>
              <a:rPr lang="en-US" altLang="ja-JP" dirty="0"/>
              <a:t>】</a:t>
            </a:r>
            <a:endParaRPr lang="ja-JP" altLang="en-US" dirty="0"/>
          </a:p>
        </p:txBody>
      </p:sp>
      <p:cxnSp>
        <p:nvCxnSpPr>
          <p:cNvPr id="12" name="曲線コネクタ 11"/>
          <p:cNvCxnSpPr>
            <a:stCxn id="8" idx="1"/>
            <a:endCxn id="9" idx="2"/>
          </p:cNvCxnSpPr>
          <p:nvPr/>
        </p:nvCxnSpPr>
        <p:spPr>
          <a:xfrm rot="10800000">
            <a:off x="4074319" y="4552954"/>
            <a:ext cx="1669256" cy="1110426"/>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コンテンツ プレースホルダー 2"/>
          <p:cNvSpPr txBox="1">
            <a:spLocks/>
          </p:cNvSpPr>
          <p:nvPr/>
        </p:nvSpPr>
        <p:spPr>
          <a:xfrm>
            <a:off x="2025254" y="3115466"/>
            <a:ext cx="1595437" cy="487350"/>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一般化線形混合</a:t>
            </a:r>
            <a:endParaRPr lang="en-US" altLang="ja-JP" dirty="0" smtClean="0"/>
          </a:p>
          <a:p>
            <a:pPr marL="0" indent="0" algn="ctr">
              <a:spcBef>
                <a:spcPts val="0"/>
              </a:spcBef>
              <a:buNone/>
            </a:pPr>
            <a:r>
              <a:rPr lang="ja-JP" altLang="en-US" dirty="0" smtClean="0"/>
              <a:t>モデル</a:t>
            </a:r>
            <a:r>
              <a:rPr lang="en-US" altLang="ja-JP" dirty="0" smtClean="0"/>
              <a:t>【7</a:t>
            </a:r>
            <a:r>
              <a:rPr lang="ja-JP" altLang="en-US" dirty="0" smtClean="0"/>
              <a:t>章</a:t>
            </a:r>
            <a:r>
              <a:rPr lang="en-US" altLang="ja-JP" dirty="0"/>
              <a:t>】</a:t>
            </a:r>
            <a:endParaRPr lang="ja-JP" altLang="en-US" dirty="0"/>
          </a:p>
        </p:txBody>
      </p:sp>
      <p:sp>
        <p:nvSpPr>
          <p:cNvPr id="15" name="コンテンツ プレースホルダー 2"/>
          <p:cNvSpPr txBox="1">
            <a:spLocks/>
          </p:cNvSpPr>
          <p:nvPr/>
        </p:nvSpPr>
        <p:spPr>
          <a:xfrm>
            <a:off x="6205544" y="2764625"/>
            <a:ext cx="2009775"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en-US" altLang="ja-JP" dirty="0" smtClean="0"/>
              <a:t>MCMC</a:t>
            </a:r>
            <a:r>
              <a:rPr lang="ja-JP" altLang="en-US" dirty="0" smtClean="0"/>
              <a:t>による事後分布</a:t>
            </a:r>
            <a:endParaRPr lang="en-US" altLang="ja-JP" dirty="0" smtClean="0"/>
          </a:p>
          <a:p>
            <a:pPr marL="0" indent="0" algn="ctr">
              <a:spcBef>
                <a:spcPts val="0"/>
              </a:spcBef>
              <a:buNone/>
            </a:pPr>
            <a:r>
              <a:rPr lang="ja-JP" altLang="en-US" dirty="0" smtClean="0"/>
              <a:t>の推定</a:t>
            </a:r>
            <a:r>
              <a:rPr lang="en-US" altLang="ja-JP" dirty="0" smtClean="0"/>
              <a:t>【8-9</a:t>
            </a:r>
            <a:r>
              <a:rPr lang="ja-JP" altLang="en-US" dirty="0" smtClean="0"/>
              <a:t>章</a:t>
            </a:r>
            <a:r>
              <a:rPr lang="en-US" altLang="ja-JP" dirty="0" smtClean="0"/>
              <a:t>】</a:t>
            </a:r>
            <a:endParaRPr lang="ja-JP" altLang="en-US" dirty="0"/>
          </a:p>
        </p:txBody>
      </p:sp>
      <p:sp>
        <p:nvSpPr>
          <p:cNvPr id="16" name="コンテンツ プレースホルダー 2"/>
          <p:cNvSpPr txBox="1">
            <a:spLocks/>
          </p:cNvSpPr>
          <p:nvPr/>
        </p:nvSpPr>
        <p:spPr>
          <a:xfrm>
            <a:off x="773907" y="2264518"/>
            <a:ext cx="1595437" cy="487350"/>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階層ベイズモデル</a:t>
            </a:r>
            <a:endParaRPr lang="en-US" altLang="ja-JP" dirty="0" smtClean="0"/>
          </a:p>
          <a:p>
            <a:pPr marL="0" indent="0" algn="ctr">
              <a:spcBef>
                <a:spcPts val="0"/>
              </a:spcBef>
              <a:buNone/>
            </a:pPr>
            <a:r>
              <a:rPr lang="en-US" altLang="ja-JP" dirty="0"/>
              <a:t>【</a:t>
            </a:r>
            <a:r>
              <a:rPr lang="en-US" altLang="ja-JP" dirty="0" smtClean="0"/>
              <a:t>10-11</a:t>
            </a:r>
            <a:r>
              <a:rPr lang="ja-JP" altLang="en-US" dirty="0" smtClean="0"/>
              <a:t>章</a:t>
            </a:r>
            <a:r>
              <a:rPr lang="en-US" altLang="ja-JP" dirty="0"/>
              <a:t>】</a:t>
            </a:r>
            <a:endParaRPr lang="ja-JP" altLang="en-US" dirty="0"/>
          </a:p>
        </p:txBody>
      </p:sp>
      <p:cxnSp>
        <p:nvCxnSpPr>
          <p:cNvPr id="18" name="曲線コネクタ 17"/>
          <p:cNvCxnSpPr>
            <a:stCxn id="9" idx="1"/>
            <a:endCxn id="13" idx="2"/>
          </p:cNvCxnSpPr>
          <p:nvPr/>
        </p:nvCxnSpPr>
        <p:spPr>
          <a:xfrm rot="10800000">
            <a:off x="2822974" y="3602817"/>
            <a:ext cx="453627" cy="681057"/>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線コネクタ 19"/>
          <p:cNvCxnSpPr>
            <a:stCxn id="13" idx="1"/>
            <a:endCxn id="16" idx="2"/>
          </p:cNvCxnSpPr>
          <p:nvPr/>
        </p:nvCxnSpPr>
        <p:spPr>
          <a:xfrm rot="10800000">
            <a:off x="1571626" y="2751869"/>
            <a:ext cx="453628" cy="607273"/>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コンテンツ プレースホルダー 2"/>
          <p:cNvSpPr txBox="1">
            <a:spLocks/>
          </p:cNvSpPr>
          <p:nvPr/>
        </p:nvSpPr>
        <p:spPr>
          <a:xfrm>
            <a:off x="6824668" y="2369278"/>
            <a:ext cx="1238248" cy="320714"/>
          </a:xfrm>
          <a:prstGeom prst="rect">
            <a:avLst/>
          </a:prstGeom>
          <a:ln>
            <a:solidFill>
              <a:schemeClr val="bg1"/>
            </a:solidFill>
          </a:ln>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推定計算方法</a:t>
            </a:r>
            <a:endParaRPr lang="ja-JP" altLang="en-US" dirty="0"/>
          </a:p>
        </p:txBody>
      </p:sp>
      <p:sp>
        <p:nvSpPr>
          <p:cNvPr id="22" name="コンテンツ プレースホルダー 2"/>
          <p:cNvSpPr txBox="1">
            <a:spLocks/>
          </p:cNvSpPr>
          <p:nvPr/>
        </p:nvSpPr>
        <p:spPr>
          <a:xfrm>
            <a:off x="3822502" y="2183173"/>
            <a:ext cx="1570433" cy="320714"/>
          </a:xfrm>
          <a:prstGeom prst="rect">
            <a:avLst/>
          </a:prstGeom>
          <a:ln>
            <a:solidFill>
              <a:schemeClr val="bg1"/>
            </a:solidFill>
          </a:ln>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線形モデルの発展</a:t>
            </a:r>
            <a:endParaRPr lang="ja-JP" altLang="en-US" dirty="0"/>
          </a:p>
        </p:txBody>
      </p:sp>
      <p:sp>
        <p:nvSpPr>
          <p:cNvPr id="23" name="コンテンツ プレースホルダー 2"/>
          <p:cNvSpPr txBox="1">
            <a:spLocks/>
          </p:cNvSpPr>
          <p:nvPr/>
        </p:nvSpPr>
        <p:spPr>
          <a:xfrm>
            <a:off x="2613424" y="4833896"/>
            <a:ext cx="1612504"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l">
              <a:spcBef>
                <a:spcPts val="0"/>
              </a:spcBef>
              <a:buNone/>
            </a:pPr>
            <a:r>
              <a:rPr lang="ja-JP" altLang="en-US" dirty="0"/>
              <a:t>正規</a:t>
            </a:r>
            <a:r>
              <a:rPr lang="ja-JP" altLang="en-US" dirty="0" smtClean="0"/>
              <a:t>分布以外の確率分布を扱いたい</a:t>
            </a:r>
            <a:endParaRPr lang="en-US" altLang="ja-JP" dirty="0" smtClean="0"/>
          </a:p>
        </p:txBody>
      </p:sp>
      <p:sp>
        <p:nvSpPr>
          <p:cNvPr id="24" name="コンテンツ プレースホルダー 2"/>
          <p:cNvSpPr txBox="1">
            <a:spLocks/>
          </p:cNvSpPr>
          <p:nvPr/>
        </p:nvSpPr>
        <p:spPr>
          <a:xfrm>
            <a:off x="1255512" y="3775086"/>
            <a:ext cx="1612504"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l">
              <a:spcBef>
                <a:spcPts val="0"/>
              </a:spcBef>
              <a:buNone/>
            </a:pPr>
            <a:r>
              <a:rPr lang="ja-JP" altLang="en-US" dirty="0" smtClean="0"/>
              <a:t>個体差・場所さといったランダム効果を扱いたい</a:t>
            </a:r>
            <a:endParaRPr lang="en-US" altLang="ja-JP" dirty="0" smtClean="0"/>
          </a:p>
        </p:txBody>
      </p:sp>
      <p:sp>
        <p:nvSpPr>
          <p:cNvPr id="25" name="コンテンツ プレースホルダー 2"/>
          <p:cNvSpPr txBox="1">
            <a:spLocks/>
          </p:cNvSpPr>
          <p:nvPr/>
        </p:nvSpPr>
        <p:spPr>
          <a:xfrm>
            <a:off x="237925" y="3042394"/>
            <a:ext cx="1612504"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l">
              <a:spcBef>
                <a:spcPts val="0"/>
              </a:spcBef>
              <a:buNone/>
            </a:pPr>
            <a:r>
              <a:rPr lang="ja-JP" altLang="en-US" dirty="0" smtClean="0"/>
              <a:t>もっと自由で現実的な統計モデリングを</a:t>
            </a:r>
            <a:r>
              <a:rPr lang="en-US" altLang="ja-JP" dirty="0" smtClean="0"/>
              <a:t>!</a:t>
            </a:r>
          </a:p>
        </p:txBody>
      </p:sp>
    </p:spTree>
    <p:extLst>
      <p:ext uri="{BB962C8B-B14F-4D97-AF65-F5344CB8AC3E}">
        <p14:creationId xmlns:p14="http://schemas.microsoft.com/office/powerpoint/2010/main" val="3726425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1.3 </a:t>
            </a:r>
            <a:r>
              <a:rPr lang="ja-JP" altLang="en-US" dirty="0"/>
              <a:t>一般化線形モデルの導入とベイズ的拡張</a:t>
            </a:r>
            <a:endParaRPr kumimoji="1" lang="ja-JP" altLang="en-US" dirty="0"/>
          </a:p>
        </p:txBody>
      </p:sp>
      <p:sp>
        <p:nvSpPr>
          <p:cNvPr id="3" name="コンテンツ プレースホルダー 2"/>
          <p:cNvSpPr>
            <a:spLocks noGrp="1"/>
          </p:cNvSpPr>
          <p:nvPr>
            <p:ph idx="1"/>
          </p:nvPr>
        </p:nvSpPr>
        <p:spPr/>
        <p:txBody>
          <a:bodyPr/>
          <a:lstStyle/>
          <a:p>
            <a:pPr marL="356616" lvl="1"/>
            <a:r>
              <a:rPr kumimoji="1" lang="en-US" altLang="ja-JP" dirty="0" smtClean="0"/>
              <a:t>2</a:t>
            </a:r>
            <a:r>
              <a:rPr kumimoji="1" lang="ja-JP" altLang="en-US" dirty="0" smtClean="0"/>
              <a:t>章：</a:t>
            </a:r>
            <a:r>
              <a:rPr lang="ja-JP" altLang="en-US" dirty="0"/>
              <a:t>確率分布と統計モデルの最尤</a:t>
            </a:r>
            <a:r>
              <a:rPr lang="ja-JP" altLang="en-US" dirty="0" smtClean="0"/>
              <a:t>推定</a:t>
            </a:r>
            <a:endParaRPr kumimoji="1" lang="en-US" altLang="ja-JP" dirty="0" smtClean="0"/>
          </a:p>
          <a:p>
            <a:pPr lvl="1"/>
            <a:r>
              <a:rPr kumimoji="1" lang="ja-JP" altLang="en-US" dirty="0" smtClean="0"/>
              <a:t>統計モデルの主要部品である</a:t>
            </a:r>
            <a:r>
              <a:rPr kumimoji="1" lang="ja-JP" altLang="en-US" b="1" dirty="0" smtClean="0"/>
              <a:t>確率分布</a:t>
            </a:r>
            <a:r>
              <a:rPr kumimoji="1" lang="ja-JP" altLang="en-US" dirty="0" smtClean="0"/>
              <a:t>（</a:t>
            </a:r>
            <a:r>
              <a:rPr kumimoji="1" lang="en-US" altLang="ja-JP" dirty="0" smtClean="0"/>
              <a:t>Probability Distribution</a:t>
            </a:r>
            <a:r>
              <a:rPr kumimoji="1" lang="ja-JP" altLang="en-US" dirty="0" smtClean="0"/>
              <a:t>）を概観し，</a:t>
            </a:r>
            <a:r>
              <a:rPr kumimoji="1" lang="ja-JP" altLang="en-US" b="1" dirty="0" smtClean="0"/>
              <a:t>ポアソン分布</a:t>
            </a:r>
            <a:r>
              <a:rPr kumimoji="1" lang="ja-JP" altLang="en-US" dirty="0" smtClean="0"/>
              <a:t>（</a:t>
            </a:r>
            <a:r>
              <a:rPr kumimoji="1" lang="en-US" altLang="ja-JP" dirty="0" smtClean="0"/>
              <a:t>Poisson Distribution</a:t>
            </a:r>
            <a:r>
              <a:rPr kumimoji="1" lang="ja-JP" altLang="en-US" dirty="0" smtClean="0"/>
              <a:t>）をカウントデータを表現するために適用．</a:t>
            </a:r>
            <a:endParaRPr kumimoji="1" lang="en-US" altLang="ja-JP" dirty="0" smtClean="0"/>
          </a:p>
          <a:p>
            <a:pPr lvl="1"/>
            <a:r>
              <a:rPr kumimoji="1" lang="ja-JP" altLang="en-US" dirty="0" smtClean="0"/>
              <a:t>また，統計モデルをデータにあてはめて</a:t>
            </a:r>
            <a:r>
              <a:rPr kumimoji="1" lang="en-US" altLang="ja-JP" dirty="0" smtClean="0"/>
              <a:t>parameter</a:t>
            </a:r>
            <a:r>
              <a:rPr lang="ja-JP" altLang="en-US" dirty="0" smtClean="0"/>
              <a:t>の推定値を得る，</a:t>
            </a:r>
            <a:r>
              <a:rPr lang="ja-JP" altLang="en-US" b="1" dirty="0" smtClean="0"/>
              <a:t>最尤推定</a:t>
            </a:r>
            <a:r>
              <a:rPr lang="ja-JP" altLang="en-US" dirty="0" smtClean="0"/>
              <a:t>（</a:t>
            </a:r>
            <a:r>
              <a:rPr lang="en-US" altLang="ja-JP" dirty="0" smtClean="0"/>
              <a:t>Maximum Likelihood Estimation</a:t>
            </a:r>
            <a:r>
              <a:rPr lang="ja-JP" altLang="en-US" dirty="0" smtClean="0"/>
              <a:t>）を説明</a:t>
            </a:r>
            <a:endParaRPr lang="en-US" altLang="ja-JP" dirty="0" smtClean="0"/>
          </a:p>
          <a:p>
            <a:r>
              <a:rPr lang="ja-JP" altLang="en-US" dirty="0" smtClean="0"/>
              <a:t>第</a:t>
            </a:r>
            <a:r>
              <a:rPr lang="en-US" altLang="ja-JP" dirty="0" smtClean="0"/>
              <a:t>3</a:t>
            </a:r>
            <a:r>
              <a:rPr lang="ja-JP" altLang="en-US" dirty="0"/>
              <a:t>章</a:t>
            </a:r>
            <a:r>
              <a:rPr lang="en-US" altLang="ja-JP" dirty="0"/>
              <a:t>: </a:t>
            </a:r>
            <a:r>
              <a:rPr lang="ja-JP" altLang="en-US" dirty="0"/>
              <a:t>一般化線形モデル</a:t>
            </a:r>
            <a:r>
              <a:rPr lang="en-US" altLang="ja-JP" dirty="0"/>
              <a:t>(GLM) – </a:t>
            </a:r>
            <a:r>
              <a:rPr lang="ja-JP" altLang="en-US" dirty="0"/>
              <a:t>ポアソン回帰 </a:t>
            </a:r>
            <a:r>
              <a:rPr lang="en-US" altLang="ja-JP" dirty="0"/>
              <a:t>- </a:t>
            </a:r>
          </a:p>
          <a:p>
            <a:pPr lvl="1"/>
            <a:r>
              <a:rPr lang="ja-JP" altLang="en-US" dirty="0" smtClean="0"/>
              <a:t>ポアソン回帰で使う</a:t>
            </a:r>
            <a:r>
              <a:rPr lang="en-US" altLang="ja-JP" b="1" dirty="0" smtClean="0"/>
              <a:t>GLM</a:t>
            </a:r>
            <a:r>
              <a:rPr lang="ja-JP" altLang="en-US" dirty="0" smtClean="0"/>
              <a:t>の詳細を説明し，ポアソン分布・リンク関数・線形予測子を組み合わせて統計モデルを構築</a:t>
            </a:r>
            <a:endParaRPr lang="en-US" altLang="ja-JP" dirty="0" smtClean="0"/>
          </a:p>
          <a:p>
            <a:r>
              <a:rPr lang="ja-JP" altLang="en-US" dirty="0" smtClean="0"/>
              <a:t>第</a:t>
            </a:r>
            <a:r>
              <a:rPr lang="en-US" altLang="ja-JP" dirty="0" smtClean="0"/>
              <a:t>4</a:t>
            </a:r>
            <a:r>
              <a:rPr lang="ja-JP" altLang="en-US" dirty="0"/>
              <a:t>章</a:t>
            </a:r>
            <a:r>
              <a:rPr lang="en-US" altLang="ja-JP" dirty="0"/>
              <a:t>: GLM</a:t>
            </a:r>
            <a:r>
              <a:rPr lang="ja-JP" altLang="en-US" dirty="0"/>
              <a:t>のモデル選択 </a:t>
            </a:r>
            <a:r>
              <a:rPr lang="en-US" altLang="ja-JP" dirty="0"/>
              <a:t>– AIC</a:t>
            </a:r>
            <a:r>
              <a:rPr lang="ja-JP" altLang="en-US" dirty="0"/>
              <a:t>とモデルの予測精度 </a:t>
            </a:r>
            <a:r>
              <a:rPr lang="en-US" altLang="ja-JP" dirty="0"/>
              <a:t>- </a:t>
            </a:r>
          </a:p>
          <a:p>
            <a:pPr lvl="1"/>
            <a:r>
              <a:rPr lang="ja-JP" altLang="en-US" dirty="0" smtClean="0"/>
              <a:t>モデルの精度（良し悪し）を判断する方法として，</a:t>
            </a:r>
            <a:r>
              <a:rPr lang="en-US" altLang="ja-JP" b="1" dirty="0" smtClean="0"/>
              <a:t>AIC</a:t>
            </a:r>
            <a:r>
              <a:rPr lang="ja-JP" altLang="en-US" dirty="0" smtClean="0"/>
              <a:t>統計量を使ったモデル選択</a:t>
            </a:r>
            <a:r>
              <a:rPr lang="en-US" altLang="ja-JP" dirty="0" smtClean="0"/>
              <a:t>(model selection)</a:t>
            </a:r>
            <a:r>
              <a:rPr lang="ja-JP" altLang="en-US" dirty="0" smtClean="0"/>
              <a:t>の考え方を導入．</a:t>
            </a:r>
            <a:r>
              <a:rPr lang="en-US" altLang="ja-JP" dirty="0" smtClean="0"/>
              <a:t>AIC</a:t>
            </a:r>
            <a:r>
              <a:rPr lang="ja-JP" altLang="en-US" dirty="0" smtClean="0"/>
              <a:t>は，手元のデータのあてはまりではなく，次に得られるデータをうまく予測できるかでモデルの良さを評価する指標．</a:t>
            </a:r>
            <a:endParaRPr lang="en-US" altLang="ja-JP" dirty="0" smtClean="0"/>
          </a:p>
          <a:p>
            <a:r>
              <a:rPr lang="ja-JP" altLang="en-US" dirty="0"/>
              <a:t>第</a:t>
            </a:r>
            <a:r>
              <a:rPr lang="en-US" altLang="ja-JP" dirty="0"/>
              <a:t>5</a:t>
            </a:r>
            <a:r>
              <a:rPr lang="ja-JP" altLang="en-US" dirty="0"/>
              <a:t>章</a:t>
            </a:r>
            <a:r>
              <a:rPr lang="en-US" altLang="ja-JP" dirty="0"/>
              <a:t>: GLM</a:t>
            </a:r>
            <a:r>
              <a:rPr lang="ja-JP" altLang="en-US" dirty="0" err="1"/>
              <a:t>の尤</a:t>
            </a:r>
            <a:r>
              <a:rPr lang="ja-JP" altLang="en-US" dirty="0"/>
              <a:t>度比検定と検定の非対称性</a:t>
            </a:r>
            <a:endParaRPr lang="en-US" altLang="ja-JP" dirty="0"/>
          </a:p>
          <a:p>
            <a:pPr lvl="1"/>
            <a:r>
              <a:rPr lang="ja-JP" altLang="en-US" dirty="0" smtClean="0"/>
              <a:t>観測データのあてはまりの良さである最大対数尤度（</a:t>
            </a:r>
            <a:r>
              <a:rPr lang="en-US" altLang="ja-JP" dirty="0" smtClean="0"/>
              <a:t>Maximum Log Likelihood</a:t>
            </a:r>
            <a:r>
              <a:rPr lang="ja-JP" altLang="en-US" dirty="0" smtClean="0"/>
              <a:t>）と，モデル間の最大尤度を比較する尤度比検定（</a:t>
            </a:r>
            <a:r>
              <a:rPr lang="en-US" altLang="ja-JP" dirty="0" smtClean="0"/>
              <a:t>Likelihood Ratio Test</a:t>
            </a:r>
            <a:r>
              <a:rPr lang="ja-JP" altLang="en-US" dirty="0" smtClean="0"/>
              <a:t>）を導入．</a:t>
            </a:r>
            <a:endParaRPr lang="en-US" altLang="ja-JP" dirty="0" smtClean="0"/>
          </a:p>
          <a:p>
            <a:pPr lvl="1"/>
            <a:endParaRPr lang="en-US" altLang="ja-JP" dirty="0" smtClean="0"/>
          </a:p>
        </p:txBody>
      </p:sp>
    </p:spTree>
    <p:extLst>
      <p:ext uri="{BB962C8B-B14F-4D97-AF65-F5344CB8AC3E}">
        <p14:creationId xmlns:p14="http://schemas.microsoft.com/office/powerpoint/2010/main" val="323307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1.3 </a:t>
            </a:r>
            <a:r>
              <a:rPr lang="ja-JP" altLang="en-US" dirty="0"/>
              <a:t>一般化線形モデルの導入とベイズ的拡張</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第</a:t>
            </a:r>
            <a:r>
              <a:rPr lang="en-US" altLang="ja-JP" dirty="0" smtClean="0"/>
              <a:t>6</a:t>
            </a:r>
            <a:r>
              <a:rPr lang="ja-JP" altLang="en-US" dirty="0"/>
              <a:t>章</a:t>
            </a:r>
            <a:r>
              <a:rPr lang="en-US" altLang="ja-JP" dirty="0"/>
              <a:t>: GLM</a:t>
            </a:r>
            <a:r>
              <a:rPr lang="ja-JP" altLang="en-US" dirty="0"/>
              <a:t>の応用範囲をひろげる </a:t>
            </a:r>
            <a:r>
              <a:rPr lang="en-US" altLang="ja-JP" dirty="0"/>
              <a:t>– </a:t>
            </a:r>
            <a:r>
              <a:rPr lang="ja-JP" altLang="en-US" dirty="0"/>
              <a:t>ロジスティック回帰 </a:t>
            </a:r>
            <a:r>
              <a:rPr lang="en-US" altLang="ja-JP" dirty="0"/>
              <a:t>- </a:t>
            </a:r>
          </a:p>
          <a:p>
            <a:pPr lvl="1"/>
            <a:r>
              <a:rPr lang="ja-JP" altLang="en-US" dirty="0" smtClean="0"/>
              <a:t>二項分布・正規分布・ガンマ分布を使った</a:t>
            </a:r>
            <a:r>
              <a:rPr lang="en-US" altLang="ja-JP" dirty="0" smtClean="0"/>
              <a:t>GLM</a:t>
            </a:r>
            <a:r>
              <a:rPr lang="ja-JP" altLang="en-US" dirty="0" smtClean="0"/>
              <a:t>を導入し，ロジスティック回帰，</a:t>
            </a:r>
            <a:r>
              <a:rPr lang="en-US" altLang="ja-JP" dirty="0" smtClean="0"/>
              <a:t>GLM</a:t>
            </a:r>
            <a:r>
              <a:rPr lang="ja-JP" altLang="en-US" dirty="0" smtClean="0"/>
              <a:t>のオフセット項を使ったモデリングを説明</a:t>
            </a:r>
            <a:endParaRPr lang="en-US" altLang="ja-JP" dirty="0" smtClean="0"/>
          </a:p>
          <a:p>
            <a:r>
              <a:rPr lang="ja-JP" altLang="en-US" dirty="0" smtClean="0"/>
              <a:t>第</a:t>
            </a:r>
            <a:r>
              <a:rPr lang="en-US" altLang="ja-JP" dirty="0" smtClean="0"/>
              <a:t>7</a:t>
            </a:r>
            <a:r>
              <a:rPr lang="ja-JP" altLang="en-US" dirty="0"/>
              <a:t>章</a:t>
            </a:r>
            <a:r>
              <a:rPr lang="en-US" altLang="ja-JP" dirty="0"/>
              <a:t>: </a:t>
            </a:r>
            <a:r>
              <a:rPr lang="ja-JP" altLang="en-US" dirty="0"/>
              <a:t>一般化線形混合モデル（</a:t>
            </a:r>
            <a:r>
              <a:rPr lang="en-US" altLang="ja-JP" dirty="0"/>
              <a:t>GLMM</a:t>
            </a:r>
            <a:r>
              <a:rPr lang="ja-JP" altLang="en-US" dirty="0"/>
              <a:t>） </a:t>
            </a:r>
            <a:r>
              <a:rPr lang="en-US" altLang="ja-JP" dirty="0"/>
              <a:t>- </a:t>
            </a:r>
            <a:r>
              <a:rPr lang="ja-JP" altLang="en-US" dirty="0"/>
              <a:t>個体差のモデリング </a:t>
            </a:r>
            <a:r>
              <a:rPr lang="en-US" altLang="ja-JP" dirty="0" smtClean="0"/>
              <a:t>–</a:t>
            </a:r>
          </a:p>
          <a:p>
            <a:pPr lvl="1"/>
            <a:r>
              <a:rPr lang="en-US" altLang="ja-JP" dirty="0" smtClean="0"/>
              <a:t>GLM</a:t>
            </a:r>
            <a:r>
              <a:rPr lang="ja-JP" altLang="en-US" dirty="0" smtClean="0"/>
              <a:t>を</a:t>
            </a:r>
            <a:r>
              <a:rPr lang="en-US" altLang="ja-JP" dirty="0" smtClean="0"/>
              <a:t>GLMM</a:t>
            </a:r>
            <a:r>
              <a:rPr lang="ja-JP" altLang="en-US" dirty="0" smtClean="0"/>
              <a:t>に拡張して，固定効果・ランダム効果（</a:t>
            </a:r>
            <a:r>
              <a:rPr lang="ja-JP" altLang="en-US" dirty="0"/>
              <a:t>個体差・</a:t>
            </a:r>
            <a:r>
              <a:rPr lang="ja-JP" altLang="en-US" dirty="0" smtClean="0"/>
              <a:t>場所等</a:t>
            </a:r>
            <a:r>
              <a:rPr lang="ja-JP" altLang="en-US" dirty="0"/>
              <a:t>を</a:t>
            </a:r>
            <a:r>
              <a:rPr lang="ja-JP" altLang="en-US" dirty="0" smtClean="0"/>
              <a:t>表現を組みこむ</a:t>
            </a:r>
            <a:r>
              <a:rPr lang="en-US" altLang="ja-JP" dirty="0" smtClean="0"/>
              <a:t> </a:t>
            </a:r>
            <a:endParaRPr lang="en-US" altLang="ja-JP" dirty="0"/>
          </a:p>
          <a:p>
            <a:r>
              <a:rPr lang="ja-JP" altLang="en-US" dirty="0"/>
              <a:t>第</a:t>
            </a:r>
            <a:r>
              <a:rPr lang="en-US" altLang="ja-JP" dirty="0"/>
              <a:t>8</a:t>
            </a:r>
            <a:r>
              <a:rPr lang="ja-JP" altLang="en-US" dirty="0"/>
              <a:t>章</a:t>
            </a:r>
            <a:r>
              <a:rPr lang="en-US" altLang="ja-JP" dirty="0"/>
              <a:t>: MCMC</a:t>
            </a:r>
            <a:r>
              <a:rPr lang="ja-JP" altLang="en-US" dirty="0"/>
              <a:t>とベイズ統計</a:t>
            </a:r>
            <a:r>
              <a:rPr lang="ja-JP" altLang="en-US" dirty="0" smtClean="0"/>
              <a:t>モデル</a:t>
            </a:r>
            <a:endParaRPr lang="en-US" altLang="ja-JP" dirty="0" smtClean="0"/>
          </a:p>
          <a:p>
            <a:pPr lvl="1"/>
            <a:r>
              <a:rPr lang="ja-JP" altLang="en-US" dirty="0" smtClean="0"/>
              <a:t>マルコフ連鎖モンテカルロ法</a:t>
            </a:r>
            <a:r>
              <a:rPr lang="en-US" altLang="ja-JP" dirty="0" smtClean="0"/>
              <a:t>(MCMC)</a:t>
            </a:r>
            <a:r>
              <a:rPr lang="ja-JP" altLang="en-US" dirty="0" smtClean="0"/>
              <a:t>を導入し，ベイズ統計モデリングを概観</a:t>
            </a:r>
            <a:endParaRPr lang="en-US" altLang="ja-JP" dirty="0" smtClean="0"/>
          </a:p>
          <a:p>
            <a:r>
              <a:rPr lang="ja-JP" altLang="en-US" dirty="0" smtClean="0"/>
              <a:t>第</a:t>
            </a:r>
            <a:r>
              <a:rPr lang="en-US" altLang="ja-JP" dirty="0" smtClean="0"/>
              <a:t>9</a:t>
            </a:r>
            <a:r>
              <a:rPr lang="ja-JP" altLang="en-US" dirty="0" smtClean="0"/>
              <a:t>章</a:t>
            </a:r>
            <a:r>
              <a:rPr lang="en-US" altLang="ja-JP" dirty="0" smtClean="0"/>
              <a:t>: </a:t>
            </a:r>
            <a:r>
              <a:rPr lang="en-US" altLang="ja-JP" dirty="0"/>
              <a:t>GLM</a:t>
            </a:r>
            <a:r>
              <a:rPr lang="ja-JP" altLang="en-US" dirty="0"/>
              <a:t>のベイズモデル化と事後分布の</a:t>
            </a:r>
            <a:r>
              <a:rPr lang="ja-JP" altLang="en-US" dirty="0" smtClean="0"/>
              <a:t>推定</a:t>
            </a:r>
            <a:endParaRPr lang="en-US" altLang="ja-JP" dirty="0" smtClean="0"/>
          </a:p>
          <a:p>
            <a:pPr lvl="1"/>
            <a:r>
              <a:rPr lang="en-US" altLang="ja-JP" dirty="0" smtClean="0"/>
              <a:t>GLM</a:t>
            </a:r>
            <a:r>
              <a:rPr lang="ja-JP" altLang="en-US" dirty="0" smtClean="0"/>
              <a:t>をベイズモデル化し，汎用性のある</a:t>
            </a:r>
            <a:r>
              <a:rPr lang="en-US" altLang="ja-JP" dirty="0" smtClean="0"/>
              <a:t>MCMC</a:t>
            </a:r>
            <a:r>
              <a:rPr lang="ja-JP" altLang="en-US" dirty="0" smtClean="0"/>
              <a:t>サンプルソフトウェアを使用して複数のパラメータを推定する方法を説明</a:t>
            </a:r>
            <a:endParaRPr lang="en-US" altLang="ja-JP" dirty="0"/>
          </a:p>
          <a:p>
            <a:r>
              <a:rPr lang="ja-JP" altLang="en-US" dirty="0"/>
              <a:t>第</a:t>
            </a:r>
            <a:r>
              <a:rPr lang="en-US" altLang="ja-JP" dirty="0"/>
              <a:t>10</a:t>
            </a:r>
            <a:r>
              <a:rPr lang="ja-JP" altLang="en-US" dirty="0"/>
              <a:t>章</a:t>
            </a:r>
            <a:r>
              <a:rPr lang="en-US" altLang="ja-JP" dirty="0"/>
              <a:t>: </a:t>
            </a:r>
            <a:r>
              <a:rPr lang="ja-JP" altLang="en-US" dirty="0"/>
              <a:t>階層ベイズモデル </a:t>
            </a:r>
            <a:r>
              <a:rPr lang="en-US" altLang="ja-JP" dirty="0"/>
              <a:t>– GLMM</a:t>
            </a:r>
            <a:r>
              <a:rPr lang="ja-JP" altLang="en-US" dirty="0"/>
              <a:t>の</a:t>
            </a:r>
            <a:r>
              <a:rPr lang="ja-JP" altLang="en-US" dirty="0" smtClean="0"/>
              <a:t>ベイズモデル化</a:t>
            </a:r>
            <a:endParaRPr lang="en-US" altLang="ja-JP" dirty="0" smtClean="0"/>
          </a:p>
          <a:p>
            <a:pPr lvl="1"/>
            <a:r>
              <a:rPr lang="en-US" altLang="ja-JP" dirty="0" smtClean="0"/>
              <a:t>GLMM</a:t>
            </a:r>
            <a:r>
              <a:rPr lang="ja-JP" altLang="en-US" dirty="0" smtClean="0"/>
              <a:t>をベイズモデル化した階層ベイズモデル（</a:t>
            </a:r>
            <a:r>
              <a:rPr lang="en-US" altLang="ja-JP" dirty="0" smtClean="0"/>
              <a:t>Hierarchical Bayesian Model</a:t>
            </a:r>
            <a:r>
              <a:rPr lang="ja-JP" altLang="en-US" dirty="0" smtClean="0"/>
              <a:t>）について説明し，個体差や場所といった「局所的な」パラメータの扱い方を検討</a:t>
            </a:r>
            <a:endParaRPr lang="en-US" altLang="ja-JP" dirty="0"/>
          </a:p>
          <a:p>
            <a:r>
              <a:rPr lang="ja-JP" altLang="en-US" dirty="0"/>
              <a:t>第</a:t>
            </a:r>
            <a:r>
              <a:rPr lang="en-US" altLang="ja-JP" dirty="0"/>
              <a:t>11</a:t>
            </a:r>
            <a:r>
              <a:rPr lang="ja-JP" altLang="en-US" dirty="0"/>
              <a:t>章</a:t>
            </a:r>
            <a:r>
              <a:rPr lang="en-US" altLang="ja-JP" dirty="0"/>
              <a:t>: </a:t>
            </a:r>
            <a:r>
              <a:rPr lang="ja-JP" altLang="en-US" dirty="0"/>
              <a:t>空間構造のある階層</a:t>
            </a:r>
            <a:r>
              <a:rPr lang="ja-JP" altLang="en-US" dirty="0" smtClean="0"/>
              <a:t>ベイズモデル</a:t>
            </a:r>
            <a:endParaRPr lang="en-US" altLang="ja-JP" dirty="0" smtClean="0"/>
          </a:p>
          <a:p>
            <a:pPr lvl="1"/>
            <a:r>
              <a:rPr lang="ja-JP" altLang="en-US" dirty="0" smtClean="0"/>
              <a:t>階層ベイズモデルの応用例として，空間構造を考慮した統計モデルを照会</a:t>
            </a:r>
            <a:endParaRPr lang="en-US" altLang="ja-JP" dirty="0" smtClean="0"/>
          </a:p>
          <a:p>
            <a:pPr lvl="1"/>
            <a:endParaRPr lang="en-US" altLang="ja-JP" dirty="0"/>
          </a:p>
          <a:p>
            <a:pPr lvl="1"/>
            <a:endParaRPr lang="en-US" altLang="ja-JP" dirty="0"/>
          </a:p>
        </p:txBody>
      </p:sp>
    </p:spTree>
    <p:extLst>
      <p:ext uri="{BB962C8B-B14F-4D97-AF65-F5344CB8AC3E}">
        <p14:creationId xmlns:p14="http://schemas.microsoft.com/office/powerpoint/2010/main" val="62959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2. </a:t>
            </a:r>
            <a:r>
              <a:rPr kumimoji="1" lang="ja-JP" altLang="en-US" dirty="0" smtClean="0"/>
              <a:t>確率分布と統計モデルの最尤推定</a:t>
            </a:r>
            <a:endParaRPr kumimoji="1" lang="ja-JP" altLang="en-US" dirty="0"/>
          </a:p>
        </p:txBody>
      </p:sp>
    </p:spTree>
    <p:extLst>
      <p:ext uri="{BB962C8B-B14F-4D97-AF65-F5344CB8AC3E}">
        <p14:creationId xmlns:p14="http://schemas.microsoft.com/office/powerpoint/2010/main" val="3432135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5231284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en-US" altLang="ja-JP" dirty="0" smtClean="0"/>
              <a:t>2.2. </a:t>
            </a:r>
            <a:r>
              <a:rPr kumimoji="1" lang="ja-JP" altLang="en-US" dirty="0" smtClean="0"/>
              <a:t>データと確率分布の対応関係をながめる</a:t>
            </a:r>
            <a:endParaRPr kumimoji="1" lang="ja-JP" altLang="en-US" dirty="0"/>
          </a:p>
        </p:txBody>
      </p:sp>
      <p:pic>
        <p:nvPicPr>
          <p:cNvPr id="4" name="図 3"/>
          <p:cNvPicPr>
            <a:picLocks noChangeAspect="1"/>
          </p:cNvPicPr>
          <p:nvPr/>
        </p:nvPicPr>
        <p:blipFill>
          <a:blip r:embed="rId6"/>
          <a:stretch>
            <a:fillRect/>
          </a:stretch>
        </p:blipFill>
        <p:spPr>
          <a:xfrm>
            <a:off x="709971" y="2857714"/>
            <a:ext cx="5752381" cy="3342857"/>
          </a:xfrm>
          <a:prstGeom prst="rect">
            <a:avLst/>
          </a:prstGeom>
        </p:spPr>
      </p:pic>
      <p:sp>
        <p:nvSpPr>
          <p:cNvPr id="3" name="コンテンツ プレースホルダー 2"/>
          <p:cNvSpPr>
            <a:spLocks noGrp="1"/>
          </p:cNvSpPr>
          <p:nvPr>
            <p:ph idx="1"/>
          </p:nvPr>
        </p:nvSpPr>
        <p:spPr/>
        <p:txBody>
          <a:bodyPr/>
          <a:lstStyle/>
          <a:p>
            <a:r>
              <a:rPr kumimoji="1" lang="ja-JP" altLang="en-US" dirty="0" smtClean="0"/>
              <a:t>統計モデリングでは、確率分布を用いることで，ばらつきのある事象・現象を記述できる</a:t>
            </a:r>
            <a:endParaRPr kumimoji="1" lang="en-US" altLang="ja-JP" dirty="0" smtClean="0"/>
          </a:p>
          <a:p>
            <a:pPr lvl="1"/>
            <a:r>
              <a:rPr lang="en-US" altLang="ja-JP" dirty="0" smtClean="0"/>
              <a:t>Y</a:t>
            </a:r>
            <a:r>
              <a:rPr lang="es-ES" altLang="ja-JP" dirty="0" smtClean="0"/>
              <a:t> </a:t>
            </a:r>
            <a:r>
              <a:rPr lang="es-ES" altLang="ja-JP" dirty="0"/>
              <a:t>&lt;- 0:9</a:t>
            </a:r>
          </a:p>
          <a:p>
            <a:pPr lvl="1"/>
            <a:r>
              <a:rPr lang="es-ES" altLang="ja-JP" dirty="0" err="1"/>
              <a:t>prob</a:t>
            </a:r>
            <a:r>
              <a:rPr lang="es-ES" altLang="ja-JP" dirty="0"/>
              <a:t> &lt;- </a:t>
            </a:r>
            <a:r>
              <a:rPr lang="es-ES" altLang="ja-JP" dirty="0" err="1"/>
              <a:t>dpois</a:t>
            </a:r>
            <a:r>
              <a:rPr lang="es-ES" altLang="ja-JP" dirty="0"/>
              <a:t>(y, lambda = 3.56)</a:t>
            </a:r>
          </a:p>
          <a:p>
            <a:pPr lvl="1"/>
            <a:r>
              <a:rPr lang="es-ES" altLang="ja-JP" dirty="0" err="1"/>
              <a:t>plot</a:t>
            </a:r>
            <a:r>
              <a:rPr lang="es-ES" altLang="ja-JP" dirty="0"/>
              <a:t>(</a:t>
            </a:r>
            <a:r>
              <a:rPr lang="es-ES" altLang="ja-JP" dirty="0" err="1"/>
              <a:t>y,prob,type</a:t>
            </a:r>
            <a:r>
              <a:rPr lang="es-ES" altLang="ja-JP" dirty="0"/>
              <a:t> = "b", </a:t>
            </a:r>
            <a:r>
              <a:rPr lang="es-ES" altLang="ja-JP" dirty="0" err="1"/>
              <a:t>lty</a:t>
            </a:r>
            <a:r>
              <a:rPr lang="es-ES" altLang="ja-JP" dirty="0"/>
              <a:t>=2)</a:t>
            </a:r>
          </a:p>
          <a:p>
            <a:pPr lvl="1"/>
            <a:endParaRPr kumimoji="1" lang="ja-JP" altLang="en-US" dirty="0"/>
          </a:p>
        </p:txBody>
      </p:sp>
      <p:sp>
        <p:nvSpPr>
          <p:cNvPr id="5" name="テキスト ボックス 4"/>
          <p:cNvSpPr txBox="1"/>
          <p:nvPr/>
        </p:nvSpPr>
        <p:spPr>
          <a:xfrm>
            <a:off x="3819514" y="1676288"/>
            <a:ext cx="4870461" cy="1498872"/>
          </a:xfrm>
          <a:prstGeom prst="rect">
            <a:avLst/>
          </a:prstGeom>
          <a:noFill/>
        </p:spPr>
        <p:txBody>
          <a:bodyPr wrap="square" lIns="0" tIns="36576" rIns="0" bIns="0" rtlCol="0">
            <a:spAutoFit/>
          </a:bodyPr>
          <a:lstStyle/>
          <a:p>
            <a:pPr marL="356616" indent="-356616">
              <a:spcBef>
                <a:spcPts val="600"/>
              </a:spcBef>
              <a:buClr>
                <a:schemeClr val="accent2"/>
              </a:buClr>
              <a:buSzPct val="70000"/>
              <a:buFont typeface="Arial" pitchFamily="34" charset="0"/>
              <a:buChar char="►"/>
            </a:pP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400" dirty="0">
                <a:solidFill>
                  <a:schemeClr val="bg1"/>
                </a:solidFill>
                <a:latin typeface="EYInterstate Light" panose="02000506000000020004" pitchFamily="2" charset="0"/>
                <a:ea typeface="ＭＳ Ｐゴシック" panose="020B0600070205080204" pitchFamily="50" charset="-128"/>
              </a:rPr>
              <a:t>に</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0</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から</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9</a:t>
            </a:r>
            <a:r>
              <a:rPr kumimoji="1" lang="ja-JP" altLang="en-US" sz="1400" dirty="0" err="1" smtClean="0">
                <a:solidFill>
                  <a:schemeClr val="bg1"/>
                </a:solidFill>
                <a:latin typeface="EYInterstate Light" panose="02000506000000020004" pitchFamily="2" charset="0"/>
                <a:ea typeface="ＭＳ Ｐゴシック" panose="020B0600070205080204" pitchFamily="50" charset="-128"/>
              </a:rPr>
              <a:t>までの</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数値を格納</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356616" indent="-356616">
              <a:spcBef>
                <a:spcPts val="600"/>
              </a:spcBef>
              <a:buClr>
                <a:schemeClr val="accent2"/>
              </a:buClr>
              <a:buSzPct val="70000"/>
              <a:buFont typeface="Arial" pitchFamily="34" charset="0"/>
              <a:buChar char="►"/>
            </a:pPr>
            <a:r>
              <a:rPr kumimoji="1" lang="en-US" altLang="ja-JP" sz="1400" dirty="0" err="1" smtClean="0">
                <a:solidFill>
                  <a:schemeClr val="bg1"/>
                </a:solidFill>
                <a:latin typeface="EYInterstate Light" panose="02000506000000020004" pitchFamily="2" charset="0"/>
                <a:ea typeface="ＭＳ Ｐゴシック" panose="020B0600070205080204" pitchFamily="50" charset="-128"/>
              </a:rPr>
              <a:t>Prob</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オブジェクトに「ある個体の種子数が</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個ある確率」格納</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356616" indent="-356616">
              <a:spcBef>
                <a:spcPts val="600"/>
              </a:spcBef>
              <a:spcAft>
                <a:spcPts val="600"/>
              </a:spcAft>
              <a:buClr>
                <a:schemeClr val="accent2"/>
              </a:buClr>
              <a:buSzPct val="70000"/>
              <a:buFont typeface="Arial" pitchFamily="34" charset="0"/>
              <a:buChar char="►"/>
            </a:pP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Plot()</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関数：種子数</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と確率</a:t>
            </a:r>
            <a:r>
              <a:rPr kumimoji="1" lang="en-US" altLang="ja-JP" sz="1400" dirty="0" err="1" smtClean="0">
                <a:solidFill>
                  <a:schemeClr val="bg1"/>
                </a:solidFill>
                <a:latin typeface="EYInterstate Light" panose="02000506000000020004" pitchFamily="2" charset="0"/>
                <a:ea typeface="ＭＳ Ｐゴシック" panose="020B0600070205080204" pitchFamily="50" charset="-128"/>
              </a:rPr>
              <a:t>Prob</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図示</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813816" lvl="1" indent="-356616">
              <a:spcBef>
                <a:spcPts val="600"/>
              </a:spcBef>
              <a:buClr>
                <a:schemeClr val="accent2"/>
              </a:buClr>
              <a:buSzPct val="70000"/>
              <a:buFont typeface="Arial" pitchFamily="34" charset="0"/>
              <a:buChar char="►"/>
            </a:pP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Type =“b”: </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丸と折線による図示</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813816" lvl="1" indent="-356616">
              <a:spcBef>
                <a:spcPts val="600"/>
              </a:spcBef>
              <a:buClr>
                <a:schemeClr val="accent2"/>
              </a:buClr>
              <a:buSzPct val="70000"/>
              <a:buFont typeface="Arial" pitchFamily="34" charset="0"/>
              <a:buChar char="►"/>
            </a:pPr>
            <a:r>
              <a:rPr kumimoji="1" lang="en-US" altLang="ja-JP" sz="1400" dirty="0" err="1" smtClean="0">
                <a:solidFill>
                  <a:schemeClr val="bg1"/>
                </a:solidFill>
                <a:latin typeface="EYInterstate Light" panose="02000506000000020004" pitchFamily="2" charset="0"/>
                <a:ea typeface="ＭＳ Ｐゴシック" panose="020B0600070205080204" pitchFamily="50" charset="-128"/>
              </a:rPr>
              <a:t>lty</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=2: </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折線は破線</a:t>
            </a:r>
          </a:p>
        </p:txBody>
      </p:sp>
    </p:spTree>
    <p:extLst>
      <p:ext uri="{BB962C8B-B14F-4D97-AF65-F5344CB8AC3E}">
        <p14:creationId xmlns:p14="http://schemas.microsoft.com/office/powerpoint/2010/main" val="2229848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1777</TotalTime>
  <Words>3313</Words>
  <Application>Microsoft Office PowerPoint</Application>
  <PresentationFormat>画面に合わせる (4:3)</PresentationFormat>
  <Paragraphs>325</Paragraphs>
  <Slides>24</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4</vt:i4>
      </vt:variant>
      <vt:variant>
        <vt:lpstr>埋め込まれた OLE サーバー</vt:lpstr>
      </vt:variant>
      <vt:variant>
        <vt:i4>1</vt:i4>
      </vt:variant>
      <vt:variant>
        <vt:lpstr>スライド タイトル</vt:lpstr>
      </vt:variant>
      <vt:variant>
        <vt:i4>24</vt:i4>
      </vt:variant>
    </vt:vector>
  </HeadingPairs>
  <TitlesOfParts>
    <vt:vector size="34" baseType="lpstr">
      <vt:lpstr>ＭＳ Ｐゴシック</vt:lpstr>
      <vt:lpstr>Arial</vt:lpstr>
      <vt:lpstr>Cambria Math</vt:lpstr>
      <vt:lpstr>EYInterstate Light</vt:lpstr>
      <vt:lpstr>Lucida Console</vt:lpstr>
      <vt:lpstr>EY regular presentation 2015 v1</vt:lpstr>
      <vt:lpstr>EY light projection</vt:lpstr>
      <vt:lpstr>EY dark print</vt:lpstr>
      <vt:lpstr>EY dark projection</vt:lpstr>
      <vt:lpstr>think-cell Slide</vt:lpstr>
      <vt:lpstr>データ解析のための統計モデリング入門 一般化線形モデル・階層ベイズモデル・MCMC</vt:lpstr>
      <vt:lpstr>はじめに</vt:lpstr>
      <vt:lpstr>1. データを理解するために統計モデルを作る</vt:lpstr>
      <vt:lpstr>1.1 統計モデル：なぜ「統計」な「モデル」?</vt:lpstr>
      <vt:lpstr>1.3 一般化線形モデルの導入とベイズ的拡張</vt:lpstr>
      <vt:lpstr>1.3 一般化線形モデルの導入とベイズ的拡張</vt:lpstr>
      <vt:lpstr>1.3 一般化線形モデルの導入とベイズ的拡張</vt:lpstr>
      <vt:lpstr>2. 確率分布と統計モデルの最尤推定</vt:lpstr>
      <vt:lpstr>2.2. データと確率分布の対応関係をながめる</vt:lpstr>
      <vt:lpstr>2.3 ポアソン分布とは何か</vt:lpstr>
      <vt:lpstr>2.4 ポアソン分布のパラメータの最尤推定</vt:lpstr>
      <vt:lpstr>2.4 ポアソン分布のパラメータの最尤推定</vt:lpstr>
      <vt:lpstr>2.5 統計モデルの要点：乱数発生・推定・予測</vt:lpstr>
      <vt:lpstr>2.6 確率分布の選びかた</vt:lpstr>
      <vt:lpstr>3. 一般化線形モデル（GLM） - ポアソン回帰</vt:lpstr>
      <vt:lpstr>3.1 例題：個体ごとに平均種子数が異なる場合</vt:lpstr>
      <vt:lpstr>3.2 観測データの概要</vt:lpstr>
      <vt:lpstr>3.3 統計モデリングに使用するデータの図示</vt:lpstr>
      <vt:lpstr>3.4 ポアソン回帰の統計モデル</vt:lpstr>
      <vt:lpstr>3.4 ポアソン回帰の統計モデル</vt:lpstr>
      <vt:lpstr>3.4 ポアソン回帰の統計モデル</vt:lpstr>
      <vt:lpstr>3.4 ポアソン回帰の統計モデル</vt:lpstr>
      <vt:lpstr>3.5 説明変数が因子型の統計モデル</vt:lpstr>
      <vt:lpstr>3.6 説明変数が数量型+因子型の統計モデル</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タイトル（30 pt.） タイトル（2行目）</dc:title>
  <dc:creator>EY Japan</dc:creator>
  <cp:keywords>global; PowerPoint; Templates; ribbon; Branding Zone; branding; brand; office</cp:keywords>
  <cp:lastModifiedBy>EY Japan</cp:lastModifiedBy>
  <cp:revision>184</cp:revision>
  <dcterms:created xsi:type="dcterms:W3CDTF">2017-08-27T14:12:29Z</dcterms:created>
  <dcterms:modified xsi:type="dcterms:W3CDTF">2017-09-25T03:37:38Z</dcterms:modified>
  <cp:contentStatus>Approved</cp:contentStatus>
</cp:coreProperties>
</file>