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3.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 id="2147483708" r:id="rId2"/>
    <p:sldMasterId id="2147483680" r:id="rId3"/>
    <p:sldMasterId id="2147483694" r:id="rId4"/>
  </p:sldMasterIdLst>
  <p:notesMasterIdLst>
    <p:notesMasterId r:id="rId40"/>
  </p:notesMasterIdLst>
  <p:handoutMasterIdLst>
    <p:handoutMasterId r:id="rId41"/>
  </p:handoutMasterIdLst>
  <p:sldIdLst>
    <p:sldId id="260" r:id="rId5"/>
    <p:sldId id="262" r:id="rId6"/>
    <p:sldId id="263" r:id="rId7"/>
    <p:sldId id="264" r:id="rId8"/>
    <p:sldId id="265" r:id="rId9"/>
    <p:sldId id="269" r:id="rId10"/>
    <p:sldId id="270" r:id="rId11"/>
    <p:sldId id="271" r:id="rId12"/>
    <p:sldId id="272" r:id="rId13"/>
    <p:sldId id="274" r:id="rId14"/>
    <p:sldId id="273" r:id="rId15"/>
    <p:sldId id="275" r:id="rId16"/>
    <p:sldId id="276" r:id="rId17"/>
    <p:sldId id="280" r:id="rId18"/>
    <p:sldId id="279" r:id="rId19"/>
    <p:sldId id="277" r:id="rId20"/>
    <p:sldId id="278" r:id="rId21"/>
    <p:sldId id="281" r:id="rId22"/>
    <p:sldId id="282" r:id="rId23"/>
    <p:sldId id="283" r:id="rId24"/>
    <p:sldId id="284" r:id="rId25"/>
    <p:sldId id="285" r:id="rId26"/>
    <p:sldId id="286" r:id="rId27"/>
    <p:sldId id="287" r:id="rId28"/>
    <p:sldId id="289" r:id="rId29"/>
    <p:sldId id="288" r:id="rId30"/>
    <p:sldId id="290" r:id="rId31"/>
    <p:sldId id="291" r:id="rId32"/>
    <p:sldId id="292" r:id="rId33"/>
    <p:sldId id="293" r:id="rId34"/>
    <p:sldId id="294" r:id="rId35"/>
    <p:sldId id="295" r:id="rId36"/>
    <p:sldId id="296" r:id="rId37"/>
    <p:sldId id="297" r:id="rId38"/>
    <p:sldId id="298" r:id="rId39"/>
  </p:sldIdLst>
  <p:sldSz cx="9144000" cy="6858000" type="screen4x3"/>
  <p:notesSz cx="7315200" cy="96012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663" userDrawn="1">
          <p15:clr>
            <a:srgbClr val="A4A3A4"/>
          </p15:clr>
        </p15:guide>
        <p15:guide id="3" orient="horz" pos="913" userDrawn="1">
          <p15:clr>
            <a:srgbClr val="A4A3A4"/>
          </p15:clr>
        </p15:guide>
        <p15:guide id="4" orient="horz" pos="3858">
          <p15:clr>
            <a:srgbClr val="A4A3A4"/>
          </p15:clr>
        </p15:guide>
        <p15:guide id="5" orient="horz" pos="127">
          <p15:clr>
            <a:srgbClr val="A4A3A4"/>
          </p15:clr>
        </p15:guide>
        <p15:guide id="6" orient="horz" pos="4319">
          <p15:clr>
            <a:srgbClr val="A4A3A4"/>
          </p15:clr>
        </p15:guide>
        <p15:guide id="7" orient="horz" pos="4111">
          <p15:clr>
            <a:srgbClr val="A4A3A4"/>
          </p15:clr>
        </p15:guide>
        <p15:guide id="8" pos="2886">
          <p15:clr>
            <a:srgbClr val="A4A3A4"/>
          </p15:clr>
        </p15:guide>
        <p15:guide id="9" pos="286">
          <p15:clr>
            <a:srgbClr val="A4A3A4"/>
          </p15:clr>
        </p15:guide>
        <p15:guide id="10" pos="5473">
          <p15:clr>
            <a:srgbClr val="A4A3A4"/>
          </p15:clr>
        </p15:guide>
        <p15:guide id="11" pos="2937">
          <p15:clr>
            <a:srgbClr val="A4A3A4"/>
          </p15:clr>
        </p15:guide>
        <p15:guide id="12" pos="521" userDrawn="1">
          <p15:clr>
            <a:srgbClr val="A4A3A4"/>
          </p15:clr>
        </p15:guide>
        <p15:guide id="13" orient="horz" pos="799" userDrawn="1">
          <p15:clr>
            <a:srgbClr val="A4A3A4"/>
          </p15:clr>
        </p15:guide>
        <p15:guide id="14" pos="748"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Y Japan" initials="KM" lastIdx="1" clrIdx="0">
    <p:extLst>
      <p:ext uri="{19B8F6BF-5375-455C-9EA6-DF929625EA0E}">
        <p15:presenceInfo xmlns:p15="http://schemas.microsoft.com/office/powerpoint/2012/main" userId="EY Jap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04040"/>
    <a:srgbClr val="FFFFFF"/>
    <a:srgbClr val="FFD200"/>
    <a:srgbClr val="FFE600"/>
    <a:srgbClr val="000000"/>
    <a:srgbClr val="FF00FF"/>
    <a:srgbClr val="FF0090"/>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000" autoAdjust="0"/>
    <p:restoredTop sz="34938" autoAdjust="0"/>
  </p:normalViewPr>
  <p:slideViewPr>
    <p:cSldViewPr snapToGrid="0" snapToObjects="1" showGuides="1">
      <p:cViewPr varScale="1">
        <p:scale>
          <a:sx n="84" d="100"/>
          <a:sy n="84" d="100"/>
        </p:scale>
        <p:origin x="90" y="630"/>
      </p:cViewPr>
      <p:guideLst>
        <p:guide orient="horz" pos="2160"/>
        <p:guide orient="horz" pos="663"/>
        <p:guide orient="horz" pos="913"/>
        <p:guide orient="horz" pos="3858"/>
        <p:guide orient="horz" pos="127"/>
        <p:guide orient="horz" pos="4319"/>
        <p:guide orient="horz" pos="4111"/>
        <p:guide pos="2886"/>
        <p:guide pos="286"/>
        <p:guide pos="5473"/>
        <p:guide pos="2937"/>
        <p:guide pos="521"/>
        <p:guide orient="horz" pos="799"/>
        <p:guide pos="748"/>
      </p:guideLst>
    </p:cSldViewPr>
  </p:slideViewPr>
  <p:outlineViewPr>
    <p:cViewPr varScale="1">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p:scale>
          <a:sx n="200" d="100"/>
          <a:sy n="200" d="100"/>
        </p:scale>
        <p:origin x="612" y="274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GB" dirty="0">
              <a:latin typeface="Arial" pitchFamily="34" charset="0"/>
            </a:endParaRPr>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75A85089-C692-4DEA-AC49-04CF34D4FE14}" type="datetimeFigureOut">
              <a:rPr lang="en-GB" smtClean="0">
                <a:latin typeface="Arial" pitchFamily="34" charset="0"/>
              </a:rPr>
              <a:pPr/>
              <a:t>31/10/2017</a:t>
            </a:fld>
            <a:endParaRPr lang="en-GB" dirty="0">
              <a:latin typeface="Arial" pitchFamily="34" charset="0"/>
            </a:endParaRPr>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GB" dirty="0">
              <a:latin typeface="Arial" pitchFamily="34" charset="0"/>
            </a:endParaRPr>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3A5C721-4BB5-4DB6-AD65-4BA2A62B05B6}" type="slidenum">
              <a:rPr lang="en-GB" smtClean="0">
                <a:latin typeface="Arial" pitchFamily="34" charset="0"/>
              </a:rPr>
              <a:pPr/>
              <a:t>‹#›</a:t>
            </a:fld>
            <a:endParaRPr lang="en-GB" dirty="0">
              <a:latin typeface="Arial" pitchFamily="34"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atin typeface="Arial" pitchFamily="34" charset="0"/>
              </a:defRPr>
            </a:lvl1pPr>
          </a:lstStyle>
          <a:p>
            <a:endParaRPr lang="en-GB"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atin typeface="Arial" pitchFamily="34" charset="0"/>
              </a:defRPr>
            </a:lvl1pPr>
          </a:lstStyle>
          <a:p>
            <a:fld id="{8045EBA9-A28D-4849-BFEA-AA04F6A21B63}" type="datetimeFigureOut">
              <a:rPr lang="en-GB" smtClean="0"/>
              <a:pPr/>
              <a:t>31/10/2017</a:t>
            </a:fld>
            <a:endParaRPr lang="en-GB"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GB"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atin typeface="Arial" pitchFamily="34" charset="0"/>
              </a:defRPr>
            </a:lvl1pPr>
          </a:lstStyle>
          <a:p>
            <a:endParaRPr lang="en-GB"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atin typeface="Arial" pitchFamily="34" charset="0"/>
              </a:defRPr>
            </a:lvl1pPr>
          </a:lstStyle>
          <a:p>
            <a:fld id="{5B43D19E-BFDB-4C92-8EDD-32EDDA8F41DF}" type="slidenum">
              <a:rPr lang="en-GB" smtClean="0"/>
              <a:pPr/>
              <a:t>‹#›</a:t>
            </a:fld>
            <a:endParaRPr lang="en-GB" dirty="0"/>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7.wmf"/><Relationship Id="rId1" Type="http://schemas.openxmlformats.org/officeDocument/2006/relationships/slideMaster" Target="../slideMasters/slideMaster2.xml"/><Relationship Id="rId4" Type="http://schemas.openxmlformats.org/officeDocument/2006/relationships/image" Target="../media/image4.w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wmf"/><Relationship Id="rId1" Type="http://schemas.openxmlformats.org/officeDocument/2006/relationships/slideMaster" Target="../slideMasters/slideMaster3.xml"/><Relationship Id="rId4" Type="http://schemas.openxmlformats.org/officeDocument/2006/relationships/image" Target="../media/image13.wmf"/></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4.wmf"/><Relationship Id="rId1" Type="http://schemas.openxmlformats.org/officeDocument/2006/relationships/slideMaster" Target="../slideMasters/slideMaster3.xml"/><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5.wmf"/><Relationship Id="rId1" Type="http://schemas.openxmlformats.org/officeDocument/2006/relationships/slideMaster" Target="../slideMasters/slideMaster4.xml"/><Relationship Id="rId4" Type="http://schemas.openxmlformats.org/officeDocument/2006/relationships/image" Target="../media/image19.emf"/></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7.wmf"/><Relationship Id="rId1" Type="http://schemas.openxmlformats.org/officeDocument/2006/relationships/slideMaster" Target="../slideMasters/slideMaster4.xml"/><Relationship Id="rId4" Type="http://schemas.openxmlformats.org/officeDocument/2006/relationships/image" Target="../media/image18.wmf"/></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0"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latin typeface="ＭＳ Ｐゴシック" panose="020B0600070205080204" pitchFamily="50" charset="-128"/>
              <a:ea typeface="ＭＳ Ｐゴシック" panose="020B0600070205080204" pitchFamily="50" charset="-128"/>
            </a:endParaRPr>
          </a:p>
        </p:txBody>
      </p:sp>
      <p:sp>
        <p:nvSpPr>
          <p:cNvPr id="12" name="Title 1"/>
          <p:cNvSpPr>
            <a:spLocks noGrp="1"/>
          </p:cNvSpPr>
          <p:nvPr>
            <p:ph type="ctrTitle"/>
          </p:nvPr>
        </p:nvSpPr>
        <p:spPr>
          <a:xfrm>
            <a:off x="2212847" y="2240280"/>
            <a:ext cx="6217920" cy="860400"/>
          </a:xfrm>
        </p:spPr>
        <p:txBody>
          <a:bodyPr/>
          <a:lstStyle>
            <a:lvl1pPr>
              <a:defRPr>
                <a:solidFill>
                  <a:srgbClr val="404040"/>
                </a:solidFill>
                <a:latin typeface="EYInterstate Light" panose="02000506000000020004" pitchFamily="2" charset="0"/>
                <a:cs typeface="Arial" pitchFamily="34" charset="0"/>
              </a:defRPr>
            </a:lvl1pPr>
          </a:lstStyle>
          <a:p>
            <a:r>
              <a:rPr lang="ja-JP" altLang="en-US" smtClean="0"/>
              <a:t>マスター タイトルの書式設定</a:t>
            </a:r>
            <a:endParaRPr lang="en-GB" dirty="0"/>
          </a:p>
        </p:txBody>
      </p:sp>
      <p:sp>
        <p:nvSpPr>
          <p:cNvPr id="15"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EYInterstate Light" panose="02000506000000020004" pitchFamily="2"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1">
                <a:solidFill>
                  <a:schemeClr val="bg2"/>
                </a:solidFill>
                <a:latin typeface="+mn-lt"/>
                <a:cs typeface="Arial" pitchFamily="34" charset="0"/>
              </a:defRPr>
            </a:lvl1pPr>
            <a:lvl2pPr marL="0" indent="0">
              <a:buNone/>
              <a:defRPr/>
            </a:lvl2pPr>
            <a:lvl3pPr marL="0" indent="0">
              <a:buNone/>
              <a:defRPr/>
            </a:lvl3pPr>
            <a:lvl4pPr marL="0" indent="0">
              <a:buNone/>
              <a:defRPr/>
            </a:lvl4pPr>
            <a:lvl5pPr marL="0" indent="0">
              <a:buNone/>
              <a:defRPr/>
            </a:lvl5pPr>
          </a:lstStyle>
          <a:p>
            <a:pPr lvl="0"/>
            <a:r>
              <a:rPr lang="ja-JP" altLang="en-US" smtClean="0"/>
              <a:t>マスター テキストの書式設定</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Date Placeholder 5"/>
          <p:cNvSpPr>
            <a:spLocks noGrp="1"/>
          </p:cNvSpPr>
          <p:nvPr>
            <p:ph type="dt" sz="half" idx="12"/>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3077"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lgn="l">
              <a:defRPr>
                <a:solidFill>
                  <a:schemeClr val="bg1"/>
                </a:solidFill>
                <a:latin typeface="EYInterstate Light" panose="02000506000000020004" pitchFamily="2" charset="0"/>
                <a:cs typeface="Arial" pitchFamily="34" charset="0"/>
              </a:defRPr>
            </a:lvl1pPr>
          </a:lstStyle>
          <a:p>
            <a:pPr lvl="0" algn="l" fontAlgn="base">
              <a:lnSpc>
                <a:spcPct val="85000"/>
              </a:lnSpc>
              <a:spcAft>
                <a:spcPct val="0"/>
              </a:spcAft>
            </a:pPr>
            <a:r>
              <a:rPr lang="ja-JP" altLang="en-US" dirty="0" smtClean="0"/>
              <a:t>マスター タイトルの書式設定</a:t>
            </a:r>
            <a:endParaRPr lang="en-US" dirty="0"/>
          </a:p>
        </p:txBody>
      </p:sp>
      <p:sp>
        <p:nvSpPr>
          <p:cNvPr id="4101"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latin typeface="+mn-lt"/>
                <a:cs typeface="Arial" pitchFamily="34" charset="0"/>
              </a:defRPr>
            </a:lvl1pPr>
          </a:lstStyle>
          <a:p>
            <a:pPr lvl="0" algn="l" fontAlgn="base">
              <a:lnSpc>
                <a:spcPct val="85000"/>
              </a:lnSpc>
              <a:spcAft>
                <a:spcPct val="0"/>
              </a:spcAft>
            </a:pPr>
            <a:r>
              <a:rPr lang="ja-JP" altLang="en-US" smtClean="0"/>
              <a:t>マスター タイトルの書式設定</a:t>
            </a:r>
            <a:endParaRPr lang="en-US" dirty="0"/>
          </a:p>
        </p:txBody>
      </p:sp>
      <p:sp>
        <p:nvSpPr>
          <p:cNvPr id="4101"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sp>
        <p:nvSpPr>
          <p:cNvPr id="5" name="Date Placeholder 4"/>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36741581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 name="Title 1"/>
          <p:cNvSpPr>
            <a:spLocks noGrp="1"/>
          </p:cNvSpPr>
          <p:nvPr>
            <p:ph type="ctrTitle"/>
          </p:nvPr>
        </p:nvSpPr>
        <p:spPr>
          <a:xfrm>
            <a:off x="3557109" y="1677507"/>
            <a:ext cx="4901184" cy="860400"/>
          </a:xfr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5" name="Subtitle 2"/>
          <p:cNvSpPr>
            <a:spLocks noGrp="1"/>
          </p:cNvSpPr>
          <p:nvPr>
            <p:ph type="subTitle" idx="1"/>
          </p:nvPr>
        </p:nvSpPr>
        <p:spPr>
          <a:xfrm>
            <a:off x="3557109" y="2685128"/>
            <a:ext cx="4901184" cy="645742"/>
          </a:xfr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Subtitle 2"/>
          <p:cNvSpPr>
            <a:spLocks noGrp="1"/>
          </p:cNvSpPr>
          <p:nvPr>
            <p:ph type="subTitle" idx="1"/>
          </p:nvPr>
        </p:nvSpPr>
        <p:spPr>
          <a:xfrm>
            <a:off x="886968" y="3258529"/>
            <a:ext cx="5943432"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8" name="Title 1"/>
          <p:cNvSpPr>
            <a:spLocks noGrp="1"/>
          </p:cNvSpPr>
          <p:nvPr>
            <p:ph type="ctrTitle"/>
          </p:nvPr>
        </p:nvSpPr>
        <p:spPr>
          <a:xfrm>
            <a:off x="886968" y="2288083"/>
            <a:ext cx="5943432"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 with beam (legacy)">
    <p:spTree>
      <p:nvGrpSpPr>
        <p:cNvPr id="1" name=""/>
        <p:cNvGrpSpPr/>
        <p:nvPr/>
      </p:nvGrpSpPr>
      <p:grpSpPr>
        <a:xfrm>
          <a:off x="0" y="0"/>
          <a:ext cx="0" cy="0"/>
          <a:chOff x="0" y="0"/>
          <a:chExt cx="0" cy="0"/>
        </a:xfrm>
      </p:grpSpPr>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ja-JP" altLang="en-US" smtClean="0"/>
              <a:t>マスター サブタイトルの書式設定</a:t>
            </a:r>
            <a:endParaRPr lang="en-GB" dirty="0"/>
          </a:p>
        </p:txBody>
      </p:sp>
    </p:spTree>
    <p:extLst>
      <p:ext uri="{BB962C8B-B14F-4D97-AF65-F5344CB8AC3E}">
        <p14:creationId xmlns:p14="http://schemas.microsoft.com/office/powerpoint/2010/main" val="232677800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baseline="0">
                <a:solidFill>
                  <a:srgbClr val="404040"/>
                </a:solidFill>
                <a:latin typeface="Arial" panose="020B0604020202020204" pitchFamily="34" charset="0"/>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baseline="0">
                <a:solidFill>
                  <a:srgbClr val="404040"/>
                </a:solidFill>
                <a:latin typeface="Arial" panose="020B0604020202020204" pitchFamily="34" charset="0"/>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12" name="Group 11"/>
          <p:cNvGrpSpPr/>
          <p:nvPr userDrawn="1"/>
        </p:nvGrpSpPr>
        <p:grpSpPr>
          <a:xfrm>
            <a:off x="-6532" y="2405084"/>
            <a:ext cx="9150532" cy="3349170"/>
            <a:chOff x="-6532" y="2405084"/>
            <a:chExt cx="9150532" cy="3349170"/>
          </a:xfrm>
        </p:grpSpPr>
        <p:sp>
          <p:nvSpPr>
            <p:cNvPr id="1032" name="Freeform 8"/>
            <p:cNvSpPr>
              <a:spLocks/>
            </p:cNvSpPr>
            <p:nvPr userDrawn="1"/>
          </p:nvSpPr>
          <p:spPr bwMode="gray">
            <a:xfrm>
              <a:off x="2273222" y="2405084"/>
              <a:ext cx="6870778" cy="2495225"/>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latin typeface="+mn-lt"/>
                <a:cs typeface="Arial" pitchFamily="34" charset="0"/>
              </a:endParaRPr>
            </a:p>
          </p:txBody>
        </p:sp>
        <p:pic>
          <p:nvPicPr>
            <p:cNvPr id="8" name="Picture 3"/>
            <p:cNvPicPr>
              <a:picLocks noChangeAspect="1" noChangeArrowheads="1"/>
            </p:cNvPicPr>
            <p:nvPr userDrawn="1"/>
          </p:nvPicPr>
          <p:blipFill>
            <a:blip r:embed="rId2" cstate="print"/>
            <a:srcRect/>
            <a:stretch>
              <a:fillRect/>
            </a:stretch>
          </p:blipFill>
          <p:spPr bwMode="auto">
            <a:xfrm>
              <a:off x="-6532" y="4411503"/>
              <a:ext cx="2289891" cy="1342751"/>
            </a:xfrm>
            <a:prstGeom prst="rect">
              <a:avLst/>
            </a:prstGeom>
            <a:noFill/>
            <a:ln w="9525">
              <a:noFill/>
              <a:miter lim="800000"/>
              <a:headEnd/>
              <a:tailEnd/>
            </a:ln>
            <a:effectLst/>
          </p:spPr>
        </p:pic>
      </p:grpSp>
      <p:sp>
        <p:nvSpPr>
          <p:cNvPr id="2" name="Title 1"/>
          <p:cNvSpPr>
            <a:spLocks noGrp="1"/>
          </p:cNvSpPr>
          <p:nvPr>
            <p:ph type="ctrTitle"/>
          </p:nvPr>
        </p:nvSpPr>
        <p:spPr>
          <a:xfrm>
            <a:off x="499730"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499730"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0" name="Picture 9" descr="EY_Logo2.emf"/>
          <p:cNvPicPr>
            <a:picLocks noChangeAspect="1"/>
          </p:cNvPicPr>
          <p:nvPr userDrawn="1"/>
        </p:nvPicPr>
        <p:blipFill>
          <a:blip r:embed="rId3" cstate="print"/>
          <a:stretch>
            <a:fillRect/>
          </a:stretch>
        </p:blipFill>
        <p:spPr>
          <a:xfrm>
            <a:off x="2267712" y="5754254"/>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568748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289109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461901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769335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545533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146428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a:prstGeom prst="rect">
            <a:avLst/>
          </a:prstGeo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a:prstGeom prst="rect">
            <a:avLst/>
          </a:prstGeom>
        </p:spPr>
        <p:txBody>
          <a:bodyPr/>
          <a:lstStyle>
            <a:lvl1pPr>
              <a:defRPr sz="2400" baseline="0">
                <a:solidFill>
                  <a:schemeClr val="bg1"/>
                </a:solidFill>
              </a:defRPr>
            </a:lvl1pPr>
            <a:lvl2pPr>
              <a:defRPr sz="2400" baseline="0">
                <a:solidFill>
                  <a:schemeClr val="bg1"/>
                </a:solidFill>
              </a:defRPr>
            </a:lvl2pPr>
            <a:lvl3pPr>
              <a:defRPr sz="2000" baseline="0">
                <a:solidFill>
                  <a:schemeClr val="bg1"/>
                </a:solidFill>
              </a:defRPr>
            </a:lvl3pPr>
            <a:lvl4pPr>
              <a:defRPr sz="1800" baseline="0">
                <a:solidFill>
                  <a:schemeClr val="bg1"/>
                </a:solidFill>
              </a:defRPr>
            </a:lvl4pPr>
            <a:lvl5pPr>
              <a:defRPr sz="1800" baseline="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baseline="0">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8758792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4128"/>
            <a:ext cx="8229600" cy="1643063"/>
          </a:xfrm>
          <a:prstGeom prst="rect">
            <a:avLst/>
          </a:prstGeo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6" name="Date Placeholder 5"/>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615625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
            </p:custDataLst>
            <p:extLst>
              <p:ext uri="{D42A27DB-BD31-4B8C-83A1-F6EECF244321}">
                <p14:modId xmlns:p14="http://schemas.microsoft.com/office/powerpoint/2010/main" val="659339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23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EYInterstate Light" panose="02000506000000020004" pitchFamily="2" charset="0"/>
                <a:cs typeface="Arial" pitchFamily="34" charset="0"/>
              </a:defRPr>
            </a:lvl1pPr>
          </a:lstStyle>
          <a:p>
            <a:r>
              <a:rPr lang="ja-JP" altLang="en-US" dirty="0" smtClean="0"/>
              <a:t>マスター タイトルの書式設定</a:t>
            </a:r>
            <a:endParaRPr lang="en-GB" dirty="0"/>
          </a:p>
        </p:txBody>
      </p:sp>
      <p:sp>
        <p:nvSpPr>
          <p:cNvPr id="3" name="Content Placeholder 2"/>
          <p:cNvSpPr>
            <a:spLocks noGrp="1"/>
          </p:cNvSpPr>
          <p:nvPr>
            <p:ph idx="1"/>
          </p:nvPr>
        </p:nvSpPr>
        <p:spPr>
          <a:xfrm>
            <a:off x="457200" y="1275286"/>
            <a:ext cx="8229600" cy="4698977"/>
          </a:xfrm>
          <a:prstGeom prst="rect">
            <a:avLst/>
          </a:prstGeom>
        </p:spPr>
        <p:txBody>
          <a:bodyPr/>
          <a:lstStyle>
            <a:lvl1pPr>
              <a:defRPr sz="1200">
                <a:solidFill>
                  <a:schemeClr val="bg1"/>
                </a:solidFill>
                <a:latin typeface="EYInterstate Light" panose="02000506000000020004" pitchFamily="2" charset="0"/>
                <a:cs typeface="Arial" pitchFamily="34" charset="0"/>
              </a:defRPr>
            </a:lvl1pPr>
            <a:lvl2pPr>
              <a:defRPr sz="1200">
                <a:solidFill>
                  <a:schemeClr val="bg1"/>
                </a:solidFill>
                <a:latin typeface="EYInterstate Light" panose="02000506000000020004" pitchFamily="2" charset="0"/>
                <a:cs typeface="Arial" pitchFamily="34" charset="0"/>
              </a:defRPr>
            </a:lvl2pPr>
            <a:lvl3pPr>
              <a:defRPr sz="1200">
                <a:solidFill>
                  <a:schemeClr val="bg1"/>
                </a:solidFill>
                <a:latin typeface="EYInterstate Light" panose="02000506000000020004" pitchFamily="2" charset="0"/>
                <a:cs typeface="Arial" pitchFamily="34" charset="0"/>
              </a:defRPr>
            </a:lvl3pPr>
            <a:lvl4pPr>
              <a:defRPr sz="1200">
                <a:solidFill>
                  <a:schemeClr val="bg1"/>
                </a:solidFill>
                <a:latin typeface="EYInterstate Light" panose="02000506000000020004" pitchFamily="2" charset="0"/>
                <a:cs typeface="Arial" pitchFamily="34" charset="0"/>
              </a:defRPr>
            </a:lvl4pPr>
            <a:lvl5pPr>
              <a:defRPr sz="1200">
                <a:solidFill>
                  <a:schemeClr val="bg1"/>
                </a:solidFill>
                <a:latin typeface="EYInterstate Light" panose="02000506000000020004" pitchFamily="2" charset="0"/>
                <a:cs typeface="Arial" pitchFamily="34" charset="0"/>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EYInterstate Light" panose="02000506000000020004" pitchFamily="2" charset="0"/>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0448329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33272"/>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6" name="Date Placeholder 5"/>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7" name="Footer Placeholder 6"/>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30806554"/>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chemeClr val="bg1"/>
            </a:solidFill>
            <a:round/>
            <a:headEnd/>
            <a:tailEnd/>
          </a:ln>
          <a:effectLst/>
        </p:spPr>
        <p:txBody>
          <a:bodyPr wrap="none" anchor="ct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661126145"/>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a:prstGeom prst="rect">
            <a:avLst/>
          </a:prstGeo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24193976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80372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1"/>
            <a:r>
              <a:rPr lang="en-US" dirty="0" smtClean="0"/>
              <a:t>Click to edit Master subtitle style</a:t>
            </a:r>
            <a:endParaRPr lang="en-GB"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sp>
        <p:nvSpPr>
          <p:cNvPr id="7"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p:nvPr>
        </p:nvSpPr>
        <p:spPr>
          <a:xfrm>
            <a:off x="3557109" y="1677507"/>
            <a:ext cx="493776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3557109" y="2685128"/>
            <a:ext cx="493776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57200" y="777240"/>
            <a:ext cx="6753225" cy="3400425"/>
          </a:xfrm>
          <a:prstGeom prst="rect">
            <a:avLst/>
          </a:prstGeom>
        </p:spPr>
      </p:pic>
      <p:sp>
        <p:nvSpPr>
          <p:cNvPr id="8" name="Subtitle 2"/>
          <p:cNvSpPr>
            <a:spLocks noGrp="1"/>
          </p:cNvSpPr>
          <p:nvPr>
            <p:ph type="subTitle" idx="1"/>
          </p:nvPr>
        </p:nvSpPr>
        <p:spPr>
          <a:xfrm>
            <a:off x="888191"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FFFFFF"/>
                </a:solidFill>
              </a:defRPr>
            </a:lvl2pPr>
            <a:lvl3pPr marL="0" indent="0" algn="l">
              <a:buNone/>
              <a:defRPr sz="1600">
                <a:solidFill>
                  <a:srgbClr val="FFFFFF"/>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9" name="Title 1"/>
          <p:cNvSpPr>
            <a:spLocks noGrp="1"/>
          </p:cNvSpPr>
          <p:nvPr>
            <p:ph type="ctrTitle"/>
          </p:nvPr>
        </p:nvSpPr>
        <p:spPr>
          <a:xfrm>
            <a:off x="888191"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5" name="Pictur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10361" y="5340096"/>
            <a:ext cx="987552" cy="1156968"/>
          </a:xfrm>
          <a:prstGeom prst="rect">
            <a:avLst/>
          </a:prstGeom>
        </p:spPr>
      </p:pic>
      <p:pic>
        <p:nvPicPr>
          <p:cNvPr id="16" name="Picture 1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7"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8"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563151847"/>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2267712" y="777600"/>
            <a:ext cx="5524328" cy="860400"/>
          </a:xfrm>
        </p:spPr>
        <p:txBody>
          <a:bodyPr/>
          <a:lstStyle>
            <a:lvl1pPr>
              <a:defRPr>
                <a:solidFill>
                  <a:schemeClr val="bg1"/>
                </a:solidFill>
                <a:latin typeface="+mn-lt"/>
                <a:cs typeface="Arial"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2267712" y="1753200"/>
            <a:ext cx="5524328"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600"/>
            <a:ext cx="8229600" cy="4698975"/>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81739774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1200" y="2121113"/>
            <a:ext cx="4042800" cy="3994963"/>
          </a:xfr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7200" y="1426464"/>
            <a:ext cx="4042800" cy="640800"/>
          </a:xfrm>
        </p:spPr>
        <p:txBody>
          <a:bodyPr anchor="t" anchorCtr="0"/>
          <a:lstStyle>
            <a:lvl1pPr>
              <a:buNone/>
              <a:defRPr b="1">
                <a:solidFill>
                  <a:schemeClr val="bg1"/>
                </a:solidFill>
              </a:defRPr>
            </a:lvl1pPr>
          </a:lstStyle>
          <a:p>
            <a:pPr lvl="0"/>
            <a:endParaRPr lang="en-GB" dirty="0"/>
          </a:p>
        </p:txBody>
      </p:sp>
      <p:sp>
        <p:nvSpPr>
          <p:cNvPr id="11" name="Text Placeholder 9"/>
          <p:cNvSpPr>
            <a:spLocks noGrp="1"/>
          </p:cNvSpPr>
          <p:nvPr>
            <p:ph type="body" sz="quarter" idx="13"/>
          </p:nvPr>
        </p:nvSpPr>
        <p:spPr>
          <a:xfrm>
            <a:off x="4651200" y="1426464"/>
            <a:ext cx="4042800" cy="640800"/>
          </a:xfrm>
        </p:spPr>
        <p:txBody>
          <a:bodyPr anchor="t" anchorCtr="0"/>
          <a:lstStyle>
            <a:lvl1pPr>
              <a:buNone/>
              <a:defRPr b="1">
                <a:solidFill>
                  <a:schemeClr val="bg1"/>
                </a:solidFill>
              </a:defRPr>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1">
                <a:solidFill>
                  <a:schemeClr val="bg2"/>
                </a:solidFill>
                <a:latin typeface="+mn-lt"/>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idx="1"/>
          </p:nvPr>
        </p:nvSpPr>
        <p:spPr>
          <a:xfrm>
            <a:off x="457200" y="1425598"/>
            <a:ext cx="8229600" cy="4698977"/>
          </a:xfrm>
          <a:prstGeom prst="rect">
            <a:avLst/>
          </a:prstGeo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045454053"/>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solidFill>
                  <a:schemeClr val="bg1"/>
                </a:solidFil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6" name="Rectangle 1"/>
          <p:cNvSpPr>
            <a:spLocks noChangeAspect="1"/>
          </p:cNvSpPr>
          <p:nvPr userDrawn="1"/>
        </p:nvSpPr>
        <p:spPr>
          <a:xfrm>
            <a:off x="1932781" y="777240"/>
            <a:ext cx="6755607" cy="3400425"/>
          </a:xfrm>
          <a:custGeom>
            <a:avLst/>
            <a:gdLst>
              <a:gd name="connsiteX0" fmla="*/ 0 w 6753225"/>
              <a:gd name="connsiteY0" fmla="*/ 0 h 3400425"/>
              <a:gd name="connsiteX1" fmla="*/ 6753225 w 6753225"/>
              <a:gd name="connsiteY1" fmla="*/ 0 h 3400425"/>
              <a:gd name="connsiteX2" fmla="*/ 6753225 w 6753225"/>
              <a:gd name="connsiteY2" fmla="*/ 3400425 h 3400425"/>
              <a:gd name="connsiteX3" fmla="*/ 0 w 6753225"/>
              <a:gd name="connsiteY3" fmla="*/ 3400425 h 3400425"/>
              <a:gd name="connsiteX4" fmla="*/ 0 w 6753225"/>
              <a:gd name="connsiteY4" fmla="*/ 0 h 3400425"/>
              <a:gd name="connsiteX0" fmla="*/ 0 w 6755607"/>
              <a:gd name="connsiteY0" fmla="*/ 1197768 h 3400425"/>
              <a:gd name="connsiteX1" fmla="*/ 6755607 w 6755607"/>
              <a:gd name="connsiteY1" fmla="*/ 0 h 3400425"/>
              <a:gd name="connsiteX2" fmla="*/ 6755607 w 6755607"/>
              <a:gd name="connsiteY2" fmla="*/ 3400425 h 3400425"/>
              <a:gd name="connsiteX3" fmla="*/ 2382 w 6755607"/>
              <a:gd name="connsiteY3" fmla="*/ 3400425 h 3400425"/>
              <a:gd name="connsiteX4" fmla="*/ 0 w 6755607"/>
              <a:gd name="connsiteY4" fmla="*/ 1197768 h 3400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55607" h="3400425">
                <a:moveTo>
                  <a:pt x="0" y="1197768"/>
                </a:moveTo>
                <a:lnTo>
                  <a:pt x="6755607" y="0"/>
                </a:lnTo>
                <a:lnTo>
                  <a:pt x="6755607" y="3400425"/>
                </a:lnTo>
                <a:lnTo>
                  <a:pt x="2382" y="3400425"/>
                </a:lnTo>
                <a:lnTo>
                  <a:pt x="0" y="1197768"/>
                </a:lnTo>
                <a:close/>
              </a:path>
            </a:pathLst>
          </a:cu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7" name="Title 1"/>
          <p:cNvSpPr>
            <a:spLocks noGrp="1"/>
          </p:cNvSpPr>
          <p:nvPr>
            <p:ph type="ctrTitle"/>
          </p:nvPr>
        </p:nvSpPr>
        <p:spPr>
          <a:xfrm>
            <a:off x="2212847" y="2240280"/>
            <a:ext cx="6217920"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8" name="Subtitle 2"/>
          <p:cNvSpPr>
            <a:spLocks noGrp="1"/>
          </p:cNvSpPr>
          <p:nvPr>
            <p:ph type="subTitle" idx="1"/>
          </p:nvPr>
        </p:nvSpPr>
        <p:spPr>
          <a:xfrm>
            <a:off x="2212848" y="3220754"/>
            <a:ext cx="6217920"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0" indent="0" algn="l">
              <a:buNone/>
              <a:defRPr sz="1600">
                <a:solidFill>
                  <a:srgbClr val="404040"/>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Cover alternat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3" name="Freeform 5"/>
          <p:cNvSpPr>
            <a:spLocks noChangeAspect="1"/>
          </p:cNvSpPr>
          <p:nvPr userDrawn="1"/>
        </p:nvSpPr>
        <p:spPr bwMode="gray">
          <a:xfrm rot="10800000">
            <a:off x="3277045" y="457200"/>
            <a:ext cx="5413248" cy="4570413"/>
          </a:xfrm>
          <a:custGeom>
            <a:avLst/>
            <a:gdLst>
              <a:gd name="connsiteX0" fmla="*/ 0 w 10000"/>
              <a:gd name="connsiteY0" fmla="*/ 0 h 9745"/>
              <a:gd name="connsiteX1" fmla="*/ 921 w 10000"/>
              <a:gd name="connsiteY1" fmla="*/ 9745 h 9745"/>
              <a:gd name="connsiteX2" fmla="*/ 10000 w 10000"/>
              <a:gd name="connsiteY2" fmla="*/ 7201 h 9745"/>
              <a:gd name="connsiteX3" fmla="*/ 10000 w 10000"/>
              <a:gd name="connsiteY3" fmla="*/ 0 h 9745"/>
              <a:gd name="connsiteX4" fmla="*/ 0 w 10000"/>
              <a:gd name="connsiteY4" fmla="*/ 0 h 9745"/>
              <a:gd name="connsiteX0" fmla="*/ 0 w 9079"/>
              <a:gd name="connsiteY0" fmla="*/ 0 h 10000"/>
              <a:gd name="connsiteX1" fmla="*/ 0 w 9079"/>
              <a:gd name="connsiteY1" fmla="*/ 10000 h 10000"/>
              <a:gd name="connsiteX2" fmla="*/ 9079 w 9079"/>
              <a:gd name="connsiteY2" fmla="*/ 7389 h 10000"/>
              <a:gd name="connsiteX3" fmla="*/ 9079 w 9079"/>
              <a:gd name="connsiteY3" fmla="*/ 0 h 10000"/>
              <a:gd name="connsiteX4" fmla="*/ 0 w 9079"/>
              <a:gd name="connsiteY4" fmla="*/ 0 h 10000"/>
              <a:gd name="connsiteX0" fmla="*/ 5 w 10000"/>
              <a:gd name="connsiteY0" fmla="*/ 2555 h 10000"/>
              <a:gd name="connsiteX1" fmla="*/ 0 w 10000"/>
              <a:gd name="connsiteY1" fmla="*/ 10000 h 10000"/>
              <a:gd name="connsiteX2" fmla="*/ 10000 w 10000"/>
              <a:gd name="connsiteY2" fmla="*/ 7389 h 10000"/>
              <a:gd name="connsiteX3" fmla="*/ 10000 w 10000"/>
              <a:gd name="connsiteY3" fmla="*/ 0 h 10000"/>
              <a:gd name="connsiteX4" fmla="*/ 5 w 10000"/>
              <a:gd name="connsiteY4" fmla="*/ 2555 h 10000"/>
              <a:gd name="connsiteX0" fmla="*/ 5 w 10000"/>
              <a:gd name="connsiteY0" fmla="*/ 0 h 7445"/>
              <a:gd name="connsiteX1" fmla="*/ 0 w 10000"/>
              <a:gd name="connsiteY1" fmla="*/ 7445 h 7445"/>
              <a:gd name="connsiteX2" fmla="*/ 10000 w 10000"/>
              <a:gd name="connsiteY2" fmla="*/ 4834 h 7445"/>
              <a:gd name="connsiteX3" fmla="*/ 10000 w 10000"/>
              <a:gd name="connsiteY3" fmla="*/ 7 h 7445"/>
              <a:gd name="connsiteX4" fmla="*/ 5 w 10000"/>
              <a:gd name="connsiteY4" fmla="*/ 0 h 7445"/>
              <a:gd name="connsiteX0" fmla="*/ 5 w 10000"/>
              <a:gd name="connsiteY0" fmla="*/ 0 h 10000"/>
              <a:gd name="connsiteX1" fmla="*/ 0 w 10000"/>
              <a:gd name="connsiteY1" fmla="*/ 10000 h 10000"/>
              <a:gd name="connsiteX2" fmla="*/ 8453 w 10000"/>
              <a:gd name="connsiteY2" fmla="*/ 7036 h 10000"/>
              <a:gd name="connsiteX3" fmla="*/ 10000 w 10000"/>
              <a:gd name="connsiteY3" fmla="*/ 9 h 10000"/>
              <a:gd name="connsiteX4" fmla="*/ 5 w 10000"/>
              <a:gd name="connsiteY4" fmla="*/ 0 h 10000"/>
              <a:gd name="connsiteX0" fmla="*/ 5 w 8453"/>
              <a:gd name="connsiteY0" fmla="*/ 4143 h 14143"/>
              <a:gd name="connsiteX1" fmla="*/ 0 w 8453"/>
              <a:gd name="connsiteY1" fmla="*/ 14143 h 14143"/>
              <a:gd name="connsiteX2" fmla="*/ 8453 w 8453"/>
              <a:gd name="connsiteY2" fmla="*/ 11179 h 14143"/>
              <a:gd name="connsiteX3" fmla="*/ 8453 w 8453"/>
              <a:gd name="connsiteY3" fmla="*/ 0 h 14143"/>
              <a:gd name="connsiteX4" fmla="*/ 5 w 8453"/>
              <a:gd name="connsiteY4" fmla="*/ 4143 h 14143"/>
              <a:gd name="connsiteX0" fmla="*/ 6 w 10000"/>
              <a:gd name="connsiteY0" fmla="*/ 0 h 10007"/>
              <a:gd name="connsiteX1" fmla="*/ 0 w 10000"/>
              <a:gd name="connsiteY1" fmla="*/ 10007 h 10007"/>
              <a:gd name="connsiteX2" fmla="*/ 10000 w 10000"/>
              <a:gd name="connsiteY2" fmla="*/ 7911 h 10007"/>
              <a:gd name="connsiteX3" fmla="*/ 10000 w 10000"/>
              <a:gd name="connsiteY3" fmla="*/ 7 h 10007"/>
              <a:gd name="connsiteX4" fmla="*/ 6 w 10000"/>
              <a:gd name="connsiteY4" fmla="*/ 0 h 100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7">
                <a:moveTo>
                  <a:pt x="6" y="0"/>
                </a:moveTo>
                <a:cubicBezTo>
                  <a:pt x="4" y="2358"/>
                  <a:pt x="2" y="7650"/>
                  <a:pt x="0" y="10007"/>
                </a:cubicBezTo>
                <a:lnTo>
                  <a:pt x="10000" y="7911"/>
                </a:lnTo>
                <a:lnTo>
                  <a:pt x="10000" y="7"/>
                </a:lnTo>
                <a:lnTo>
                  <a:pt x="6"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Title 1"/>
          <p:cNvSpPr>
            <a:spLocks noGrp="1"/>
          </p:cNvSpPr>
          <p:nvPr>
            <p:ph type="ctrTitle"/>
          </p:nvPr>
        </p:nvSpPr>
        <p:spPr>
          <a:xfrm>
            <a:off x="3557109" y="1677507"/>
            <a:ext cx="4901184" cy="860400"/>
          </a:xfrm>
        </p:spPr>
        <p:txBody>
          <a:bodyPr/>
          <a:lstStyle>
            <a:lvl1pPr>
              <a:defRPr>
                <a:solidFill>
                  <a:srgbClr val="404040"/>
                </a:solidFill>
                <a:latin typeface="+mn-lt"/>
                <a:cs typeface="Arial" pitchFamily="34" charset="0"/>
              </a:defRPr>
            </a:lvl1pPr>
          </a:lstStyle>
          <a:p>
            <a:r>
              <a:rPr lang="en-US" dirty="0" smtClean="0"/>
              <a:t>Click to edit Master title style</a:t>
            </a:r>
            <a:endParaRPr lang="en-GB" dirty="0"/>
          </a:p>
        </p:txBody>
      </p:sp>
      <p:sp>
        <p:nvSpPr>
          <p:cNvPr id="15" name="Subtitle 2"/>
          <p:cNvSpPr>
            <a:spLocks noGrp="1"/>
          </p:cNvSpPr>
          <p:nvPr>
            <p:ph type="subTitle" idx="1"/>
          </p:nvPr>
        </p:nvSpPr>
        <p:spPr>
          <a:xfrm>
            <a:off x="3557109" y="2685128"/>
            <a:ext cx="4901184" cy="645742"/>
          </a:xfrm>
        </p:spPr>
        <p:txBody>
          <a:bodyPr/>
          <a:lstStyle>
            <a:lvl1pPr marL="0" indent="0" algn="l">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21216263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userDrawn="1">
  <p:cSld name="Approved question w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779463"/>
            <a:ext cx="6753225" cy="3400425"/>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sp>
        <p:nvSpPr>
          <p:cNvPr id="12" name="Subtitle 2"/>
          <p:cNvSpPr>
            <a:spLocks noGrp="1"/>
          </p:cNvSpPr>
          <p:nvPr>
            <p:ph type="subTitle" idx="1"/>
          </p:nvPr>
        </p:nvSpPr>
        <p:spPr>
          <a:xfrm>
            <a:off x="886968" y="3258529"/>
            <a:ext cx="5943432"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
        <p:nvSpPr>
          <p:cNvPr id="13" name="Title 1"/>
          <p:cNvSpPr>
            <a:spLocks noGrp="1"/>
          </p:cNvSpPr>
          <p:nvPr>
            <p:ph type="ctrTitle"/>
          </p:nvPr>
        </p:nvSpPr>
        <p:spPr>
          <a:xfrm>
            <a:off x="886968" y="2288083"/>
            <a:ext cx="5943432"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Tree>
    <p:extLst>
      <p:ext uri="{BB962C8B-B14F-4D97-AF65-F5344CB8AC3E}">
        <p14:creationId xmlns:p14="http://schemas.microsoft.com/office/powerpoint/2010/main" val="37223587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userDrawn="1">
  <p:cSld name="Approved question tall">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457200"/>
            <a:ext cx="5413375" cy="457200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48056" y="5879592"/>
            <a:ext cx="3780000" cy="618750"/>
          </a:xfrm>
          <a:prstGeom prst="rect">
            <a:avLst/>
          </a:prstGeom>
        </p:spPr>
      </p:pic>
      <p:pic>
        <p:nvPicPr>
          <p:cNvPr id="13" name="Picture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708392" y="5340096"/>
            <a:ext cx="987552" cy="1156968"/>
          </a:xfrm>
          <a:prstGeom prst="rect">
            <a:avLst/>
          </a:prstGeom>
        </p:spPr>
      </p:pic>
      <p:sp>
        <p:nvSpPr>
          <p:cNvPr id="10" name="Title 1"/>
          <p:cNvSpPr>
            <a:spLocks noGrp="1"/>
          </p:cNvSpPr>
          <p:nvPr>
            <p:ph type="ctrTitle"/>
          </p:nvPr>
        </p:nvSpPr>
        <p:spPr>
          <a:xfrm>
            <a:off x="886968" y="1799130"/>
            <a:ext cx="4643060" cy="860400"/>
          </a:xfrm>
          <a:prstGeom prst="rect">
            <a:avLst/>
          </a:prstGeom>
        </p:spPr>
        <p:txBody>
          <a:bodyPr/>
          <a:lstStyle>
            <a:lvl1pPr>
              <a:defRPr>
                <a:solidFill>
                  <a:srgbClr val="FFFFFF"/>
                </a:solidFill>
                <a:latin typeface="+mn-lt"/>
                <a:cs typeface="Arial" pitchFamily="34" charset="0"/>
              </a:defRPr>
            </a:lvl1pPr>
          </a:lstStyle>
          <a:p>
            <a:r>
              <a:rPr lang="en-US" dirty="0" smtClean="0"/>
              <a:t>Click to edit Master title style</a:t>
            </a:r>
            <a:endParaRPr lang="en-GB" dirty="0"/>
          </a:p>
        </p:txBody>
      </p:sp>
      <p:sp>
        <p:nvSpPr>
          <p:cNvPr id="12" name="Subtitle 2"/>
          <p:cNvSpPr>
            <a:spLocks noGrp="1"/>
          </p:cNvSpPr>
          <p:nvPr>
            <p:ph type="subTitle" idx="1"/>
          </p:nvPr>
        </p:nvSpPr>
        <p:spPr>
          <a:xfrm>
            <a:off x="886968" y="2769576"/>
            <a:ext cx="4643060" cy="645742"/>
          </a:xfrm>
          <a:prstGeom prst="rect">
            <a:avLst/>
          </a:prstGeom>
        </p:spPr>
        <p:txBody>
          <a:bodyPr/>
          <a:lstStyle>
            <a:lvl1pPr marL="0" indent="0" algn="l">
              <a:buNone/>
              <a:defRPr sz="2000">
                <a:solidFill>
                  <a:srgbClr val="FFFFFF"/>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spTree>
    <p:extLst>
      <p:ext uri="{BB962C8B-B14F-4D97-AF65-F5344CB8AC3E}">
        <p14:creationId xmlns:p14="http://schemas.microsoft.com/office/powerpoint/2010/main" val="159729400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cSld name="Cover with beam (legacy)">
    <p:spTree>
      <p:nvGrpSpPr>
        <p:cNvPr id="1" name=""/>
        <p:cNvGrpSpPr/>
        <p:nvPr/>
      </p:nvGrpSpPr>
      <p:grpSpPr>
        <a:xfrm>
          <a:off x="0" y="0"/>
          <a:ext cx="0" cy="0"/>
          <a:chOff x="0" y="0"/>
          <a:chExt cx="0" cy="0"/>
        </a:xfrm>
      </p:grpSpPr>
      <p:grpSp>
        <p:nvGrpSpPr>
          <p:cNvPr id="4" name="Group 3"/>
          <p:cNvGrpSpPr/>
          <p:nvPr userDrawn="1"/>
        </p:nvGrpSpPr>
        <p:grpSpPr>
          <a:xfrm>
            <a:off x="-762" y="2405185"/>
            <a:ext cx="9144762" cy="3345197"/>
            <a:chOff x="-762" y="2405185"/>
            <a:chExt cx="9144762" cy="3345197"/>
          </a:xfrm>
        </p:grpSpPr>
        <p:sp>
          <p:nvSpPr>
            <p:cNvPr id="9" name="Freeform 8"/>
            <p:cNvSpPr>
              <a:spLocks/>
            </p:cNvSpPr>
            <p:nvPr userDrawn="1"/>
          </p:nvSpPr>
          <p:spPr bwMode="gray">
            <a:xfrm>
              <a:off x="2273498" y="2405185"/>
              <a:ext cx="6870502" cy="2495124"/>
            </a:xfrm>
            <a:custGeom>
              <a:avLst/>
              <a:gdLst/>
              <a:ahLst/>
              <a:cxnLst>
                <a:cxn ang="0">
                  <a:pos x="0" y="1852"/>
                </a:cxn>
                <a:cxn ang="0">
                  <a:pos x="5081" y="0"/>
                </a:cxn>
                <a:cxn ang="0">
                  <a:pos x="5081" y="968"/>
                </a:cxn>
                <a:cxn ang="0">
                  <a:pos x="0" y="1852"/>
                </a:cxn>
              </a:cxnLst>
              <a:rect l="0" t="0" r="r" b="b"/>
              <a:pathLst>
                <a:path w="5081" h="1852">
                  <a:moveTo>
                    <a:pt x="0" y="1852"/>
                  </a:moveTo>
                  <a:lnTo>
                    <a:pt x="5081" y="0"/>
                  </a:lnTo>
                  <a:lnTo>
                    <a:pt x="5081" y="968"/>
                  </a:lnTo>
                  <a:lnTo>
                    <a:pt x="0" y="1852"/>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solidFill>
                  <a:schemeClr val="bg1"/>
                </a:solidFill>
              </a:endParaRPr>
            </a:p>
          </p:txBody>
        </p:sp>
        <p:pic>
          <p:nvPicPr>
            <p:cNvPr id="11" name="Picture 4"/>
            <p:cNvPicPr>
              <a:picLocks noChangeAspect="1" noChangeArrowheads="1"/>
            </p:cNvPicPr>
            <p:nvPr userDrawn="1"/>
          </p:nvPicPr>
          <p:blipFill>
            <a:blip r:embed="rId2" cstate="print"/>
            <a:srcRect/>
            <a:stretch>
              <a:fillRect/>
            </a:stretch>
          </p:blipFill>
          <p:spPr bwMode="black">
            <a:xfrm>
              <a:off x="-762" y="4411632"/>
              <a:ext cx="2283067" cy="1338750"/>
            </a:xfrm>
            <a:prstGeom prst="rect">
              <a:avLst/>
            </a:prstGeom>
            <a:noFill/>
            <a:ln w="9525">
              <a:noFill/>
              <a:miter lim="800000"/>
              <a:headEnd/>
              <a:tailEnd/>
            </a:ln>
            <a:effectLst/>
          </p:spPr>
        </p:pic>
      </p:grpSp>
      <p:sp>
        <p:nvSpPr>
          <p:cNvPr id="2" name="Title 1"/>
          <p:cNvSpPr>
            <a:spLocks noGrp="1"/>
          </p:cNvSpPr>
          <p:nvPr>
            <p:ph type="ctrTitle"/>
          </p:nvPr>
        </p:nvSpPr>
        <p:spPr>
          <a:xfrm>
            <a:off x="382772" y="777600"/>
            <a:ext cx="82080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Subtitle 2"/>
          <p:cNvSpPr>
            <a:spLocks noGrp="1"/>
          </p:cNvSpPr>
          <p:nvPr>
            <p:ph type="subTitle" idx="1"/>
          </p:nvPr>
        </p:nvSpPr>
        <p:spPr>
          <a:xfrm>
            <a:off x="382772" y="1753200"/>
            <a:ext cx="7200000" cy="968400"/>
          </a:xfrm>
        </p:spPr>
        <p:txBody>
          <a:bodyPr/>
          <a:lstStyle>
            <a:lvl1pPr marL="0" indent="0" algn="l">
              <a:buNone/>
              <a:defRPr sz="2000">
                <a:solidFill>
                  <a:schemeClr val="bg1"/>
                </a:solidFill>
                <a:latin typeface="+mn-lt"/>
                <a:cs typeface="Arial" pitchFamily="34" charset="0"/>
              </a:defRPr>
            </a:lvl1pPr>
            <a:lvl2pPr marL="0" indent="0" algn="l">
              <a:buNone/>
              <a:defRPr sz="16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subtitle style</a:t>
            </a:r>
            <a:endParaRPr lang="en-GB" dirty="0"/>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67712" y="5751576"/>
            <a:ext cx="989153" cy="749808"/>
          </a:xfrm>
          <a:prstGeom prst="rect">
            <a:avLst/>
          </a:prstGeom>
        </p:spPr>
      </p:pic>
    </p:spTree>
    <p:extLst>
      <p:ext uri="{BB962C8B-B14F-4D97-AF65-F5344CB8AC3E}">
        <p14:creationId xmlns:p14="http://schemas.microsoft.com/office/powerpoint/2010/main" val="2326778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Standard slide_no 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0" indent="0">
              <a:buNone/>
              <a:defRPr>
                <a:solidFill>
                  <a:schemeClr val="bg1"/>
                </a:solidFill>
                <a:latin typeface="+mn-lt"/>
                <a:cs typeface="Arial" pitchFamily="34" charset="0"/>
              </a:defRPr>
            </a:lvl2pPr>
            <a:lvl3pPr marL="0" indent="0">
              <a:buNone/>
              <a:defRPr>
                <a:solidFill>
                  <a:schemeClr val="bg1"/>
                </a:solidFill>
                <a:latin typeface="+mn-lt"/>
                <a:cs typeface="Arial" pitchFamily="34" charset="0"/>
              </a:defRPr>
            </a:lvl3pPr>
            <a:lvl4pPr marL="0" indent="0">
              <a:buNone/>
              <a:defRPr>
                <a:solidFill>
                  <a:schemeClr val="bg1"/>
                </a:solidFill>
                <a:latin typeface="+mn-lt"/>
                <a:cs typeface="Arial" pitchFamily="34" charset="0"/>
              </a:defRPr>
            </a:lvl4pPr>
            <a:lvl5pPr marL="0" indent="0">
              <a:buNone/>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128910944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Standard slide_no_first_level_bullet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latin typeface="+mn-lt"/>
                <a:cs typeface="Arial" pitchFamily="34" charset="0"/>
              </a:defRPr>
            </a:lvl1pPr>
          </a:lstStyle>
          <a:p>
            <a:r>
              <a:rPr lang="en-US" dirty="0" smtClean="0"/>
              <a:t>Click to edit Master title style</a:t>
            </a:r>
            <a:endParaRPr lang="en-GB" dirty="0"/>
          </a:p>
        </p:txBody>
      </p:sp>
      <p:sp>
        <p:nvSpPr>
          <p:cNvPr id="3" name="Content Placeholder 2"/>
          <p:cNvSpPr>
            <a:spLocks noGrp="1"/>
          </p:cNvSpPr>
          <p:nvPr>
            <p:ph idx="1"/>
          </p:nvPr>
        </p:nvSpPr>
        <p:spPr>
          <a:xfrm>
            <a:off x="457200" y="1425598"/>
            <a:ext cx="8229600" cy="4698977"/>
          </a:xfrm>
        </p:spPr>
        <p:txBody>
          <a:bodyPr/>
          <a:lstStyle>
            <a:lvl1pPr marL="0" indent="0">
              <a:buNone/>
              <a:defRPr>
                <a:solidFill>
                  <a:schemeClr val="bg1"/>
                </a:solidFill>
                <a:latin typeface="+mn-lt"/>
                <a:cs typeface="Arial" pitchFamily="34" charset="0"/>
              </a:defRPr>
            </a:lvl1pPr>
            <a:lvl2pPr marL="356616">
              <a:defRPr>
                <a:solidFill>
                  <a:schemeClr val="bg1"/>
                </a:solidFill>
                <a:latin typeface="+mn-lt"/>
                <a:cs typeface="Arial" pitchFamily="34" charset="0"/>
              </a:defRPr>
            </a:lvl2pPr>
            <a:lvl3pPr marL="713232">
              <a:defRPr>
                <a:solidFill>
                  <a:schemeClr val="bg1"/>
                </a:solidFill>
                <a:latin typeface="+mn-lt"/>
                <a:cs typeface="Arial" pitchFamily="34" charset="0"/>
              </a:defRPr>
            </a:lvl3pPr>
            <a:lvl4pPr marL="1069848">
              <a:defRPr>
                <a:solidFill>
                  <a:schemeClr val="bg1"/>
                </a:solidFill>
                <a:latin typeface="+mn-lt"/>
                <a:cs typeface="Arial" pitchFamily="34" charset="0"/>
              </a:defRPr>
            </a:lvl4pPr>
            <a:lvl5pPr marL="1426464">
              <a:defRPr>
                <a:solidFill>
                  <a:schemeClr val="bg1"/>
                </a:solidFill>
                <a:latin typeface="+mn-lt"/>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4" name="Date Placeholder 3"/>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5" name="Footer Placeholder 4"/>
          <p:cNvSpPr>
            <a:spLocks noGrp="1"/>
          </p:cNvSpPr>
          <p:nvPr>
            <p:ph type="ftr" sz="quarter" idx="11"/>
          </p:nvPr>
        </p:nvSpPr>
        <p:spPr/>
        <p:txBody>
          <a:bodyPr/>
          <a:lstStyle/>
          <a:p>
            <a:r>
              <a:rPr lang="ja-JP" altLang="en-US" smtClean="0"/>
              <a:t>プレゼンテーションタイトル</a:t>
            </a:r>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Tree>
    <p:extLst>
      <p:ext uri="{BB962C8B-B14F-4D97-AF65-F5344CB8AC3E}">
        <p14:creationId xmlns:p14="http://schemas.microsoft.com/office/powerpoint/2010/main" val="3461901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7"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lvl1pPr>
              <a:defRPr>
                <a:solidFill>
                  <a:schemeClr val="bg1"/>
                </a:solidFill>
              </a:defRPr>
            </a:lvl1pPr>
          </a:lstStyle>
          <a:p>
            <a:r>
              <a:rPr lang="en-US" dirty="0" smtClean="0"/>
              <a:t>Click to edit Master title style</a:t>
            </a:r>
            <a:endParaRPr lang="en-GB" dirty="0"/>
          </a:p>
        </p:txBody>
      </p:sp>
      <p:sp>
        <p:nvSpPr>
          <p:cNvPr id="8"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3" name="Date Placeholder 2"/>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050963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7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426464"/>
            <a:ext cx="4038600" cy="469106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2"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5" name="Date Placeholder 4"/>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6" name="Footer Placeholder 5"/>
          <p:cNvSpPr>
            <a:spLocks noGrp="1"/>
          </p:cNvSpPr>
          <p:nvPr>
            <p:ph type="ftr" sz="quarter" idx="11"/>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29600" cy="860400"/>
          </a:xfrm>
        </p:spPr>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450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4000" y="2121114"/>
            <a:ext cx="4042800" cy="400346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10" name="Text Placeholder 9"/>
          <p:cNvSpPr>
            <a:spLocks noGrp="1"/>
          </p:cNvSpPr>
          <p:nvPr>
            <p:ph type="body" sz="quarter" idx="12"/>
          </p:nvPr>
        </p:nvSpPr>
        <p:spPr>
          <a:xfrm>
            <a:off x="450000" y="1426464"/>
            <a:ext cx="4042800" cy="640800"/>
          </a:xfrm>
        </p:spPr>
        <p:txBody>
          <a:bodyPr anchor="t" anchorCtr="0"/>
          <a:lstStyle>
            <a:lvl1pPr>
              <a:buNone/>
              <a:defRPr b="0"/>
            </a:lvl1pPr>
          </a:lstStyle>
          <a:p>
            <a:pPr lvl="0"/>
            <a:endParaRPr lang="en-GB" dirty="0"/>
          </a:p>
        </p:txBody>
      </p:sp>
      <p:sp>
        <p:nvSpPr>
          <p:cNvPr id="11" name="Text Placeholder 9"/>
          <p:cNvSpPr>
            <a:spLocks noGrp="1"/>
          </p:cNvSpPr>
          <p:nvPr>
            <p:ph type="body" sz="quarter" idx="13"/>
          </p:nvPr>
        </p:nvSpPr>
        <p:spPr>
          <a:xfrm>
            <a:off x="4644000" y="1426464"/>
            <a:ext cx="4042800" cy="640800"/>
          </a:xfrm>
        </p:spPr>
        <p:txBody>
          <a:bodyPr anchor="t" anchorCtr="0"/>
          <a:lstStyle>
            <a:lvl1pPr>
              <a:buNone/>
              <a:defRPr b="0"/>
            </a:lvl1pPr>
          </a:lstStyle>
          <a:p>
            <a:pPr lvl="0"/>
            <a:endParaRPr lang="en-GB" dirty="0"/>
          </a:p>
        </p:txBody>
      </p:sp>
      <p:sp>
        <p:nvSpPr>
          <p:cNvPr id="9"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endParaRPr>
          </a:p>
        </p:txBody>
      </p:sp>
      <p:sp>
        <p:nvSpPr>
          <p:cNvPr id="7" name="Date Placeholder 6"/>
          <p:cNvSpPr>
            <a:spLocks noGrp="1"/>
          </p:cNvSpPr>
          <p:nvPr>
            <p:ph type="dt" sz="half" idx="14"/>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3" name="Footer Placeholder 12"/>
          <p:cNvSpPr>
            <a:spLocks noGrp="1"/>
          </p:cNvSpPr>
          <p:nvPr>
            <p:ph type="ftr" sz="quarter" idx="15"/>
          </p:nvPr>
        </p:nvSpPr>
        <p:spPr/>
        <p:txBody>
          <a:bodyPr/>
          <a:lstStyle/>
          <a:p>
            <a:r>
              <a:rPr lang="ja-JP" altLang="en-US" smtClean="0"/>
              <a:t>プレゼンテーションタイトル</a:t>
            </a:r>
            <a:endParaRPr lang="en-GB"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ey statement">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455614" y="1025525"/>
            <a:ext cx="8229600" cy="1643063"/>
          </a:xfrm>
        </p:spPr>
        <p:txBody>
          <a:bodyPr/>
          <a:lstStyle>
            <a:lvl1pPr marL="0" indent="0" algn="l">
              <a:lnSpc>
                <a:spcPct val="85000"/>
              </a:lnSpc>
              <a:spcBef>
                <a:spcPts val="0"/>
              </a:spcBef>
              <a:buNone/>
              <a:defRPr sz="5000" b="0" baseline="0">
                <a:solidFill>
                  <a:schemeClr val="bg2"/>
                </a:solidFill>
                <a:latin typeface="Arial" panose="020B0604020202020204" pitchFamily="34" charset="0"/>
              </a:defRPr>
            </a:lvl1pPr>
            <a:lvl2pPr marL="0" indent="0">
              <a:buNone/>
              <a:defRPr/>
            </a:lvl2pPr>
            <a:lvl3pPr marL="0" indent="0">
              <a:buNone/>
              <a:defRPr/>
            </a:lvl3pPr>
            <a:lvl4pPr marL="0" indent="0">
              <a:buNone/>
              <a:defRPr/>
            </a:lvl4pPr>
            <a:lvl5pPr marL="0" indent="0">
              <a:buNone/>
              <a:defRPr/>
            </a:lvl5pPr>
          </a:lstStyle>
          <a:p>
            <a:pPr lvl="0"/>
            <a:r>
              <a:rPr lang="en-US" dirty="0" smtClean="0"/>
              <a:t>Click to edit Master text styles</a:t>
            </a:r>
          </a:p>
        </p:txBody>
      </p:sp>
      <p:sp>
        <p:nvSpPr>
          <p:cNvPr id="5" name="Line 11"/>
          <p:cNvSpPr>
            <a:spLocks noChangeShapeType="1"/>
          </p:cNvSpPr>
          <p:nvPr userDrawn="1"/>
        </p:nvSpPr>
        <p:spPr bwMode="auto">
          <a:xfrm>
            <a:off x="457200" y="6242400"/>
            <a:ext cx="8229600"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endParaRPr>
          </a:p>
        </p:txBody>
      </p:sp>
      <p:sp>
        <p:nvSpPr>
          <p:cNvPr id="2" name="Date Placeholder 1"/>
          <p:cNvSpPr>
            <a:spLocks noGrp="1"/>
          </p:cNvSpPr>
          <p:nvPr>
            <p:ph type="dt" sz="half" idx="12"/>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4" name="Footer Placeholder 3"/>
          <p:cNvSpPr>
            <a:spLocks noGrp="1"/>
          </p:cNvSpPr>
          <p:nvPr>
            <p:ph type="ftr" sz="quarter" idx="13"/>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91301120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19999408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6" name="Freeform 5"/>
          <p:cNvSpPr>
            <a:spLocks/>
          </p:cNvSpPr>
          <p:nvPr userDrawn="1"/>
        </p:nvSpPr>
        <p:spPr bwMode="gray">
          <a:xfrm>
            <a:off x="457200" y="1042416"/>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no line">
    <p:spTree>
      <p:nvGrpSpPr>
        <p:cNvPr id="1" name=""/>
        <p:cNvGrpSpPr/>
        <p:nvPr/>
      </p:nvGrpSpPr>
      <p:grpSpPr>
        <a:xfrm>
          <a:off x="0" y="0"/>
          <a:ext cx="0" cy="0"/>
          <a:chOff x="0" y="0"/>
          <a:chExt cx="0" cy="0"/>
        </a:xfrm>
      </p:grpSpPr>
      <p:sp>
        <p:nvSpPr>
          <p:cNvPr id="8"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6" name="Title 5"/>
          <p:cNvSpPr>
            <a:spLocks noGrp="1"/>
          </p:cNvSpPr>
          <p:nvPr>
            <p:ph type="title"/>
          </p:nvPr>
        </p:nvSpPr>
        <p:spPr>
          <a:xfrm>
            <a:off x="457200" y="201600"/>
            <a:ext cx="8232775" cy="860400"/>
          </a:xfrm>
          <a:prstGeom prst="rect">
            <a:avLst/>
          </a:prstGeom>
        </p:spPr>
        <p:txBody>
          <a:bodyPr/>
          <a:lstStyle/>
          <a:p>
            <a:r>
              <a:rPr lang="ja-JP" altLang="en-US" smtClean="0"/>
              <a:t>マスター タイトルの書式設定</a:t>
            </a:r>
            <a:endParaRPr lang="en-US" dirty="0"/>
          </a:p>
        </p:txBody>
      </p:sp>
      <p:sp>
        <p:nvSpPr>
          <p:cNvPr id="2" name="Date Placeholder 1"/>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872817142"/>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57200" y="201168"/>
            <a:ext cx="8229600" cy="804672"/>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a:defRPr/>
            </a:lvl1pPr>
          </a:lstStyle>
          <a:p>
            <a:pPr lvl="0" algn="l" fontAlgn="base">
              <a:lnSpc>
                <a:spcPct val="85000"/>
              </a:lnSpc>
              <a:spcAft>
                <a:spcPct val="0"/>
              </a:spcAft>
            </a:pPr>
            <a:r>
              <a:rPr lang="en-US" dirty="0" smtClean="0"/>
              <a:t>Click to edit Master title style</a:t>
            </a:r>
            <a:endParaRPr lang="en-US" dirty="0"/>
          </a:p>
        </p:txBody>
      </p:sp>
      <p:sp>
        <p:nvSpPr>
          <p:cNvPr id="5" name="Freeform 5"/>
          <p:cNvSpPr>
            <a:spLocks/>
          </p:cNvSpPr>
          <p:nvPr userDrawn="1"/>
        </p:nvSpPr>
        <p:spPr bwMode="gray">
          <a:xfrm>
            <a:off x="457200" y="1040400"/>
            <a:ext cx="8229600" cy="5184775"/>
          </a:xfrm>
          <a:custGeom>
            <a:avLst/>
            <a:gdLst/>
            <a:ahLst/>
            <a:cxnLst>
              <a:cxn ang="0">
                <a:pos x="0" y="0"/>
              </a:cxn>
              <a:cxn ang="0">
                <a:pos x="0" y="3266"/>
              </a:cxn>
              <a:cxn ang="0">
                <a:pos x="5184" y="2352"/>
              </a:cxn>
              <a:cxn ang="0">
                <a:pos x="5184" y="0"/>
              </a:cxn>
              <a:cxn ang="0">
                <a:pos x="0" y="0"/>
              </a:cxn>
            </a:cxnLst>
            <a:rect l="0" t="0" r="r" b="b"/>
            <a:pathLst>
              <a:path w="5184" h="3266">
                <a:moveTo>
                  <a:pt x="0" y="0"/>
                </a:moveTo>
                <a:lnTo>
                  <a:pt x="0" y="3266"/>
                </a:lnTo>
                <a:lnTo>
                  <a:pt x="5184" y="2352"/>
                </a:lnTo>
                <a:lnTo>
                  <a:pt x="5184" y="0"/>
                </a:lnTo>
                <a:lnTo>
                  <a:pt x="0" y="0"/>
                </a:lnTo>
                <a:close/>
              </a:path>
            </a:pathLst>
          </a:custGeom>
          <a:blipFill dpi="0" rotWithShape="1">
            <a:blip r:embed="rId2" cstate="print"/>
            <a:srcRect/>
            <a:stretch>
              <a:fillRect/>
            </a:stretch>
          </a:blip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2528647806"/>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7" name="Line 11"/>
          <p:cNvSpPr>
            <a:spLocks noChangeShapeType="1"/>
          </p:cNvSpPr>
          <p:nvPr userDrawn="1"/>
        </p:nvSpPr>
        <p:spPr bwMode="auto">
          <a:xfrm>
            <a:off x="455613" y="6243638"/>
            <a:ext cx="8229600" cy="0"/>
          </a:xfrm>
          <a:prstGeom prst="line">
            <a:avLst/>
          </a:prstGeom>
          <a:noFill/>
          <a:ln w="3175">
            <a:solidFill>
              <a:srgbClr val="808080"/>
            </a:solidFill>
            <a:round/>
            <a:headEnd/>
            <a:tailEnd/>
          </a:ln>
          <a:effectLst/>
        </p:spPr>
        <p:txBody>
          <a:bodyPr wrap="none" anchor="ctr"/>
          <a:lstStyle/>
          <a:p>
            <a:endParaRPr lang="en-US" noProof="0" dirty="0">
              <a:solidFill>
                <a:schemeClr val="bg1"/>
              </a:solidFill>
            </a:endParaRPr>
          </a:p>
        </p:txBody>
      </p:sp>
      <p:sp>
        <p:nvSpPr>
          <p:cNvPr id="2" name="Date Placeholder 1"/>
          <p:cNvSpPr>
            <a:spLocks noGrp="1"/>
          </p:cNvSpPr>
          <p:nvPr>
            <p:ph type="dt" sz="half" idx="10"/>
          </p:nvPr>
        </p:nvSpPr>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3" name="Footer Placeholder 2"/>
          <p:cNvSpPr>
            <a:spLocks noGrp="1"/>
          </p:cNvSpPr>
          <p:nvPr>
            <p:ph type="ftr" sz="quarter" idx="11"/>
          </p:nvPr>
        </p:nvSpPr>
        <p:spPr/>
        <p:txBody>
          <a:bodyPr/>
          <a:lstStyle/>
          <a:p>
            <a:r>
              <a:rPr lang="ja-JP" altLang="en-US" smtClean="0"/>
              <a:t>プレゼンテーションタイトル</a:t>
            </a:r>
            <a:endParaRPr lang="en-GB" dirty="0"/>
          </a:p>
        </p:txBody>
      </p:sp>
    </p:spTree>
    <p:extLst>
      <p:ext uri="{BB962C8B-B14F-4D97-AF65-F5344CB8AC3E}">
        <p14:creationId xmlns:p14="http://schemas.microsoft.com/office/powerpoint/2010/main" val="3350680830"/>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Final legal text">
    <p:spTree>
      <p:nvGrpSpPr>
        <p:cNvPr id="1" name=""/>
        <p:cNvGrpSpPr/>
        <p:nvPr/>
      </p:nvGrpSpPr>
      <p:grpSpPr>
        <a:xfrm>
          <a:off x="0" y="0"/>
          <a:ext cx="0" cy="0"/>
          <a:chOff x="0" y="0"/>
          <a:chExt cx="0" cy="0"/>
        </a:xfrm>
      </p:grpSpPr>
      <p:sp>
        <p:nvSpPr>
          <p:cNvPr id="8" name="Content Placeholder 2"/>
          <p:cNvSpPr>
            <a:spLocks noGrp="1"/>
          </p:cNvSpPr>
          <p:nvPr>
            <p:ph idx="1"/>
          </p:nvPr>
        </p:nvSpPr>
        <p:spPr>
          <a:xfrm>
            <a:off x="455612" y="719139"/>
            <a:ext cx="3506400" cy="5210062"/>
          </a:xfrm>
        </p:spPr>
        <p:txBody>
          <a:bodyPr/>
          <a:lstStyle>
            <a:lvl1pPr marL="0" indent="0" algn="l" defTabSz="995363" rtl="0" fontAlgn="base">
              <a:lnSpc>
                <a:spcPct val="100000"/>
              </a:lnSpc>
              <a:spcBef>
                <a:spcPct val="70000"/>
              </a:spcBef>
              <a:spcAft>
                <a:spcPct val="0"/>
              </a:spcAft>
              <a:buSzPct val="100000"/>
              <a:buNone/>
              <a:defRPr lang="en-US" sz="1200" kern="1200" noProof="0" dirty="0" smtClean="0">
                <a:solidFill>
                  <a:schemeClr val="bg1"/>
                </a:solidFill>
                <a:latin typeface="+mn-lt"/>
                <a:ea typeface="+mn-ea"/>
                <a:cs typeface="Arial" pitchFamily="34" charset="0"/>
              </a:defRPr>
            </a:lvl1pPr>
            <a:lvl2pPr marL="0" indent="0" algn="l" defTabSz="995363" rtl="0" fontAlgn="base">
              <a:lnSpc>
                <a:spcPct val="100000"/>
              </a:lnSpc>
              <a:spcBef>
                <a:spcPct val="0"/>
              </a:spcBef>
              <a:spcAft>
                <a:spcPct val="0"/>
              </a:spcAft>
              <a:buSzPct val="100000"/>
              <a:buNone/>
              <a:defRPr lang="en-US" sz="900" b="1" kern="1200" noProof="0" dirty="0" smtClean="0">
                <a:solidFill>
                  <a:schemeClr val="bg1"/>
                </a:solidFill>
                <a:latin typeface="+mn-lt"/>
                <a:ea typeface="+mn-ea"/>
                <a:cs typeface="Arial" pitchFamily="34" charset="0"/>
              </a:defRPr>
            </a:lvl2pPr>
            <a:lvl3pPr marL="176213" indent="-176213" algn="l" defTabSz="995363" rtl="0" fontAlgn="base">
              <a:lnSpc>
                <a:spcPct val="100000"/>
              </a:lnSpc>
              <a:spcBef>
                <a:spcPct val="0"/>
              </a:spcBef>
              <a:spcAft>
                <a:spcPct val="0"/>
              </a:spcAft>
              <a:buClr>
                <a:schemeClr val="accent2"/>
              </a:buClr>
              <a:buSzPct val="70000"/>
              <a:buFont typeface="Arial" pitchFamily="34" charset="0"/>
              <a:buChar char="►"/>
              <a:defRPr lang="en-US" sz="900" b="1" kern="1200" noProof="0" dirty="0" smtClean="0">
                <a:solidFill>
                  <a:schemeClr val="bg1"/>
                </a:solidFill>
                <a:latin typeface="+mn-lt"/>
                <a:ea typeface="+mn-ea"/>
                <a:cs typeface="Arial" pitchFamily="34" charset="0"/>
              </a:defRPr>
            </a:lvl3pPr>
            <a:lvl4pPr marL="0" indent="0" algn="l" defTabSz="995363" rtl="0" fontAlgn="base">
              <a:lnSpc>
                <a:spcPct val="100000"/>
              </a:lnSpc>
              <a:spcBef>
                <a:spcPct val="0"/>
              </a:spcBef>
              <a:spcAft>
                <a:spcPct val="0"/>
              </a:spcAft>
              <a:buSzPct val="100000"/>
              <a:buNone/>
              <a:defRPr lang="en-US" sz="800" kern="1200" noProof="0" dirty="0" smtClean="0">
                <a:solidFill>
                  <a:schemeClr val="bg1"/>
                </a:solidFill>
                <a:latin typeface="+mn-lt"/>
                <a:ea typeface="+mn-ea"/>
                <a:cs typeface="Arial" pitchFamily="34" charset="0"/>
              </a:defRPr>
            </a:lvl4pPr>
            <a:lvl5pPr marL="188913" indent="-188913" algn="l" defTabSz="995363" rtl="0" fontAlgn="base">
              <a:lnSpc>
                <a:spcPct val="100000"/>
              </a:lnSpc>
              <a:spcBef>
                <a:spcPct val="0"/>
              </a:spcBef>
              <a:spcAft>
                <a:spcPct val="0"/>
              </a:spcAft>
              <a:buClr>
                <a:schemeClr val="accent2"/>
              </a:buClr>
              <a:buSzPct val="70000"/>
              <a:buFont typeface="Arial" pitchFamily="34" charset="0"/>
              <a:buChar char="►"/>
              <a:defRPr lang="en-US" sz="800" kern="1200" noProof="0" dirty="0">
                <a:solidFill>
                  <a:schemeClr val="bg1"/>
                </a:solidFill>
                <a:latin typeface="+mn-lt"/>
                <a:ea typeface="+mn-ea"/>
                <a:cs typeface="Arial"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dirty="0"/>
          </a:p>
        </p:txBody>
      </p:sp>
    </p:spTree>
    <p:extLst>
      <p:ext uri="{BB962C8B-B14F-4D97-AF65-F5344CB8AC3E}">
        <p14:creationId xmlns:p14="http://schemas.microsoft.com/office/powerpoint/2010/main" val="10900077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671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s, no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3" name="Content Placeholder 2"/>
          <p:cNvSpPr>
            <a:spLocks noGrp="1"/>
          </p:cNvSpPr>
          <p:nvPr>
            <p:ph sz="half" idx="1"/>
          </p:nvPr>
        </p:nvSpPr>
        <p:spPr>
          <a:xfrm>
            <a:off x="457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4" name="Content Placeholder 3"/>
          <p:cNvSpPr>
            <a:spLocks noGrp="1"/>
          </p:cNvSpPr>
          <p:nvPr>
            <p:ph sz="half" idx="2"/>
          </p:nvPr>
        </p:nvSpPr>
        <p:spPr>
          <a:xfrm>
            <a:off x="4648200" y="1426464"/>
            <a:ext cx="4038600" cy="4698111"/>
          </a:xfrm>
          <a:prstGeom prst="rect">
            <a:avLst/>
          </a:prstGeom>
        </p:spPr>
        <p:txBody>
          <a:bodyPr/>
          <a:lstStyle>
            <a:lvl1pPr>
              <a:defRPr sz="2400">
                <a:solidFill>
                  <a:schemeClr val="bg1"/>
                </a:solidFill>
                <a:latin typeface="+mn-lt"/>
                <a:cs typeface="Arial" pitchFamily="34" charset="0"/>
              </a:defRPr>
            </a:lvl1pPr>
            <a:lvl2pPr>
              <a:defRPr sz="2400">
                <a:solidFill>
                  <a:schemeClr val="bg1"/>
                </a:solidFill>
                <a:latin typeface="+mn-lt"/>
                <a:cs typeface="Arial" pitchFamily="34" charset="0"/>
              </a:defRPr>
            </a:lvl2pPr>
            <a:lvl3pPr>
              <a:defRPr sz="2000">
                <a:solidFill>
                  <a:schemeClr val="bg1"/>
                </a:solidFill>
                <a:latin typeface="+mn-lt"/>
                <a:cs typeface="Arial" pitchFamily="34" charset="0"/>
              </a:defRPr>
            </a:lvl3pPr>
            <a:lvl4pPr>
              <a:defRPr sz="1800">
                <a:solidFill>
                  <a:schemeClr val="bg1"/>
                </a:solidFill>
                <a:latin typeface="+mn-lt"/>
                <a:cs typeface="Arial" pitchFamily="34" charset="0"/>
              </a:defRPr>
            </a:lvl4pPr>
            <a:lvl5pPr>
              <a:defRPr sz="1800">
                <a:solidFill>
                  <a:schemeClr val="bg1"/>
                </a:solidFill>
                <a:latin typeface="+mn-lt"/>
                <a:cs typeface="Arial" pitchFamily="34" charset="0"/>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12"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0"/>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9" name="Footer Placeholder 8"/>
          <p:cNvSpPr>
            <a:spLocks noGrp="1"/>
          </p:cNvSpPr>
          <p:nvPr>
            <p:ph type="ftr" sz="quarter" idx="11"/>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with headings">
    <p:spTree>
      <p:nvGrpSpPr>
        <p:cNvPr id="1" name=""/>
        <p:cNvGrpSpPr/>
        <p:nvPr/>
      </p:nvGrpSpPr>
      <p:grpSpPr>
        <a:xfrm>
          <a:off x="0" y="0"/>
          <a:ext cx="0" cy="0"/>
          <a:chOff x="0" y="0"/>
          <a:chExt cx="0" cy="0"/>
        </a:xfrm>
      </p:grpSpPr>
      <p:sp>
        <p:nvSpPr>
          <p:cNvPr id="2" name="Title 1"/>
          <p:cNvSpPr>
            <a:spLocks noGrp="1"/>
          </p:cNvSpPr>
          <p:nvPr>
            <p:ph type="title"/>
          </p:nvPr>
        </p:nvSpPr>
        <p:spPr>
          <a:xfrm>
            <a:off x="457200" y="201600"/>
            <a:ext cx="8232775" cy="860400"/>
          </a:xfrm>
          <a:prstGeom prst="rect">
            <a:avLst/>
          </a:prstGeom>
        </p:spPr>
        <p:txBody>
          <a:bodyPr/>
          <a:lstStyle>
            <a:lvl1pPr>
              <a:defRPr>
                <a:solidFill>
                  <a:schemeClr val="bg1"/>
                </a:solidFill>
                <a:latin typeface="+mn-lt"/>
                <a:cs typeface="Arial" pitchFamily="34" charset="0"/>
              </a:defRPr>
            </a:lvl1pPr>
          </a:lstStyle>
          <a:p>
            <a:r>
              <a:rPr lang="ja-JP" altLang="en-US" smtClean="0"/>
              <a:t>マスター タイトルの書式設定</a:t>
            </a:r>
            <a:endParaRPr lang="en-GB" dirty="0"/>
          </a:p>
        </p:txBody>
      </p:sp>
      <p:sp>
        <p:nvSpPr>
          <p:cNvPr id="8" name="Line 10"/>
          <p:cNvSpPr>
            <a:spLocks noChangeShapeType="1"/>
          </p:cNvSpPr>
          <p:nvPr userDrawn="1"/>
        </p:nvSpPr>
        <p:spPr bwMode="auto">
          <a:xfrm>
            <a:off x="457200" y="1044000"/>
            <a:ext cx="8229600"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9" name="Line 11"/>
          <p:cNvSpPr>
            <a:spLocks noChangeShapeType="1"/>
          </p:cNvSpPr>
          <p:nvPr userDrawn="1"/>
        </p:nvSpPr>
        <p:spPr bwMode="auto">
          <a:xfrm>
            <a:off x="457200" y="6242400"/>
            <a:ext cx="8229600"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dirty="0">
              <a:solidFill>
                <a:schemeClr val="bg1"/>
              </a:solidFill>
              <a:latin typeface="+mn-lt"/>
              <a:cs typeface="Arial" pitchFamily="34" charset="0"/>
            </a:endParaRPr>
          </a:p>
        </p:txBody>
      </p:sp>
      <p:sp>
        <p:nvSpPr>
          <p:cNvPr id="7" name="Date Placeholder 6"/>
          <p:cNvSpPr>
            <a:spLocks noGrp="1"/>
          </p:cNvSpPr>
          <p:nvPr>
            <p:ph type="dt" sz="half" idx="14"/>
          </p:nvPr>
        </p:nvSpPr>
        <p:spPr>
          <a:xfrm>
            <a:off x="1217792" y="6496184"/>
            <a:ext cx="1188720" cy="201168"/>
          </a:xfrm>
          <a:prstGeom prst="rect">
            <a:avLst/>
          </a:prstGeom>
        </p:spPr>
        <p:txBody>
          <a:body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sp>
        <p:nvSpPr>
          <p:cNvPr id="12" name="Footer Placeholder 11"/>
          <p:cNvSpPr>
            <a:spLocks noGrp="1"/>
          </p:cNvSpPr>
          <p:nvPr>
            <p:ph type="ftr" sz="quarter" idx="15"/>
          </p:nvPr>
        </p:nvSpPr>
        <p:spPr>
          <a:xfrm>
            <a:off x="2588400" y="6496184"/>
            <a:ext cx="3434400" cy="201168"/>
          </a:xfrm>
          <a:prstGeom prst="rect">
            <a:avLst/>
          </a:prstGeom>
        </p:spPr>
        <p:txBody>
          <a:bodyPr/>
          <a:lstStyle/>
          <a:p>
            <a:r>
              <a:rPr lang="ja-JP" altLang="en-US" smtClean="0"/>
              <a:t>プレゼンテーションタイトル</a:t>
            </a:r>
            <a:endParaRPr lang="en-GB" dirty="0"/>
          </a:p>
        </p:txBody>
      </p:sp>
      <p:sp>
        <p:nvSpPr>
          <p:cNvPr id="13" name="Content Placeholder 2"/>
          <p:cNvSpPr>
            <a:spLocks noGrp="1"/>
          </p:cNvSpPr>
          <p:nvPr>
            <p:ph sz="half" idx="1"/>
          </p:nvPr>
        </p:nvSpPr>
        <p:spPr>
          <a:xfrm>
            <a:off x="457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4" name="Content Placeholder 3"/>
          <p:cNvSpPr>
            <a:spLocks noGrp="1"/>
          </p:cNvSpPr>
          <p:nvPr>
            <p:ph sz="half" idx="2"/>
          </p:nvPr>
        </p:nvSpPr>
        <p:spPr>
          <a:xfrm>
            <a:off x="4651200" y="2121113"/>
            <a:ext cx="4042800" cy="3994963"/>
          </a:xfrm>
          <a:prstGeom prst="rect">
            <a:avLst/>
          </a:prstGeom>
        </p:spPr>
        <p:txBody>
          <a:bodyPr/>
          <a:lstStyle>
            <a:lvl1pPr>
              <a:defRPr sz="2400">
                <a:solidFill>
                  <a:schemeClr val="bg1"/>
                </a:solidFill>
              </a:defRPr>
            </a:lvl1pPr>
            <a:lvl2pPr>
              <a:defRPr sz="2400">
                <a:solidFill>
                  <a:schemeClr val="bg1"/>
                </a:solidFill>
              </a:defRPr>
            </a:lvl2pPr>
            <a:lvl3pPr>
              <a:defRPr sz="2000">
                <a:solidFill>
                  <a:schemeClr val="bg1"/>
                </a:solidFill>
              </a:defRPr>
            </a:lvl3pPr>
            <a:lvl4pPr>
              <a:defRPr sz="1800">
                <a:solidFill>
                  <a:schemeClr val="bg1"/>
                </a:solidFill>
              </a:defRPr>
            </a:lvl4pPr>
            <a:lvl5pPr>
              <a:defRPr sz="1800">
                <a:solidFill>
                  <a:schemeClr val="bg1"/>
                </a:solidFill>
              </a:defRPr>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GB" dirty="0"/>
          </a:p>
        </p:txBody>
      </p:sp>
      <p:sp>
        <p:nvSpPr>
          <p:cNvPr id="15" name="Text Placeholder 9"/>
          <p:cNvSpPr>
            <a:spLocks noGrp="1"/>
          </p:cNvSpPr>
          <p:nvPr>
            <p:ph type="body" sz="quarter" idx="12"/>
          </p:nvPr>
        </p:nvSpPr>
        <p:spPr>
          <a:xfrm>
            <a:off x="457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
        <p:nvSpPr>
          <p:cNvPr id="16" name="Text Placeholder 9"/>
          <p:cNvSpPr>
            <a:spLocks noGrp="1"/>
          </p:cNvSpPr>
          <p:nvPr>
            <p:ph type="body" sz="quarter" idx="13"/>
          </p:nvPr>
        </p:nvSpPr>
        <p:spPr>
          <a:xfrm>
            <a:off x="4651200" y="1426464"/>
            <a:ext cx="4042800" cy="640800"/>
          </a:xfrm>
          <a:prstGeom prst="rect">
            <a:avLst/>
          </a:prstGeom>
        </p:spPr>
        <p:txBody>
          <a:bodyPr anchor="t" anchorCtr="0"/>
          <a:lstStyle>
            <a:lvl1pPr>
              <a:buNone/>
              <a:defRPr b="0">
                <a:solidFill>
                  <a:schemeClr val="bg1"/>
                </a:solidFill>
              </a:defRPr>
            </a:lvl1pPr>
          </a:lstStyle>
          <a:p>
            <a:pPr lvl="0"/>
            <a:r>
              <a:rPr lang="ja-JP" altLang="en-US" smtClean="0"/>
              <a:t>マスター テキストの書式設定</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image" Target="../media/image3.wmf"/><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18" Type="http://schemas.openxmlformats.org/officeDocument/2006/relationships/slideLayout" Target="../slideLayouts/slideLayout53.xml"/><Relationship Id="rId3" Type="http://schemas.openxmlformats.org/officeDocument/2006/relationships/slideLayout" Target="../slideLayouts/slideLayout38.xml"/><Relationship Id="rId21" Type="http://schemas.openxmlformats.org/officeDocument/2006/relationships/image" Target="../media/image10.wmf"/><Relationship Id="rId7" Type="http://schemas.openxmlformats.org/officeDocument/2006/relationships/slideLayout" Target="../slideLayouts/slideLayout42.xml"/><Relationship Id="rId12" Type="http://schemas.openxmlformats.org/officeDocument/2006/relationships/slideLayout" Target="../slideLayouts/slideLayout47.xml"/><Relationship Id="rId17" Type="http://schemas.openxmlformats.org/officeDocument/2006/relationships/slideLayout" Target="../slideLayouts/slideLayout52.xml"/><Relationship Id="rId2" Type="http://schemas.openxmlformats.org/officeDocument/2006/relationships/slideLayout" Target="../slideLayouts/slideLayout37.xml"/><Relationship Id="rId16" Type="http://schemas.openxmlformats.org/officeDocument/2006/relationships/slideLayout" Target="../slideLayouts/slideLayout51.xml"/><Relationship Id="rId20" Type="http://schemas.openxmlformats.org/officeDocument/2006/relationships/theme" Target="../theme/theme3.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slideLayout" Target="../slideLayouts/slideLayout50.xml"/><Relationship Id="rId10" Type="http://schemas.openxmlformats.org/officeDocument/2006/relationships/slideLayout" Target="../slideLayouts/slideLayout45.xml"/><Relationship Id="rId19" Type="http://schemas.openxmlformats.org/officeDocument/2006/relationships/slideLayout" Target="../slideLayouts/slideLayout54.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3" Type="http://schemas.openxmlformats.org/officeDocument/2006/relationships/slideLayout" Target="../slideLayouts/slideLayout57.xml"/><Relationship Id="rId21" Type="http://schemas.openxmlformats.org/officeDocument/2006/relationships/image" Target="../media/image17.wmf"/><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theme" Target="../theme/theme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9"/>
            </p:custDataLst>
            <p:extLst>
              <p:ext uri="{D42A27DB-BD31-4B8C-83A1-F6EECF244321}">
                <p14:modId xmlns:p14="http://schemas.microsoft.com/office/powerpoint/2010/main" val="21226565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0" name="think-cell Slide" r:id="rId20" imgW="270" imgH="270" progId="TCLayout.ActiveDocument.1">
                  <p:embed/>
                </p:oleObj>
              </mc:Choice>
              <mc:Fallback>
                <p:oleObj name="think-cell Slide" r:id="rId20" imgW="270" imgH="270" progId="TCLayout.ActiveDocument.1">
                  <p:embed/>
                  <p:pic>
                    <p:nvPicPr>
                      <p:cNvPr id="0" name=""/>
                      <p:cNvPicPr/>
                      <p:nvPr/>
                    </p:nvPicPr>
                    <p:blipFill>
                      <a:blip r:embed="rId21"/>
                      <a:stretch>
                        <a:fillRect/>
                      </a:stretch>
                    </p:blipFill>
                    <p:spPr>
                      <a:xfrm>
                        <a:off x="1588" y="1588"/>
                        <a:ext cx="1587" cy="1587"/>
                      </a:xfrm>
                      <a:prstGeom prst="rect">
                        <a:avLst/>
                      </a:prstGeom>
                    </p:spPr>
                  </p:pic>
                </p:oleObj>
              </mc:Fallback>
            </mc:AlternateContent>
          </a:graphicData>
        </a:graphic>
      </p:graphicFrame>
      <p:sp>
        <p:nvSpPr>
          <p:cNvPr id="12" name="Title Placeholder 1"/>
          <p:cNvSpPr>
            <a:spLocks noGrp="1"/>
          </p:cNvSpPr>
          <p:nvPr>
            <p:ph type="title"/>
          </p:nvPr>
        </p:nvSpPr>
        <p:spPr>
          <a:xfrm>
            <a:off x="457200" y="201600"/>
            <a:ext cx="8232775" cy="860400"/>
          </a:xfrm>
          <a:prstGeom prst="rect">
            <a:avLst/>
          </a:prstGeom>
        </p:spPr>
        <p:txBody>
          <a:bodyPr vert="horz" lIns="0" tIns="0" rIns="0" bIns="0" rtlCol="0" anchor="ctr" anchorCtr="0">
            <a:noAutofit/>
          </a:bodyPr>
          <a:lstStyle/>
          <a:p>
            <a:r>
              <a:rPr lang="ja-JP" altLang="en-US" dirty="0" smtClean="0"/>
              <a:t>タイトル（</a:t>
            </a:r>
            <a:r>
              <a:rPr lang="en-US" altLang="ja-JP" dirty="0" smtClean="0"/>
              <a:t>30pt.</a:t>
            </a:r>
            <a:r>
              <a:rPr lang="ja-JP" altLang="en-US" dirty="0" smtClean="0"/>
              <a:t>）</a:t>
            </a:r>
            <a:r>
              <a:rPr lang="en-US" altLang="ja-JP" dirty="0" smtClean="0"/>
              <a:t/>
            </a:r>
            <a:br>
              <a:rPr lang="en-US" altLang="ja-JP" dirty="0" smtClean="0"/>
            </a:br>
            <a:r>
              <a:rPr lang="ja-JP" altLang="en-US" sz="2400" dirty="0" smtClean="0"/>
              <a:t>サブタイトル（</a:t>
            </a:r>
            <a:r>
              <a:rPr lang="en-US" altLang="ja-JP" sz="2400" dirty="0" smtClean="0"/>
              <a:t>24pt.</a:t>
            </a:r>
            <a:r>
              <a:rPr lang="ja-JP" altLang="en-US" sz="2400" dirty="0" smtClean="0"/>
              <a:t>以下）</a:t>
            </a:r>
            <a:endParaRPr lang="en-GB" dirty="0"/>
          </a:p>
        </p:txBody>
      </p:sp>
      <p:sp>
        <p:nvSpPr>
          <p:cNvPr id="13" name="Text Placeholder 2"/>
          <p:cNvSpPr>
            <a:spLocks noGrp="1"/>
          </p:cNvSpPr>
          <p:nvPr>
            <p:ph type="body" idx="1"/>
          </p:nvPr>
        </p:nvSpPr>
        <p:spPr>
          <a:xfrm>
            <a:off x="457200" y="1425600"/>
            <a:ext cx="8229600" cy="4698976"/>
          </a:xfrm>
          <a:prstGeom prst="rect">
            <a:avLst/>
          </a:prstGeom>
        </p:spPr>
        <p:txBody>
          <a:bodyPr vert="horz" lIns="0" tIns="0" rIns="0" bIns="0" rtlCol="0" anchor="t" anchorCtr="0">
            <a:no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GB" dirty="0"/>
          </a:p>
        </p:txBody>
      </p:sp>
      <p:sp>
        <p:nvSpPr>
          <p:cNvPr id="15" name="TextBox 14"/>
          <p:cNvSpPr txBox="1"/>
          <p:nvPr/>
        </p:nvSpPr>
        <p:spPr>
          <a:xfrm>
            <a:off x="457200" y="6496184"/>
            <a:ext cx="722376"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ページ</a:t>
            </a:r>
            <a:r>
              <a:rPr lang="en-GB" sz="1100" baseline="0" dirty="0" smtClean="0">
                <a:solidFill>
                  <a:schemeClr val="bg1"/>
                </a:solidFill>
                <a:latin typeface="Arial" panose="020B0604020202020204" pitchFamily="34" charset="0"/>
                <a:ea typeface="ＭＳ Ｐゴシック" panose="020B0600070205080204" pitchFamily="50" charset="-128"/>
                <a:cs typeface="Arial" pitchFamily="34" charset="0"/>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cs typeface="Arial" pitchFamily="34" charset="0"/>
              </a:rPr>
              <a:pPr/>
              <a:t>‹#›</a:t>
            </a:fld>
            <a:endParaRPr lang="en-GB" sz="1100" baseline="0" dirty="0">
              <a:solidFill>
                <a:schemeClr val="bg1"/>
              </a:solidFill>
              <a:latin typeface="Arial" panose="020B0604020202020204" pitchFamily="34" charset="0"/>
              <a:ea typeface="ＭＳ Ｐゴシック" panose="020B0600070205080204" pitchFamily="50" charset="-128"/>
              <a:cs typeface="Arial" pitchFamily="34" charset="0"/>
            </a:endParaRPr>
          </a:p>
        </p:txBody>
      </p:sp>
    </p:spTree>
  </p:cSld>
  <p:clrMap bg1="lt1" tx1="dk1" bg2="lt2" tx2="dk2" accent1="accent1" accent2="accent2" accent3="accent3" accent4="accent4" accent5="accent5" accent6="accent6" hlink="hlink" folHlink="folHlink"/>
  <p:sldLayoutIdLst>
    <p:sldLayoutId id="2147483667" r:id="rId1"/>
    <p:sldLayoutId id="2147483784" r:id="rId2"/>
    <p:sldLayoutId id="2147483668" r:id="rId3"/>
    <p:sldLayoutId id="2147483748" r:id="rId4"/>
    <p:sldLayoutId id="2147483749" r:id="rId5"/>
    <p:sldLayoutId id="2147483669" r:id="rId6"/>
    <p:sldLayoutId id="2147483780" r:id="rId7"/>
    <p:sldLayoutId id="2147483670" r:id="rId8"/>
    <p:sldLayoutId id="2147483671" r:id="rId9"/>
    <p:sldLayoutId id="2147483672" r:id="rId10"/>
    <p:sldLayoutId id="2147483673" r:id="rId11"/>
    <p:sldLayoutId id="2147483674" r:id="rId12"/>
    <p:sldLayoutId id="2147483726" r:id="rId13"/>
    <p:sldLayoutId id="2147483677" r:id="rId14"/>
    <p:sldLayoutId id="2147483678" r:id="rId15"/>
    <p:sldLayoutId id="2147483679" r:id="rId16"/>
  </p:sldLayoutIdLst>
  <p:timing>
    <p:tnLst>
      <p:par>
        <p:cTn id="1" dur="indefinite" restart="never" nodeType="tmRoot"/>
      </p:par>
    </p:tnLst>
  </p:timing>
  <p:hf sldNum="0" hdr="0"/>
  <p:txStyles>
    <p:titleStyle>
      <a:lvl1pPr algn="l" defTabSz="914400" rtl="0" eaLnBrk="1" latinLnBrk="0" hangingPunct="1">
        <a:lnSpc>
          <a:spcPct val="85000"/>
        </a:lnSpc>
        <a:spcBef>
          <a:spcPct val="0"/>
        </a:spcBef>
        <a:buNone/>
        <a:defRPr kumimoji="1" sz="2400" b="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kumimoji="1" sz="12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2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2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2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2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1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15"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Footer Placeholder 4"/>
          <p:cNvSpPr>
            <a:spLocks noGrp="1"/>
          </p:cNvSpPr>
          <p:nvPr>
            <p:ph type="ftr" sz="quarter" idx="3"/>
          </p:nvPr>
        </p:nvSpPr>
        <p:spPr>
          <a:xfrm>
            <a:off x="2588400" y="6492240"/>
            <a:ext cx="3434400" cy="201168"/>
          </a:xfrm>
          <a:prstGeom prst="rect">
            <a:avLst/>
          </a:prstGeom>
        </p:spPr>
        <p:txBody>
          <a:bodyPr vert="horz" wrap="square"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8" name="TextBox 17"/>
          <p:cNvSpPr txBox="1"/>
          <p:nvPr/>
        </p:nvSpPr>
        <p:spPr>
          <a:xfrm>
            <a:off x="457200" y="6492240"/>
            <a:ext cx="720000" cy="201168"/>
          </a:xfrm>
          <a:prstGeom prst="rect">
            <a:avLst/>
          </a:prstGeom>
          <a:noFill/>
        </p:spPr>
        <p:txBody>
          <a:bodyPr vert="horz"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9" name="Date Placeholder 2"/>
          <p:cNvSpPr>
            <a:spLocks noGrp="1"/>
          </p:cNvSpPr>
          <p:nvPr>
            <p:ph type="dt" sz="half" idx="2"/>
          </p:nvPr>
        </p:nvSpPr>
        <p:spPr>
          <a:xfrm>
            <a:off x="1217792" y="6492240"/>
            <a:ext cx="1188720" cy="201168"/>
          </a:xfrm>
          <a:prstGeom prst="rect">
            <a:avLst/>
          </a:prstGeom>
        </p:spPr>
        <p:txBody>
          <a:bodyPr vert="horz" wrap="square"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20" name="Picture 19"/>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extLst>
      <p:ext uri="{BB962C8B-B14F-4D97-AF65-F5344CB8AC3E}">
        <p14:creationId xmlns:p14="http://schemas.microsoft.com/office/powerpoint/2010/main" val="2074791551"/>
      </p:ext>
    </p:extLst>
  </p:cSld>
  <p:clrMap bg1="lt1" tx1="dk1" bg2="lt2" tx2="dk2" accent1="accent1" accent2="accent2" accent3="accent3" accent4="accent4" accent5="accent5" accent6="accent6" hlink="hlink" folHlink="folHlink"/>
  <p:sldLayoutIdLst>
    <p:sldLayoutId id="2147483709" r:id="rId1"/>
    <p:sldLayoutId id="2147483777" r:id="rId2"/>
    <p:sldLayoutId id="2147483763" r:id="rId3"/>
    <p:sldLayoutId id="2147483765" r:id="rId4"/>
    <p:sldLayoutId id="2147483785" r:id="rId5"/>
    <p:sldLayoutId id="2147483710" r:id="rId6"/>
    <p:sldLayoutId id="2147483750" r:id="rId7"/>
    <p:sldLayoutId id="2147483751" r:id="rId8"/>
    <p:sldLayoutId id="2147483711" r:id="rId9"/>
    <p:sldLayoutId id="2147483783" r:id="rId10"/>
    <p:sldLayoutId id="2147483712" r:id="rId11"/>
    <p:sldLayoutId id="2147483713" r:id="rId12"/>
    <p:sldLayoutId id="2147483714" r:id="rId13"/>
    <p:sldLayoutId id="2147483715" r:id="rId14"/>
    <p:sldLayoutId id="2147483716" r:id="rId15"/>
    <p:sldLayoutId id="2147483727" r:id="rId16"/>
    <p:sldLayoutId id="2147483719" r:id="rId17"/>
    <p:sldLayoutId id="2147483720" r:id="rId18"/>
    <p:sldLayoutId id="2147483721"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Box 16"/>
          <p:cNvSpPr txBox="1"/>
          <p:nvPr/>
        </p:nvSpPr>
        <p:spPr>
          <a:xfrm>
            <a:off x="457200" y="6501764"/>
            <a:ext cx="720000" cy="201168"/>
          </a:xfrm>
          <a:prstGeom prst="rect">
            <a:avLst/>
          </a:prstGeom>
          <a:noFill/>
        </p:spPr>
        <p:txBody>
          <a:bodyPr wrap="square" lIns="0" tIns="0" rIns="0" bIns="0" rtlCol="0" anchor="t" anchorCtr="0">
            <a:noAutofit/>
          </a:bodyPr>
          <a:lstStyle/>
          <a:p>
            <a:r>
              <a:rPr lang="ja-JP" altLang="en-US" sz="1100" b="0" baseline="0" dirty="0" smtClean="0">
                <a:solidFill>
                  <a:schemeClr val="bg1"/>
                </a:solidFill>
                <a:latin typeface="Arial" panose="020B0604020202020204" pitchFamily="34" charset="0"/>
                <a:ea typeface="ＭＳ Ｐゴシック" panose="020B0600070205080204" pitchFamily="50" charset="-128"/>
              </a:rPr>
              <a:t>ページ</a:t>
            </a:r>
            <a:r>
              <a:rPr lang="en-GB" sz="1100" b="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0" baseline="0" smtClean="0">
                <a:solidFill>
                  <a:schemeClr val="bg1"/>
                </a:solidFill>
                <a:latin typeface="Arial" panose="020B0604020202020204" pitchFamily="34" charset="0"/>
                <a:ea typeface="ＭＳ Ｐゴシック" panose="020B0600070205080204" pitchFamily="50" charset="-128"/>
              </a:rPr>
              <a:pPr/>
              <a:t>‹#›</a:t>
            </a:fld>
            <a:endParaRPr lang="en-GB" sz="1100" b="0" baseline="0" dirty="0">
              <a:solidFill>
                <a:schemeClr val="bg1"/>
              </a:solidFill>
              <a:latin typeface="Arial" panose="020B0604020202020204" pitchFamily="34" charset="0"/>
              <a:ea typeface="ＭＳ Ｐゴシック" panose="020B0600070205080204" pitchFamily="50" charset="-128"/>
            </a:endParaRPr>
          </a:p>
        </p:txBody>
      </p:sp>
      <p:sp>
        <p:nvSpPr>
          <p:cNvPr id="19" name="Footer Placeholder 4"/>
          <p:cNvSpPr>
            <a:spLocks noGrp="1"/>
          </p:cNvSpPr>
          <p:nvPr>
            <p:ph type="ftr" sz="quarter" idx="3"/>
          </p:nvPr>
        </p:nvSpPr>
        <p:spPr>
          <a:xfrm>
            <a:off x="2588400" y="6501764"/>
            <a:ext cx="3434400" cy="201168"/>
          </a:xfrm>
          <a:prstGeom prst="rect">
            <a:avLst/>
          </a:prstGeom>
        </p:spPr>
        <p:txBody>
          <a:bodyPr vert="horz" lIns="0" tIns="0" rIns="0" bIns="0" rtlCol="0" anchor="t" anchorCtr="0">
            <a:noAutofit/>
          </a:bodyPr>
          <a:lstStyle>
            <a:lvl1pPr algn="l">
              <a:defRPr sz="1100" b="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2" name="Date Placeholder 2"/>
          <p:cNvSpPr>
            <a:spLocks noGrp="1"/>
          </p:cNvSpPr>
          <p:nvPr>
            <p:ph type="dt" sz="half" idx="2"/>
          </p:nvPr>
        </p:nvSpPr>
        <p:spPr>
          <a:xfrm>
            <a:off x="1217792" y="6501764"/>
            <a:ext cx="1188720" cy="201168"/>
          </a:xfrm>
          <a:prstGeom prst="rect">
            <a:avLst/>
          </a:prstGeom>
        </p:spPr>
        <p:txBody>
          <a:bodyPr lIns="0" tIns="0" rIns="0" bIns="0" anchor="t" anchorCtr="0"/>
          <a:lstStyle>
            <a:lvl1pPr>
              <a:defRPr sz="1100" b="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3" name="Picture 12"/>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81" r:id="rId1"/>
    <p:sldLayoutId id="2147483778" r:id="rId2"/>
    <p:sldLayoutId id="2147483768" r:id="rId3"/>
    <p:sldLayoutId id="2147483770" r:id="rId4"/>
    <p:sldLayoutId id="2147483786" r:id="rId5"/>
    <p:sldLayoutId id="2147483682" r:id="rId6"/>
    <p:sldLayoutId id="2147483752" r:id="rId7"/>
    <p:sldLayoutId id="2147483753" r:id="rId8"/>
    <p:sldLayoutId id="2147483683" r:id="rId9"/>
    <p:sldLayoutId id="2147483782" r:id="rId10"/>
    <p:sldLayoutId id="2147483684" r:id="rId11"/>
    <p:sldLayoutId id="2147483685" r:id="rId12"/>
    <p:sldLayoutId id="2147483686" r:id="rId13"/>
    <p:sldLayoutId id="2147483687" r:id="rId14"/>
    <p:sldLayoutId id="2147483688" r:id="rId15"/>
    <p:sldLayoutId id="2147483728" r:id="rId16"/>
    <p:sldLayoutId id="2147483691" r:id="rId17"/>
    <p:sldLayoutId id="2147483692" r:id="rId18"/>
    <p:sldLayoutId id="2147483693"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just"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just"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just"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just"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1600"/>
            <a:ext cx="8229600" cy="860400"/>
          </a:xfrm>
          <a:prstGeom prst="rect">
            <a:avLst/>
          </a:prstGeom>
        </p:spPr>
        <p:txBody>
          <a:bodyPr vert="horz" lIns="0" tIns="0" rIns="0" bIns="0" rtlCol="0" anchor="t" anchorCtr="0">
            <a:noAutofit/>
          </a:bodyPr>
          <a:lstStyle/>
          <a:p>
            <a:r>
              <a:rPr lang="en-US" dirty="0" smtClean="0"/>
              <a:t>Click to edit Master title style</a:t>
            </a:r>
            <a:endParaRPr lang="en-GB" dirty="0"/>
          </a:p>
        </p:txBody>
      </p:sp>
      <p:sp>
        <p:nvSpPr>
          <p:cNvPr id="3" name="Text Placeholder 2"/>
          <p:cNvSpPr>
            <a:spLocks noGrp="1"/>
          </p:cNvSpPr>
          <p:nvPr>
            <p:ph type="body" idx="1"/>
          </p:nvPr>
        </p:nvSpPr>
        <p:spPr>
          <a:xfrm>
            <a:off x="457200" y="1425600"/>
            <a:ext cx="8229600" cy="4698975"/>
          </a:xfrm>
          <a:prstGeom prst="rect">
            <a:avLst/>
          </a:prstGeom>
        </p:spPr>
        <p:txBody>
          <a:bodyPr vert="horz" lIns="0" tIns="0" rIns="0" bIns="0" rtlCol="0" anchor="t" anchorCtr="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2" name="Footer Placeholder 4"/>
          <p:cNvSpPr>
            <a:spLocks noGrp="1"/>
          </p:cNvSpPr>
          <p:nvPr>
            <p:ph type="ftr" sz="quarter" idx="3"/>
          </p:nvPr>
        </p:nvSpPr>
        <p:spPr>
          <a:xfrm>
            <a:off x="2588400" y="6492240"/>
            <a:ext cx="3434400" cy="201168"/>
          </a:xfrm>
          <a:prstGeom prst="rect">
            <a:avLst/>
          </a:prstGeom>
        </p:spPr>
        <p:txBody>
          <a:bodyPr vert="horz" lIns="0" tIns="0" rIns="0" bIns="0" rtlCol="0" anchor="t" anchorCtr="0">
            <a:noAutofit/>
          </a:bodyPr>
          <a:lstStyle>
            <a:lvl1pPr algn="l">
              <a:defRPr sz="1100" baseline="0">
                <a:solidFill>
                  <a:schemeClr val="bg1"/>
                </a:solidFill>
                <a:latin typeface="Arial" panose="020B0604020202020204" pitchFamily="34" charset="0"/>
                <a:ea typeface="ＭＳ Ｐゴシック" panose="020B0600070205080204" pitchFamily="50" charset="-128"/>
              </a:defRPr>
            </a:lvl1pPr>
          </a:lstStyle>
          <a:p>
            <a:r>
              <a:rPr lang="ja-JP" altLang="en-US" smtClean="0"/>
              <a:t>プレゼンテーションタイトル</a:t>
            </a:r>
            <a:endParaRPr lang="en-GB" dirty="0"/>
          </a:p>
        </p:txBody>
      </p:sp>
      <p:sp>
        <p:nvSpPr>
          <p:cNvPr id="13" name="TextBox 12"/>
          <p:cNvSpPr txBox="1"/>
          <p:nvPr/>
        </p:nvSpPr>
        <p:spPr>
          <a:xfrm>
            <a:off x="457200" y="6492240"/>
            <a:ext cx="720000" cy="201168"/>
          </a:xfrm>
          <a:prstGeom prst="rect">
            <a:avLst/>
          </a:prstGeom>
          <a:noFill/>
        </p:spPr>
        <p:txBody>
          <a:bodyPr wrap="square" lIns="0" tIns="0" rIns="0" bIns="0" rtlCol="0" anchor="t" anchorCtr="0">
            <a:noAutofit/>
          </a:bodyPr>
          <a:lstStyle/>
          <a:p>
            <a:r>
              <a:rPr lang="ja-JP" altLang="en-US" sz="1100" baseline="0" dirty="0" smtClean="0">
                <a:solidFill>
                  <a:schemeClr val="bg1"/>
                </a:solidFill>
                <a:latin typeface="Arial" panose="020B0604020202020204" pitchFamily="34" charset="0"/>
                <a:ea typeface="ＭＳ Ｐゴシック" panose="020B0600070205080204" pitchFamily="50" charset="-128"/>
              </a:rPr>
              <a:t>ページ</a:t>
            </a:r>
            <a:r>
              <a:rPr lang="en-GB" sz="1100" baseline="0" dirty="0" smtClean="0">
                <a:solidFill>
                  <a:schemeClr val="bg1"/>
                </a:solidFill>
                <a:latin typeface="Arial" panose="020B0604020202020204" pitchFamily="34" charset="0"/>
                <a:ea typeface="ＭＳ Ｐゴシック" panose="020B0600070205080204" pitchFamily="50" charset="-128"/>
              </a:rPr>
              <a:t> </a:t>
            </a:r>
            <a:fld id="{9AE4D82F-B047-469B-AC52-A46321747EAF}" type="slidenum">
              <a:rPr lang="en-GB" sz="1100" baseline="0" smtClean="0">
                <a:solidFill>
                  <a:schemeClr val="bg1"/>
                </a:solidFill>
                <a:latin typeface="Arial" panose="020B0604020202020204" pitchFamily="34" charset="0"/>
                <a:ea typeface="ＭＳ Ｐゴシック" panose="020B0600070205080204" pitchFamily="50" charset="-128"/>
              </a:rPr>
              <a:pPr/>
              <a:t>‹#›</a:t>
            </a:fld>
            <a:endParaRPr lang="en-GB" sz="1100" baseline="0" dirty="0">
              <a:solidFill>
                <a:schemeClr val="bg1"/>
              </a:solidFill>
              <a:latin typeface="Arial" panose="020B0604020202020204" pitchFamily="34" charset="0"/>
              <a:ea typeface="ＭＳ Ｐゴシック" panose="020B0600070205080204" pitchFamily="50" charset="-128"/>
            </a:endParaRPr>
          </a:p>
        </p:txBody>
      </p:sp>
      <p:sp>
        <p:nvSpPr>
          <p:cNvPr id="15" name="Date Placeholder 2"/>
          <p:cNvSpPr>
            <a:spLocks noGrp="1"/>
          </p:cNvSpPr>
          <p:nvPr>
            <p:ph type="dt" sz="half" idx="2"/>
          </p:nvPr>
        </p:nvSpPr>
        <p:spPr>
          <a:xfrm>
            <a:off x="1217792" y="6492240"/>
            <a:ext cx="1188720" cy="201168"/>
          </a:xfrm>
          <a:prstGeom prst="rect">
            <a:avLst/>
          </a:prstGeom>
        </p:spPr>
        <p:txBody>
          <a:bodyPr lIns="0" tIns="0" rIns="0" bIns="0" anchor="t" anchorCtr="0"/>
          <a:lstStyle>
            <a:lvl1pPr>
              <a:defRPr sz="1100" baseline="0">
                <a:solidFill>
                  <a:schemeClr val="bg1"/>
                </a:solidFill>
                <a:latin typeface="Arial" panose="020B0604020202020204" pitchFamily="34" charset="0"/>
                <a:ea typeface="ＭＳ Ｐゴシック" panose="020B0600070205080204" pitchFamily="50" charset="-128"/>
                <a:cs typeface="Arial" pitchFamily="34" charset="0"/>
              </a:defRPr>
            </a:lvl1pPr>
          </a:lstStyle>
          <a:p>
            <a:r>
              <a:rPr lang="en-US" altLang="ja-JP" smtClean="0"/>
              <a:t>20XX</a:t>
            </a:r>
            <a:r>
              <a:rPr lang="ja-JP" altLang="en-US" smtClean="0"/>
              <a:t>年</a:t>
            </a:r>
            <a:r>
              <a:rPr lang="en-US" altLang="ja-JP" smtClean="0"/>
              <a:t>XX</a:t>
            </a:r>
            <a:r>
              <a:rPr lang="ja-JP" altLang="en-US" smtClean="0"/>
              <a:t>月</a:t>
            </a:r>
            <a:r>
              <a:rPr lang="en-US" altLang="ja-JP" smtClean="0"/>
              <a:t>XX</a:t>
            </a:r>
            <a:r>
              <a:rPr lang="ja-JP" altLang="en-US" smtClean="0"/>
              <a:t>日</a:t>
            </a:r>
            <a:endParaRPr lang="en-US" dirty="0"/>
          </a:p>
        </p:txBody>
      </p:sp>
      <p:pic>
        <p:nvPicPr>
          <p:cNvPr id="14" name="Picture 13"/>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8284464" y="6327648"/>
            <a:ext cx="402504" cy="411480"/>
          </a:xfrm>
          <a:prstGeom prst="rect">
            <a:avLst/>
          </a:prstGeom>
        </p:spPr>
      </p:pic>
    </p:spTree>
  </p:cSld>
  <p:clrMap bg1="lt1" tx1="dk1" bg2="lt2" tx2="dk2" accent1="accent1" accent2="accent2" accent3="accent3" accent4="accent4" accent5="accent5" accent6="accent6" hlink="hlink" folHlink="folHlink"/>
  <p:sldLayoutIdLst>
    <p:sldLayoutId id="2147483695" r:id="rId1"/>
    <p:sldLayoutId id="2147483779" r:id="rId2"/>
    <p:sldLayoutId id="2147483773" r:id="rId3"/>
    <p:sldLayoutId id="2147483775" r:id="rId4"/>
    <p:sldLayoutId id="2147483787" r:id="rId5"/>
    <p:sldLayoutId id="2147483696" r:id="rId6"/>
    <p:sldLayoutId id="2147483754" r:id="rId7"/>
    <p:sldLayoutId id="2147483755" r:id="rId8"/>
    <p:sldLayoutId id="2147483697" r:id="rId9"/>
    <p:sldLayoutId id="2147483781" r:id="rId10"/>
    <p:sldLayoutId id="2147483698" r:id="rId11"/>
    <p:sldLayoutId id="2147483699" r:id="rId12"/>
    <p:sldLayoutId id="2147483700" r:id="rId13"/>
    <p:sldLayoutId id="2147483701" r:id="rId14"/>
    <p:sldLayoutId id="2147483702" r:id="rId15"/>
    <p:sldLayoutId id="2147483729" r:id="rId16"/>
    <p:sldLayoutId id="2147483705" r:id="rId17"/>
    <p:sldLayoutId id="2147483706" r:id="rId18"/>
    <p:sldLayoutId id="2147483707" r:id="rId19"/>
  </p:sldLayoutIdLst>
  <p:hf sldNum="0" hdr="0"/>
  <p:txStyles>
    <p:titleStyle>
      <a:lvl1pPr algn="l" defTabSz="914400" rtl="0" eaLnBrk="1" latinLnBrk="0" hangingPunct="1">
        <a:lnSpc>
          <a:spcPct val="85000"/>
        </a:lnSpc>
        <a:spcBef>
          <a:spcPct val="0"/>
        </a:spcBef>
        <a:buNone/>
        <a:defRPr sz="3000" b="0" kern="1200" baseline="0">
          <a:solidFill>
            <a:schemeClr val="bg1"/>
          </a:solidFill>
          <a:latin typeface="Arial" panose="020B0604020202020204" pitchFamily="34" charset="0"/>
          <a:ea typeface="ＭＳ Ｐゴシック" panose="020B0600070205080204" pitchFamily="50" charset="-128"/>
          <a:cs typeface="Arial" pitchFamily="34" charset="0"/>
        </a:defRPr>
      </a:lvl1pPr>
    </p:titleStyle>
    <p:bodyStyle>
      <a:lvl1pPr marL="356616" indent="-356616" algn="l" defTabSz="914400" rtl="0" eaLnBrk="1" latinLnBrk="0" hangingPunct="1">
        <a:spcBef>
          <a:spcPts val="600"/>
        </a:spcBef>
        <a:buClr>
          <a:schemeClr val="accent2"/>
        </a:buClr>
        <a:buSzPct val="70000"/>
        <a:buFont typeface="Arial" pitchFamily="34" charset="0"/>
        <a:buChar char="►"/>
        <a:defRPr sz="2400" b="0" kern="1200" baseline="0">
          <a:solidFill>
            <a:schemeClr val="bg1"/>
          </a:solidFill>
          <a:latin typeface="Arial" panose="020B0604020202020204" pitchFamily="34" charset="0"/>
          <a:ea typeface="ＭＳ Ｐゴシック" panose="020B0600070205080204" pitchFamily="50" charset="-128"/>
          <a:cs typeface="+mn-cs"/>
        </a:defRPr>
      </a:lvl1pPr>
      <a:lvl2pPr marL="713232" indent="-356616" algn="l" defTabSz="914400" rtl="0" eaLnBrk="1" latinLnBrk="0" hangingPunct="1">
        <a:spcBef>
          <a:spcPts val="600"/>
        </a:spcBef>
        <a:buClr>
          <a:schemeClr val="accent2"/>
        </a:buClr>
        <a:buSzPct val="70000"/>
        <a:buFont typeface="Arial" pitchFamily="34" charset="0"/>
        <a:buChar char="►"/>
        <a:defRPr sz="2000" b="0" kern="1200" baseline="0">
          <a:solidFill>
            <a:schemeClr val="bg1"/>
          </a:solidFill>
          <a:latin typeface="Arial" panose="020B0604020202020204" pitchFamily="34" charset="0"/>
          <a:ea typeface="ＭＳ Ｐゴシック" panose="020B0600070205080204" pitchFamily="50" charset="-128"/>
          <a:cs typeface="+mn-cs"/>
        </a:defRPr>
      </a:lvl2pPr>
      <a:lvl3pPr marL="1069848" indent="-356616" algn="l" defTabSz="914400" rtl="0" eaLnBrk="1" latinLnBrk="0" hangingPunct="1">
        <a:spcBef>
          <a:spcPts val="600"/>
        </a:spcBef>
        <a:buClr>
          <a:schemeClr val="accent2"/>
        </a:buClr>
        <a:buSzPct val="70000"/>
        <a:buFont typeface="Arial" pitchFamily="34" charset="0"/>
        <a:buChar char="►"/>
        <a:defRPr sz="1800" b="0" kern="1200" baseline="0">
          <a:solidFill>
            <a:schemeClr val="bg1"/>
          </a:solidFill>
          <a:latin typeface="Arial" panose="020B0604020202020204" pitchFamily="34" charset="0"/>
          <a:ea typeface="ＭＳ Ｐゴシック" panose="020B0600070205080204" pitchFamily="50" charset="-128"/>
          <a:cs typeface="+mn-cs"/>
        </a:defRPr>
      </a:lvl3pPr>
      <a:lvl4pPr marL="1426464"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4pPr>
      <a:lvl5pPr marL="1783080" indent="-356616" algn="l" defTabSz="914400" rtl="0" eaLnBrk="1" latinLnBrk="0" hangingPunct="1">
        <a:spcBef>
          <a:spcPts val="600"/>
        </a:spcBef>
        <a:buClr>
          <a:schemeClr val="accent2"/>
        </a:buClr>
        <a:buSzPct val="70000"/>
        <a:buFont typeface="Arial" pitchFamily="34" charset="0"/>
        <a:buChar char="►"/>
        <a:defRPr sz="1600" b="0" kern="1200" baseline="0">
          <a:solidFill>
            <a:schemeClr val="bg1"/>
          </a:solidFill>
          <a:latin typeface="Arial" panose="020B0604020202020204" pitchFamily="34" charset="0"/>
          <a:ea typeface="ＭＳ Ｐゴシック" panose="020B0600070205080204" pitchFamily="50"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image" Target="../media/image21.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21.emf"/><Relationship Id="rId4" Type="http://schemas.openxmlformats.org/officeDocument/2006/relationships/oleObject" Target="../embeddings/oleObject5.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23.png"/><Relationship Id="rId5" Type="http://schemas.openxmlformats.org/officeDocument/2006/relationships/image" Target="../media/image21.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hosho.ees.hokudai.ac.jp/~kubo/ce/IwanamiBook.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21.emf"/><Relationship Id="rId4"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ctrTitle" idx="4294967295"/>
          </p:nvPr>
        </p:nvSpPr>
        <p:spPr>
          <a:xfrm>
            <a:off x="2925763" y="2239963"/>
            <a:ext cx="6218237" cy="860425"/>
          </a:xfrm>
        </p:spPr>
        <p:txBody>
          <a:bodyPr/>
          <a:lstStyle/>
          <a:p>
            <a:r>
              <a:rPr kumimoji="1" lang="ja-JP" altLang="en-US" dirty="0" smtClean="0">
                <a:solidFill>
                  <a:schemeClr val="bg1"/>
                </a:solidFill>
              </a:rPr>
              <a:t>データ解析のための統計モデリング入門</a:t>
            </a:r>
            <a:r>
              <a:rPr kumimoji="1" lang="en-US" altLang="ja-JP" dirty="0" smtClean="0">
                <a:solidFill>
                  <a:schemeClr val="bg1"/>
                </a:solidFill>
              </a:rPr>
              <a:t/>
            </a:r>
            <a:br>
              <a:rPr kumimoji="1" lang="en-US" altLang="ja-JP" dirty="0" smtClean="0">
                <a:solidFill>
                  <a:schemeClr val="bg1"/>
                </a:solidFill>
              </a:rPr>
            </a:br>
            <a:r>
              <a:rPr lang="ja-JP" altLang="en-US" sz="2000" dirty="0" smtClean="0">
                <a:solidFill>
                  <a:schemeClr val="bg1"/>
                </a:solidFill>
              </a:rPr>
              <a:t>一般化線形モデル・階層ベイズモデル・</a:t>
            </a:r>
            <a:r>
              <a:rPr lang="en-US" altLang="ja-JP" sz="2000" dirty="0" smtClean="0">
                <a:solidFill>
                  <a:schemeClr val="bg1"/>
                </a:solidFill>
              </a:rPr>
              <a:t>MCMC</a:t>
            </a:r>
            <a:endParaRPr kumimoji="1" lang="ja-JP" altLang="en-US" sz="2000" dirty="0">
              <a:solidFill>
                <a:schemeClr val="bg1"/>
              </a:solidFill>
            </a:endParaRPr>
          </a:p>
        </p:txBody>
      </p:sp>
      <p:sp>
        <p:nvSpPr>
          <p:cNvPr id="6" name="サブタイトル 5"/>
          <p:cNvSpPr>
            <a:spLocks noGrp="1"/>
          </p:cNvSpPr>
          <p:nvPr>
            <p:ph type="subTitle" idx="4294967295"/>
          </p:nvPr>
        </p:nvSpPr>
        <p:spPr>
          <a:xfrm>
            <a:off x="2925763" y="3221038"/>
            <a:ext cx="6218237" cy="646112"/>
          </a:xfrm>
        </p:spPr>
        <p:txBody>
          <a:bodyPr/>
          <a:lstStyle/>
          <a:p>
            <a:pPr>
              <a:spcBef>
                <a:spcPts val="0"/>
              </a:spcBef>
            </a:pPr>
            <a:r>
              <a:rPr kumimoji="1" lang="en-US" altLang="ja-JP" dirty="0" smtClean="0"/>
              <a:t>2017</a:t>
            </a:r>
            <a:r>
              <a:rPr kumimoji="1" lang="ja-JP" altLang="en-US" dirty="0" smtClean="0"/>
              <a:t>年</a:t>
            </a:r>
            <a:r>
              <a:rPr lang="en-US" altLang="ja-JP" dirty="0"/>
              <a:t>9</a:t>
            </a:r>
            <a:r>
              <a:rPr kumimoji="1" lang="ja-JP" altLang="en-US" dirty="0" smtClean="0"/>
              <a:t>月</a:t>
            </a:r>
            <a:r>
              <a:rPr lang="en-US" altLang="ja-JP" dirty="0" smtClean="0"/>
              <a:t>15</a:t>
            </a:r>
            <a:r>
              <a:rPr kumimoji="1" lang="ja-JP" altLang="en-US" dirty="0" smtClean="0"/>
              <a:t>日 </a:t>
            </a:r>
            <a:r>
              <a:rPr kumimoji="1" lang="en-US" altLang="ja-JP" dirty="0" smtClean="0"/>
              <a:t>DRAFT</a:t>
            </a:r>
          </a:p>
          <a:p>
            <a:pPr>
              <a:spcBef>
                <a:spcPts val="0"/>
              </a:spcBef>
            </a:pPr>
            <a:r>
              <a:rPr lang="en-US" altLang="ja-JP" i="1" dirty="0" smtClean="0"/>
              <a:t>Internal for Training </a:t>
            </a:r>
          </a:p>
        </p:txBody>
      </p:sp>
    </p:spTree>
    <p:extLst>
      <p:ext uri="{BB962C8B-B14F-4D97-AF65-F5344CB8AC3E}">
        <p14:creationId xmlns:p14="http://schemas.microsoft.com/office/powerpoint/2010/main" val="67446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2.3 </a:t>
            </a:r>
            <a:r>
              <a:rPr kumimoji="1" lang="ja-JP" altLang="en-US" dirty="0" smtClean="0"/>
              <a:t>ポアソン分布とは何か</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p:txBody>
              <a:bodyPr/>
              <a:lstStyle/>
              <a:p>
                <a:r>
                  <a:rPr kumimoji="1" lang="ja-JP" altLang="en-US" b="0" dirty="0" smtClean="0"/>
                  <a:t>ポアソ</a:t>
                </a:r>
                <a:r>
                  <a:rPr lang="ja-JP" altLang="en-US" dirty="0"/>
                  <a:t>ン</a:t>
                </a:r>
                <a:r>
                  <a:rPr kumimoji="1" lang="ja-JP" altLang="en-US" b="0" dirty="0" smtClean="0"/>
                  <a:t>分布：</a:t>
                </a:r>
                <a14:m>
                  <m:oMath xmlns:m="http://schemas.openxmlformats.org/officeDocument/2006/math">
                    <m:r>
                      <a:rPr lang="en-US" altLang="ja-JP" b="0" i="1" smtClean="0">
                        <a:latin typeface="Cambria Math" panose="02040503050406030204" pitchFamily="18" charset="0"/>
                      </a:rPr>
                      <m:t> </m:t>
                    </m:r>
                  </m:oMath>
                </a14:m>
                <a:endParaRPr lang="en-US" altLang="ja-JP" b="0" dirty="0" smtClean="0"/>
              </a:p>
              <a:p>
                <a:pPr lvl="1"/>
                <a:r>
                  <a:rPr lang="ja-JP" altLang="en-US" dirty="0" smtClean="0"/>
                  <a:t>確率分布：</a:t>
                </a:r>
                <a:r>
                  <a:rPr lang="en-US" altLang="ja-JP" i="1" dirty="0" smtClean="0"/>
                  <a:t>p(</a:t>
                </a:r>
                <a:r>
                  <a:rPr lang="en-US" altLang="ja-JP" i="1" dirty="0" err="1" smtClean="0"/>
                  <a:t>y|λ</a:t>
                </a:r>
                <a:r>
                  <a:rPr lang="en-US" altLang="ja-JP" i="1" dirty="0" smtClean="0"/>
                  <a:t>) = </a:t>
                </a:r>
                <a:r>
                  <a:rPr lang="en-US" altLang="ja-JP" i="1" dirty="0" err="1" smtClean="0"/>
                  <a:t>λ</a:t>
                </a:r>
                <a:r>
                  <a:rPr lang="en-US" altLang="ja-JP" i="1" baseline="30000" dirty="0" err="1" smtClean="0"/>
                  <a:t>y</a:t>
                </a:r>
                <a:r>
                  <a:rPr lang="en-US" altLang="ja-JP" i="1" baseline="30000" dirty="0" smtClean="0"/>
                  <a:t> </a:t>
                </a:r>
                <a:r>
                  <a:rPr lang="en-US" altLang="ja-JP" i="1" dirty="0" err="1" smtClean="0"/>
                  <a:t>exp</a:t>
                </a:r>
                <a:r>
                  <a:rPr lang="en-US" altLang="ja-JP" i="1" dirty="0" smtClean="0"/>
                  <a:t> (-λ) / y!</a:t>
                </a:r>
                <a:endParaRPr lang="en-US" altLang="ja-JP" i="1" baseline="30000" dirty="0" smtClean="0"/>
              </a:p>
              <a:p>
                <a:pPr lvl="1"/>
                <a:r>
                  <a:rPr lang="en-US" altLang="ja-JP" dirty="0" smtClean="0"/>
                  <a:t>P(</a:t>
                </a:r>
                <a:r>
                  <a:rPr lang="en-US" altLang="ja-JP" dirty="0" err="1" smtClean="0"/>
                  <a:t>y|λ</a:t>
                </a:r>
                <a:r>
                  <a:rPr lang="en-US" altLang="ja-JP" dirty="0" smtClean="0"/>
                  <a:t>)</a:t>
                </a:r>
                <a:r>
                  <a:rPr lang="ja-JP" altLang="en-US" dirty="0" smtClean="0"/>
                  <a:t>は平均が</a:t>
                </a:r>
                <a:r>
                  <a:rPr lang="en-US" altLang="ja-JP" dirty="0" smtClean="0"/>
                  <a:t>λ</a:t>
                </a:r>
                <a:r>
                  <a:rPr lang="ja-JP" altLang="en-US" dirty="0" smtClean="0"/>
                  <a:t>であるときに，ポアソン分布に従う確率変数が</a:t>
                </a:r>
                <a:r>
                  <a:rPr lang="en-US" altLang="ja-JP" dirty="0" smtClean="0"/>
                  <a:t>y</a:t>
                </a:r>
                <a:r>
                  <a:rPr lang="ja-JP" altLang="en-US" dirty="0" smtClean="0"/>
                  <a:t>になる確率</a:t>
                </a:r>
                <a:endParaRPr lang="en-US" altLang="ja-JP" dirty="0" smtClean="0"/>
              </a:p>
              <a:p>
                <a:pPr lvl="2"/>
                <a:r>
                  <a:rPr lang="en-US" altLang="ja-JP" i="1" dirty="0" smtClean="0"/>
                  <a:t>Y</a:t>
                </a:r>
                <a:r>
                  <a:rPr lang="ja-JP" altLang="en-US" dirty="0" smtClean="0"/>
                  <a:t>の値を取り，全ての</a:t>
                </a:r>
                <a:r>
                  <a:rPr lang="en-US" altLang="ja-JP" i="1" dirty="0" smtClean="0"/>
                  <a:t>Y</a:t>
                </a:r>
                <a:r>
                  <a:rPr lang="ja-JP" altLang="en-US" dirty="0" smtClean="0"/>
                  <a:t>について和をとると</a:t>
                </a:r>
                <a:r>
                  <a:rPr lang="en-US" altLang="ja-JP" dirty="0" smtClean="0"/>
                  <a:t>1</a:t>
                </a:r>
                <a:r>
                  <a:rPr lang="ja-JP" altLang="en-US" dirty="0" smtClean="0"/>
                  <a:t>になる： </a:t>
                </a:r>
                <a:r>
                  <a:rPr lang="en-US" altLang="ja-JP" i="1" dirty="0" err="1" smtClean="0"/>
                  <a:t>Σp</a:t>
                </a:r>
                <a:r>
                  <a:rPr lang="en-US" altLang="ja-JP" i="1" dirty="0" smtClean="0"/>
                  <a:t>(</a:t>
                </a:r>
                <a:r>
                  <a:rPr lang="en-US" altLang="ja-JP" i="1" dirty="0" err="1" smtClean="0"/>
                  <a:t>y|λ</a:t>
                </a:r>
                <a:r>
                  <a:rPr lang="en-US" altLang="ja-JP" i="1" dirty="0" smtClean="0"/>
                  <a:t>) = 1</a:t>
                </a:r>
              </a:p>
              <a:p>
                <a:pPr lvl="2"/>
                <a:r>
                  <a:rPr lang="ja-JP" altLang="en-US" dirty="0" smtClean="0"/>
                  <a:t>確率分布の平均は</a:t>
                </a:r>
                <a:r>
                  <a:rPr lang="en-US" altLang="ja-JP" i="1" dirty="0" smtClean="0"/>
                  <a:t>λ</a:t>
                </a:r>
                <a:r>
                  <a:rPr lang="en-US" altLang="ja-JP" dirty="0" smtClean="0"/>
                  <a:t>&gt;=0</a:t>
                </a:r>
              </a:p>
              <a:p>
                <a:pPr lvl="2"/>
                <a:r>
                  <a:rPr lang="ja-JP" altLang="en-US" dirty="0" smtClean="0"/>
                  <a:t>分散と平均は等しい：</a:t>
                </a:r>
                <a:r>
                  <a:rPr lang="en-US" altLang="ja-JP" i="1" dirty="0" smtClean="0"/>
                  <a:t>λ</a:t>
                </a:r>
                <a:r>
                  <a:rPr lang="en-US" altLang="ja-JP" dirty="0" smtClean="0"/>
                  <a:t>=</a:t>
                </a:r>
                <a:r>
                  <a:rPr lang="ja-JP" altLang="en-US" dirty="0" smtClean="0"/>
                  <a:t>平均</a:t>
                </a:r>
                <a:r>
                  <a:rPr lang="en-US" altLang="ja-JP" dirty="0" smtClean="0"/>
                  <a:t>=</a:t>
                </a:r>
                <a:r>
                  <a:rPr lang="ja-JP" altLang="en-US" dirty="0" smtClean="0"/>
                  <a:t>分散</a:t>
                </a:r>
                <a:endParaRPr lang="en-US" altLang="ja-JP" dirty="0" smtClean="0"/>
              </a:p>
              <a:p>
                <a:pPr lvl="2"/>
                <a:endParaRPr lang="en-US" altLang="ja-JP" dirty="0"/>
              </a:p>
              <a:p>
                <a:pPr lvl="1"/>
                <a:r>
                  <a:rPr lang="ja-JP" altLang="en-US" dirty="0" smtClean="0"/>
                  <a:t>ポアソン分布選択の理由</a:t>
                </a:r>
                <a:endParaRPr lang="en-US" altLang="ja-JP" dirty="0" smtClean="0"/>
              </a:p>
              <a:p>
                <a:pPr lvl="2" algn="l"/>
                <a:r>
                  <a:rPr lang="ja-JP" altLang="en-US" dirty="0" smtClean="0"/>
                  <a:t>データに含まれている値</a:t>
                </a:r>
                <a:r>
                  <a:rPr lang="en-US" altLang="ja-JP" i="1" dirty="0" err="1" smtClean="0"/>
                  <a:t>y</a:t>
                </a:r>
                <a:r>
                  <a:rPr lang="en-US" altLang="ja-JP" i="1" baseline="-25000" dirty="0" err="1" smtClean="0"/>
                  <a:t>i</a:t>
                </a:r>
                <a:r>
                  <a:rPr lang="en-US" altLang="ja-JP" dirty="0" smtClean="0"/>
                  <a:t> </a:t>
                </a:r>
                <a:r>
                  <a:rPr lang="ja-JP" altLang="en-US" dirty="0" err="1" smtClean="0"/>
                  <a:t>が非負の</a:t>
                </a:r>
                <a:r>
                  <a:rPr lang="ja-JP" altLang="en-US" dirty="0" smtClean="0"/>
                  <a:t>整数（カウントデータ）</a:t>
                </a:r>
                <a:endParaRPr lang="en-US" altLang="ja-JP" dirty="0" smtClean="0"/>
              </a:p>
              <a:p>
                <a:pPr lvl="2" algn="l"/>
                <a:r>
                  <a:rPr lang="en-US" altLang="ja-JP" i="1" dirty="0" smtClean="0"/>
                  <a:t>Y</a:t>
                </a:r>
                <a:r>
                  <a:rPr lang="en-US" altLang="ja-JP" i="1" baseline="-25000" dirty="0" smtClean="0"/>
                  <a:t>i</a:t>
                </a:r>
                <a:r>
                  <a:rPr lang="ja-JP" altLang="en-US" dirty="0" smtClean="0"/>
                  <a:t>に下限はあるが，上限は分からない</a:t>
                </a:r>
                <a:endParaRPr lang="en-US" altLang="ja-JP" dirty="0" smtClean="0"/>
              </a:p>
              <a:p>
                <a:pPr lvl="2" algn="l"/>
                <a:r>
                  <a:rPr lang="ja-JP" altLang="en-US" dirty="0" smtClean="0"/>
                  <a:t>観測データでは平均と分散が等しい</a:t>
                </a:r>
                <a:endParaRPr lang="en-US" altLang="ja-JP" dirty="0" smtClean="0"/>
              </a:p>
              <a:p>
                <a:pPr lvl="2" algn="l"/>
                <a:endParaRPr lang="en-US" altLang="ja-JP" dirty="0"/>
              </a:p>
              <a:p>
                <a:pPr lvl="1" algn="l"/>
                <a:endParaRPr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blipFill rotWithShape="0">
                <a:blip r:embed="rId2"/>
                <a:stretch>
                  <a:fillRect l="-815" t="-14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71738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p:custDataLst>
              <p:tags r:id="rId2"/>
            </p:custDataLst>
            <p:extLst>
              <p:ext uri="{D42A27DB-BD31-4B8C-83A1-F6EECF244321}">
                <p14:modId xmlns:p14="http://schemas.microsoft.com/office/powerpoint/2010/main" val="117026243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264"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6" name="図 5"/>
          <p:cNvPicPr>
            <a:picLocks noChangeAspect="1"/>
          </p:cNvPicPr>
          <p:nvPr/>
        </p:nvPicPr>
        <p:blipFill>
          <a:blip r:embed="rId6"/>
          <a:stretch>
            <a:fillRect/>
          </a:stretch>
        </p:blipFill>
        <p:spPr>
          <a:xfrm>
            <a:off x="6218357" y="4535713"/>
            <a:ext cx="2600792" cy="1665847"/>
          </a:xfrm>
          <a:prstGeom prst="rect">
            <a:avLst/>
          </a:prstGeom>
          <a:solidFill>
            <a:schemeClr val="accent1">
              <a:alpha val="0"/>
            </a:schemeClr>
          </a:solidFill>
        </p:spPr>
      </p:pic>
      <p:sp>
        <p:nvSpPr>
          <p:cNvPr id="2" name="タイトル 1"/>
          <p:cNvSpPr>
            <a:spLocks noGrp="1"/>
          </p:cNvSpPr>
          <p:nvPr>
            <p:ph type="title"/>
          </p:nvPr>
        </p:nvSpPr>
        <p:spPr/>
        <p:txBody>
          <a:bodyPr/>
          <a:lstStyle/>
          <a:p>
            <a:r>
              <a:rPr kumimoji="1" lang="en-US" altLang="ja-JP" dirty="0" smtClean="0"/>
              <a:t>2.4 </a:t>
            </a:r>
            <a:r>
              <a:rPr kumimoji="1" lang="ja-JP" altLang="en-US" dirty="0" smtClean="0"/>
              <a:t>ポアソン分布のパラメータの最尤推定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最尤推定（</a:t>
            </a:r>
            <a:r>
              <a:rPr kumimoji="1" lang="en-US" altLang="ja-JP" dirty="0" smtClean="0"/>
              <a:t>Maximum Likelihood Estimation</a:t>
            </a:r>
            <a:r>
              <a:rPr kumimoji="1" lang="ja-JP" altLang="en-US" dirty="0" smtClean="0"/>
              <a:t>）</a:t>
            </a:r>
            <a:endParaRPr kumimoji="1" lang="en-US" altLang="ja-JP" dirty="0" smtClean="0"/>
          </a:p>
          <a:p>
            <a:pPr lvl="1"/>
            <a:r>
              <a:rPr lang="ja-JP" altLang="en-US" dirty="0" smtClean="0"/>
              <a:t>尤度：</a:t>
            </a:r>
            <a:endParaRPr lang="en-US" altLang="ja-JP" dirty="0" smtClean="0"/>
          </a:p>
          <a:p>
            <a:pPr lvl="2"/>
            <a:r>
              <a:rPr lang="ja-JP" altLang="en-US" dirty="0" smtClean="0"/>
              <a:t>ある</a:t>
            </a:r>
            <a:r>
              <a:rPr lang="en-US" altLang="ja-JP" dirty="0" smtClean="0"/>
              <a:t>λ</a:t>
            </a:r>
            <a:r>
              <a:rPr lang="ja-JP" altLang="en-US" dirty="0" smtClean="0"/>
              <a:t>の値をけってしたときに全ての個体</a:t>
            </a:r>
            <a:r>
              <a:rPr lang="en-US" altLang="ja-JP" dirty="0" err="1" smtClean="0"/>
              <a:t>i</a:t>
            </a:r>
            <a:r>
              <a:rPr lang="ja-JP" altLang="en-US" dirty="0" smtClean="0"/>
              <a:t>についての</a:t>
            </a:r>
            <a:r>
              <a:rPr lang="en-US" altLang="ja-JP" i="1" dirty="0" smtClean="0"/>
              <a:t>p(</a:t>
            </a:r>
            <a:r>
              <a:rPr lang="en-US" altLang="ja-JP" i="1" dirty="0" err="1" smtClean="0"/>
              <a:t>y|λ</a:t>
            </a:r>
            <a:r>
              <a:rPr lang="en-US" altLang="ja-JP" i="1" dirty="0" smtClean="0"/>
              <a:t>)</a:t>
            </a:r>
            <a:r>
              <a:rPr lang="ja-JP" altLang="en-US" dirty="0" smtClean="0"/>
              <a:t>の積</a:t>
            </a:r>
            <a:endParaRPr lang="en-US" altLang="ja-JP" dirty="0" smtClean="0"/>
          </a:p>
          <a:p>
            <a:pPr lvl="2"/>
            <a:r>
              <a:rPr lang="en-US" altLang="ja-JP" i="1" dirty="0" smtClean="0"/>
              <a:t>L(λ) = </a:t>
            </a:r>
            <a:r>
              <a:rPr lang="en-US" altLang="ja-JP" dirty="0" smtClean="0"/>
              <a:t>Π </a:t>
            </a:r>
            <a:r>
              <a:rPr lang="en-US" altLang="ja-JP" i="1" dirty="0"/>
              <a:t>p(</a:t>
            </a:r>
            <a:r>
              <a:rPr lang="en-US" altLang="ja-JP" i="1" dirty="0" err="1"/>
              <a:t>y|λ</a:t>
            </a:r>
            <a:r>
              <a:rPr lang="en-US" altLang="ja-JP" i="1" dirty="0" smtClean="0"/>
              <a:t>) = </a:t>
            </a:r>
            <a:r>
              <a:rPr lang="en-US" altLang="ja-JP" dirty="0" smtClean="0"/>
              <a:t>Π </a:t>
            </a:r>
            <a:r>
              <a:rPr lang="en-US" altLang="ja-JP" i="1" dirty="0" err="1"/>
              <a:t>λ</a:t>
            </a:r>
            <a:r>
              <a:rPr lang="en-US" altLang="ja-JP" i="1" baseline="30000" dirty="0" err="1"/>
              <a:t>y</a:t>
            </a:r>
            <a:r>
              <a:rPr lang="en-US" altLang="ja-JP" i="1" baseline="30000" dirty="0"/>
              <a:t> </a:t>
            </a:r>
            <a:r>
              <a:rPr lang="en-US" altLang="ja-JP" i="1" dirty="0" err="1"/>
              <a:t>exp</a:t>
            </a:r>
            <a:r>
              <a:rPr lang="en-US" altLang="ja-JP" i="1" dirty="0"/>
              <a:t> (-λ) / y</a:t>
            </a:r>
            <a:r>
              <a:rPr lang="en-US" altLang="ja-JP" i="1" dirty="0" smtClean="0"/>
              <a:t>! </a:t>
            </a:r>
            <a:r>
              <a:rPr lang="en-US" altLang="ja-JP" baseline="-25000" dirty="0"/>
              <a:t>*Π</a:t>
            </a:r>
            <a:r>
              <a:rPr lang="ja-JP" altLang="en-US" baseline="-25000" dirty="0"/>
              <a:t>：パイという</a:t>
            </a:r>
            <a:r>
              <a:rPr lang="en-US" altLang="ja-JP" i="1" baseline="-25000" dirty="0"/>
              <a:t> </a:t>
            </a:r>
            <a:endParaRPr lang="en-US" altLang="ja-JP" baseline="-25000" dirty="0" smtClean="0"/>
          </a:p>
          <a:p>
            <a:pPr lvl="2"/>
            <a:r>
              <a:rPr lang="ja-JP" altLang="en-US" dirty="0" smtClean="0"/>
              <a:t>尤度関数 </a:t>
            </a:r>
            <a:r>
              <a:rPr lang="en-US" altLang="ja-JP" dirty="0" smtClean="0"/>
              <a:t>L (λ) </a:t>
            </a:r>
            <a:r>
              <a:rPr lang="ja-JP" altLang="en-US" dirty="0" smtClean="0"/>
              <a:t>は扱いづらいので，対数尤度関数（</a:t>
            </a:r>
            <a:r>
              <a:rPr lang="en-US" altLang="ja-JP" dirty="0" smtClean="0"/>
              <a:t>Log Likelihood Function</a:t>
            </a:r>
            <a:r>
              <a:rPr lang="ja-JP" altLang="en-US" dirty="0" smtClean="0"/>
              <a:t>）を使って，パラメーターを最尤推定する</a:t>
            </a:r>
            <a:endParaRPr lang="en-US" altLang="ja-JP" dirty="0" smtClean="0"/>
          </a:p>
          <a:p>
            <a:pPr lvl="2"/>
            <a:r>
              <a:rPr lang="en-US" altLang="ja-JP" i="1" dirty="0"/>
              <a:t>l</a:t>
            </a:r>
            <a:r>
              <a:rPr lang="en-US" altLang="ja-JP" i="1" dirty="0" smtClean="0"/>
              <a:t>og L(λ)</a:t>
            </a:r>
            <a:r>
              <a:rPr lang="en-US" altLang="ja-JP" dirty="0" smtClean="0"/>
              <a:t> = </a:t>
            </a:r>
            <a:r>
              <a:rPr lang="en-US" altLang="ja-JP" i="1" dirty="0" smtClean="0"/>
              <a:t>Σ (</a:t>
            </a:r>
            <a:r>
              <a:rPr lang="en-US" altLang="ja-JP" i="1" dirty="0" err="1" smtClean="0"/>
              <a:t>y</a:t>
            </a:r>
            <a:r>
              <a:rPr lang="en-US" altLang="ja-JP" i="1" baseline="-25000" dirty="0" err="1" smtClean="0"/>
              <a:t>i</a:t>
            </a:r>
            <a:r>
              <a:rPr lang="en-US" altLang="ja-JP" i="1" dirty="0"/>
              <a:t> </a:t>
            </a:r>
            <a:r>
              <a:rPr lang="en-US" altLang="ja-JP" i="1" dirty="0" smtClean="0"/>
              <a:t>log λ – λ – Σ log k) </a:t>
            </a:r>
          </a:p>
          <a:p>
            <a:pPr lvl="2"/>
            <a:endParaRPr lang="en-US" altLang="ja-JP" i="1" dirty="0" smtClean="0"/>
          </a:p>
          <a:p>
            <a:pPr lvl="2"/>
            <a:endParaRPr lang="en-US" altLang="ja-JP" i="1" dirty="0" smtClean="0"/>
          </a:p>
          <a:p>
            <a:pPr marL="713232" lvl="2" indent="0">
              <a:buNone/>
            </a:pPr>
            <a:endParaRPr lang="en-US" altLang="ja-JP" i="1" dirty="0"/>
          </a:p>
          <a:p>
            <a:pPr lvl="2"/>
            <a:endParaRPr lang="en-US" altLang="ja-JP" i="1" dirty="0" smtClean="0"/>
          </a:p>
          <a:p>
            <a:pPr lvl="2"/>
            <a:endParaRPr lang="en-US" altLang="ja-JP" i="1" dirty="0"/>
          </a:p>
          <a:p>
            <a:pPr lvl="1"/>
            <a:r>
              <a:rPr lang="ja-JP" altLang="en-US" sz="1200" dirty="0" smtClean="0"/>
              <a:t>対数尤度</a:t>
            </a:r>
            <a:r>
              <a:rPr lang="en-US" altLang="ja-JP" sz="1200" dirty="0" err="1" smtClean="0"/>
              <a:t>logL</a:t>
            </a:r>
            <a:r>
              <a:rPr lang="ja-JP" altLang="en-US" sz="1200" dirty="0" smtClean="0"/>
              <a:t>は，単調増加関数であり，対数尤度が最大になる</a:t>
            </a:r>
            <a:r>
              <a:rPr lang="en-US" altLang="ja-JP" sz="1200" dirty="0" smtClean="0"/>
              <a:t>λ</a:t>
            </a:r>
            <a:r>
              <a:rPr lang="ja-JP" altLang="en-US" sz="1200" dirty="0" err="1" smtClean="0"/>
              <a:t>で尤</a:t>
            </a:r>
            <a:r>
              <a:rPr lang="ja-JP" altLang="en-US" sz="1200" dirty="0" smtClean="0"/>
              <a:t>度も最大（</a:t>
            </a:r>
            <a:r>
              <a:rPr lang="en-US" altLang="ja-JP" sz="1200" dirty="0" smtClean="0"/>
              <a:t>λ=3.5</a:t>
            </a:r>
            <a:r>
              <a:rPr lang="ja-JP" altLang="en-US" sz="1200" dirty="0" smtClean="0"/>
              <a:t>）</a:t>
            </a:r>
            <a:endParaRPr lang="en-US" altLang="ja-JP" sz="1200" dirty="0" smtClean="0"/>
          </a:p>
          <a:p>
            <a:pPr lvl="1"/>
            <a:r>
              <a:rPr lang="ja-JP" altLang="en-US" sz="1200" dirty="0" smtClean="0"/>
              <a:t>対数尤度関数が最大値の場合，関数の傾きがゼロになる</a:t>
            </a:r>
            <a:endParaRPr lang="en-US" altLang="ja-JP" sz="1200" dirty="0" smtClean="0"/>
          </a:p>
          <a:p>
            <a:pPr lvl="1"/>
            <a:r>
              <a:rPr lang="en-US" altLang="ja-JP" sz="1200" u="sng" dirty="0" smtClean="0"/>
              <a:t>λ</a:t>
            </a:r>
            <a:r>
              <a:rPr lang="ja-JP" altLang="en-US" sz="1200" dirty="0" err="1" smtClean="0"/>
              <a:t>を最尤推</a:t>
            </a:r>
            <a:r>
              <a:rPr lang="ja-JP" altLang="en-US" sz="1200" dirty="0" smtClean="0"/>
              <a:t>定量（</a:t>
            </a:r>
            <a:r>
              <a:rPr lang="en-US" altLang="ja-JP" sz="1200" dirty="0" smtClean="0"/>
              <a:t>Maximum Likelihood Estimator</a:t>
            </a:r>
            <a:r>
              <a:rPr lang="ja-JP" altLang="en-US" sz="1200" dirty="0" smtClean="0"/>
              <a:t>）</a:t>
            </a:r>
            <a:endParaRPr lang="en-US" altLang="ja-JP" sz="1200" dirty="0" smtClean="0"/>
          </a:p>
          <a:p>
            <a:pPr lvl="2"/>
            <a:r>
              <a:rPr lang="ja-JP" altLang="en-US" sz="1200" dirty="0" smtClean="0"/>
              <a:t>∂ </a:t>
            </a:r>
            <a:r>
              <a:rPr lang="en-US" altLang="ja-JP" sz="1200" dirty="0" smtClean="0"/>
              <a:t>log L(λ) / </a:t>
            </a:r>
            <a:r>
              <a:rPr lang="ja-JP" altLang="en-US" sz="1200" dirty="0" smtClean="0"/>
              <a:t>∂ </a:t>
            </a:r>
            <a:r>
              <a:rPr lang="en-US" altLang="ja-JP" sz="1200" dirty="0" smtClean="0"/>
              <a:t>λ = Σ (</a:t>
            </a:r>
            <a:r>
              <a:rPr lang="en-US" altLang="ja-JP" sz="1200" dirty="0" err="1" smtClean="0"/>
              <a:t>y</a:t>
            </a:r>
            <a:r>
              <a:rPr lang="en-US" altLang="ja-JP" sz="1200" baseline="-25000" dirty="0" err="1" smtClean="0"/>
              <a:t>i</a:t>
            </a:r>
            <a:r>
              <a:rPr lang="en-US" altLang="ja-JP" sz="1200" baseline="-25000" dirty="0" smtClean="0"/>
              <a:t> </a:t>
            </a:r>
            <a:r>
              <a:rPr lang="en-US" altLang="ja-JP" sz="1200" dirty="0" smtClean="0"/>
              <a:t>/ λ - 1) = 1/λ Σ </a:t>
            </a:r>
            <a:r>
              <a:rPr lang="en-US" altLang="ja-JP" sz="1200" dirty="0" err="1" smtClean="0"/>
              <a:t>yi</a:t>
            </a:r>
            <a:r>
              <a:rPr lang="en-US" altLang="ja-JP" sz="1200" dirty="0" smtClean="0"/>
              <a:t> – 50 = 0, * partial derivative</a:t>
            </a:r>
          </a:p>
          <a:p>
            <a:pPr lvl="2"/>
            <a:r>
              <a:rPr lang="en-US" altLang="ja-JP" sz="1200" dirty="0" smtClean="0"/>
              <a:t>λ = 1/50 Σ </a:t>
            </a:r>
            <a:r>
              <a:rPr lang="en-US" altLang="ja-JP" sz="1200" dirty="0" err="1" smtClean="0"/>
              <a:t>y</a:t>
            </a:r>
            <a:r>
              <a:rPr lang="en-US" altLang="ja-JP" sz="1200" baseline="-25000" dirty="0" err="1" smtClean="0"/>
              <a:t>i</a:t>
            </a:r>
            <a:r>
              <a:rPr lang="en-US" altLang="ja-JP" sz="1200" baseline="-25000" dirty="0" smtClean="0"/>
              <a:t> </a:t>
            </a:r>
            <a:r>
              <a:rPr lang="en-US" altLang="ja-JP" sz="1200" dirty="0" smtClean="0"/>
              <a:t>= 3.56 </a:t>
            </a:r>
          </a:p>
          <a:p>
            <a:pPr marL="356616" lvl="1" indent="0">
              <a:buNone/>
            </a:pPr>
            <a:endParaRPr lang="en-US" altLang="ja-JP" sz="1200" dirty="0" smtClean="0"/>
          </a:p>
        </p:txBody>
      </p:sp>
      <p:sp>
        <p:nvSpPr>
          <p:cNvPr id="4" name="正方形/長方形 3"/>
          <p:cNvSpPr/>
          <p:nvPr/>
        </p:nvSpPr>
        <p:spPr>
          <a:xfrm>
            <a:off x="827088" y="3146382"/>
            <a:ext cx="7859712" cy="86429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a:solidFill>
                  <a:schemeClr val="bg1"/>
                </a:solidFill>
                <a:latin typeface="EYInterstate Light" panose="02000506000000020004" pitchFamily="2" charset="0"/>
                <a:ea typeface="ＭＳ Ｐゴシック" panose="020B0600070205080204" pitchFamily="50" charset="-128"/>
              </a:rPr>
              <a:t>#2-4 ML method using Poisson distribution</a:t>
            </a:r>
          </a:p>
          <a:p>
            <a:r>
              <a:rPr kumimoji="1" lang="en-US" altLang="ja-JP" sz="1200" dirty="0" err="1">
                <a:solidFill>
                  <a:schemeClr val="bg1"/>
                </a:solidFill>
                <a:latin typeface="EYInterstate Light" panose="02000506000000020004" pitchFamily="2" charset="0"/>
                <a:ea typeface="ＭＳ Ｐゴシック" panose="020B0600070205080204" pitchFamily="50" charset="-128"/>
              </a:rPr>
              <a:t>l</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ogL</a:t>
            </a:r>
            <a:r>
              <a:rPr kumimoji="1" lang="en-US" altLang="ja-JP" sz="1200" dirty="0">
                <a:solidFill>
                  <a:srgbClr val="0000FF"/>
                </a:solidFill>
                <a:latin typeface="EYInterstate Light" panose="02000506000000020004" pitchFamily="2" charset="0"/>
                <a:ea typeface="ＭＳ Ｐゴシック" panose="020B0600070205080204" pitchFamily="50" charset="-128"/>
              </a:rPr>
              <a:t> &lt;- function(m) sum(</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dpois</a:t>
            </a:r>
            <a:r>
              <a:rPr kumimoji="1" lang="en-US" altLang="ja-JP" sz="1200" dirty="0">
                <a:solidFill>
                  <a:srgbClr val="0000FF"/>
                </a:solidFill>
                <a:latin typeface="EYInterstate Light" panose="02000506000000020004" pitchFamily="2" charset="0"/>
                <a:ea typeface="ＭＳ Ｐゴシック" panose="020B0600070205080204" pitchFamily="50" charset="-128"/>
              </a:rPr>
              <a:t>(data, m, log = TRUE))</a:t>
            </a:r>
          </a:p>
          <a:p>
            <a:r>
              <a:rPr kumimoji="1" lang="en-US" altLang="ja-JP" sz="1200" dirty="0">
                <a:solidFill>
                  <a:srgbClr val="0000FF"/>
                </a:solidFill>
                <a:latin typeface="EYInterstate Light" panose="02000506000000020004" pitchFamily="2" charset="0"/>
                <a:ea typeface="ＭＳ Ｐゴシック" panose="020B0600070205080204" pitchFamily="50" charset="-128"/>
              </a:rPr>
              <a:t>lambda &lt;-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seq</a:t>
            </a:r>
            <a:r>
              <a:rPr kumimoji="1" lang="en-US" altLang="ja-JP" sz="1200" dirty="0">
                <a:solidFill>
                  <a:srgbClr val="0000FF"/>
                </a:solidFill>
                <a:latin typeface="EYInterstate Light" panose="02000506000000020004" pitchFamily="2" charset="0"/>
                <a:ea typeface="ＭＳ Ｐゴシック" panose="020B0600070205080204" pitchFamily="50" charset="-128"/>
              </a:rPr>
              <a:t>(2, 5, 0.1)</a:t>
            </a:r>
          </a:p>
          <a:p>
            <a:r>
              <a:rPr kumimoji="1" lang="en-US" altLang="ja-JP" sz="1200" dirty="0">
                <a:solidFill>
                  <a:srgbClr val="0000FF"/>
                </a:solidFill>
                <a:latin typeface="EYInterstate Light" panose="02000506000000020004" pitchFamily="2" charset="0"/>
                <a:ea typeface="ＭＳ Ｐゴシック" panose="020B0600070205080204" pitchFamily="50" charset="-128"/>
              </a:rPr>
              <a:t>plot (lambda,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sapply</a:t>
            </a:r>
            <a:r>
              <a:rPr kumimoji="1" lang="en-US" altLang="ja-JP" sz="1200" dirty="0">
                <a:solidFill>
                  <a:srgbClr val="0000FF"/>
                </a:solidFill>
                <a:latin typeface="EYInterstate Light" panose="02000506000000020004" pitchFamily="2" charset="0"/>
                <a:ea typeface="ＭＳ Ｐゴシック" panose="020B0600070205080204" pitchFamily="50" charset="-128"/>
              </a:rPr>
              <a:t>(lambda, </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logL</a:t>
            </a:r>
            <a:r>
              <a:rPr kumimoji="1" lang="en-US" altLang="ja-JP" sz="1200" dirty="0">
                <a:solidFill>
                  <a:srgbClr val="0000FF"/>
                </a:solidFill>
                <a:latin typeface="EYInterstate Light" panose="02000506000000020004" pitchFamily="2" charset="0"/>
                <a:ea typeface="ＭＳ Ｐゴシック" panose="020B0600070205080204" pitchFamily="50" charset="-128"/>
              </a:rPr>
              <a:t>), type = "l")</a:t>
            </a:r>
            <a:endParaRPr kumimoji="1" lang="ja-JP" altLang="en-US" sz="1200" dirty="0">
              <a:solidFill>
                <a:srgbClr val="0000FF"/>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2681970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2.4 </a:t>
            </a:r>
            <a:r>
              <a:rPr lang="ja-JP" altLang="en-US" dirty="0"/>
              <a:t>ポアソン分布の</a:t>
            </a:r>
            <a:r>
              <a:rPr lang="ja-JP" altLang="en-US" dirty="0" smtClean="0"/>
              <a:t>パラメータの</a:t>
            </a:r>
            <a:r>
              <a:rPr lang="ja-JP" altLang="en-US" dirty="0"/>
              <a:t>最尤推定</a:t>
            </a:r>
            <a:endParaRPr kumimoji="1" lang="ja-JP" altLang="en-US" dirty="0"/>
          </a:p>
        </p:txBody>
      </p:sp>
      <p:sp>
        <p:nvSpPr>
          <p:cNvPr id="3" name="コンテンツ プレースホルダー 2"/>
          <p:cNvSpPr>
            <a:spLocks noGrp="1"/>
          </p:cNvSpPr>
          <p:nvPr>
            <p:ph idx="1"/>
          </p:nvPr>
        </p:nvSpPr>
        <p:spPr/>
        <p:txBody>
          <a:bodyPr/>
          <a:lstStyle/>
          <a:p>
            <a:r>
              <a:rPr lang="el-GR" altLang="ja-JP" dirty="0" smtClean="0"/>
              <a:t>Θ</a:t>
            </a:r>
            <a:r>
              <a:rPr lang="ja-JP" altLang="en-US" dirty="0" smtClean="0"/>
              <a:t>をパラメーターとする確率分布から観測データ</a:t>
            </a:r>
            <a:r>
              <a:rPr lang="en-US" altLang="ja-JP" dirty="0" err="1" smtClean="0"/>
              <a:t>y</a:t>
            </a:r>
            <a:r>
              <a:rPr lang="en-US" altLang="ja-JP" baseline="-25000" dirty="0" err="1" smtClean="0"/>
              <a:t>i</a:t>
            </a:r>
            <a:r>
              <a:rPr lang="ja-JP" altLang="en-US" dirty="0" smtClean="0"/>
              <a:t>が発生した場合，確率を</a:t>
            </a:r>
            <a:r>
              <a:rPr lang="en-US" altLang="ja-JP" dirty="0" smtClean="0"/>
              <a:t>p(</a:t>
            </a:r>
            <a:r>
              <a:rPr lang="en-US" altLang="ja-JP" dirty="0" err="1" smtClean="0"/>
              <a:t>y</a:t>
            </a:r>
            <a:r>
              <a:rPr lang="en-US" altLang="ja-JP" baseline="-25000" dirty="0" err="1" smtClean="0"/>
              <a:t>i</a:t>
            </a:r>
            <a:r>
              <a:rPr lang="en-US" altLang="ja-JP" dirty="0" err="1" smtClean="0"/>
              <a:t>|θ</a:t>
            </a:r>
            <a:r>
              <a:rPr lang="en-US" altLang="ja-JP" dirty="0" smtClean="0"/>
              <a:t>)</a:t>
            </a:r>
            <a:r>
              <a:rPr lang="ja-JP" altLang="en-US" dirty="0" smtClean="0"/>
              <a:t>とする</a:t>
            </a:r>
            <a:endParaRPr lang="en-US" altLang="ja-JP" dirty="0" smtClean="0"/>
          </a:p>
          <a:p>
            <a:r>
              <a:rPr lang="ja-JP" altLang="en-US" dirty="0" smtClean="0"/>
              <a:t>最尤推定は，下記の対数尤度を最大化する</a:t>
            </a:r>
            <a:r>
              <a:rPr lang="en-US" altLang="ja-JP" dirty="0" smtClean="0"/>
              <a:t>θ</a:t>
            </a:r>
            <a:r>
              <a:rPr lang="ja-JP" altLang="en-US" dirty="0" err="1" smtClean="0"/>
              <a:t>を算</a:t>
            </a:r>
            <a:r>
              <a:rPr lang="ja-JP" altLang="en-US" dirty="0" smtClean="0"/>
              <a:t>出</a:t>
            </a:r>
            <a:endParaRPr lang="en-US" altLang="ja-JP" dirty="0" smtClean="0"/>
          </a:p>
          <a:p>
            <a:pPr lvl="1"/>
            <a:r>
              <a:rPr kumimoji="1" lang="ja-JP" altLang="en-US" dirty="0" smtClean="0"/>
              <a:t>尤度：</a:t>
            </a:r>
            <a:r>
              <a:rPr kumimoji="1" lang="en-US" altLang="ja-JP" dirty="0" smtClean="0"/>
              <a:t>L(θ/Y) = Π </a:t>
            </a:r>
            <a:r>
              <a:rPr lang="en-US" altLang="ja-JP" dirty="0"/>
              <a:t>p(</a:t>
            </a:r>
            <a:r>
              <a:rPr lang="en-US" altLang="ja-JP" dirty="0" err="1"/>
              <a:t>y</a:t>
            </a:r>
            <a:r>
              <a:rPr lang="en-US" altLang="ja-JP" baseline="-25000" dirty="0" err="1"/>
              <a:t>i</a:t>
            </a:r>
            <a:r>
              <a:rPr lang="en-US" altLang="ja-JP" dirty="0" err="1"/>
              <a:t>|θ</a:t>
            </a:r>
            <a:r>
              <a:rPr lang="en-US" altLang="ja-JP" dirty="0" smtClean="0"/>
              <a:t>)</a:t>
            </a:r>
          </a:p>
          <a:p>
            <a:pPr lvl="1"/>
            <a:r>
              <a:rPr kumimoji="1" lang="ja-JP" altLang="en-US" dirty="0" smtClean="0"/>
              <a:t>対数尤度 </a:t>
            </a:r>
            <a:r>
              <a:rPr kumimoji="1" lang="en-US" altLang="ja-JP" dirty="0" smtClean="0"/>
              <a:t>log L(</a:t>
            </a:r>
            <a:r>
              <a:rPr lang="en-US" altLang="ja-JP" dirty="0"/>
              <a:t>θ/Y) = Π </a:t>
            </a:r>
            <a:r>
              <a:rPr lang="en-US" altLang="ja-JP" dirty="0" smtClean="0"/>
              <a:t>log p(</a:t>
            </a:r>
            <a:r>
              <a:rPr lang="en-US" altLang="ja-JP" dirty="0" err="1" smtClean="0"/>
              <a:t>y</a:t>
            </a:r>
            <a:r>
              <a:rPr lang="en-US" altLang="ja-JP" baseline="-25000" dirty="0" err="1" smtClean="0"/>
              <a:t>i</a:t>
            </a:r>
            <a:r>
              <a:rPr lang="en-US" altLang="ja-JP" dirty="0" err="1" smtClean="0"/>
              <a:t>|θ</a:t>
            </a:r>
            <a:r>
              <a:rPr lang="en-US" altLang="ja-JP" dirty="0" smtClean="0"/>
              <a:t>)</a:t>
            </a:r>
          </a:p>
          <a:p>
            <a:pPr lvl="1"/>
            <a:endParaRPr kumimoji="1" lang="en-US" altLang="ja-JP" dirty="0"/>
          </a:p>
          <a:p>
            <a:r>
              <a:rPr kumimoji="1" lang="en-US" altLang="ja-JP" dirty="0" smtClean="0"/>
              <a:t>R</a:t>
            </a:r>
            <a:r>
              <a:rPr kumimoji="1" lang="ja-JP" altLang="en-US" dirty="0" smtClean="0"/>
              <a:t>では疑似乱数</a:t>
            </a:r>
            <a:r>
              <a:rPr kumimoji="1" lang="en-US" altLang="ja-JP" dirty="0" smtClean="0"/>
              <a:t>(Pseudo Random Number)</a:t>
            </a:r>
            <a:r>
              <a:rPr kumimoji="1" lang="ja-JP" altLang="en-US" dirty="0" smtClean="0"/>
              <a:t>を発生させるしくみが内蔵されており，ポアソン分布にしたがう乱数（ポアソン乱数）は，</a:t>
            </a:r>
            <a:r>
              <a:rPr kumimoji="1" lang="en-US" altLang="ja-JP" dirty="0" smtClean="0"/>
              <a:t>R</a:t>
            </a:r>
            <a:r>
              <a:rPr kumimoji="1" lang="ja-JP" altLang="en-US" dirty="0" smtClean="0"/>
              <a:t>の</a:t>
            </a:r>
            <a:r>
              <a:rPr kumimoji="1" lang="en-US" altLang="ja-JP" dirty="0" err="1" smtClean="0"/>
              <a:t>rpois</a:t>
            </a:r>
            <a:r>
              <a:rPr kumimoji="1" lang="en-US" altLang="ja-JP" dirty="0" smtClean="0"/>
              <a:t>()</a:t>
            </a:r>
            <a:r>
              <a:rPr kumimoji="1" lang="ja-JP" altLang="en-US" dirty="0" smtClean="0"/>
              <a:t>関数で発生させられる．</a:t>
            </a:r>
            <a:endParaRPr kumimoji="1" lang="en-US" altLang="ja-JP" dirty="0" smtClean="0"/>
          </a:p>
          <a:p>
            <a:pPr lvl="1"/>
            <a:r>
              <a:rPr lang="ja-JP" altLang="en-US" dirty="0" smtClean="0"/>
              <a:t>ポアソン分布においては，乱数の個数と分布の平均</a:t>
            </a:r>
            <a:r>
              <a:rPr lang="en-US" altLang="ja-JP" dirty="0" smtClean="0"/>
              <a:t>λ</a:t>
            </a:r>
            <a:r>
              <a:rPr lang="ja-JP" altLang="en-US" dirty="0" smtClean="0"/>
              <a:t>を指定する必要がある</a:t>
            </a:r>
            <a:endParaRPr lang="en-US" altLang="ja-JP" dirty="0" smtClean="0"/>
          </a:p>
          <a:p>
            <a:pPr lvl="1"/>
            <a:r>
              <a:rPr kumimoji="1" lang="ja-JP" altLang="en-US" dirty="0" smtClean="0"/>
              <a:t>疑似乱数を発生させるとばらつきが発生するが，推定値のばらつきは標準誤差と呼ばれ，標準誤差の大きさは，調査個体数が大きいほど小さくなる</a:t>
            </a:r>
            <a:endParaRPr kumimoji="1" lang="en-US" altLang="ja-JP" dirty="0" smtClean="0"/>
          </a:p>
          <a:p>
            <a:pPr lvl="1"/>
            <a:r>
              <a:rPr lang="ja-JP" altLang="en-US" dirty="0" smtClean="0"/>
              <a:t>ただし，疑似乱数の発生は，新のモデルを把握している必要がある</a:t>
            </a:r>
            <a:endParaRPr kumimoji="1" lang="ja-JP" altLang="en-US" dirty="0"/>
          </a:p>
        </p:txBody>
      </p:sp>
    </p:spTree>
    <p:extLst>
      <p:ext uri="{BB962C8B-B14F-4D97-AF65-F5344CB8AC3E}">
        <p14:creationId xmlns:p14="http://schemas.microsoft.com/office/powerpoint/2010/main" val="573470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2.5 </a:t>
            </a:r>
            <a:r>
              <a:rPr kumimoji="1" lang="ja-JP" altLang="en-US" dirty="0" smtClean="0"/>
              <a:t>統計モデルの要点：乱数発生・推定・予測</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データ解析のいろは</a:t>
            </a:r>
            <a:endParaRPr lang="en-US" altLang="ja-JP" dirty="0" smtClean="0"/>
          </a:p>
          <a:p>
            <a:pPr lvl="1"/>
            <a:r>
              <a:rPr kumimoji="1" lang="ja-JP" altLang="en-US" dirty="0" smtClean="0"/>
              <a:t>ばらつきのあるデータがどんな確率分布から発生したか</a:t>
            </a:r>
            <a:endParaRPr kumimoji="1" lang="en-US" altLang="ja-JP" dirty="0" smtClean="0"/>
          </a:p>
          <a:p>
            <a:pPr lvl="2"/>
            <a:r>
              <a:rPr lang="ja-JP" altLang="en-US" dirty="0" smtClean="0"/>
              <a:t>データを発生させた統計モデル（真の統計モデル）を特定</a:t>
            </a:r>
            <a:endParaRPr lang="en-US" altLang="ja-JP" dirty="0" smtClean="0"/>
          </a:p>
          <a:p>
            <a:pPr lvl="2"/>
            <a:r>
              <a:rPr kumimoji="1" lang="ja-JP" altLang="en-US" dirty="0" smtClean="0"/>
              <a:t>統計モデルの中の確率分布を使って乱数を発生（</a:t>
            </a:r>
            <a:r>
              <a:rPr kumimoji="1" lang="en-US" altLang="ja-JP" dirty="0" smtClean="0"/>
              <a:t>Random Number / Sampling</a:t>
            </a:r>
            <a:r>
              <a:rPr kumimoji="1" lang="ja-JP" altLang="en-US" dirty="0" smtClean="0"/>
              <a:t>）</a:t>
            </a:r>
            <a:endParaRPr kumimoji="1" lang="en-US" altLang="ja-JP" dirty="0" smtClean="0"/>
          </a:p>
          <a:p>
            <a:pPr lvl="3"/>
            <a:r>
              <a:rPr lang="ja-JP" altLang="en-US" dirty="0" smtClean="0"/>
              <a:t>サンプルされた乱数の集まり（標本）が観測データ</a:t>
            </a:r>
            <a:endParaRPr lang="en-US" altLang="ja-JP" dirty="0" smtClean="0"/>
          </a:p>
          <a:p>
            <a:pPr lvl="2"/>
            <a:r>
              <a:rPr kumimoji="1" lang="ja-JP" altLang="en-US" dirty="0" smtClean="0"/>
              <a:t>観測データをみたときに，データのばらつきを説明できる確率分布を仮定</a:t>
            </a:r>
            <a:endParaRPr kumimoji="1" lang="en-US" altLang="ja-JP" dirty="0" smtClean="0"/>
          </a:p>
          <a:p>
            <a:pPr lvl="3"/>
            <a:r>
              <a:rPr lang="ja-JP" altLang="en-US" dirty="0" smtClean="0"/>
              <a:t>パラメーター</a:t>
            </a:r>
            <a:r>
              <a:rPr lang="en-US" altLang="ja-JP" dirty="0" smtClean="0"/>
              <a:t>λ</a:t>
            </a:r>
            <a:r>
              <a:rPr lang="ja-JP" altLang="en-US" dirty="0" smtClean="0"/>
              <a:t>の値を調べるのが推定（</a:t>
            </a:r>
            <a:r>
              <a:rPr lang="en-US" altLang="ja-JP" dirty="0"/>
              <a:t> </a:t>
            </a:r>
            <a:r>
              <a:rPr lang="en-US" altLang="ja-JP" dirty="0" smtClean="0"/>
              <a:t>Estimation</a:t>
            </a:r>
            <a:r>
              <a:rPr lang="ja-JP" altLang="en-US" dirty="0" smtClean="0"/>
              <a:t>）</a:t>
            </a:r>
            <a:endParaRPr lang="en-US" altLang="ja-JP" dirty="0" smtClean="0"/>
          </a:p>
          <a:p>
            <a:pPr lvl="3"/>
            <a:r>
              <a:rPr kumimoji="1" lang="ja-JP" altLang="en-US" dirty="0" smtClean="0"/>
              <a:t>データ（モデルのデータへの）あてはめ</a:t>
            </a:r>
            <a:r>
              <a:rPr kumimoji="1" lang="en-US" altLang="ja-JP" dirty="0" smtClean="0"/>
              <a:t>(Fitting</a:t>
            </a:r>
            <a:r>
              <a:rPr kumimoji="1" lang="ja-JP" altLang="en-US" dirty="0" smtClean="0"/>
              <a:t>）</a:t>
            </a:r>
            <a:endParaRPr kumimoji="1" lang="en-US" altLang="ja-JP" dirty="0" smtClean="0"/>
          </a:p>
          <a:p>
            <a:pPr lvl="1"/>
            <a:r>
              <a:rPr lang="ja-JP" altLang="en-US" dirty="0" smtClean="0"/>
              <a:t>予測（</a:t>
            </a:r>
            <a:r>
              <a:rPr lang="en-US" altLang="ja-JP" dirty="0" smtClean="0"/>
              <a:t>Prediction</a:t>
            </a:r>
            <a:r>
              <a:rPr lang="ja-JP" altLang="en-US" dirty="0" smtClean="0"/>
              <a:t>）</a:t>
            </a:r>
            <a:endParaRPr lang="en-US" altLang="ja-JP" dirty="0" smtClean="0"/>
          </a:p>
          <a:p>
            <a:pPr lvl="2"/>
            <a:r>
              <a:rPr lang="ja-JP" altLang="en-US" dirty="0" smtClean="0"/>
              <a:t>空間構造のあるデータで欠測データ（</a:t>
            </a:r>
            <a:r>
              <a:rPr lang="en-US" altLang="ja-JP" dirty="0"/>
              <a:t>m</a:t>
            </a:r>
            <a:r>
              <a:rPr lang="en-US" altLang="ja-JP" dirty="0" smtClean="0"/>
              <a:t>issing data</a:t>
            </a:r>
            <a:r>
              <a:rPr lang="ja-JP" altLang="en-US" dirty="0" smtClean="0"/>
              <a:t>）を補完</a:t>
            </a:r>
            <a:endParaRPr lang="en-US" altLang="ja-JP" dirty="0" smtClean="0"/>
          </a:p>
          <a:p>
            <a:pPr lvl="2"/>
            <a:r>
              <a:rPr lang="ja-JP" altLang="en-US" dirty="0" smtClean="0"/>
              <a:t>統計モデルの評価には、予測の良さ（</a:t>
            </a:r>
            <a:r>
              <a:rPr lang="en-US" altLang="ja-JP" dirty="0" smtClean="0"/>
              <a:t>Goodness of prediction</a:t>
            </a:r>
            <a:r>
              <a:rPr lang="ja-JP" altLang="en-US" dirty="0" smtClean="0"/>
              <a:t>）を指標とする</a:t>
            </a:r>
            <a:endParaRPr lang="en-US" altLang="ja-JP" dirty="0" smtClean="0"/>
          </a:p>
          <a:p>
            <a:pPr lvl="2"/>
            <a:r>
              <a:rPr lang="ja-JP" altLang="en-US" dirty="0" smtClean="0"/>
              <a:t>予測の良さを判断するには、推定結果をうまく図示することが重要</a:t>
            </a:r>
            <a:endParaRPr lang="en-US" altLang="ja-JP" dirty="0"/>
          </a:p>
          <a:p>
            <a:pPr lvl="2"/>
            <a:endParaRPr kumimoji="1" lang="ja-JP" altLang="en-US" dirty="0"/>
          </a:p>
        </p:txBody>
      </p:sp>
    </p:spTree>
    <p:extLst>
      <p:ext uri="{BB962C8B-B14F-4D97-AF65-F5344CB8AC3E}">
        <p14:creationId xmlns:p14="http://schemas.microsoft.com/office/powerpoint/2010/main" val="3155355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2.6 </a:t>
            </a:r>
            <a:r>
              <a:rPr kumimoji="1" lang="ja-JP" altLang="en-US" dirty="0" smtClean="0"/>
              <a:t>確率分布の選びかた</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データの留意点</a:t>
            </a:r>
            <a:endParaRPr kumimoji="1" lang="en-US" altLang="ja-JP" dirty="0" smtClean="0"/>
          </a:p>
          <a:p>
            <a:pPr lvl="1"/>
            <a:r>
              <a:rPr lang="ja-JP" altLang="en-US" dirty="0" smtClean="0"/>
              <a:t>説明変数が離散（</a:t>
            </a:r>
            <a:r>
              <a:rPr lang="en-US" altLang="ja-JP" dirty="0" smtClean="0"/>
              <a:t>Discrete</a:t>
            </a:r>
            <a:r>
              <a:rPr lang="ja-JP" altLang="en-US" dirty="0" smtClean="0"/>
              <a:t>）</a:t>
            </a:r>
            <a:r>
              <a:rPr lang="ja-JP" altLang="en-US" dirty="0" err="1" smtClean="0"/>
              <a:t>か</a:t>
            </a:r>
            <a:r>
              <a:rPr lang="ja-JP" altLang="en-US" dirty="0" smtClean="0"/>
              <a:t>連続</a:t>
            </a:r>
            <a:r>
              <a:rPr lang="en-US" altLang="ja-JP" dirty="0" smtClean="0"/>
              <a:t>(Continuous)?</a:t>
            </a:r>
          </a:p>
          <a:p>
            <a:pPr lvl="1"/>
            <a:r>
              <a:rPr kumimoji="1" lang="ja-JP" altLang="en-US" dirty="0" smtClean="0"/>
              <a:t>説明変数の範囲</a:t>
            </a:r>
            <a:r>
              <a:rPr kumimoji="1" lang="en-US" altLang="ja-JP" dirty="0" smtClean="0"/>
              <a:t>?</a:t>
            </a:r>
          </a:p>
          <a:p>
            <a:pPr lvl="1"/>
            <a:r>
              <a:rPr lang="ja-JP" altLang="en-US" dirty="0" smtClean="0"/>
              <a:t>説明変数の標本分散と標本平均の関係は</a:t>
            </a:r>
            <a:r>
              <a:rPr lang="en-US" altLang="ja-JP" dirty="0" smtClean="0"/>
              <a:t>?</a:t>
            </a:r>
          </a:p>
          <a:p>
            <a:r>
              <a:rPr kumimoji="1" lang="ja-JP" altLang="en-US" dirty="0" smtClean="0"/>
              <a:t>カウントデータの統計モデルで使用する確率分布</a:t>
            </a:r>
            <a:endParaRPr kumimoji="1" lang="en-US" altLang="ja-JP" dirty="0" smtClean="0"/>
          </a:p>
          <a:p>
            <a:pPr lvl="1"/>
            <a:r>
              <a:rPr lang="ja-JP" altLang="en-US" dirty="0" smtClean="0"/>
              <a:t>ポアソン分布：データが離散値、ゼロ以上の範囲、上限とくになし、平均≈</a:t>
            </a:r>
            <a:r>
              <a:rPr lang="ja-JP" altLang="en-US" dirty="0"/>
              <a:t>分散</a:t>
            </a:r>
            <a:endParaRPr lang="en-US" altLang="ja-JP" dirty="0" smtClean="0"/>
          </a:p>
          <a:p>
            <a:pPr lvl="1"/>
            <a:r>
              <a:rPr kumimoji="1" lang="ja-JP" altLang="en-US" dirty="0" smtClean="0"/>
              <a:t>二項分布（</a:t>
            </a:r>
            <a:r>
              <a:rPr kumimoji="1" lang="en-US" altLang="ja-JP" dirty="0" smtClean="0"/>
              <a:t>Binominal</a:t>
            </a:r>
            <a:r>
              <a:rPr kumimoji="1" lang="ja-JP" altLang="en-US" dirty="0" smtClean="0"/>
              <a:t>）：データが離散値、ゼロ以上で有限の範囲（</a:t>
            </a:r>
            <a:r>
              <a:rPr kumimoji="1" lang="en-US" altLang="ja-JP" dirty="0" smtClean="0"/>
              <a:t>{0,1,2,…,N}</a:t>
            </a:r>
            <a:r>
              <a:rPr kumimoji="1" lang="ja-JP" altLang="en-US" dirty="0" smtClean="0"/>
              <a:t>）、分散は平均の関数</a:t>
            </a:r>
            <a:endParaRPr kumimoji="1" lang="en-US" altLang="ja-JP" dirty="0" smtClean="0"/>
          </a:p>
          <a:p>
            <a:r>
              <a:rPr lang="ja-JP" altLang="en-US" dirty="0" smtClean="0"/>
              <a:t>連続確率分布</a:t>
            </a:r>
            <a:endParaRPr lang="en-US" altLang="ja-JP" dirty="0" smtClean="0"/>
          </a:p>
          <a:p>
            <a:pPr lvl="1"/>
            <a:r>
              <a:rPr kumimoji="1" lang="ja-JP" altLang="en-US" dirty="0" smtClean="0"/>
              <a:t>正規分布</a:t>
            </a:r>
            <a:r>
              <a:rPr kumimoji="1" lang="en-US" altLang="ja-JP" dirty="0" smtClean="0"/>
              <a:t>(Normal)</a:t>
            </a:r>
            <a:r>
              <a:rPr kumimoji="1" lang="ja-JP" altLang="en-US" dirty="0" smtClean="0"/>
              <a:t>：データが連続値、範囲が</a:t>
            </a:r>
            <a:r>
              <a:rPr kumimoji="1" lang="en-US" altLang="ja-JP" dirty="0" smtClean="0"/>
              <a:t>[-</a:t>
            </a:r>
            <a:r>
              <a:rPr kumimoji="1" lang="ja-JP" altLang="en-US" dirty="0" smtClean="0"/>
              <a:t>∞</a:t>
            </a:r>
            <a:r>
              <a:rPr kumimoji="1" lang="en-US" altLang="ja-JP" dirty="0" smtClean="0"/>
              <a:t>, </a:t>
            </a:r>
            <a:r>
              <a:rPr lang="ja-JP" altLang="en-US" dirty="0"/>
              <a:t>∞</a:t>
            </a:r>
            <a:r>
              <a:rPr kumimoji="1" lang="en-US" altLang="ja-JP" dirty="0" smtClean="0"/>
              <a:t>]</a:t>
            </a:r>
            <a:r>
              <a:rPr kumimoji="1" lang="ja-JP" altLang="en-US" dirty="0" err="1" smtClean="0"/>
              <a:t>、</a:t>
            </a:r>
            <a:r>
              <a:rPr kumimoji="1" lang="ja-JP" altLang="en-US" dirty="0" smtClean="0"/>
              <a:t>分散は平均と無関係に決まる</a:t>
            </a:r>
            <a:endParaRPr kumimoji="1" lang="en-US" altLang="ja-JP" dirty="0" smtClean="0"/>
          </a:p>
          <a:p>
            <a:pPr lvl="1"/>
            <a:r>
              <a:rPr lang="ja-JP" altLang="en-US" dirty="0" smtClean="0"/>
              <a:t>ガンマ分布</a:t>
            </a:r>
            <a:r>
              <a:rPr lang="en-US" altLang="ja-JP" dirty="0" smtClean="0"/>
              <a:t>(Gamma)</a:t>
            </a:r>
            <a:r>
              <a:rPr lang="ja-JP" altLang="en-US" dirty="0" smtClean="0"/>
              <a:t>：データが連続</a:t>
            </a:r>
            <a:r>
              <a:rPr lang="ja-JP" altLang="en-US" dirty="0"/>
              <a:t>値</a:t>
            </a:r>
            <a:r>
              <a:rPr lang="ja-JP" altLang="en-US" dirty="0" smtClean="0"/>
              <a:t>、範囲が</a:t>
            </a:r>
            <a:r>
              <a:rPr lang="en-US" altLang="ja-JP" dirty="0" smtClean="0"/>
              <a:t>[0, </a:t>
            </a:r>
            <a:r>
              <a:rPr lang="ja-JP" altLang="en-US" dirty="0"/>
              <a:t>∞</a:t>
            </a:r>
            <a:r>
              <a:rPr lang="en-US" altLang="ja-JP" dirty="0" smtClean="0"/>
              <a:t>]</a:t>
            </a:r>
            <a:r>
              <a:rPr lang="ja-JP" altLang="en-US" dirty="0" err="1" smtClean="0"/>
              <a:t>、</a:t>
            </a:r>
            <a:r>
              <a:rPr lang="ja-JP" altLang="en-US" dirty="0" smtClean="0"/>
              <a:t>分散は平均の関数</a:t>
            </a:r>
            <a:endParaRPr lang="en-US" altLang="ja-JP" dirty="0" smtClean="0"/>
          </a:p>
          <a:p>
            <a:pPr lvl="1"/>
            <a:r>
              <a:rPr kumimoji="1" lang="ja-JP" altLang="en-US" dirty="0" smtClean="0"/>
              <a:t>その他：一様分布（</a:t>
            </a:r>
            <a:r>
              <a:rPr kumimoji="1" lang="en-US" altLang="ja-JP" dirty="0" smtClean="0"/>
              <a:t>Uniform</a:t>
            </a:r>
            <a:r>
              <a:rPr kumimoji="1" lang="ja-JP" altLang="en-US" dirty="0" smtClean="0"/>
              <a:t>） </a:t>
            </a:r>
            <a:r>
              <a:rPr kumimoji="1" lang="en-US" altLang="ja-JP" dirty="0" smtClean="0"/>
              <a:t>- </a:t>
            </a:r>
            <a:r>
              <a:rPr kumimoji="1" lang="ja-JP" altLang="en-US" dirty="0" smtClean="0"/>
              <a:t>データが連続値、有界（有限区間）</a:t>
            </a:r>
            <a:endParaRPr kumimoji="1" lang="ja-JP" altLang="en-US" dirty="0"/>
          </a:p>
        </p:txBody>
      </p:sp>
    </p:spTree>
    <p:extLst>
      <p:ext uri="{BB962C8B-B14F-4D97-AF65-F5344CB8AC3E}">
        <p14:creationId xmlns:p14="http://schemas.microsoft.com/office/powerpoint/2010/main" val="30038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3. </a:t>
            </a:r>
            <a:r>
              <a:rPr kumimoji="1" lang="ja-JP" altLang="en-US" dirty="0" smtClean="0"/>
              <a:t>一般化線形モデル（</a:t>
            </a:r>
            <a:r>
              <a:rPr kumimoji="1" lang="en-US" altLang="ja-JP" dirty="0" smtClean="0"/>
              <a:t>GLM</a:t>
            </a:r>
            <a:r>
              <a:rPr kumimoji="1" lang="ja-JP" altLang="en-US" dirty="0" smtClean="0"/>
              <a:t>） </a:t>
            </a:r>
            <a:r>
              <a:rPr kumimoji="1" lang="en-US" altLang="ja-JP" dirty="0" smtClean="0"/>
              <a:t>- </a:t>
            </a:r>
            <a:r>
              <a:rPr kumimoji="1" lang="ja-JP" altLang="en-US" dirty="0" smtClean="0"/>
              <a:t>ポアソン回帰</a:t>
            </a:r>
            <a:endParaRPr kumimoji="1" lang="ja-JP" altLang="en-US" dirty="0"/>
          </a:p>
        </p:txBody>
      </p:sp>
    </p:spTree>
    <p:extLst>
      <p:ext uri="{BB962C8B-B14F-4D97-AF65-F5344CB8AC3E}">
        <p14:creationId xmlns:p14="http://schemas.microsoft.com/office/powerpoint/2010/main" val="2857732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3.1 </a:t>
            </a:r>
            <a:r>
              <a:rPr kumimoji="1" lang="ja-JP" altLang="en-US" dirty="0" smtClean="0"/>
              <a:t>例題：個体ごとに平均種子数が異なる場合</a:t>
            </a:r>
            <a:endParaRPr kumimoji="1" lang="ja-JP" altLang="en-US" dirty="0"/>
          </a:p>
        </p:txBody>
      </p:sp>
      <p:sp>
        <p:nvSpPr>
          <p:cNvPr id="3" name="コンテンツ プレースホルダー 2"/>
          <p:cNvSpPr>
            <a:spLocks noGrp="1"/>
          </p:cNvSpPr>
          <p:nvPr>
            <p:ph idx="1"/>
          </p:nvPr>
        </p:nvSpPr>
        <p:spPr>
          <a:xfrm>
            <a:off x="457200" y="1438124"/>
            <a:ext cx="8229600" cy="4698977"/>
          </a:xfrm>
        </p:spPr>
        <p:txBody>
          <a:bodyPr/>
          <a:lstStyle/>
          <a:p>
            <a:r>
              <a:rPr kumimoji="1" lang="ja-JP" altLang="en-US" dirty="0" smtClean="0"/>
              <a:t>説明変数を組み込んだ統計モデルとして、個体ごとに異なる説明変数によって平均種子数が異なる統計モデルを考える（なお、個体の種子数</a:t>
            </a:r>
            <a:r>
              <a:rPr kumimoji="1" lang="en-US" altLang="ja-JP" dirty="0" err="1" smtClean="0"/>
              <a:t>y</a:t>
            </a:r>
            <a:r>
              <a:rPr kumimoji="1" lang="en-US" altLang="ja-JP" baseline="-25000" dirty="0" err="1" smtClean="0"/>
              <a:t>i</a:t>
            </a:r>
            <a:r>
              <a:rPr lang="ja-JP" altLang="en-US" dirty="0" smtClean="0"/>
              <a:t>は、</a:t>
            </a:r>
            <a:r>
              <a:rPr kumimoji="1" lang="ja-JP" altLang="en-US" dirty="0" smtClean="0"/>
              <a:t>平均</a:t>
            </a:r>
            <a:r>
              <a:rPr kumimoji="1" lang="en-US" altLang="ja-JP" dirty="0" smtClean="0"/>
              <a:t>λ</a:t>
            </a:r>
            <a:r>
              <a:rPr kumimoji="1" lang="ja-JP" altLang="en-US" dirty="0" smtClean="0"/>
              <a:t>のポアソン分布にしたがうと仮定）</a:t>
            </a:r>
            <a:endParaRPr kumimoji="1" lang="en-US" altLang="ja-JP" dirty="0" smtClean="0"/>
          </a:p>
          <a:p>
            <a:pPr lvl="1"/>
            <a:r>
              <a:rPr lang="ja-JP" altLang="en-US" dirty="0" smtClean="0"/>
              <a:t>統計モデルの観測データのあてはめをポアソン回帰（</a:t>
            </a:r>
            <a:r>
              <a:rPr lang="en-US" altLang="ja-JP" dirty="0" smtClean="0"/>
              <a:t>Poisson Regression</a:t>
            </a:r>
            <a:r>
              <a:rPr lang="ja-JP" altLang="en-US" dirty="0" smtClean="0"/>
              <a:t>）と呼び、総称して一般化線形モデル（</a:t>
            </a:r>
            <a:r>
              <a:rPr lang="en-US" altLang="ja-JP" dirty="0" smtClean="0"/>
              <a:t>GLM</a:t>
            </a:r>
            <a:r>
              <a:rPr lang="ja-JP" altLang="en-US" dirty="0" smtClean="0"/>
              <a:t>）という。</a:t>
            </a:r>
            <a:endParaRPr lang="en-US" altLang="ja-JP" dirty="0" smtClean="0"/>
          </a:p>
          <a:p>
            <a:r>
              <a:rPr kumimoji="1" lang="ja-JP" altLang="en-US" dirty="0" smtClean="0"/>
              <a:t>前提事項</a:t>
            </a:r>
            <a:endParaRPr kumimoji="1" lang="en-US" altLang="ja-JP" dirty="0" smtClean="0"/>
          </a:p>
          <a:p>
            <a:pPr lvl="1"/>
            <a:r>
              <a:rPr lang="ja-JP" altLang="en-US" dirty="0" smtClean="0"/>
              <a:t>架空植物の</a:t>
            </a:r>
            <a:r>
              <a:rPr lang="en-US" altLang="ja-JP" dirty="0" smtClean="0"/>
              <a:t>100</a:t>
            </a:r>
            <a:r>
              <a:rPr lang="ja-JP" altLang="en-US" dirty="0" smtClean="0"/>
              <a:t>個体を調査し、個体ごとの種子数のデータを入手した</a:t>
            </a:r>
            <a:endParaRPr lang="en-US" altLang="ja-JP" dirty="0" smtClean="0"/>
          </a:p>
          <a:p>
            <a:pPr lvl="1" algn="l"/>
            <a:r>
              <a:rPr kumimoji="1" lang="ja-JP" altLang="en-US" dirty="0" smtClean="0"/>
              <a:t>植物個体</a:t>
            </a:r>
            <a:r>
              <a:rPr kumimoji="1" lang="en-US" altLang="ja-JP" i="1" dirty="0" err="1" smtClean="0">
                <a:solidFill>
                  <a:srgbClr val="FF0000"/>
                </a:solidFill>
              </a:rPr>
              <a:t>i</a:t>
            </a:r>
            <a:r>
              <a:rPr kumimoji="1" lang="ja-JP" altLang="en-US" dirty="0" smtClean="0"/>
              <a:t>の</a:t>
            </a:r>
            <a:r>
              <a:rPr lang="ja-JP" altLang="en-US" dirty="0" smtClean="0"/>
              <a:t>種子数は</a:t>
            </a:r>
            <a:r>
              <a:rPr lang="en-US" altLang="ja-JP" i="1" dirty="0" err="1" smtClean="0">
                <a:solidFill>
                  <a:srgbClr val="FF0000"/>
                </a:solidFill>
              </a:rPr>
              <a:t>y</a:t>
            </a:r>
            <a:r>
              <a:rPr lang="en-US" altLang="ja-JP" i="1" baseline="-25000" dirty="0" err="1" smtClean="0">
                <a:solidFill>
                  <a:srgbClr val="FF0000"/>
                </a:solidFill>
              </a:rPr>
              <a:t>i</a:t>
            </a:r>
            <a:r>
              <a:rPr lang="ja-JP" altLang="en-US" dirty="0" smtClean="0"/>
              <a:t>個であり、個体の属性のひとつである体サイズ（</a:t>
            </a:r>
            <a:r>
              <a:rPr lang="en-US" altLang="ja-JP" dirty="0" smtClean="0"/>
              <a:t>body size</a:t>
            </a:r>
            <a:r>
              <a:rPr lang="ja-JP" altLang="en-US" dirty="0" smtClean="0"/>
              <a:t>）</a:t>
            </a:r>
            <a:r>
              <a:rPr lang="en-US" altLang="ja-JP" i="1" dirty="0" smtClean="0">
                <a:solidFill>
                  <a:srgbClr val="FF0000"/>
                </a:solidFill>
              </a:rPr>
              <a:t>x</a:t>
            </a:r>
            <a:r>
              <a:rPr lang="en-US" altLang="ja-JP" i="1" baseline="-25000" dirty="0" smtClean="0">
                <a:solidFill>
                  <a:srgbClr val="FF0000"/>
                </a:solidFill>
              </a:rPr>
              <a:t>i</a:t>
            </a:r>
            <a:r>
              <a:rPr lang="ja-JP" altLang="en-US" dirty="0" smtClean="0"/>
              <a:t>が観測</a:t>
            </a:r>
            <a:endParaRPr lang="en-US" altLang="ja-JP" dirty="0" smtClean="0"/>
          </a:p>
          <a:p>
            <a:pPr lvl="1" algn="l"/>
            <a:r>
              <a:rPr lang="ja-JP" altLang="en-US" dirty="0" smtClean="0"/>
              <a:t>全個体のうち</a:t>
            </a:r>
            <a:r>
              <a:rPr lang="en-US" altLang="ja-JP" dirty="0" smtClean="0"/>
              <a:t>50</a:t>
            </a:r>
            <a:r>
              <a:rPr lang="ja-JP" altLang="en-US" dirty="0" smtClean="0"/>
              <a:t>個体は何も処理をしていない（処理</a:t>
            </a:r>
            <a:r>
              <a:rPr lang="en-US" altLang="ja-JP" dirty="0" smtClean="0"/>
              <a:t>: c(</a:t>
            </a:r>
            <a:r>
              <a:rPr lang="en-US" altLang="ja-JP" u="sng" dirty="0" smtClean="0"/>
              <a:t>c</a:t>
            </a:r>
            <a:r>
              <a:rPr lang="en-US" altLang="ja-JP" dirty="0" smtClean="0"/>
              <a:t>ontrol)</a:t>
            </a:r>
            <a:r>
              <a:rPr lang="ja-JP" altLang="en-US" dirty="0" smtClean="0"/>
              <a:t>）残り</a:t>
            </a:r>
            <a:r>
              <a:rPr lang="en-US" altLang="ja-JP" dirty="0" smtClean="0"/>
              <a:t>50</a:t>
            </a:r>
            <a:r>
              <a:rPr lang="ja-JP" altLang="en-US" dirty="0" smtClean="0"/>
              <a:t>個体には肥料を加える処理をほどこす</a:t>
            </a:r>
            <a:endParaRPr lang="en-US" altLang="ja-JP" dirty="0" smtClean="0"/>
          </a:p>
          <a:p>
            <a:pPr lvl="1" algn="l"/>
            <a:r>
              <a:rPr lang="ja-JP" altLang="en-US" dirty="0" smtClean="0"/>
              <a:t>個体ごとに異なる属性は、</a:t>
            </a:r>
            <a:r>
              <a:rPr lang="en-US" altLang="ja-JP" dirty="0" smtClean="0">
                <a:solidFill>
                  <a:srgbClr val="FF0000"/>
                </a:solidFill>
              </a:rPr>
              <a:t>x</a:t>
            </a:r>
            <a:r>
              <a:rPr lang="en-US" altLang="ja-JP" baseline="-25000" dirty="0" smtClean="0">
                <a:solidFill>
                  <a:srgbClr val="FF0000"/>
                </a:solidFill>
              </a:rPr>
              <a:t>i</a:t>
            </a:r>
            <a:r>
              <a:rPr lang="ja-JP" altLang="en-US" dirty="0" smtClean="0"/>
              <a:t>や</a:t>
            </a:r>
            <a:r>
              <a:rPr lang="en-US" altLang="ja-JP" dirty="0" smtClean="0">
                <a:solidFill>
                  <a:srgbClr val="FF0000"/>
                </a:solidFill>
              </a:rPr>
              <a:t>f</a:t>
            </a:r>
            <a:r>
              <a:rPr lang="en-US" altLang="ja-JP" baseline="-25000" dirty="0" smtClean="0">
                <a:solidFill>
                  <a:srgbClr val="FF0000"/>
                </a:solidFill>
              </a:rPr>
              <a:t>i</a:t>
            </a:r>
            <a:r>
              <a:rPr lang="ja-JP" altLang="en-US" dirty="0" smtClean="0"/>
              <a:t>といった観測データで与えられている（個体ごとのちがい）</a:t>
            </a:r>
            <a:endParaRPr lang="en-US" altLang="ja-JP" dirty="0" smtClean="0"/>
          </a:p>
          <a:p>
            <a:pPr lvl="1" algn="l"/>
            <a:r>
              <a:rPr lang="ja-JP" altLang="en-US" dirty="0" smtClean="0"/>
              <a:t>説明変数では説明できない個体差は、存在しない</a:t>
            </a:r>
            <a:endParaRPr lang="en-US" altLang="ja-JP" dirty="0" smtClean="0"/>
          </a:p>
          <a:p>
            <a:pPr lvl="1" algn="l"/>
            <a:endParaRPr kumimoji="1" lang="ja-JP" altLang="en-US" i="1" dirty="0"/>
          </a:p>
        </p:txBody>
      </p:sp>
      <p:sp>
        <p:nvSpPr>
          <p:cNvPr id="4" name="正方形/長方形 3"/>
          <p:cNvSpPr/>
          <p:nvPr/>
        </p:nvSpPr>
        <p:spPr>
          <a:xfrm>
            <a:off x="827088" y="4446738"/>
            <a:ext cx="7859712" cy="864295"/>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#3 </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データ抽出</a:t>
            </a:r>
            <a:endParaRPr kumimoji="1" lang="en-US" altLang="ja-JP" sz="12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200" dirty="0">
                <a:solidFill>
                  <a:srgbClr val="0000FF"/>
                </a:solidFill>
                <a:latin typeface="EYInterstate Light" panose="02000506000000020004" pitchFamily="2" charset="0"/>
                <a:ea typeface="ＭＳ Ｐゴシック" panose="020B0600070205080204" pitchFamily="50" charset="-128"/>
              </a:rPr>
              <a:t>d &lt;- read.csv("http://hosho.ees.hokudai.ac.jp/~</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kubo</a:t>
            </a:r>
            <a:r>
              <a:rPr kumimoji="1" lang="en-US" altLang="ja-JP" sz="1200" dirty="0">
                <a:solidFill>
                  <a:srgbClr val="0000FF"/>
                </a:solidFill>
                <a:latin typeface="EYInterstate Light" panose="02000506000000020004" pitchFamily="2" charset="0"/>
                <a:ea typeface="ＭＳ Ｐゴシック" panose="020B0600070205080204" pitchFamily="50" charset="-128"/>
              </a:rPr>
              <a:t>/stat/</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iwanamibook</a:t>
            </a:r>
            <a:r>
              <a:rPr kumimoji="1" lang="en-US" altLang="ja-JP" sz="1200" dirty="0">
                <a:solidFill>
                  <a:srgbClr val="0000FF"/>
                </a:solidFill>
                <a:latin typeface="EYInterstate Light" panose="02000506000000020004" pitchFamily="2" charset="0"/>
                <a:ea typeface="ＭＳ Ｐゴシック" panose="020B0600070205080204" pitchFamily="50" charset="-128"/>
              </a:rPr>
              <a:t>/fig/</a:t>
            </a:r>
            <a:r>
              <a:rPr kumimoji="1" lang="en-US" altLang="ja-JP" sz="12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200" dirty="0">
                <a:solidFill>
                  <a:srgbClr val="0000FF"/>
                </a:solidFill>
                <a:latin typeface="EYInterstate Light" panose="02000506000000020004" pitchFamily="2" charset="0"/>
                <a:ea typeface="ＭＳ Ｐゴシック" panose="020B0600070205080204" pitchFamily="50" charset="-128"/>
              </a:rPr>
              <a:t>/data3a.csv")</a:t>
            </a:r>
          </a:p>
          <a:p>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5272284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92521142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25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3.2 </a:t>
            </a:r>
            <a:r>
              <a:rPr kumimoji="1" lang="ja-JP" altLang="en-US" dirty="0" smtClean="0"/>
              <a:t>観測データの概要</a:t>
            </a:r>
            <a:endParaRPr kumimoji="1" lang="ja-JP" altLang="en-US" dirty="0"/>
          </a:p>
        </p:txBody>
      </p:sp>
      <p:sp>
        <p:nvSpPr>
          <p:cNvPr id="3" name="コンテンツ プレースホルダー 2"/>
          <p:cNvSpPr>
            <a:spLocks noGrp="1"/>
          </p:cNvSpPr>
          <p:nvPr>
            <p:ph idx="1"/>
          </p:nvPr>
        </p:nvSpPr>
        <p:spPr>
          <a:xfrm>
            <a:off x="457200" y="1275286"/>
            <a:ext cx="8229600" cy="4698977"/>
          </a:xfrm>
        </p:spPr>
        <p:txBody>
          <a:bodyPr/>
          <a:lstStyle/>
          <a:p>
            <a:r>
              <a:rPr lang="ja-JP" altLang="en-US" dirty="0" smtClean="0"/>
              <a:t>データの特性</a:t>
            </a:r>
            <a:endParaRPr lang="en-US" altLang="ja-JP" dirty="0" smtClean="0"/>
          </a:p>
          <a:p>
            <a:pPr lvl="1"/>
            <a:r>
              <a:rPr lang="en-US" altLang="ja-JP" dirty="0" err="1" smtClean="0"/>
              <a:t>d</a:t>
            </a:r>
            <a:r>
              <a:rPr kumimoji="1" lang="en-US" altLang="ja-JP" dirty="0" err="1" smtClean="0"/>
              <a:t>$f</a:t>
            </a:r>
            <a:r>
              <a:rPr kumimoji="1" lang="en-US" altLang="ja-JP" dirty="0" smtClean="0"/>
              <a:t>: C</a:t>
            </a:r>
            <a:r>
              <a:rPr kumimoji="1" lang="ja-JP" altLang="en-US" dirty="0" smtClean="0"/>
              <a:t>又は</a:t>
            </a:r>
            <a:r>
              <a:rPr kumimoji="1" lang="en-US" altLang="ja-JP" dirty="0" smtClean="0"/>
              <a:t>T</a:t>
            </a:r>
            <a:r>
              <a:rPr kumimoji="1" lang="ja-JP" altLang="en-US" dirty="0" smtClean="0"/>
              <a:t>の表示</a:t>
            </a:r>
            <a:endParaRPr kumimoji="1" lang="en-US" altLang="ja-JP" dirty="0" smtClean="0"/>
          </a:p>
          <a:p>
            <a:pPr lvl="2"/>
            <a:r>
              <a:rPr lang="en-US" altLang="ja-JP" dirty="0"/>
              <a:t>f</a:t>
            </a:r>
            <a:r>
              <a:rPr lang="ja-JP" altLang="en-US" dirty="0" smtClean="0"/>
              <a:t>の列には因子（</a:t>
            </a:r>
            <a:r>
              <a:rPr lang="en-US" altLang="ja-JP" dirty="0" smtClean="0"/>
              <a:t>factor</a:t>
            </a:r>
            <a:r>
              <a:rPr lang="ja-JP" altLang="en-US" dirty="0" smtClean="0"/>
              <a:t>）クラスのデータが格納されており、因子型となる</a:t>
            </a:r>
            <a:endParaRPr lang="en-US" altLang="ja-JP" dirty="0" smtClean="0"/>
          </a:p>
          <a:p>
            <a:pPr lvl="3"/>
            <a:r>
              <a:rPr kumimoji="1" lang="en-US" altLang="ja-JP" dirty="0" smtClean="0"/>
              <a:t>CSV</a:t>
            </a:r>
            <a:r>
              <a:rPr kumimoji="1" lang="ja-JP" altLang="en-US" dirty="0" smtClean="0"/>
              <a:t>形式のファイルでの文字列は、</a:t>
            </a:r>
            <a:r>
              <a:rPr kumimoji="1" lang="en-US" altLang="ja-JP" dirty="0" smtClean="0"/>
              <a:t>factor</a:t>
            </a:r>
            <a:r>
              <a:rPr kumimoji="1" lang="ja-JP" altLang="en-US" dirty="0" smtClean="0"/>
              <a:t>に変換する</a:t>
            </a:r>
            <a:endParaRPr kumimoji="1" lang="en-US" altLang="ja-JP" dirty="0" smtClean="0"/>
          </a:p>
          <a:p>
            <a:pPr lvl="3"/>
            <a:r>
              <a:rPr lang="ja-JP" altLang="en-US" dirty="0" smtClean="0"/>
              <a:t>変換された</a:t>
            </a:r>
            <a:r>
              <a:rPr lang="en-US" altLang="ja-JP" dirty="0" smtClean="0"/>
              <a:t>f</a:t>
            </a:r>
            <a:r>
              <a:rPr lang="ja-JP" altLang="en-US" dirty="0" smtClean="0"/>
              <a:t>列は、</a:t>
            </a:r>
            <a:r>
              <a:rPr lang="en-US" altLang="ja-JP" dirty="0" smtClean="0"/>
              <a:t>C</a:t>
            </a:r>
            <a:r>
              <a:rPr lang="ja-JP" altLang="en-US" dirty="0" smtClean="0"/>
              <a:t>と</a:t>
            </a:r>
            <a:r>
              <a:rPr lang="en-US" altLang="ja-JP" dirty="0" smtClean="0"/>
              <a:t>T</a:t>
            </a:r>
            <a:r>
              <a:rPr lang="ja-JP" altLang="en-US" dirty="0" smtClean="0"/>
              <a:t>の</a:t>
            </a:r>
            <a:r>
              <a:rPr lang="en-US" altLang="ja-JP" dirty="0" smtClean="0"/>
              <a:t>2</a:t>
            </a:r>
            <a:r>
              <a:rPr lang="ja-JP" altLang="en-US" dirty="0" smtClean="0"/>
              <a:t>水準からなる値で構成されており、</a:t>
            </a:r>
            <a:r>
              <a:rPr lang="en-US" altLang="ja-JP" dirty="0" smtClean="0"/>
              <a:t>R</a:t>
            </a:r>
            <a:r>
              <a:rPr lang="ja-JP" altLang="en-US" dirty="0" smtClean="0"/>
              <a:t>出力の</a:t>
            </a:r>
            <a:r>
              <a:rPr lang="en-US" altLang="ja-JP" dirty="0" smtClean="0"/>
              <a:t>Levels</a:t>
            </a:r>
            <a:r>
              <a:rPr lang="ja-JP" altLang="en-US" dirty="0" smtClean="0"/>
              <a:t>の行で</a:t>
            </a:r>
            <a:r>
              <a:rPr lang="en-US" altLang="ja-JP" dirty="0" smtClean="0"/>
              <a:t>f</a:t>
            </a:r>
            <a:r>
              <a:rPr lang="ja-JP" altLang="en-US" dirty="0" smtClean="0"/>
              <a:t>列内の水準を表示</a:t>
            </a:r>
            <a:endParaRPr lang="en-US" altLang="ja-JP" dirty="0" smtClean="0"/>
          </a:p>
          <a:p>
            <a:pPr lvl="3"/>
            <a:endParaRPr kumimoji="1" lang="en-US" altLang="ja-JP" dirty="0" smtClean="0"/>
          </a:p>
          <a:p>
            <a:pPr lvl="3"/>
            <a:endParaRPr lang="en-US" altLang="ja-JP" dirty="0"/>
          </a:p>
          <a:p>
            <a:pPr lvl="3"/>
            <a:endParaRPr kumimoji="1" lang="en-US" altLang="ja-JP" dirty="0"/>
          </a:p>
          <a:p>
            <a:pPr lvl="3"/>
            <a:endParaRPr lang="en-US" altLang="ja-JP" dirty="0" smtClean="0"/>
          </a:p>
          <a:p>
            <a:pPr lvl="3"/>
            <a:endParaRPr kumimoji="1" lang="en-US" altLang="ja-JP" dirty="0"/>
          </a:p>
          <a:p>
            <a:pPr lvl="3"/>
            <a:endParaRPr kumimoji="1" lang="en-US" altLang="ja-JP" dirty="0" smtClean="0"/>
          </a:p>
          <a:p>
            <a:pPr lvl="1"/>
            <a:r>
              <a:rPr kumimoji="1" lang="en-US" altLang="ja-JP" dirty="0" smtClean="0"/>
              <a:t>R</a:t>
            </a:r>
            <a:r>
              <a:rPr kumimoji="1" lang="ja-JP" altLang="en-US" dirty="0" smtClean="0"/>
              <a:t>の</a:t>
            </a:r>
            <a:r>
              <a:rPr kumimoji="1" lang="en-US" altLang="ja-JP" dirty="0" smtClean="0"/>
              <a:t>class()</a:t>
            </a:r>
            <a:r>
              <a:rPr kumimoji="1" lang="ja-JP" altLang="en-US" dirty="0" smtClean="0"/>
              <a:t>関数を用いると、データオブジェクトがどういう型（クラス）に属しているかが確認可能</a:t>
            </a:r>
            <a:endParaRPr kumimoji="1" lang="en-US" altLang="ja-JP" dirty="0" smtClean="0"/>
          </a:p>
          <a:p>
            <a:pPr lvl="2"/>
            <a:endParaRPr kumimoji="1" lang="ja-JP" altLang="en-US" dirty="0"/>
          </a:p>
        </p:txBody>
      </p:sp>
      <p:sp>
        <p:nvSpPr>
          <p:cNvPr id="4" name="正方形/長方形 3"/>
          <p:cNvSpPr/>
          <p:nvPr/>
        </p:nvSpPr>
        <p:spPr>
          <a:xfrm>
            <a:off x="827088" y="2800978"/>
            <a:ext cx="7859712" cy="1002081"/>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[1] C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[27] C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C</a:t>
            </a:r>
            <a:r>
              <a:rPr kumimoji="1" lang="en-US" altLang="ja-JP" sz="1000" dirty="0">
                <a:solidFill>
                  <a:schemeClr val="bg1"/>
                </a:solidFill>
                <a:latin typeface="EYInterstate Light" panose="02000506000000020004" pitchFamily="2" charset="0"/>
                <a:ea typeface="ＭＳ Ｐゴシック" panose="020B0600070205080204" pitchFamily="50" charset="-128"/>
              </a:rPr>
              <a:t>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[53]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 [79] 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T</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Levels: C T</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830263" y="4427625"/>
            <a:ext cx="7859712" cy="1346874"/>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class(d)</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data.frame</a:t>
            </a:r>
            <a:r>
              <a:rPr kumimoji="1" lang="en-US" altLang="ja-JP" sz="1000" dirty="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d$y</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 #y</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列は整数だけの</a:t>
            </a:r>
            <a:r>
              <a:rPr kumimoji="1" lang="en-US" altLang="ja-JP" sz="1000" dirty="0">
                <a:solidFill>
                  <a:schemeClr val="bg1"/>
                </a:solidFill>
                <a:latin typeface="EYInterstate Light" panose="02000506000000020004" pitchFamily="2" charset="0"/>
                <a:ea typeface="ＭＳ Ｐゴシック" panose="020B0600070205080204" pitchFamily="50" charset="-128"/>
              </a:rPr>
              <a:t>integer</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"integer"</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 #x</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列は実数も含むので</a:t>
            </a:r>
            <a:r>
              <a:rPr kumimoji="1" lang="en-US" altLang="ja-JP" sz="1000" dirty="0">
                <a:solidFill>
                  <a:schemeClr val="bg1"/>
                </a:solidFill>
                <a:latin typeface="EYInterstate Light" panose="02000506000000020004" pitchFamily="2" charset="0"/>
                <a:ea typeface="ＭＳ Ｐゴシック" panose="020B0600070205080204" pitchFamily="50" charset="-128"/>
              </a:rPr>
              <a:t>numeric</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"numeric"</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&gt; </a:t>
            </a:r>
            <a:r>
              <a:rPr kumimoji="1" lang="en-US" altLang="ja-JP" sz="1000" dirty="0">
                <a:solidFill>
                  <a:srgbClr val="0000FF"/>
                </a:solidFill>
                <a:latin typeface="EYInterstate Light" panose="02000506000000020004" pitchFamily="2" charset="0"/>
                <a:ea typeface="ＭＳ Ｐゴシック" panose="020B0600070205080204" pitchFamily="50" charset="-128"/>
              </a:rPr>
              <a:t>class(</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#f</a:t>
            </a:r>
            <a:r>
              <a:rPr kumimoji="1" lang="ja-JP" altLang="en-US" sz="1000" dirty="0">
                <a:solidFill>
                  <a:schemeClr val="bg1"/>
                </a:solidFill>
                <a:latin typeface="EYInterstate Light" panose="02000506000000020004" pitchFamily="2" charset="0"/>
                <a:ea typeface="ＭＳ Ｐゴシック" panose="020B0600070205080204" pitchFamily="50" charset="-128"/>
              </a:rPr>
              <a:t>列は</a:t>
            </a:r>
            <a:r>
              <a:rPr kumimoji="1" lang="en-US" altLang="ja-JP" sz="1000" dirty="0">
                <a:solidFill>
                  <a:schemeClr val="bg1"/>
                </a:solidFill>
                <a:latin typeface="EYInterstate Light" panose="02000506000000020004" pitchFamily="2" charset="0"/>
                <a:ea typeface="ＭＳ Ｐゴシック" panose="020B0600070205080204" pitchFamily="50" charset="-128"/>
              </a:rPr>
              <a:t>factor</a:t>
            </a:r>
            <a:r>
              <a:rPr kumimoji="1" lang="ja-JP" altLang="en-US" sz="1000" dirty="0">
                <a:solidFill>
                  <a:schemeClr val="bg1"/>
                </a:solidFill>
                <a:latin typeface="EYInterstate Light" panose="02000506000000020004" pitchFamily="2" charset="0"/>
                <a:ea typeface="ＭＳ Ｐゴシック" panose="020B0600070205080204" pitchFamily="50" charset="-128"/>
              </a:rPr>
              <a:t>クラス</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[1] "factor"</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1316372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388725722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72"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7" name="図 6"/>
          <p:cNvPicPr>
            <a:picLocks noChangeAspect="1"/>
          </p:cNvPicPr>
          <p:nvPr/>
        </p:nvPicPr>
        <p:blipFill>
          <a:blip r:embed="rId6"/>
          <a:stretch>
            <a:fillRect/>
          </a:stretch>
        </p:blipFill>
        <p:spPr>
          <a:xfrm>
            <a:off x="3737817" y="2164749"/>
            <a:ext cx="4948983" cy="3308474"/>
          </a:xfrm>
          <a:prstGeom prst="rect">
            <a:avLst/>
          </a:prstGeom>
        </p:spPr>
      </p:pic>
      <p:sp>
        <p:nvSpPr>
          <p:cNvPr id="2" name="タイトル 1"/>
          <p:cNvSpPr>
            <a:spLocks noGrp="1"/>
          </p:cNvSpPr>
          <p:nvPr>
            <p:ph type="title"/>
          </p:nvPr>
        </p:nvSpPr>
        <p:spPr/>
        <p:txBody>
          <a:bodyPr/>
          <a:lstStyle/>
          <a:p>
            <a:r>
              <a:rPr kumimoji="1" lang="en-US" altLang="ja-JP" dirty="0" smtClean="0"/>
              <a:t>3.3 </a:t>
            </a:r>
            <a:r>
              <a:rPr kumimoji="1" lang="ja-JP" altLang="en-US" dirty="0" smtClean="0"/>
              <a:t>統計モデリングに使用するデータの図示</a:t>
            </a:r>
            <a:endParaRPr kumimoji="1" lang="ja-JP" altLang="en-US" dirty="0"/>
          </a:p>
        </p:txBody>
      </p:sp>
      <p:sp>
        <p:nvSpPr>
          <p:cNvPr id="3" name="コンテンツ プレースホルダー 2"/>
          <p:cNvSpPr>
            <a:spLocks noGrp="1"/>
          </p:cNvSpPr>
          <p:nvPr>
            <p:ph idx="1"/>
          </p:nvPr>
        </p:nvSpPr>
        <p:spPr>
          <a:xfrm>
            <a:off x="457200" y="1275286"/>
            <a:ext cx="2912301" cy="4698977"/>
          </a:xfrm>
        </p:spPr>
        <p:txBody>
          <a:bodyPr/>
          <a:lstStyle/>
          <a:p>
            <a:r>
              <a:rPr kumimoji="1" lang="ja-JP" altLang="en-US" dirty="0" smtClean="0"/>
              <a:t>散布図（</a:t>
            </a:r>
            <a:r>
              <a:rPr kumimoji="1" lang="en-US" altLang="ja-JP" dirty="0" smtClean="0"/>
              <a:t>Scatter Plot</a:t>
            </a:r>
            <a:r>
              <a:rPr kumimoji="1" lang="ja-JP" altLang="en-US" dirty="0" smtClean="0"/>
              <a:t>）の図示</a:t>
            </a:r>
            <a:endParaRPr kumimoji="1" lang="en-US" altLang="ja-JP" dirty="0" smtClean="0"/>
          </a:p>
          <a:p>
            <a:endParaRPr kumimoji="1" lang="en-US" altLang="ja-JP" dirty="0" smtClean="0"/>
          </a:p>
          <a:p>
            <a:endParaRPr lang="en-US" altLang="ja-JP" dirty="0"/>
          </a:p>
          <a:p>
            <a:endParaRPr kumimoji="1" lang="en-US" altLang="ja-JP" dirty="0" smtClean="0"/>
          </a:p>
          <a:p>
            <a:pPr marL="0" indent="0">
              <a:buNone/>
            </a:pPr>
            <a:endParaRPr kumimoji="1" lang="en-US" altLang="ja-JP" dirty="0" smtClean="0"/>
          </a:p>
          <a:p>
            <a:r>
              <a:rPr lang="ja-JP" altLang="en-US" sz="1200" dirty="0" smtClean="0"/>
              <a:t>横軸に</a:t>
            </a:r>
            <a:r>
              <a:rPr lang="en-US" altLang="ja-JP" sz="1200" dirty="0" smtClean="0"/>
              <a:t>x</a:t>
            </a:r>
            <a:r>
              <a:rPr lang="ja-JP" altLang="en-US" sz="1200" dirty="0" smtClean="0"/>
              <a:t>列、縦軸に</a:t>
            </a:r>
            <a:r>
              <a:rPr lang="en-US" altLang="ja-JP" sz="1200" dirty="0" smtClean="0"/>
              <a:t>y</a:t>
            </a:r>
            <a:r>
              <a:rPr lang="ja-JP" altLang="en-US" sz="1200" dirty="0" smtClean="0"/>
              <a:t>列をとった散布図</a:t>
            </a:r>
            <a:endParaRPr lang="en-US" altLang="ja-JP" sz="1200" dirty="0" smtClean="0"/>
          </a:p>
          <a:p>
            <a:r>
              <a:rPr lang="ja-JP" altLang="en-US" sz="1200" dirty="0" smtClean="0"/>
              <a:t>横軸が因子型であっても、</a:t>
            </a:r>
            <a:r>
              <a:rPr lang="en-US" altLang="ja-JP" sz="1200" dirty="0" smtClean="0"/>
              <a:t>plot(</a:t>
            </a:r>
            <a:r>
              <a:rPr lang="en-US" altLang="ja-JP" sz="1200" dirty="0" err="1" smtClean="0"/>
              <a:t>d$x,d$y</a:t>
            </a:r>
            <a:r>
              <a:rPr lang="en-US" altLang="ja-JP" sz="1200" dirty="0" smtClean="0"/>
              <a:t>)</a:t>
            </a:r>
            <a:r>
              <a:rPr lang="ja-JP" altLang="en-US" sz="1200" dirty="0" smtClean="0"/>
              <a:t>と指定すれば箱</a:t>
            </a:r>
            <a:r>
              <a:rPr lang="ja-JP" altLang="en-US" sz="1200" dirty="0" err="1" smtClean="0"/>
              <a:t>ひげ</a:t>
            </a:r>
            <a:r>
              <a:rPr lang="ja-JP" altLang="en-US" sz="1200" dirty="0" smtClean="0"/>
              <a:t>図（</a:t>
            </a:r>
            <a:r>
              <a:rPr lang="en-US" altLang="ja-JP" sz="1200" dirty="0" smtClean="0"/>
              <a:t>Box-whisker Plot</a:t>
            </a:r>
            <a:r>
              <a:rPr lang="ja-JP" altLang="en-US" sz="1200" dirty="0" smtClean="0"/>
              <a:t>）が生成</a:t>
            </a:r>
            <a:endParaRPr lang="en-US" altLang="ja-JP" sz="1200" dirty="0" smtClean="0"/>
          </a:p>
          <a:p>
            <a:pPr lvl="1"/>
            <a:r>
              <a:rPr lang="ja-JP" altLang="en-US" sz="1200" dirty="0" smtClean="0"/>
              <a:t>体サイズ</a:t>
            </a:r>
            <a:r>
              <a:rPr lang="en-US" altLang="ja-JP" sz="1200" dirty="0" smtClean="0"/>
              <a:t>(x)</a:t>
            </a:r>
            <a:r>
              <a:rPr lang="ja-JP" altLang="en-US" sz="1200" dirty="0" smtClean="0"/>
              <a:t>が増加すると</a:t>
            </a:r>
            <a:r>
              <a:rPr lang="en-US" altLang="ja-JP" sz="1200" dirty="0" smtClean="0"/>
              <a:t>y</a:t>
            </a:r>
            <a:r>
              <a:rPr lang="ja-JP" altLang="en-US" sz="1200" dirty="0" smtClean="0"/>
              <a:t>も増加しているように見える</a:t>
            </a:r>
            <a:endParaRPr lang="en-US" altLang="ja-JP" sz="1200" dirty="0" smtClean="0"/>
          </a:p>
          <a:p>
            <a:pPr lvl="1"/>
            <a:r>
              <a:rPr lang="ja-JP" altLang="en-US" sz="1200" dirty="0" smtClean="0"/>
              <a:t>肥料の効果</a:t>
            </a:r>
            <a:r>
              <a:rPr lang="en-US" altLang="ja-JP" sz="1200" dirty="0" smtClean="0"/>
              <a:t>f</a:t>
            </a:r>
            <a:r>
              <a:rPr lang="ja-JP" altLang="en-US" sz="1200" dirty="0" smtClean="0"/>
              <a:t>は無いように見える</a:t>
            </a:r>
            <a:endParaRPr lang="en-US" altLang="ja-JP" sz="1200" dirty="0"/>
          </a:p>
          <a:p>
            <a:endParaRPr kumimoji="1" lang="ja-JP" altLang="en-US" dirty="0"/>
          </a:p>
        </p:txBody>
      </p:sp>
      <p:sp>
        <p:nvSpPr>
          <p:cNvPr id="4" name="正方形/長方形 3"/>
          <p:cNvSpPr/>
          <p:nvPr/>
        </p:nvSpPr>
        <p:spPr>
          <a:xfrm>
            <a:off x="830263" y="1559171"/>
            <a:ext cx="7859712" cy="620358"/>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#3.3 </a:t>
            </a:r>
            <a:r>
              <a:rPr kumimoji="1" lang="ja-JP" altLang="en-US" sz="1000" dirty="0">
                <a:solidFill>
                  <a:schemeClr val="bg1"/>
                </a:solidFill>
                <a:latin typeface="EYInterstate Light" panose="02000506000000020004" pitchFamily="2" charset="0"/>
                <a:ea typeface="ＭＳ Ｐゴシック" panose="020B0600070205080204" pitchFamily="50" charset="-128"/>
              </a:rPr>
              <a:t>データ図示</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plot(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d$y,pch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 = c(21,19)[</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legend("</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topleft</a:t>
            </a:r>
            <a:r>
              <a:rPr kumimoji="1" lang="en-US" altLang="ja-JP" sz="1000" dirty="0">
                <a:solidFill>
                  <a:srgbClr val="0000FF"/>
                </a:solidFill>
                <a:latin typeface="EYInterstate Light" panose="02000506000000020004" pitchFamily="2" charset="0"/>
                <a:ea typeface="ＭＳ Ｐゴシック" panose="020B0600070205080204" pitchFamily="50" charset="-128"/>
              </a:rPr>
              <a:t>", legend=c("C","T"),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=c(21,19</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813222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3.4 </a:t>
            </a:r>
            <a:r>
              <a:rPr kumimoji="1" lang="ja-JP" altLang="en-US" dirty="0" smtClean="0"/>
              <a:t>ポアソン回帰の統計</a:t>
            </a:r>
            <a:r>
              <a:rPr lang="ja-JP" altLang="en-US" dirty="0"/>
              <a:t>モデル</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ステップ</a:t>
            </a:r>
            <a:r>
              <a:rPr lang="en-US" altLang="ja-JP" dirty="0" smtClean="0"/>
              <a:t>1: </a:t>
            </a:r>
            <a:r>
              <a:rPr lang="ja-JP" altLang="en-US" dirty="0" smtClean="0"/>
              <a:t>個体</a:t>
            </a:r>
            <a:r>
              <a:rPr lang="en-US" altLang="ja-JP" dirty="0" err="1" smtClean="0"/>
              <a:t>i</a:t>
            </a:r>
            <a:r>
              <a:rPr lang="ja-JP" altLang="en-US" dirty="0" smtClean="0"/>
              <a:t>の体サイズ</a:t>
            </a:r>
            <a:r>
              <a:rPr lang="en-US" altLang="ja-JP" dirty="0" smtClean="0"/>
              <a:t>x</a:t>
            </a:r>
            <a:r>
              <a:rPr lang="en-US" altLang="ja-JP" baseline="-25000" dirty="0" smtClean="0"/>
              <a:t>i</a:t>
            </a:r>
            <a:r>
              <a:rPr lang="ja-JP" altLang="en-US" dirty="0" smtClean="0"/>
              <a:t>のみに依存するモデリング</a:t>
            </a:r>
            <a:endParaRPr lang="en-US" altLang="ja-JP" dirty="0" smtClean="0"/>
          </a:p>
          <a:p>
            <a:pPr lvl="1"/>
            <a:r>
              <a:rPr kumimoji="1" lang="ja-JP" altLang="en-US" dirty="0" smtClean="0"/>
              <a:t>説明変数</a:t>
            </a:r>
            <a:r>
              <a:rPr kumimoji="1" lang="en-US" altLang="ja-JP" dirty="0" smtClean="0"/>
              <a:t>x</a:t>
            </a:r>
            <a:r>
              <a:rPr kumimoji="1" lang="en-US" altLang="ja-JP" baseline="-25000" dirty="0" smtClean="0"/>
              <a:t>i</a:t>
            </a:r>
            <a:r>
              <a:rPr kumimoji="1" lang="ja-JP" altLang="en-US" dirty="0" smtClean="0"/>
              <a:t>（体サイズ）、応答変数</a:t>
            </a:r>
            <a:r>
              <a:rPr kumimoji="1" lang="en-US" altLang="ja-JP" dirty="0" err="1" smtClean="0"/>
              <a:t>y</a:t>
            </a:r>
            <a:r>
              <a:rPr kumimoji="1" lang="en-US" altLang="ja-JP" baseline="-25000" dirty="0" err="1" smtClean="0"/>
              <a:t>i</a:t>
            </a:r>
            <a:r>
              <a:rPr kumimoji="1" lang="ja-JP" altLang="en-US" dirty="0" smtClean="0"/>
              <a:t>（種子数）</a:t>
            </a:r>
            <a:endParaRPr kumimoji="1" lang="en-US" altLang="ja-JP" dirty="0" smtClean="0"/>
          </a:p>
          <a:p>
            <a:pPr lvl="1"/>
            <a:r>
              <a:rPr lang="ja-JP" altLang="en-US" dirty="0" smtClean="0"/>
              <a:t>個体</a:t>
            </a:r>
            <a:r>
              <a:rPr lang="en-US" altLang="ja-JP" dirty="0" err="1" smtClean="0"/>
              <a:t>i</a:t>
            </a:r>
            <a:r>
              <a:rPr lang="ja-JP" altLang="en-US" dirty="0" smtClean="0"/>
              <a:t>において種子数</a:t>
            </a:r>
            <a:r>
              <a:rPr lang="en-US" altLang="ja-JP" dirty="0" err="1" smtClean="0"/>
              <a:t>y</a:t>
            </a:r>
            <a:r>
              <a:rPr lang="en-US" altLang="ja-JP" baseline="-25000" dirty="0" err="1" smtClean="0"/>
              <a:t>i</a:t>
            </a:r>
            <a:r>
              <a:rPr lang="ja-JP" altLang="en-US" dirty="0" smtClean="0"/>
              <a:t>である確率はポアソン分布に従う：</a:t>
            </a:r>
            <a:r>
              <a:rPr lang="en-US" altLang="ja-JP" i="1" dirty="0"/>
              <a:t>p(</a:t>
            </a:r>
            <a:r>
              <a:rPr lang="en-US" altLang="ja-JP" i="1" dirty="0" err="1"/>
              <a:t>y|λ</a:t>
            </a:r>
            <a:r>
              <a:rPr lang="en-US" altLang="ja-JP" i="1" dirty="0"/>
              <a:t>) = </a:t>
            </a:r>
            <a:r>
              <a:rPr lang="en-US" altLang="ja-JP" i="1" dirty="0" err="1"/>
              <a:t>λ</a:t>
            </a:r>
            <a:r>
              <a:rPr lang="en-US" altLang="ja-JP" i="1" baseline="30000" dirty="0" err="1"/>
              <a:t>y</a:t>
            </a:r>
            <a:r>
              <a:rPr lang="en-US" altLang="ja-JP" i="1" baseline="30000" dirty="0"/>
              <a:t> </a:t>
            </a:r>
            <a:r>
              <a:rPr lang="en-US" altLang="ja-JP" i="1" dirty="0" err="1"/>
              <a:t>exp</a:t>
            </a:r>
            <a:r>
              <a:rPr lang="en-US" altLang="ja-JP" i="1" dirty="0"/>
              <a:t> (-λ) / </a:t>
            </a:r>
            <a:r>
              <a:rPr lang="en-US" altLang="ja-JP" i="1" dirty="0" smtClean="0"/>
              <a:t>y!</a:t>
            </a:r>
            <a:endParaRPr lang="en-US" altLang="ja-JP" i="1" baseline="30000" dirty="0"/>
          </a:p>
          <a:p>
            <a:r>
              <a:rPr lang="en-US" altLang="ja-JP" dirty="0" smtClean="0"/>
              <a:t>3.4.1 </a:t>
            </a:r>
            <a:r>
              <a:rPr lang="ja-JP" altLang="en-US" dirty="0" smtClean="0"/>
              <a:t>線形予測子と対数リンク関数</a:t>
            </a:r>
            <a:endParaRPr lang="en-US" altLang="ja-JP" dirty="0" smtClean="0"/>
          </a:p>
          <a:p>
            <a:pPr lvl="1" algn="l"/>
            <a:r>
              <a:rPr lang="ja-JP" altLang="en-US" dirty="0" smtClean="0"/>
              <a:t>個体ごとに異なる平均</a:t>
            </a:r>
            <a:r>
              <a:rPr lang="en-US" altLang="ja-JP" dirty="0" err="1" smtClean="0"/>
              <a:t>λ</a:t>
            </a:r>
            <a:r>
              <a:rPr lang="en-US" altLang="ja-JP" baseline="-25000" dirty="0" err="1" smtClean="0"/>
              <a:t>i</a:t>
            </a:r>
            <a:r>
              <a:rPr lang="ja-JP" altLang="en-US" dirty="0" smtClean="0"/>
              <a:t>を説明変数</a:t>
            </a:r>
            <a:r>
              <a:rPr lang="en-US" altLang="ja-JP" dirty="0" smtClean="0"/>
              <a:t>x</a:t>
            </a:r>
            <a:r>
              <a:rPr lang="en-US" altLang="ja-JP" baseline="-25000" dirty="0" smtClean="0"/>
              <a:t>i</a:t>
            </a:r>
            <a:r>
              <a:rPr lang="ja-JP" altLang="en-US" dirty="0" smtClean="0"/>
              <a:t>の関数として定義する</a:t>
            </a:r>
            <a:endParaRPr lang="en-US" altLang="ja-JP" dirty="0" smtClean="0"/>
          </a:p>
          <a:p>
            <a:pPr lvl="2" algn="l"/>
            <a:r>
              <a:rPr lang="ja-JP" altLang="en-US" dirty="0" smtClean="0"/>
              <a:t>個体</a:t>
            </a:r>
            <a:r>
              <a:rPr lang="en-US" altLang="ja-JP" dirty="0" err="1" smtClean="0"/>
              <a:t>i</a:t>
            </a:r>
            <a:r>
              <a:rPr lang="ja-JP" altLang="en-US" dirty="0" smtClean="0"/>
              <a:t>の平均種子数</a:t>
            </a:r>
            <a:r>
              <a:rPr lang="en-US" altLang="ja-JP" dirty="0" err="1" smtClean="0"/>
              <a:t>λ</a:t>
            </a:r>
            <a:r>
              <a:rPr lang="en-US" altLang="ja-JP" baseline="-25000" dirty="0" err="1" smtClean="0"/>
              <a:t>i</a:t>
            </a:r>
            <a:r>
              <a:rPr lang="ja-JP" altLang="en-US" dirty="0" smtClean="0"/>
              <a:t>を</a:t>
            </a:r>
            <a:r>
              <a:rPr lang="en-US" altLang="ja-JP" dirty="0" smtClean="0"/>
              <a:t>x</a:t>
            </a:r>
            <a:r>
              <a:rPr lang="ja-JP" altLang="en-US" dirty="0" smtClean="0"/>
              <a:t>の関数と仮定： </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(β</a:t>
            </a:r>
            <a:r>
              <a:rPr lang="en-US" altLang="ja-JP" i="1" baseline="-25000" dirty="0" smtClean="0"/>
              <a:t>1</a:t>
            </a:r>
            <a:r>
              <a:rPr lang="en-US" altLang="ja-JP" i="1" dirty="0" smtClean="0"/>
              <a:t> + β</a:t>
            </a:r>
            <a:r>
              <a:rPr lang="en-US" altLang="ja-JP" i="1" baseline="-25000" dirty="0" err="1" smtClean="0"/>
              <a:t>2</a:t>
            </a:r>
            <a:r>
              <a:rPr lang="en-US" altLang="ja-JP" i="1" dirty="0" err="1" smtClean="0"/>
              <a:t>x</a:t>
            </a:r>
            <a:r>
              <a:rPr lang="en-US" altLang="ja-JP" i="1" baseline="-25000" dirty="0" err="1" smtClean="0"/>
              <a:t>i</a:t>
            </a:r>
            <a:r>
              <a:rPr lang="en-US" altLang="ja-JP" i="1" dirty="0" smtClean="0"/>
              <a:t>)</a:t>
            </a:r>
          </a:p>
          <a:p>
            <a:pPr lvl="2" algn="l"/>
            <a:r>
              <a:rPr lang="ja-JP" altLang="en-US" dirty="0" smtClean="0"/>
              <a:t>対数化：</a:t>
            </a:r>
            <a:r>
              <a:rPr lang="en-US" altLang="ja-JP" i="1" dirty="0" smtClean="0"/>
              <a:t>log</a:t>
            </a:r>
            <a:r>
              <a:rPr lang="en-US" altLang="ja-JP" i="1" dirty="0"/>
              <a:t> </a:t>
            </a:r>
            <a:r>
              <a:rPr lang="en-US" altLang="ja-JP" i="1" dirty="0" err="1"/>
              <a:t>λ</a:t>
            </a:r>
            <a:r>
              <a:rPr lang="en-US" altLang="ja-JP" i="1" baseline="-25000" dirty="0" err="1"/>
              <a:t>i</a:t>
            </a:r>
            <a:r>
              <a:rPr lang="en-US" altLang="ja-JP" i="1" dirty="0"/>
              <a:t> = </a:t>
            </a:r>
            <a:r>
              <a:rPr lang="en-US" altLang="ja-JP" i="1" dirty="0" smtClean="0"/>
              <a:t>β</a:t>
            </a:r>
            <a:r>
              <a:rPr lang="en-US" altLang="ja-JP" i="1" baseline="-25000" dirty="0" smtClean="0"/>
              <a:t>1</a:t>
            </a:r>
            <a:r>
              <a:rPr lang="en-US" altLang="ja-JP" i="1" dirty="0" smtClean="0"/>
              <a:t> </a:t>
            </a:r>
            <a:r>
              <a:rPr lang="en-US" altLang="ja-JP" i="1" dirty="0"/>
              <a:t>+ </a:t>
            </a:r>
            <a:r>
              <a:rPr lang="en-US" altLang="ja-JP" i="1" dirty="0" smtClean="0"/>
              <a:t>β</a:t>
            </a:r>
            <a:r>
              <a:rPr lang="en-US" altLang="ja-JP" i="1" baseline="-25000" dirty="0" err="1" smtClean="0"/>
              <a:t>2</a:t>
            </a:r>
            <a:r>
              <a:rPr lang="en-US" altLang="ja-JP" i="1" dirty="0" err="1" smtClean="0"/>
              <a:t>x</a:t>
            </a:r>
            <a:r>
              <a:rPr lang="en-US" altLang="ja-JP" i="1" baseline="-25000" dirty="0" err="1" smtClean="0"/>
              <a:t>i</a:t>
            </a:r>
            <a:r>
              <a:rPr lang="ja-JP" altLang="en-US" i="1" baseline="-25000" dirty="0" smtClean="0"/>
              <a:t>　</a:t>
            </a:r>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2" algn="l"/>
            <a:endParaRPr lang="en-US" altLang="ja-JP" i="1" baseline="-25000" dirty="0"/>
          </a:p>
          <a:p>
            <a:pPr lvl="2" algn="l"/>
            <a:endParaRPr lang="en-US" altLang="ja-JP" i="1" baseline="-25000" dirty="0" smtClean="0"/>
          </a:p>
          <a:p>
            <a:pPr lvl="1" algn="l"/>
            <a:r>
              <a:rPr lang="ja-JP" altLang="en-US" dirty="0" smtClean="0"/>
              <a:t>ポアソン分布・二項分布：対数リンク関数，ロジスティック回帰</a:t>
            </a:r>
            <a:r>
              <a:rPr lang="en-US" altLang="ja-JP" dirty="0" smtClean="0"/>
              <a:t>(GLM)</a:t>
            </a:r>
            <a:r>
              <a:rPr lang="ja-JP" altLang="en-US" dirty="0" smtClean="0"/>
              <a:t>：ロジットリンク関数</a:t>
            </a:r>
            <a:endParaRPr lang="en-US" altLang="ja-JP" dirty="0" smtClean="0"/>
          </a:p>
          <a:p>
            <a:pPr lvl="2" algn="l"/>
            <a:r>
              <a:rPr lang="ja-JP" altLang="en-US" dirty="0" smtClean="0"/>
              <a:t>正準リンク関数</a:t>
            </a:r>
            <a:r>
              <a:rPr lang="ja-JP" altLang="en-US" dirty="0"/>
              <a:t>（</a:t>
            </a:r>
            <a:r>
              <a:rPr lang="en-US" altLang="ja-JP" dirty="0"/>
              <a:t>canonical link function</a:t>
            </a:r>
            <a:r>
              <a:rPr lang="ja-JP" altLang="en-US" dirty="0" smtClean="0"/>
              <a:t>）と呼ばれ，</a:t>
            </a:r>
            <a:r>
              <a:rPr lang="en-US" altLang="ja-JP" dirty="0" err="1" smtClean="0"/>
              <a:t>glm</a:t>
            </a:r>
            <a:r>
              <a:rPr lang="en-US" altLang="ja-JP" dirty="0" smtClean="0"/>
              <a:t>()</a:t>
            </a:r>
            <a:r>
              <a:rPr lang="ja-JP" altLang="en-US" dirty="0" smtClean="0"/>
              <a:t>では指定がなければ，各</a:t>
            </a:r>
            <a:r>
              <a:rPr lang="en-US" altLang="ja-JP" dirty="0" smtClean="0"/>
              <a:t>family(</a:t>
            </a:r>
            <a:r>
              <a:rPr lang="ja-JP" altLang="en-US" dirty="0" smtClean="0"/>
              <a:t>ばらつきの確率分布</a:t>
            </a:r>
            <a:r>
              <a:rPr lang="en-US" altLang="ja-JP" dirty="0" smtClean="0"/>
              <a:t>)</a:t>
            </a:r>
            <a:r>
              <a:rPr lang="ja-JP" altLang="en-US" dirty="0" smtClean="0"/>
              <a:t>ごとに異なる正準リンク関数が使用される</a:t>
            </a:r>
            <a:endParaRPr lang="en-US" altLang="ja-JP" dirty="0"/>
          </a:p>
          <a:p>
            <a:pPr lvl="2" algn="l"/>
            <a:endParaRPr lang="en-US" altLang="ja-JP" dirty="0" smtClean="0"/>
          </a:p>
          <a:p>
            <a:pPr lvl="3" algn="l"/>
            <a:endParaRPr lang="en-US" altLang="ja-JP" dirty="0" smtClean="0"/>
          </a:p>
        </p:txBody>
      </p:sp>
      <p:sp>
        <p:nvSpPr>
          <p:cNvPr id="4" name="正方形/長方形 3"/>
          <p:cNvSpPr/>
          <p:nvPr/>
        </p:nvSpPr>
        <p:spPr>
          <a:xfrm>
            <a:off x="2721692" y="351025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線形予測子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5" name="左大かっこ 4"/>
          <p:cNvSpPr/>
          <p:nvPr/>
        </p:nvSpPr>
        <p:spPr>
          <a:xfrm rot="5400000" flipH="1">
            <a:off x="3019059" y="3029479"/>
            <a:ext cx="115703" cy="632564"/>
          </a:xfrm>
          <a:prstGeom prst="leftBracket">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正方形/長方形 5"/>
          <p:cNvSpPr/>
          <p:nvPr/>
        </p:nvSpPr>
        <p:spPr>
          <a:xfrm>
            <a:off x="1635473" y="351025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a:solidFill>
                  <a:schemeClr val="bg1"/>
                </a:solidFill>
                <a:latin typeface="EYInterstate Light" panose="02000506000000020004" pitchFamily="2" charset="0"/>
                <a:ea typeface="ＭＳ Ｐゴシック" panose="020B0600070205080204" pitchFamily="50" charset="-128"/>
              </a:rPr>
              <a:t>対数</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リンク関数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左大かっこ 6"/>
          <p:cNvSpPr/>
          <p:nvPr/>
        </p:nvSpPr>
        <p:spPr>
          <a:xfrm rot="5400000" flipH="1">
            <a:off x="2329448" y="3112937"/>
            <a:ext cx="115703" cy="465647"/>
          </a:xfrm>
          <a:prstGeom prst="leftBracket">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正方形/長方形 7"/>
          <p:cNvSpPr/>
          <p:nvPr/>
        </p:nvSpPr>
        <p:spPr>
          <a:xfrm>
            <a:off x="3390060" y="412798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線形予測子</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9" name="正方形/長方形 8"/>
          <p:cNvSpPr/>
          <p:nvPr/>
        </p:nvSpPr>
        <p:spPr>
          <a:xfrm>
            <a:off x="1307393" y="4127986"/>
            <a:ext cx="960959"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リンク関数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10" name="正方形/長方形 9"/>
          <p:cNvSpPr/>
          <p:nvPr/>
        </p:nvSpPr>
        <p:spPr>
          <a:xfrm>
            <a:off x="2198827" y="4130074"/>
            <a:ext cx="960959" cy="344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 </a:t>
            </a:r>
            <a:r>
              <a:rPr kumimoji="1" lang="el-GR" altLang="ja-JP" sz="12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の関数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11" name="正方形/長方形 10"/>
          <p:cNvSpPr/>
          <p:nvPr/>
        </p:nvSpPr>
        <p:spPr>
          <a:xfrm>
            <a:off x="2658326" y="4127987"/>
            <a:ext cx="1039660" cy="3468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en-US" altLang="ja-JP" sz="1200" dirty="0">
                <a:solidFill>
                  <a:schemeClr val="tx1"/>
                </a:solidFill>
              </a:rPr>
              <a:t>=</a:t>
            </a:r>
            <a:endParaRPr kumimoji="1" lang="ja-JP" altLang="en-US" sz="1200" dirty="0">
              <a:solidFill>
                <a:schemeClr val="tx1"/>
              </a:solidFill>
            </a:endParaRPr>
          </a:p>
        </p:txBody>
      </p:sp>
      <p:sp>
        <p:nvSpPr>
          <p:cNvPr id="12" name="正方形/長方形 11"/>
          <p:cNvSpPr/>
          <p:nvPr/>
        </p:nvSpPr>
        <p:spPr>
          <a:xfrm>
            <a:off x="1307393" y="4605080"/>
            <a:ext cx="1611171" cy="34479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Link function</a:t>
            </a:r>
          </a:p>
          <a:p>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Log-link function</a:t>
            </a:r>
          </a:p>
        </p:txBody>
      </p:sp>
    </p:spTree>
    <p:extLst>
      <p:ext uri="{BB962C8B-B14F-4D97-AF65-F5344CB8AC3E}">
        <p14:creationId xmlns:p14="http://schemas.microsoft.com/office/powerpoint/2010/main" val="2130436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latin typeface="EYInterstate Light" panose="02000506000000020004" pitchFamily="2" charset="0"/>
              </a:rPr>
              <a:t>R</a:t>
            </a:r>
            <a:r>
              <a:rPr kumimoji="1" lang="ja-JP" altLang="en-US" dirty="0" smtClean="0">
                <a:latin typeface="EYInterstate Light" panose="02000506000000020004" pitchFamily="2" charset="0"/>
              </a:rPr>
              <a:t>と</a:t>
            </a:r>
            <a:r>
              <a:rPr kumimoji="1" lang="en-US" altLang="ja-JP" dirty="0" err="1" smtClean="0">
                <a:latin typeface="EYInterstate Light" panose="02000506000000020004" pitchFamily="2" charset="0"/>
              </a:rPr>
              <a:t>WinBUGS</a:t>
            </a:r>
            <a:r>
              <a:rPr kumimoji="1" lang="ja-JP" altLang="en-US" dirty="0" smtClean="0">
                <a:latin typeface="EYInterstate Light" panose="02000506000000020004" pitchFamily="2" charset="0"/>
              </a:rPr>
              <a:t>のコードは，以下のページを参照</a:t>
            </a:r>
            <a:endParaRPr lang="en-US" altLang="ja-JP" dirty="0">
              <a:latin typeface="EYInterstate Light" panose="02000506000000020004" pitchFamily="2" charset="0"/>
            </a:endParaRPr>
          </a:p>
          <a:p>
            <a:pPr lvl="1"/>
            <a:r>
              <a:rPr lang="en-US" altLang="ja-JP" dirty="0">
                <a:latin typeface="EYInterstate Light" panose="02000506000000020004" pitchFamily="2" charset="0"/>
                <a:hlinkClick r:id="rId2"/>
              </a:rPr>
              <a:t>http://hosho.ees.hokudai.ac.jp/~</a:t>
            </a:r>
            <a:r>
              <a:rPr lang="en-US" altLang="ja-JP" dirty="0" smtClean="0">
                <a:latin typeface="EYInterstate Light" panose="02000506000000020004" pitchFamily="2" charset="0"/>
                <a:hlinkClick r:id="rId2"/>
              </a:rPr>
              <a:t>kubo/ce/IwanamiBook.html</a:t>
            </a:r>
            <a:endParaRPr lang="en-US" altLang="ja-JP" dirty="0" smtClean="0">
              <a:latin typeface="EYInterstate Light" panose="02000506000000020004" pitchFamily="2" charset="0"/>
            </a:endParaRPr>
          </a:p>
          <a:p>
            <a:pPr lvl="1"/>
            <a:endParaRPr lang="en-US" altLang="ja-JP" dirty="0" smtClean="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1</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データを理解するために統計モデルを作る</a:t>
            </a:r>
            <a:endParaRPr lang="en-US" altLang="ja-JP" dirty="0" smtClean="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2</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確</a:t>
            </a:r>
            <a:r>
              <a:rPr lang="ja-JP" altLang="en-US" dirty="0">
                <a:latin typeface="EYInterstate Light" panose="02000506000000020004" pitchFamily="2" charset="0"/>
              </a:rPr>
              <a:t>率</a:t>
            </a:r>
            <a:r>
              <a:rPr lang="ja-JP" altLang="en-US" dirty="0" smtClean="0">
                <a:latin typeface="EYInterstate Light" panose="02000506000000020004" pitchFamily="2" charset="0"/>
              </a:rPr>
              <a:t>分布と統計モデルの最尤推定</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3</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一般化線形モデル</a:t>
            </a:r>
            <a:r>
              <a:rPr lang="en-US" altLang="ja-JP" dirty="0" smtClean="0">
                <a:latin typeface="EYInterstate Light" panose="02000506000000020004" pitchFamily="2" charset="0"/>
              </a:rPr>
              <a:t>(GLM) – </a:t>
            </a:r>
            <a:r>
              <a:rPr lang="ja-JP" altLang="en-US" dirty="0" smtClean="0">
                <a:latin typeface="EYInterstate Light" panose="02000506000000020004" pitchFamily="2" charset="0"/>
              </a:rPr>
              <a:t>ポアソン回帰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4</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のモデル選択 </a:t>
            </a:r>
            <a:r>
              <a:rPr lang="en-US" altLang="ja-JP" dirty="0" smtClean="0">
                <a:latin typeface="EYInterstate Light" panose="02000506000000020004" pitchFamily="2" charset="0"/>
              </a:rPr>
              <a:t>– AIC</a:t>
            </a:r>
            <a:r>
              <a:rPr lang="ja-JP" altLang="en-US" dirty="0" smtClean="0">
                <a:latin typeface="EYInterstate Light" panose="02000506000000020004" pitchFamily="2" charset="0"/>
              </a:rPr>
              <a:t>とモデルの予測精度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5</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err="1" smtClean="0">
                <a:latin typeface="EYInterstate Light" panose="02000506000000020004" pitchFamily="2" charset="0"/>
              </a:rPr>
              <a:t>の尤</a:t>
            </a:r>
            <a:r>
              <a:rPr lang="ja-JP" altLang="en-US" dirty="0" smtClean="0">
                <a:latin typeface="EYInterstate Light" panose="02000506000000020004" pitchFamily="2" charset="0"/>
              </a:rPr>
              <a:t>度比検定と検定の</a:t>
            </a:r>
            <a:r>
              <a:rPr lang="ja-JP" altLang="en-US" dirty="0" smtClean="0">
                <a:latin typeface="EYInterstate Light" panose="02000506000000020004" pitchFamily="2" charset="0"/>
              </a:rPr>
              <a:t>非対称性 </a:t>
            </a:r>
            <a:r>
              <a:rPr lang="en-US" altLang="ja-JP" dirty="0" smtClean="0">
                <a:latin typeface="EYInterstate Light" panose="02000506000000020004" pitchFamily="2" charset="0"/>
              </a:rPr>
              <a:t>(10/31 ~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6</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の応用範囲をひろげる </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ロジスティック回帰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7</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一般化線形混合モデル（</a:t>
            </a:r>
            <a:r>
              <a:rPr lang="en-US" altLang="ja-JP" dirty="0" smtClean="0">
                <a:latin typeface="EYInterstate Light" panose="02000506000000020004" pitchFamily="2" charset="0"/>
              </a:rPr>
              <a:t>GLMM</a:t>
            </a:r>
            <a:r>
              <a:rPr lang="ja-JP" altLang="en-US" dirty="0" smtClean="0">
                <a:latin typeface="EYInterstate Light" panose="02000506000000020004" pitchFamily="2" charset="0"/>
              </a:rPr>
              <a:t>） </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個体差のモデリング </a:t>
            </a:r>
            <a:r>
              <a:rPr lang="en-US" altLang="ja-JP" dirty="0" smtClean="0">
                <a:latin typeface="EYInterstate Light" panose="02000506000000020004" pitchFamily="2" charset="0"/>
              </a:rPr>
              <a:t>- </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8</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MCMC</a:t>
            </a:r>
            <a:r>
              <a:rPr lang="ja-JP" altLang="en-US" dirty="0" smtClean="0">
                <a:latin typeface="EYInterstate Light" panose="02000506000000020004" pitchFamily="2" charset="0"/>
              </a:rPr>
              <a:t>とベイズ統計モデル</a:t>
            </a:r>
            <a:endParaRPr lang="en-US" altLang="ja-JP" dirty="0">
              <a:latin typeface="EYInterstate Light" panose="02000506000000020004" pitchFamily="2" charset="0"/>
            </a:endParaRPr>
          </a:p>
          <a:p>
            <a:pPr lvl="1"/>
            <a:r>
              <a:rPr lang="ja-JP" altLang="en-US" dirty="0" smtClean="0">
                <a:latin typeface="EYInterstate Light" panose="02000506000000020004" pitchFamily="2" charset="0"/>
              </a:rPr>
              <a:t>第</a:t>
            </a:r>
            <a:r>
              <a:rPr lang="en-US" altLang="ja-JP" dirty="0" smtClean="0">
                <a:latin typeface="EYInterstate Light" panose="02000506000000020004" pitchFamily="2" charset="0"/>
              </a:rPr>
              <a:t>9</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GLM</a:t>
            </a:r>
            <a:r>
              <a:rPr lang="ja-JP" altLang="en-US" dirty="0" smtClean="0">
                <a:latin typeface="EYInterstate Light" panose="02000506000000020004" pitchFamily="2" charset="0"/>
              </a:rPr>
              <a:t>のベイズモデル化と事後分布の推定</a:t>
            </a:r>
            <a:endParaRPr lang="en-US" altLang="ja-JP" dirty="0">
              <a:latin typeface="EYInterstate Light" panose="02000506000000020004" pitchFamily="2" charset="0"/>
            </a:endParaRPr>
          </a:p>
          <a:p>
            <a:pPr lvl="1"/>
            <a:r>
              <a:rPr lang="ja-JP" altLang="en-US" dirty="0">
                <a:latin typeface="EYInterstate Light" panose="02000506000000020004" pitchFamily="2" charset="0"/>
              </a:rPr>
              <a:t>第</a:t>
            </a:r>
            <a:r>
              <a:rPr lang="en-US" altLang="ja-JP" dirty="0" smtClean="0">
                <a:latin typeface="EYInterstate Light" panose="02000506000000020004" pitchFamily="2" charset="0"/>
              </a:rPr>
              <a:t>10</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階層ベイズモデル </a:t>
            </a:r>
            <a:r>
              <a:rPr lang="en-US" altLang="ja-JP" dirty="0" smtClean="0">
                <a:latin typeface="EYInterstate Light" panose="02000506000000020004" pitchFamily="2" charset="0"/>
              </a:rPr>
              <a:t>– GLMM</a:t>
            </a:r>
            <a:r>
              <a:rPr lang="ja-JP" altLang="en-US" dirty="0" smtClean="0">
                <a:latin typeface="EYInterstate Light" panose="02000506000000020004" pitchFamily="2" charset="0"/>
              </a:rPr>
              <a:t>のベイズモデル化</a:t>
            </a:r>
            <a:endParaRPr lang="en-US" altLang="ja-JP" dirty="0">
              <a:latin typeface="EYInterstate Light" panose="02000506000000020004" pitchFamily="2" charset="0"/>
            </a:endParaRPr>
          </a:p>
          <a:p>
            <a:pPr lvl="1"/>
            <a:r>
              <a:rPr lang="ja-JP" altLang="en-US" dirty="0">
                <a:latin typeface="EYInterstate Light" panose="02000506000000020004" pitchFamily="2" charset="0"/>
              </a:rPr>
              <a:t>第</a:t>
            </a:r>
            <a:r>
              <a:rPr lang="en-US" altLang="ja-JP" dirty="0" smtClean="0">
                <a:latin typeface="EYInterstate Light" panose="02000506000000020004" pitchFamily="2" charset="0"/>
              </a:rPr>
              <a:t>11</a:t>
            </a:r>
            <a:r>
              <a:rPr lang="ja-JP" altLang="en-US" dirty="0" smtClean="0">
                <a:latin typeface="EYInterstate Light" panose="02000506000000020004" pitchFamily="2" charset="0"/>
              </a:rPr>
              <a:t>章</a:t>
            </a:r>
            <a:r>
              <a:rPr lang="en-US" altLang="ja-JP" dirty="0" smtClean="0">
                <a:latin typeface="EYInterstate Light" panose="02000506000000020004" pitchFamily="2" charset="0"/>
              </a:rPr>
              <a:t>: </a:t>
            </a:r>
            <a:r>
              <a:rPr lang="ja-JP" altLang="en-US" dirty="0" smtClean="0">
                <a:latin typeface="EYInterstate Light" panose="02000506000000020004" pitchFamily="2" charset="0"/>
              </a:rPr>
              <a:t>空間構造のある階層ベイズモデル</a:t>
            </a:r>
            <a:endParaRPr lang="en-US" altLang="ja-JP" dirty="0">
              <a:latin typeface="EYInterstate Light" panose="02000506000000020004" pitchFamily="2" charset="0"/>
            </a:endParaRPr>
          </a:p>
          <a:p>
            <a:pPr lvl="1"/>
            <a:endParaRPr kumimoji="1" lang="en-US" altLang="ja-JP" dirty="0" smtClean="0">
              <a:latin typeface="EYInterstate Light" panose="02000506000000020004" pitchFamily="2" charset="0"/>
            </a:endParaRPr>
          </a:p>
        </p:txBody>
      </p:sp>
      <p:grpSp>
        <p:nvGrpSpPr>
          <p:cNvPr id="68" name="グループ化 67"/>
          <p:cNvGrpSpPr/>
          <p:nvPr/>
        </p:nvGrpSpPr>
        <p:grpSpPr>
          <a:xfrm>
            <a:off x="5474911" y="2279799"/>
            <a:ext cx="3642479" cy="3182325"/>
            <a:chOff x="5474911" y="1522547"/>
            <a:chExt cx="3642479" cy="3182325"/>
          </a:xfrm>
        </p:grpSpPr>
        <p:sp>
          <p:nvSpPr>
            <p:cNvPr id="4" name="テキスト ボックス 3"/>
            <p:cNvSpPr txBox="1"/>
            <p:nvPr/>
          </p:nvSpPr>
          <p:spPr>
            <a:xfrm>
              <a:off x="6757988" y="1522547"/>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2</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nvGrpSpPr>
            <p:cNvPr id="10" name="グループ化 9"/>
            <p:cNvGrpSpPr/>
            <p:nvPr/>
          </p:nvGrpSpPr>
          <p:grpSpPr>
            <a:xfrm>
              <a:off x="7920050" y="2124836"/>
              <a:ext cx="657225" cy="699238"/>
              <a:chOff x="6934200" y="2124836"/>
              <a:chExt cx="657225" cy="699238"/>
            </a:xfrm>
          </p:grpSpPr>
          <p:sp>
            <p:nvSpPr>
              <p:cNvPr id="5" name="テキスト ボックス 4"/>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4</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6" name="テキスト ボックス 5"/>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5</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grpSp>
          <p:nvGrpSpPr>
            <p:cNvPr id="11" name="グループ化 10"/>
            <p:cNvGrpSpPr/>
            <p:nvPr/>
          </p:nvGrpSpPr>
          <p:grpSpPr>
            <a:xfrm>
              <a:off x="5905501" y="3010662"/>
              <a:ext cx="657225" cy="699238"/>
              <a:chOff x="6934200" y="2124836"/>
              <a:chExt cx="657225" cy="699238"/>
            </a:xfrm>
          </p:grpSpPr>
          <p:sp>
            <p:nvSpPr>
              <p:cNvPr id="12" name="テキスト ボックス 11"/>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8</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3" name="テキスト ボックス 12"/>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9</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grpSp>
        <p:sp>
          <p:nvSpPr>
            <p:cNvPr id="15" name="テキスト ボックス 14"/>
            <p:cNvSpPr txBox="1"/>
            <p:nvPr/>
          </p:nvSpPr>
          <p:spPr>
            <a:xfrm>
              <a:off x="6934200" y="212483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3</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6" name="テキスト ボックス 15"/>
            <p:cNvSpPr txBox="1"/>
            <p:nvPr/>
          </p:nvSpPr>
          <p:spPr>
            <a:xfrm>
              <a:off x="6934200" y="3235101"/>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7</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17" name="テキスト ボックス 16"/>
            <p:cNvSpPr txBox="1"/>
            <p:nvPr/>
          </p:nvSpPr>
          <p:spPr>
            <a:xfrm>
              <a:off x="6934200" y="2630175"/>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a:solidFill>
                    <a:schemeClr val="bg1"/>
                  </a:solidFill>
                  <a:latin typeface="EYInterstate Light" panose="02000506000000020004" pitchFamily="2" charset="0"/>
                  <a:ea typeface="ＭＳ Ｐゴシック" panose="020B0600070205080204" pitchFamily="50" charset="-128"/>
                </a:rPr>
                <a:t>6</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cxnSp>
          <p:nvCxnSpPr>
            <p:cNvPr id="21" name="曲線コネクタ 20"/>
            <p:cNvCxnSpPr>
              <a:stCxn id="15" idx="0"/>
              <a:endCxn id="5" idx="0"/>
            </p:cNvCxnSpPr>
            <p:nvPr/>
          </p:nvCxnSpPr>
          <p:spPr>
            <a:xfrm rot="5400000" flipH="1" flipV="1">
              <a:off x="7755738" y="1631911"/>
              <a:ext cx="12700" cy="985850"/>
            </a:xfrm>
            <a:prstGeom prst="curvedConnector3">
              <a:avLst>
                <a:gd name="adj1" fmla="val 1800000"/>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4" idx="2"/>
              <a:endCxn id="15" idx="0"/>
            </p:cNvCxnSpPr>
            <p:nvPr/>
          </p:nvCxnSpPr>
          <p:spPr>
            <a:xfrm>
              <a:off x="7086601" y="1716446"/>
              <a:ext cx="176212" cy="40839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5" idx="2"/>
              <a:endCxn id="6" idx="0"/>
            </p:cNvCxnSpPr>
            <p:nvPr/>
          </p:nvCxnSpPr>
          <p:spPr>
            <a:xfrm>
              <a:off x="8248663" y="2318735"/>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a:stCxn id="15" idx="2"/>
              <a:endCxn id="17" idx="0"/>
            </p:cNvCxnSpPr>
            <p:nvPr/>
          </p:nvCxnSpPr>
          <p:spPr>
            <a:xfrm>
              <a:off x="7262813" y="2318735"/>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7" idx="2"/>
              <a:endCxn id="16" idx="0"/>
            </p:cNvCxnSpPr>
            <p:nvPr/>
          </p:nvCxnSpPr>
          <p:spPr>
            <a:xfrm>
              <a:off x="7262813" y="2824074"/>
              <a:ext cx="0" cy="41102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6934199" y="3840027"/>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10</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sp>
          <p:nvSpPr>
            <p:cNvPr id="37" name="テキスト ボックス 36"/>
            <p:cNvSpPr txBox="1"/>
            <p:nvPr/>
          </p:nvSpPr>
          <p:spPr>
            <a:xfrm>
              <a:off x="7105654" y="4442316"/>
              <a:ext cx="65722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第</a:t>
              </a: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11</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章</a:t>
              </a:r>
            </a:p>
          </p:txBody>
        </p:sp>
        <p:cxnSp>
          <p:nvCxnSpPr>
            <p:cNvPr id="39" name="直線矢印コネクタ 38"/>
            <p:cNvCxnSpPr>
              <a:stCxn id="16" idx="2"/>
              <a:endCxn id="36" idx="0"/>
            </p:cNvCxnSpPr>
            <p:nvPr/>
          </p:nvCxnSpPr>
          <p:spPr>
            <a:xfrm flipH="1">
              <a:off x="7262812" y="3429000"/>
              <a:ext cx="1" cy="411027"/>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36" idx="2"/>
              <a:endCxn id="37" idx="0"/>
            </p:cNvCxnSpPr>
            <p:nvPr/>
          </p:nvCxnSpPr>
          <p:spPr>
            <a:xfrm>
              <a:off x="7262812" y="4033926"/>
              <a:ext cx="171455" cy="40839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曲線コネクタ 46"/>
            <p:cNvCxnSpPr>
              <a:stCxn id="4" idx="2"/>
              <a:endCxn id="12" idx="0"/>
            </p:cNvCxnSpPr>
            <p:nvPr/>
          </p:nvCxnSpPr>
          <p:spPr>
            <a:xfrm rot="5400000">
              <a:off x="6013250" y="1937311"/>
              <a:ext cx="1294216" cy="852487"/>
            </a:xfrm>
            <a:prstGeom prst="curvedConnector3">
              <a:avLst>
                <a:gd name="adj1" fmla="val 32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stCxn id="12" idx="2"/>
              <a:endCxn id="13" idx="0"/>
            </p:cNvCxnSpPr>
            <p:nvPr/>
          </p:nvCxnSpPr>
          <p:spPr>
            <a:xfrm>
              <a:off x="6234114" y="3204561"/>
              <a:ext cx="0" cy="311440"/>
            </a:xfrm>
            <a:prstGeom prst="straightConnector1">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曲線コネクタ 51"/>
            <p:cNvCxnSpPr>
              <a:stCxn id="13" idx="2"/>
              <a:endCxn id="36" idx="1"/>
            </p:cNvCxnSpPr>
            <p:nvPr/>
          </p:nvCxnSpPr>
          <p:spPr>
            <a:xfrm rot="16200000" flipH="1">
              <a:off x="6470618" y="3473395"/>
              <a:ext cx="227077" cy="700085"/>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p:cNvSpPr txBox="1"/>
            <p:nvPr/>
          </p:nvSpPr>
          <p:spPr>
            <a:xfrm>
              <a:off x="7207257" y="1726793"/>
              <a:ext cx="1808156" cy="167738"/>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ポアソン分布が分かった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4" name="テキスト ボックス 53"/>
            <p:cNvSpPr txBox="1"/>
            <p:nvPr/>
          </p:nvSpPr>
          <p:spPr>
            <a:xfrm>
              <a:off x="7359656" y="3450839"/>
              <a:ext cx="1217619"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個体差・場所差の統計モデリングが分かった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5" name="テキスト ボックス 54"/>
            <p:cNvSpPr txBox="1"/>
            <p:nvPr/>
          </p:nvSpPr>
          <p:spPr>
            <a:xfrm>
              <a:off x="7359657" y="2293541"/>
              <a:ext cx="71279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ポアソン回帰が分かった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6" name="テキスト ボックス 55"/>
            <p:cNvSpPr txBox="1"/>
            <p:nvPr/>
          </p:nvSpPr>
          <p:spPr>
            <a:xfrm>
              <a:off x="7359657" y="2822179"/>
              <a:ext cx="71279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a:solidFill>
                    <a:schemeClr val="bg1"/>
                  </a:solidFill>
                  <a:latin typeface="EYInterstate Light" panose="02000506000000020004" pitchFamily="2" charset="0"/>
                  <a:ea typeface="ＭＳ Ｐゴシック" panose="020B0600070205080204" pitchFamily="50" charset="-128"/>
                </a:rPr>
                <a:t>色々</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な</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GLM</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7" name="テキスト ボックス 56"/>
            <p:cNvSpPr txBox="1"/>
            <p:nvPr/>
          </p:nvSpPr>
          <p:spPr>
            <a:xfrm>
              <a:off x="7502526" y="4033926"/>
              <a:ext cx="78898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階層事前分布が分かった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58" name="テキスト ボックス 57"/>
            <p:cNvSpPr txBox="1"/>
            <p:nvPr/>
          </p:nvSpPr>
          <p:spPr>
            <a:xfrm>
              <a:off x="7742254" y="4389993"/>
              <a:ext cx="1101704"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空間構造のある階層事前分布とは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cxnSp>
          <p:nvCxnSpPr>
            <p:cNvPr id="60" name="曲線コネクタ 59"/>
            <p:cNvCxnSpPr>
              <a:stCxn id="17" idx="1"/>
              <a:endCxn id="12" idx="3"/>
            </p:cNvCxnSpPr>
            <p:nvPr/>
          </p:nvCxnSpPr>
          <p:spPr>
            <a:xfrm rot="10800000" flipV="1">
              <a:off x="6562726" y="2727124"/>
              <a:ext cx="371474" cy="380487"/>
            </a:xfrm>
            <a:prstGeom prst="curvedConnector3">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5506249" y="2230538"/>
              <a:ext cx="794535"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最尤推定法が分かった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2" name="テキスト ボックス 61"/>
            <p:cNvSpPr txBox="1"/>
            <p:nvPr/>
          </p:nvSpPr>
          <p:spPr>
            <a:xfrm>
              <a:off x="6316668" y="2482928"/>
              <a:ext cx="741358" cy="298543"/>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二項分布が分かった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3" name="テキスト ボックス 62"/>
            <p:cNvSpPr txBox="1"/>
            <p:nvPr/>
          </p:nvSpPr>
          <p:spPr>
            <a:xfrm>
              <a:off x="5474911" y="2942874"/>
              <a:ext cx="794535" cy="298543"/>
            </a:xfrm>
            <a:prstGeom prst="rect">
              <a:avLst/>
            </a:prstGeom>
            <a:noFill/>
          </p:spPr>
          <p:txBody>
            <a:bodyPr wrap="square" lIns="0" tIns="36576" rIns="0" bIns="0" rtlCol="0">
              <a:spAutoFit/>
            </a:bodyPr>
            <a:lstStyle/>
            <a:p>
              <a:pPr>
                <a:lnSpc>
                  <a:spcPct val="85000"/>
                </a:lnSpc>
                <a:buClr>
                  <a:schemeClr val="accent2"/>
                </a:buClr>
                <a:buSzPct val="70000"/>
              </a:pP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MCMC</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4" name="テキスト ボックス 63"/>
            <p:cNvSpPr txBox="1"/>
            <p:nvPr/>
          </p:nvSpPr>
          <p:spPr>
            <a:xfrm>
              <a:off x="6071009" y="3937468"/>
              <a:ext cx="794535" cy="298543"/>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事前分布が</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5" name="テキスト ボックス 64"/>
            <p:cNvSpPr txBox="1"/>
            <p:nvPr/>
          </p:nvSpPr>
          <p:spPr>
            <a:xfrm>
              <a:off x="6071008" y="4275524"/>
              <a:ext cx="794535" cy="429348"/>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複数パラメーターの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MCMC</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が分かった</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6" name="テキスト ボックス 65"/>
            <p:cNvSpPr txBox="1"/>
            <p:nvPr/>
          </p:nvSpPr>
          <p:spPr>
            <a:xfrm>
              <a:off x="8081561" y="2795989"/>
              <a:ext cx="1035829" cy="167738"/>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検定ってエラいの</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67" name="テキスト ボックス 66"/>
            <p:cNvSpPr txBox="1"/>
            <p:nvPr/>
          </p:nvSpPr>
          <p:spPr>
            <a:xfrm>
              <a:off x="8333192" y="2293540"/>
              <a:ext cx="682222" cy="298543"/>
            </a:xfrm>
            <a:prstGeom prst="rect">
              <a:avLst/>
            </a:prstGeom>
            <a:noFill/>
          </p:spPr>
          <p:txBody>
            <a:bodyPr wrap="square" lIns="0" tIns="36576" rIns="0" bIns="0" rtlCol="0">
              <a:spAutoFit/>
            </a:bodyPr>
            <a:lstStyle/>
            <a:p>
              <a:pPr>
                <a:lnSpc>
                  <a:spcPct val="85000"/>
                </a:lnSpc>
                <a:buClr>
                  <a:schemeClr val="accent2"/>
                </a:buClr>
                <a:buSzPct val="70000"/>
              </a:pP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良いモデルとは</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endParaRPr kumimoji="1" lang="ja-JP" altLang="en-US" sz="1000" dirty="0" smtClean="0">
                <a:solidFill>
                  <a:schemeClr val="bg1"/>
                </a:solidFill>
                <a:latin typeface="EYInterstate Light" panose="02000506000000020004" pitchFamily="2" charset="0"/>
                <a:ea typeface="ＭＳ Ｐゴシック" panose="020B0600070205080204" pitchFamily="50" charset="-128"/>
              </a:endParaRPr>
            </a:p>
          </p:txBody>
        </p:sp>
      </p:grpSp>
    </p:spTree>
    <p:extLst>
      <p:ext uri="{BB962C8B-B14F-4D97-AF65-F5344CB8AC3E}">
        <p14:creationId xmlns:p14="http://schemas.microsoft.com/office/powerpoint/2010/main" val="14522734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p:custDataLst>
              <p:tags r:id="rId2"/>
            </p:custDataLst>
            <p:extLst>
              <p:ext uri="{D42A27DB-BD31-4B8C-83A1-F6EECF244321}">
                <p14:modId xmlns:p14="http://schemas.microsoft.com/office/powerpoint/2010/main" val="18186911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27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3.4.2 </a:t>
            </a:r>
            <a:r>
              <a:rPr lang="ja-JP" altLang="en-US" dirty="0" smtClean="0"/>
              <a:t>あてはめとあてはまりの良さ</a:t>
            </a:r>
            <a:endParaRPr lang="en-US" altLang="ja-JP" dirty="0" smtClean="0"/>
          </a:p>
          <a:p>
            <a:pPr lvl="1"/>
            <a:r>
              <a:rPr kumimoji="1" lang="ja-JP" altLang="en-US" dirty="0" smtClean="0"/>
              <a:t>ポアソン回帰：観測データに対するポアソン分布を使った統計モデルのあてはめ（</a:t>
            </a:r>
            <a:r>
              <a:rPr kumimoji="1" lang="en-US" altLang="ja-JP" dirty="0" smtClean="0"/>
              <a:t>fitting</a:t>
            </a:r>
            <a:r>
              <a:rPr kumimoji="1" lang="ja-JP" altLang="en-US" dirty="0" smtClean="0"/>
              <a:t>）</a:t>
            </a:r>
            <a:endParaRPr kumimoji="1" lang="en-US" altLang="ja-JP" dirty="0" smtClean="0"/>
          </a:p>
          <a:p>
            <a:pPr lvl="1"/>
            <a:r>
              <a:rPr lang="ja-JP" altLang="en-US" dirty="0" smtClean="0"/>
              <a:t>統計モデルの対数尤度</a:t>
            </a:r>
            <a:r>
              <a:rPr lang="en-US" altLang="ja-JP" dirty="0" smtClean="0"/>
              <a:t>log λ</a:t>
            </a:r>
            <a:r>
              <a:rPr lang="ja-JP" altLang="en-US" dirty="0" smtClean="0"/>
              <a:t>を最大にする</a:t>
            </a:r>
            <a:r>
              <a:rPr lang="en-US" altLang="ja-JP" dirty="0" smtClean="0"/>
              <a:t>β</a:t>
            </a:r>
            <a:r>
              <a:rPr lang="ja-JP" altLang="en-US" dirty="0" smtClean="0"/>
              <a:t>の推定値を算出</a:t>
            </a:r>
            <a:endParaRPr lang="en-US" altLang="ja-JP" dirty="0" smtClean="0"/>
          </a:p>
          <a:p>
            <a:pPr lvl="1"/>
            <a:r>
              <a:rPr lang="en-US" altLang="ja-JP" i="1" dirty="0" smtClean="0"/>
              <a:t>Log L(β</a:t>
            </a:r>
            <a:r>
              <a:rPr lang="en-US" altLang="ja-JP" i="1" baseline="-25000" dirty="0" smtClean="0"/>
              <a:t>1</a:t>
            </a:r>
            <a:r>
              <a:rPr lang="en-US" altLang="ja-JP" i="1" dirty="0" smtClean="0"/>
              <a:t>, β</a:t>
            </a:r>
            <a:r>
              <a:rPr lang="en-US" altLang="ja-JP" i="1" baseline="-25000" dirty="0" smtClean="0"/>
              <a:t>2</a:t>
            </a:r>
            <a:r>
              <a:rPr lang="en-US" altLang="ja-JP" i="1" dirty="0" smtClean="0"/>
              <a:t>) = Σ log (</a:t>
            </a:r>
            <a:r>
              <a:rPr lang="en-US" altLang="ja-JP" i="1" dirty="0" err="1" smtClean="0"/>
              <a:t>λ</a:t>
            </a:r>
            <a:r>
              <a:rPr lang="en-US" altLang="ja-JP" i="1" baseline="30000" dirty="0" err="1" smtClean="0"/>
              <a:t>y</a:t>
            </a:r>
            <a:r>
              <a:rPr lang="en-US" altLang="ja-JP" i="1" baseline="30000" dirty="0" smtClean="0"/>
              <a:t> </a:t>
            </a:r>
            <a:r>
              <a:rPr lang="en-US" altLang="ja-JP" i="1" dirty="0" err="1"/>
              <a:t>exp</a:t>
            </a:r>
            <a:r>
              <a:rPr lang="en-US" altLang="ja-JP" i="1" dirty="0"/>
              <a:t> (-λ) / y</a:t>
            </a:r>
            <a:r>
              <a:rPr lang="en-US" altLang="ja-JP" i="1" dirty="0" smtClean="0"/>
              <a:t>!) = </a:t>
            </a:r>
            <a:r>
              <a:rPr lang="ja-JP" altLang="en-US" dirty="0"/>
              <a:t>：</a:t>
            </a:r>
            <a:r>
              <a:rPr lang="en-US" altLang="ja-JP" i="1" dirty="0"/>
              <a:t>log </a:t>
            </a:r>
            <a:r>
              <a:rPr lang="en-US" altLang="ja-JP" i="1" dirty="0" err="1"/>
              <a:t>exp</a:t>
            </a:r>
            <a:r>
              <a:rPr lang="en-US" altLang="ja-JP" i="1" dirty="0"/>
              <a:t>(β</a:t>
            </a:r>
            <a:r>
              <a:rPr lang="en-US" altLang="ja-JP" i="1" baseline="-25000" dirty="0"/>
              <a:t>1</a:t>
            </a:r>
            <a:r>
              <a:rPr lang="en-US" altLang="ja-JP" i="1" dirty="0"/>
              <a:t> + β</a:t>
            </a:r>
            <a:r>
              <a:rPr lang="en-US" altLang="ja-JP" i="1" baseline="-25000" dirty="0" err="1"/>
              <a:t>2</a:t>
            </a:r>
            <a:r>
              <a:rPr lang="en-US" altLang="ja-JP" i="1" dirty="0" err="1"/>
              <a:t>x</a:t>
            </a:r>
            <a:r>
              <a:rPr lang="en-US" altLang="ja-JP" i="1" baseline="-25000" dirty="0" err="1"/>
              <a:t>i</a:t>
            </a:r>
            <a:r>
              <a:rPr lang="en-US" altLang="ja-JP" i="1" dirty="0" smtClean="0"/>
              <a:t>)</a:t>
            </a:r>
            <a:r>
              <a:rPr lang="ja-JP" altLang="en-US" i="1" dirty="0"/>
              <a:t> </a:t>
            </a:r>
            <a:r>
              <a:rPr lang="en-US" altLang="ja-JP" i="1" dirty="0" smtClean="0"/>
              <a:t>= </a:t>
            </a:r>
            <a:r>
              <a:rPr lang="en-US" altLang="ja-JP" i="1" dirty="0"/>
              <a:t>β</a:t>
            </a:r>
            <a:r>
              <a:rPr lang="en-US" altLang="ja-JP" i="1" baseline="-25000" dirty="0"/>
              <a:t>1</a:t>
            </a:r>
            <a:r>
              <a:rPr lang="en-US" altLang="ja-JP" i="1" dirty="0"/>
              <a:t> + β</a:t>
            </a:r>
            <a:r>
              <a:rPr lang="en-US" altLang="ja-JP" i="1" baseline="-25000" dirty="0" err="1"/>
              <a:t>2</a:t>
            </a:r>
            <a:r>
              <a:rPr lang="en-US" altLang="ja-JP" i="1" dirty="0" err="1"/>
              <a:t>x</a:t>
            </a:r>
            <a:r>
              <a:rPr lang="en-US" altLang="ja-JP" i="1" baseline="-25000" dirty="0" err="1"/>
              <a:t>i</a:t>
            </a:r>
            <a:endParaRPr lang="en-US" altLang="ja-JP" i="1" dirty="0" smtClean="0"/>
          </a:p>
          <a:p>
            <a:pPr lvl="1"/>
            <a:r>
              <a:rPr lang="en-US" altLang="ja-JP" dirty="0" smtClean="0"/>
              <a:t>GLM</a:t>
            </a:r>
            <a:r>
              <a:rPr lang="ja-JP" altLang="en-US" dirty="0" smtClean="0"/>
              <a:t>のあてはめは</a:t>
            </a:r>
            <a:r>
              <a:rPr lang="en-US" altLang="ja-JP" dirty="0" err="1" smtClean="0"/>
              <a:t>glm</a:t>
            </a:r>
            <a:r>
              <a:rPr lang="ja-JP" altLang="en-US" dirty="0" smtClean="0"/>
              <a:t>関数を使用</a:t>
            </a:r>
            <a:endParaRPr lang="en-US" altLang="ja-JP" dirty="0" smtClean="0"/>
          </a:p>
          <a:p>
            <a:pPr lvl="2"/>
            <a:r>
              <a:rPr lang="ja-JP" altLang="en-US" dirty="0" smtClean="0"/>
              <a:t>最大対数尤度（</a:t>
            </a:r>
            <a:r>
              <a:rPr lang="en-US" altLang="ja-JP" dirty="0" smtClean="0"/>
              <a:t>Maximum log likelihood</a:t>
            </a:r>
            <a:r>
              <a:rPr lang="ja-JP" altLang="en-US" dirty="0" smtClean="0"/>
              <a:t>）をあてはまりの良さ（</a:t>
            </a:r>
            <a:r>
              <a:rPr lang="en-US" altLang="ja-JP" dirty="0" smtClean="0"/>
              <a:t>Goodness of fit</a:t>
            </a:r>
            <a:r>
              <a:rPr lang="ja-JP" altLang="en-US" dirty="0" smtClean="0"/>
              <a:t>）とする</a:t>
            </a:r>
            <a:endParaRPr lang="en-US" altLang="ja-JP" dirty="0"/>
          </a:p>
          <a:p>
            <a:pPr lvl="1"/>
            <a:endParaRPr lang="en-US" altLang="ja-JP" dirty="0" smtClean="0"/>
          </a:p>
          <a:p>
            <a:pPr lvl="1"/>
            <a:endParaRPr kumimoji="1" lang="en-US" altLang="ja-JP" dirty="0" smtClean="0"/>
          </a:p>
          <a:p>
            <a:pPr lvl="1"/>
            <a:endParaRPr kumimoji="1" lang="ja-JP" altLang="en-US" dirty="0"/>
          </a:p>
        </p:txBody>
      </p:sp>
      <p:sp>
        <p:nvSpPr>
          <p:cNvPr id="4" name="正方形/長方形 3"/>
          <p:cNvSpPr/>
          <p:nvPr/>
        </p:nvSpPr>
        <p:spPr>
          <a:xfrm>
            <a:off x="830263" y="2911666"/>
            <a:ext cx="7859712" cy="118403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#3.4 GLM</a:t>
            </a:r>
            <a:r>
              <a:rPr kumimoji="1" lang="ja-JP" altLang="en-US" sz="1000" dirty="0">
                <a:solidFill>
                  <a:schemeClr val="bg1"/>
                </a:solidFill>
                <a:latin typeface="EYInterstate Light" panose="02000506000000020004" pitchFamily="2" charset="0"/>
                <a:ea typeface="ＭＳ Ｐゴシック" panose="020B0600070205080204" pitchFamily="50" charset="-128"/>
              </a:rPr>
              <a:t>関数</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fit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a:solidFill>
                  <a:srgbClr val="0000FF"/>
                </a:solidFill>
                <a:latin typeface="EYInterstate Light" panose="02000506000000020004" pitchFamily="2" charset="0"/>
                <a:ea typeface="ＭＳ Ｐゴシック" panose="020B0600070205080204" pitchFamily="50" charset="-128"/>
              </a:rPr>
              <a:t>(y ~x, data = d, family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fit :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結果を格納するオブジェクト</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y ~ x: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モデル式</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(link = “log”):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確率分布の指定</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リンク関数の指定</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省略可能</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data.frame</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の指定</a:t>
            </a:r>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832840" y="4197632"/>
            <a:ext cx="7859712" cy="103793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ja-JP" altLang="ja-JP" sz="1000" dirty="0" smtClean="0">
                <a:solidFill>
                  <a:srgbClr val="0000FF"/>
                </a:solidFill>
                <a:latin typeface="Lucida Console" panose="020B0609040504020204" pitchFamily="49" charset="0"/>
              </a:rPr>
              <a:t>&gt; fit </a:t>
            </a:r>
            <a:r>
              <a:rPr lang="ja-JP" altLang="ja-JP" sz="1000" dirty="0">
                <a:solidFill>
                  <a:srgbClr val="0000FF"/>
                </a:solidFill>
                <a:latin typeface="Lucida Console" panose="020B0609040504020204" pitchFamily="49" charset="0"/>
              </a:rPr>
              <a:t>#又はprint(fit) </a:t>
            </a:r>
            <a:endParaRPr lang="en-US" altLang="ja-JP" sz="1000" dirty="0" smtClean="0">
              <a:solidFill>
                <a:srgbClr val="0000FF"/>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Call</a:t>
            </a:r>
            <a:r>
              <a:rPr lang="ja-JP" altLang="ja-JP" sz="1000" dirty="0">
                <a:solidFill>
                  <a:schemeClr val="bg1"/>
                </a:solidFill>
                <a:latin typeface="Lucida Console" panose="020B0609040504020204" pitchFamily="49" charset="0"/>
              </a:rPr>
              <a:t>: glm(formula = y ~ </a:t>
            </a:r>
            <a:r>
              <a:rPr lang="ja-JP" altLang="ja-JP" sz="1000" dirty="0" err="1">
                <a:solidFill>
                  <a:schemeClr val="bg1"/>
                </a:solidFill>
                <a:latin typeface="Lucida Console" panose="020B0609040504020204" pitchFamily="49" charset="0"/>
              </a:rPr>
              <a:t>x</a:t>
            </a:r>
            <a:r>
              <a:rPr lang="ja-JP" altLang="ja-JP" sz="1000" dirty="0">
                <a:solidFill>
                  <a:schemeClr val="bg1"/>
                </a:solidFill>
                <a:latin typeface="Lucida Console" panose="020B0609040504020204" pitchFamily="49" charset="0"/>
              </a:rPr>
              <a:t>, family = poisson, data = d)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Coefficients</a:t>
            </a:r>
            <a:r>
              <a:rPr lang="ja-JP" altLang="ja-JP" sz="1000" dirty="0">
                <a:solidFill>
                  <a:schemeClr val="bg1"/>
                </a:solidFill>
                <a:latin typeface="Lucida Console" panose="020B0609040504020204" pitchFamily="49" charset="0"/>
              </a:rPr>
              <a:t>: (Intercept) x 1.29172 0.07566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Degrees </a:t>
            </a:r>
            <a:r>
              <a:rPr lang="ja-JP" altLang="ja-JP" sz="1000" dirty="0">
                <a:solidFill>
                  <a:schemeClr val="bg1"/>
                </a:solidFill>
                <a:latin typeface="Lucida Console" panose="020B0609040504020204" pitchFamily="49" charset="0"/>
              </a:rPr>
              <a:t>of Freedom: 99 Total (i.e. Null); 98 Residual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Null </a:t>
            </a:r>
            <a:r>
              <a:rPr lang="ja-JP" altLang="ja-JP" sz="1000" dirty="0">
                <a:solidFill>
                  <a:schemeClr val="bg1"/>
                </a:solidFill>
                <a:latin typeface="Lucida Console" panose="020B0609040504020204" pitchFamily="49" charset="0"/>
              </a:rPr>
              <a:t>Deviance: 89.51 </a:t>
            </a:r>
            <a:endParaRPr lang="en-US" altLang="ja-JP" sz="1000" dirty="0" smtClean="0">
              <a:solidFill>
                <a:schemeClr val="bg1"/>
              </a:solidFill>
              <a:latin typeface="Lucida Console" panose="020B0609040504020204" pitchFamily="49" charset="0"/>
            </a:endParaRPr>
          </a:p>
          <a:p>
            <a:pPr lvl="0"/>
            <a:r>
              <a:rPr lang="ja-JP" altLang="ja-JP" sz="1000" dirty="0" smtClean="0">
                <a:solidFill>
                  <a:schemeClr val="bg1"/>
                </a:solidFill>
                <a:latin typeface="Lucida Console" panose="020B0609040504020204" pitchFamily="49" charset="0"/>
              </a:rPr>
              <a:t>Residual </a:t>
            </a:r>
            <a:r>
              <a:rPr lang="ja-JP" altLang="ja-JP" sz="1000" dirty="0">
                <a:solidFill>
                  <a:schemeClr val="bg1"/>
                </a:solidFill>
                <a:latin typeface="Lucida Console" panose="020B0609040504020204" pitchFamily="49" charset="0"/>
              </a:rPr>
              <a:t>Deviance: 84.99 AIC: 474.8</a:t>
            </a:r>
            <a:endParaRPr lang="ja-JP" altLang="ja-JP" dirty="0">
              <a:solidFill>
                <a:schemeClr val="bg1"/>
              </a:solidFill>
              <a:latin typeface="Arial" panose="020B0604020202020204" pitchFamily="34" charset="0"/>
            </a:endParaRP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p:txBody>
      </p:sp>
      <p:sp>
        <p:nvSpPr>
          <p:cNvPr id="10" name="Rectangle 4"/>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smtClean="0">
              <a:ln>
                <a:noFill/>
              </a:ln>
              <a:solidFill>
                <a:schemeClr val="tx1"/>
              </a:solidFill>
              <a:effectLst/>
              <a:latin typeface="Arial" panose="020B0604020202020204" pitchFamily="34" charset="0"/>
            </a:endParaRPr>
          </a:p>
        </p:txBody>
      </p:sp>
      <p:sp>
        <p:nvSpPr>
          <p:cNvPr id="8" name="正方形/長方形 7"/>
          <p:cNvSpPr/>
          <p:nvPr/>
        </p:nvSpPr>
        <p:spPr>
          <a:xfrm>
            <a:off x="832840" y="5335123"/>
            <a:ext cx="7859712" cy="39761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lvl="0"/>
            <a:r>
              <a:rPr lang="ja-JP" altLang="ja-JP" sz="1000" dirty="0" smtClean="0">
                <a:solidFill>
                  <a:srgbClr val="0000FF"/>
                </a:solidFill>
                <a:latin typeface="Lucida Console" panose="020B0609040504020204" pitchFamily="49" charset="0"/>
              </a:rPr>
              <a:t>&gt; </a:t>
            </a:r>
            <a:r>
              <a:rPr lang="en-US" altLang="ja-JP" sz="1000" dirty="0" err="1" smtClean="0">
                <a:solidFill>
                  <a:srgbClr val="0000FF"/>
                </a:solidFill>
                <a:latin typeface="Lucida Console" panose="020B0609040504020204" pitchFamily="49" charset="0"/>
              </a:rPr>
              <a:t>logLik</a:t>
            </a:r>
            <a:r>
              <a:rPr lang="en-US" altLang="ja-JP" sz="1000" dirty="0" smtClean="0">
                <a:solidFill>
                  <a:srgbClr val="0000FF"/>
                </a:solidFill>
                <a:latin typeface="Lucida Console" panose="020B0609040504020204" pitchFamily="49" charset="0"/>
              </a:rPr>
              <a:t>(fit) #</a:t>
            </a:r>
            <a:r>
              <a:rPr lang="ja-JP" altLang="en-US" sz="1000" dirty="0" smtClean="0">
                <a:solidFill>
                  <a:srgbClr val="0000FF"/>
                </a:solidFill>
                <a:latin typeface="Lucida Console" panose="020B0609040504020204" pitchFamily="49" charset="0"/>
              </a:rPr>
              <a:t>最大対数尤度（パラメータが最尤推定値</a:t>
            </a:r>
            <a:r>
              <a:rPr lang="en-US" altLang="ja-JP" sz="1000" dirty="0" smtClean="0">
                <a:solidFill>
                  <a:srgbClr val="0000FF"/>
                </a:solidFill>
                <a:latin typeface="Lucida Console" panose="020B0609040504020204" pitchFamily="49" charset="0"/>
              </a:rPr>
              <a:t>/</a:t>
            </a:r>
            <a:r>
              <a:rPr lang="en-US" altLang="ja-JP" sz="1000" dirty="0" err="1" smtClean="0">
                <a:solidFill>
                  <a:srgbClr val="0000FF"/>
                </a:solidFill>
                <a:latin typeface="Lucida Console" panose="020B0609040504020204" pitchFamily="49" charset="0"/>
              </a:rPr>
              <a:t>logL</a:t>
            </a:r>
            <a:r>
              <a:rPr lang="ja-JP" altLang="en-US" sz="1000" dirty="0" smtClean="0">
                <a:solidFill>
                  <a:srgbClr val="0000FF"/>
                </a:solidFill>
                <a:latin typeface="Lucida Console" panose="020B0609040504020204" pitchFamily="49" charset="0"/>
              </a:rPr>
              <a:t>が最大化）を評価</a:t>
            </a:r>
            <a:endParaRPr lang="en-US" altLang="ja-JP" sz="1000" dirty="0" smtClean="0">
              <a:solidFill>
                <a:srgbClr val="0000FF"/>
              </a:solidFill>
              <a:latin typeface="Lucida Console" panose="020B0609040504020204" pitchFamily="49" charset="0"/>
            </a:endParaRPr>
          </a:p>
          <a:p>
            <a:pPr lvl="0"/>
            <a:r>
              <a:rPr lang="en-US" altLang="ja-JP" sz="1000" dirty="0">
                <a:solidFill>
                  <a:schemeClr val="bg1"/>
                </a:solidFill>
                <a:latin typeface="Lucida Console" panose="020B0609040504020204" pitchFamily="49" charset="0"/>
              </a:rPr>
              <a:t>'log </a:t>
            </a:r>
            <a:r>
              <a:rPr lang="en-US" altLang="ja-JP" sz="1000" dirty="0" err="1">
                <a:solidFill>
                  <a:schemeClr val="bg1"/>
                </a:solidFill>
                <a:latin typeface="Lucida Console" panose="020B0609040504020204" pitchFamily="49" charset="0"/>
              </a:rPr>
              <a:t>Lik</a:t>
            </a:r>
            <a:r>
              <a:rPr lang="en-US" altLang="ja-JP" sz="1000" dirty="0">
                <a:solidFill>
                  <a:schemeClr val="bg1"/>
                </a:solidFill>
                <a:latin typeface="Lucida Console" panose="020B0609040504020204" pitchFamily="49" charset="0"/>
              </a:rPr>
              <a:t>.' -235.3863 (</a:t>
            </a:r>
            <a:r>
              <a:rPr lang="en-US" altLang="ja-JP" sz="1000" dirty="0" err="1">
                <a:solidFill>
                  <a:schemeClr val="bg1"/>
                </a:solidFill>
                <a:latin typeface="Lucida Console" panose="020B0609040504020204" pitchFamily="49" charset="0"/>
              </a:rPr>
              <a:t>df</a:t>
            </a:r>
            <a:r>
              <a:rPr lang="en-US" altLang="ja-JP" sz="1000" dirty="0">
                <a:solidFill>
                  <a:schemeClr val="bg1"/>
                </a:solidFill>
                <a:latin typeface="Lucida Console" panose="020B0609040504020204" pitchFamily="49" charset="0"/>
              </a:rPr>
              <a:t>=2)</a:t>
            </a:r>
            <a:endParaRPr lang="en-US" altLang="ja-JP" sz="1000" dirty="0" smtClean="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650576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3.4.2 </a:t>
            </a:r>
            <a:r>
              <a:rPr lang="ja-JP" altLang="en-US" dirty="0" smtClean="0"/>
              <a:t>あてはめ</a:t>
            </a:r>
            <a:r>
              <a:rPr lang="ja-JP" altLang="en-US" dirty="0"/>
              <a:t>とあてはまりの</a:t>
            </a:r>
            <a:r>
              <a:rPr lang="ja-JP" altLang="en-US" dirty="0" smtClean="0"/>
              <a:t>良さ</a:t>
            </a:r>
            <a:endParaRPr lang="en-US" altLang="ja-JP" dirty="0" smtClean="0"/>
          </a:p>
          <a:p>
            <a:pPr lvl="1"/>
            <a:r>
              <a:rPr lang="en-US" altLang="ja-JP" dirty="0"/>
              <a:t>i</a:t>
            </a:r>
            <a:r>
              <a:rPr lang="en-US" altLang="ja-JP" sz="1200" dirty="0" smtClean="0"/>
              <a:t>ntercept: β</a:t>
            </a:r>
            <a:r>
              <a:rPr lang="en-US" altLang="ja-JP" sz="1200" baseline="-25000" dirty="0" smtClean="0"/>
              <a:t>1</a:t>
            </a:r>
            <a:r>
              <a:rPr lang="en-US" altLang="ja-JP" sz="1200" dirty="0" smtClean="0"/>
              <a:t>=1.29, x: β</a:t>
            </a:r>
            <a:r>
              <a:rPr lang="en-US" altLang="ja-JP" sz="1200" baseline="-25000" dirty="0" smtClean="0"/>
              <a:t>2</a:t>
            </a:r>
            <a:r>
              <a:rPr lang="en-US" altLang="ja-JP" sz="1200" dirty="0" smtClean="0"/>
              <a:t>=0.07</a:t>
            </a:r>
            <a:r>
              <a:rPr lang="ja-JP" altLang="en-US" sz="1200" dirty="0" smtClean="0"/>
              <a:t>の分析結果となり</a:t>
            </a:r>
            <a:endParaRPr lang="en-US" altLang="ja-JP" sz="1200" dirty="0" smtClean="0"/>
          </a:p>
          <a:p>
            <a:pPr lvl="1"/>
            <a:r>
              <a:rPr lang="en-US" altLang="ja-JP" sz="1200" dirty="0" err="1" smtClean="0"/>
              <a:t>std.error</a:t>
            </a:r>
            <a:r>
              <a:rPr lang="ja-JP" altLang="en-US" sz="1200" dirty="0" smtClean="0"/>
              <a:t>（</a:t>
            </a:r>
            <a:r>
              <a:rPr lang="en-US" altLang="ja-JP" sz="1200" dirty="0" smtClean="0"/>
              <a:t>SE</a:t>
            </a:r>
            <a:r>
              <a:rPr lang="ja-JP" altLang="en-US" sz="1200" dirty="0" smtClean="0"/>
              <a:t>）</a:t>
            </a:r>
            <a:r>
              <a:rPr lang="en-US" altLang="ja-JP" sz="1200" dirty="0" smtClean="0"/>
              <a:t>: </a:t>
            </a:r>
            <a:r>
              <a:rPr lang="ja-JP" altLang="en-US" sz="1200" dirty="0" smtClean="0"/>
              <a:t>標準誤差であり、各</a:t>
            </a:r>
            <a:r>
              <a:rPr lang="en-US" altLang="ja-JP" sz="1200" dirty="0" smtClean="0"/>
              <a:t>β</a:t>
            </a:r>
            <a:r>
              <a:rPr lang="ja-JP" altLang="en-US" sz="1200" dirty="0" smtClean="0"/>
              <a:t>のばらつきを表す</a:t>
            </a:r>
            <a:endParaRPr lang="en-US" altLang="ja-JP" sz="1200" dirty="0" smtClean="0"/>
          </a:p>
          <a:p>
            <a:pPr lvl="1"/>
            <a:r>
              <a:rPr lang="en-US" altLang="ja-JP" sz="1200" dirty="0" smtClean="0"/>
              <a:t>Z value (z</a:t>
            </a:r>
            <a:r>
              <a:rPr lang="ja-JP" altLang="en-US" sz="1200" dirty="0" smtClean="0"/>
              <a:t>値</a:t>
            </a:r>
            <a:r>
              <a:rPr lang="en-US" altLang="ja-JP" sz="1200" dirty="0" smtClean="0"/>
              <a:t>): </a:t>
            </a:r>
            <a:r>
              <a:rPr lang="ja-JP" altLang="en-US" sz="1200" dirty="0" smtClean="0"/>
              <a:t>最尤推定値を</a:t>
            </a:r>
            <a:r>
              <a:rPr lang="en-US" altLang="ja-JP" sz="1200" dirty="0" smtClean="0"/>
              <a:t>SE</a:t>
            </a:r>
            <a:r>
              <a:rPr lang="ja-JP" altLang="en-US" sz="1200" dirty="0" smtClean="0"/>
              <a:t>で除した割合で、</a:t>
            </a:r>
            <a:r>
              <a:rPr lang="en-US" altLang="ja-JP" sz="1200" dirty="0" smtClean="0"/>
              <a:t>WALD</a:t>
            </a:r>
            <a:r>
              <a:rPr lang="ja-JP" altLang="en-US" sz="1200" dirty="0" smtClean="0"/>
              <a:t>信頼区間の構成が可能 </a:t>
            </a:r>
            <a:r>
              <a:rPr lang="en-US" altLang="ja-JP" sz="1200" dirty="0" smtClean="0"/>
              <a:t>/ Wald</a:t>
            </a:r>
            <a:r>
              <a:rPr lang="ja-JP" altLang="en-US" sz="1200" dirty="0" smtClean="0"/>
              <a:t>統計量ともいう</a:t>
            </a:r>
            <a:endParaRPr lang="en-US" altLang="ja-JP" sz="1200" dirty="0" smtClean="0"/>
          </a:p>
          <a:p>
            <a:pPr lvl="1"/>
            <a:r>
              <a:rPr lang="en-US" altLang="ja-JP" sz="1200" dirty="0" err="1" smtClean="0"/>
              <a:t>Pr</a:t>
            </a:r>
            <a:r>
              <a:rPr lang="en-US" altLang="ja-JP" sz="1200" dirty="0" smtClean="0"/>
              <a:t>(&gt;[z]): </a:t>
            </a:r>
            <a:r>
              <a:rPr lang="ja-JP" altLang="en-US" sz="1200" dirty="0" smtClean="0"/>
              <a:t>平均が</a:t>
            </a:r>
            <a:r>
              <a:rPr lang="en-US" altLang="ja-JP" sz="1200" dirty="0" smtClean="0"/>
              <a:t>z</a:t>
            </a:r>
            <a:r>
              <a:rPr lang="ja-JP" altLang="en-US" sz="1200" dirty="0" smtClean="0"/>
              <a:t>値の絶対値であり標準偏差が</a:t>
            </a:r>
            <a:r>
              <a:rPr lang="en-US" altLang="ja-JP" sz="1200" dirty="0" smtClean="0"/>
              <a:t>1</a:t>
            </a:r>
            <a:r>
              <a:rPr lang="ja-JP" altLang="en-US" sz="1200" dirty="0" smtClean="0"/>
              <a:t>の正規分布におけるマイナス無限大からゼロまでの値を取る確率（大きいほど</a:t>
            </a:r>
            <a:r>
              <a:rPr lang="en-US" altLang="ja-JP" sz="1200" dirty="0" smtClean="0"/>
              <a:t>z</a:t>
            </a:r>
            <a:r>
              <a:rPr lang="ja-JP" altLang="en-US" sz="1200" dirty="0" smtClean="0"/>
              <a:t>値がゼロに近くなり、推定値</a:t>
            </a:r>
            <a:r>
              <a:rPr lang="en-US" altLang="ja-JP" sz="1200" dirty="0" smtClean="0"/>
              <a:t>β</a:t>
            </a:r>
            <a:r>
              <a:rPr lang="ja-JP" altLang="en-US" sz="1200" dirty="0" smtClean="0"/>
              <a:t>がゼロに近くなる）</a:t>
            </a:r>
            <a:endParaRPr lang="en-US" altLang="ja-JP" sz="1200" dirty="0" smtClean="0"/>
          </a:p>
          <a:p>
            <a:pPr lvl="2"/>
            <a:endParaRPr lang="en-US" altLang="ja-JP" dirty="0" smtClean="0"/>
          </a:p>
        </p:txBody>
      </p:sp>
      <p:pic>
        <p:nvPicPr>
          <p:cNvPr id="5" name="図 4"/>
          <p:cNvPicPr>
            <a:picLocks noChangeAspect="1"/>
          </p:cNvPicPr>
          <p:nvPr/>
        </p:nvPicPr>
        <p:blipFill>
          <a:blip r:embed="rId2"/>
          <a:stretch>
            <a:fillRect/>
          </a:stretch>
        </p:blipFill>
        <p:spPr>
          <a:xfrm>
            <a:off x="839614" y="2870416"/>
            <a:ext cx="4953000" cy="3371850"/>
          </a:xfrm>
          <a:prstGeom prst="rect">
            <a:avLst/>
          </a:prstGeom>
        </p:spPr>
      </p:pic>
    </p:spTree>
    <p:extLst>
      <p:ext uri="{BB962C8B-B14F-4D97-AF65-F5344CB8AC3E}">
        <p14:creationId xmlns:p14="http://schemas.microsoft.com/office/powerpoint/2010/main" val="7897021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3.4 </a:t>
            </a:r>
            <a:r>
              <a:rPr lang="ja-JP" altLang="en-US" dirty="0"/>
              <a:t>ポアソン回帰の統計モデル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3.4.3 </a:t>
            </a:r>
            <a:r>
              <a:rPr kumimoji="1" lang="ja-JP" altLang="en-US" dirty="0" smtClean="0"/>
              <a:t>ポアソン回帰モデルのよる予測</a:t>
            </a:r>
            <a:endParaRPr kumimoji="1" lang="en-US" altLang="ja-JP" dirty="0" smtClean="0"/>
          </a:p>
          <a:p>
            <a:pPr lvl="1"/>
            <a:r>
              <a:rPr lang="en-US" altLang="ja-JP" i="1" dirty="0" smtClean="0"/>
              <a:t>λ = </a:t>
            </a:r>
            <a:r>
              <a:rPr lang="en-US" altLang="ja-JP" i="1" dirty="0" err="1" smtClean="0"/>
              <a:t>exp</a:t>
            </a:r>
            <a:r>
              <a:rPr lang="en-US" altLang="ja-JP" i="1" dirty="0" smtClean="0"/>
              <a:t> (1.29 + </a:t>
            </a:r>
            <a:r>
              <a:rPr lang="en-US" altLang="ja-JP" i="1" dirty="0" err="1" smtClean="0"/>
              <a:t>0.0757x</a:t>
            </a:r>
            <a:r>
              <a:rPr lang="en-US" altLang="ja-JP" i="1" dirty="0" smtClean="0"/>
              <a:t>)</a:t>
            </a:r>
          </a:p>
          <a:p>
            <a:pPr lvl="1"/>
            <a:endParaRPr kumimoji="1" lang="ja-JP" altLang="en-US" dirty="0"/>
          </a:p>
        </p:txBody>
      </p:sp>
      <p:sp>
        <p:nvSpPr>
          <p:cNvPr id="4" name="正方形/長方形 3"/>
          <p:cNvSpPr/>
          <p:nvPr/>
        </p:nvSpPr>
        <p:spPr>
          <a:xfrm>
            <a:off x="830263" y="1947478"/>
            <a:ext cx="7859712" cy="148152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rgbClr val="2C973E"/>
                </a:solidFill>
                <a:latin typeface="EYInterstate Light" panose="02000506000000020004" pitchFamily="2" charset="0"/>
                <a:ea typeface="ＭＳ Ｐゴシック" panose="020B0600070205080204" pitchFamily="50" charset="-128"/>
              </a:rPr>
              <a:t>#3.4.3 </a:t>
            </a:r>
            <a:r>
              <a:rPr kumimoji="1" lang="ja-JP" altLang="en-US" sz="1000" dirty="0">
                <a:solidFill>
                  <a:srgbClr val="2C973E"/>
                </a:solidFill>
                <a:latin typeface="EYInterstate Light" panose="02000506000000020004" pitchFamily="2" charset="0"/>
                <a:ea typeface="ＭＳ Ｐゴシック" panose="020B0600070205080204" pitchFamily="50" charset="-128"/>
              </a:rPr>
              <a:t>ポアソン回帰モデルによる評価</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p</a:t>
            </a:r>
            <a:r>
              <a:rPr kumimoji="1" lang="en-US" altLang="ja-JP" sz="1000" dirty="0">
                <a:solidFill>
                  <a:srgbClr val="0000FF"/>
                </a:solidFill>
                <a:latin typeface="EYInterstate Light" panose="02000506000000020004" pitchFamily="2" charset="0"/>
                <a:ea typeface="ＭＳ Ｐゴシック" panose="020B0600070205080204" pitchFamily="50" charset="-128"/>
              </a:rPr>
              <a:t>lot(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d$x,d$y</a:t>
            </a:r>
            <a:r>
              <a:rPr kumimoji="1" lang="en-US" altLang="ja-JP" sz="1000" dirty="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pch</a:t>
            </a:r>
            <a:r>
              <a:rPr kumimoji="1" lang="en-US" altLang="ja-JP" sz="1000" dirty="0">
                <a:solidFill>
                  <a:srgbClr val="0000FF"/>
                </a:solidFill>
                <a:latin typeface="EYInterstate Light" panose="02000506000000020004" pitchFamily="2" charset="0"/>
                <a:ea typeface="ＭＳ Ｐゴシック" panose="020B0600070205080204" pitchFamily="50" charset="-128"/>
              </a:rPr>
              <a:t> = c(21,19)[</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d$f</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xx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seq</a:t>
            </a:r>
            <a:r>
              <a:rPr kumimoji="1" lang="en-US" altLang="ja-JP" sz="1000" dirty="0">
                <a:solidFill>
                  <a:srgbClr val="0000FF"/>
                </a:solidFill>
                <a:latin typeface="EYInterstate Light" panose="02000506000000020004" pitchFamily="2" charset="0"/>
                <a:ea typeface="ＭＳ Ｐゴシック" panose="020B0600070205080204" pitchFamily="50" charset="-128"/>
              </a:rPr>
              <a:t>(min(</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max(</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d$x</a:t>
            </a:r>
            <a:r>
              <a:rPr kumimoji="1" lang="en-US" altLang="ja-JP" sz="1000" dirty="0">
                <a:solidFill>
                  <a:srgbClr val="0000FF"/>
                </a:solidFill>
                <a:latin typeface="EYInterstate Light" panose="02000506000000020004" pitchFamily="2" charset="0"/>
                <a:ea typeface="ＭＳ Ｐゴシック" panose="020B0600070205080204" pitchFamily="50" charset="-128"/>
              </a:rPr>
              <a:t>), length = 100)</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lines(xx,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exp</a:t>
            </a:r>
            <a:r>
              <a:rPr kumimoji="1" lang="en-US" altLang="ja-JP" sz="1000" dirty="0">
                <a:solidFill>
                  <a:srgbClr val="0000FF"/>
                </a:solidFill>
                <a:latin typeface="EYInterstate Light" panose="02000506000000020004" pitchFamily="2" charset="0"/>
                <a:ea typeface="ＭＳ Ｐゴシック" panose="020B0600070205080204" pitchFamily="50" charset="-128"/>
              </a:rPr>
              <a:t>(1.29+0.0757* xx),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lwd</a:t>
            </a:r>
            <a:r>
              <a:rPr kumimoji="1" lang="en-US" altLang="ja-JP" sz="1000" dirty="0">
                <a:solidFill>
                  <a:srgbClr val="0000FF"/>
                </a:solidFill>
                <a:latin typeface="EYInterstate Light" panose="02000506000000020004" pitchFamily="2" charset="0"/>
                <a:ea typeface="ＭＳ Ｐゴシック" panose="020B0600070205080204" pitchFamily="50" charset="-128"/>
              </a:rPr>
              <a:t> = 2)</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rgbClr val="2C973E"/>
                </a:solidFill>
                <a:latin typeface="EYInterstate Light" panose="02000506000000020004" pitchFamily="2" charset="0"/>
                <a:ea typeface="ＭＳ Ｐゴシック" panose="020B0600070205080204" pitchFamily="50" charset="-128"/>
              </a:rPr>
              <a:t>##predict</a:t>
            </a:r>
            <a:r>
              <a:rPr kumimoji="1" lang="ja-JP" altLang="en-US" sz="1000" dirty="0">
                <a:solidFill>
                  <a:srgbClr val="2C973E"/>
                </a:solidFill>
                <a:latin typeface="EYInterstate Light" panose="02000506000000020004" pitchFamily="2" charset="0"/>
                <a:ea typeface="ＭＳ Ｐゴシック" panose="020B0600070205080204" pitchFamily="50" charset="-128"/>
              </a:rPr>
              <a:t>関数を用いても同様に表現が可能</a:t>
            </a:r>
          </a:p>
          <a:p>
            <a:r>
              <a:rPr kumimoji="1" lang="en-US" altLang="ja-JP" sz="1000" dirty="0" err="1">
                <a:solidFill>
                  <a:srgbClr val="0000FF"/>
                </a:solidFill>
                <a:latin typeface="EYInterstate Light" panose="02000506000000020004" pitchFamily="2" charset="0"/>
                <a:ea typeface="ＭＳ Ｐゴシック" panose="020B0600070205080204" pitchFamily="50" charset="-128"/>
              </a:rPr>
              <a:t>yy</a:t>
            </a:r>
            <a:r>
              <a:rPr kumimoji="1" lang="en-US" altLang="ja-JP" sz="1000" dirty="0">
                <a:solidFill>
                  <a:srgbClr val="0000FF"/>
                </a:solidFill>
                <a:latin typeface="EYInterstate Light" panose="02000506000000020004" pitchFamily="2" charset="0"/>
                <a:ea typeface="ＭＳ Ｐゴシック" panose="020B0600070205080204" pitchFamily="50" charset="-128"/>
              </a:rPr>
              <a:t> &lt;- predict(fit,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newdata</a:t>
            </a:r>
            <a:r>
              <a:rPr kumimoji="1" lang="en-US" altLang="ja-JP" sz="1000" dirty="0">
                <a:solidFill>
                  <a:srgbClr val="0000FF"/>
                </a:solidFill>
                <a:latin typeface="EYInterstate Light" panose="02000506000000020004" pitchFamily="2" charset="0"/>
                <a:ea typeface="ＭＳ Ｐゴシック" panose="020B0600070205080204" pitchFamily="50" charset="-128"/>
              </a:rPr>
              <a:t>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data.frame</a:t>
            </a:r>
            <a:r>
              <a:rPr kumimoji="1" lang="en-US" altLang="ja-JP" sz="1000" dirty="0">
                <a:solidFill>
                  <a:srgbClr val="0000FF"/>
                </a:solidFill>
                <a:latin typeface="EYInterstate Light" panose="02000506000000020004" pitchFamily="2" charset="0"/>
                <a:ea typeface="ＭＳ Ｐゴシック" panose="020B0600070205080204" pitchFamily="50" charset="-128"/>
              </a:rPr>
              <a:t>(x=xx), type ="response")</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lines(xx,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yy,lwd</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=2)</a:t>
            </a:r>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p:txBody>
      </p:sp>
      <p:pic>
        <p:nvPicPr>
          <p:cNvPr id="5" name="図 4"/>
          <p:cNvPicPr>
            <a:picLocks noChangeAspect="1"/>
          </p:cNvPicPr>
          <p:nvPr/>
        </p:nvPicPr>
        <p:blipFill>
          <a:blip r:embed="rId2"/>
          <a:stretch>
            <a:fillRect/>
          </a:stretch>
        </p:blipFill>
        <p:spPr>
          <a:xfrm>
            <a:off x="4660098" y="3441526"/>
            <a:ext cx="4034165" cy="2691308"/>
          </a:xfrm>
          <a:prstGeom prst="rect">
            <a:avLst/>
          </a:prstGeom>
          <a:solidFill>
            <a:schemeClr val="tx2">
              <a:alpha val="0"/>
            </a:schemeClr>
          </a:solidFill>
        </p:spPr>
      </p:pic>
    </p:spTree>
    <p:extLst>
      <p:ext uri="{BB962C8B-B14F-4D97-AF65-F5344CB8AC3E}">
        <p14:creationId xmlns:p14="http://schemas.microsoft.com/office/powerpoint/2010/main" val="35224983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3.5 </a:t>
            </a:r>
            <a:r>
              <a:rPr kumimoji="1" lang="ja-JP" altLang="en-US" dirty="0" smtClean="0"/>
              <a:t>説明変数が因子型の統計モデル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施肥効果</a:t>
            </a:r>
            <a:r>
              <a:rPr kumimoji="1" lang="en-US" altLang="ja-JP" dirty="0" smtClean="0"/>
              <a:t>f</a:t>
            </a:r>
            <a:r>
              <a:rPr kumimoji="1" lang="en-US" altLang="ja-JP" baseline="-25000" dirty="0" smtClean="0"/>
              <a:t>i</a:t>
            </a:r>
            <a:r>
              <a:rPr kumimoji="1" lang="ja-JP" altLang="en-US" dirty="0" smtClean="0"/>
              <a:t>を説明変数として組み込んだモデルを検討</a:t>
            </a:r>
            <a:endParaRPr kumimoji="1" lang="en-US" altLang="ja-JP" dirty="0" smtClean="0"/>
          </a:p>
          <a:p>
            <a:pPr lvl="1"/>
            <a:r>
              <a:rPr lang="ja-JP" altLang="en-US" dirty="0" smtClean="0"/>
              <a:t>因子型の説明変数</a:t>
            </a:r>
            <a:r>
              <a:rPr lang="en-US" altLang="ja-JP" dirty="0" smtClean="0"/>
              <a:t>(</a:t>
            </a:r>
            <a:r>
              <a:rPr lang="en-US" altLang="ja-JP" dirty="0" err="1" smtClean="0"/>
              <a:t>f</a:t>
            </a:r>
            <a:r>
              <a:rPr lang="en-US" altLang="ja-JP" baseline="-25000" dirty="0" err="1" smtClean="0"/>
              <a:t>i</a:t>
            </a:r>
            <a:r>
              <a:rPr lang="en-US" altLang="ja-JP" dirty="0" err="1" smtClean="0"/>
              <a:t>:C</a:t>
            </a:r>
            <a:r>
              <a:rPr lang="en-US" altLang="ja-JP" dirty="0" smtClean="0"/>
              <a:t> or T)</a:t>
            </a:r>
            <a:r>
              <a:rPr lang="ja-JP" altLang="en-US" dirty="0" smtClean="0"/>
              <a:t>を含む線形予測子は、ダミー変数（</a:t>
            </a:r>
            <a:r>
              <a:rPr lang="en-US" altLang="ja-JP" dirty="0" smtClean="0"/>
              <a:t>dummy variable</a:t>
            </a:r>
            <a:r>
              <a:rPr lang="ja-JP" altLang="en-US" dirty="0" smtClean="0"/>
              <a:t>）に置き換えられているイメージ</a:t>
            </a:r>
            <a:endParaRPr lang="en-US" altLang="ja-JP" dirty="0" smtClean="0"/>
          </a:p>
          <a:p>
            <a:pPr lvl="1"/>
            <a:r>
              <a:rPr lang="en-US" altLang="ja-JP" dirty="0" err="1"/>
              <a:t>g</a:t>
            </a:r>
            <a:r>
              <a:rPr kumimoji="1" lang="en-US" altLang="ja-JP" dirty="0" err="1" smtClean="0"/>
              <a:t>lm</a:t>
            </a:r>
            <a:r>
              <a:rPr kumimoji="1" lang="en-US" altLang="ja-JP" dirty="0" smtClean="0"/>
              <a:t>()</a:t>
            </a:r>
            <a:r>
              <a:rPr kumimoji="1" lang="ja-JP" altLang="en-US" dirty="0" smtClean="0"/>
              <a:t>関数を用いた推定計算においては、</a:t>
            </a:r>
            <a:r>
              <a:rPr kumimoji="1" lang="en-US" altLang="ja-JP" dirty="0" smtClean="0"/>
              <a:t>data frame</a:t>
            </a:r>
            <a:r>
              <a:rPr kumimoji="1" lang="ja-JP" altLang="en-US" dirty="0" smtClean="0"/>
              <a:t>内の列</a:t>
            </a:r>
            <a:r>
              <a:rPr kumimoji="1" lang="en-US" altLang="ja-JP" dirty="0" smtClean="0"/>
              <a:t>f</a:t>
            </a:r>
            <a:r>
              <a:rPr kumimoji="1" lang="ja-JP" altLang="en-US" dirty="0" smtClean="0"/>
              <a:t>を説明変数として指定する</a:t>
            </a:r>
            <a:endParaRPr kumimoji="1" lang="en-US" altLang="ja-JP" dirty="0" smtClean="0"/>
          </a:p>
          <a:p>
            <a:pPr lvl="1" algn="l"/>
            <a:r>
              <a:rPr kumimoji="1" lang="ja-JP" altLang="en-US" dirty="0" smtClean="0"/>
              <a:t>統計モデル： </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 (β</a:t>
            </a:r>
            <a:r>
              <a:rPr lang="en-US" altLang="ja-JP" i="1" baseline="-25000" dirty="0" smtClean="0"/>
              <a:t>1</a:t>
            </a:r>
            <a:r>
              <a:rPr lang="en-US" altLang="ja-JP" i="1" dirty="0" smtClean="0"/>
              <a:t> + β</a:t>
            </a:r>
            <a:r>
              <a:rPr lang="en-US" altLang="ja-JP" i="1" baseline="-25000" dirty="0" err="1" smtClean="0"/>
              <a:t>3</a:t>
            </a:r>
            <a:r>
              <a:rPr lang="en-US" altLang="ja-JP" i="1" dirty="0" err="1" smtClean="0"/>
              <a:t>d</a:t>
            </a:r>
            <a:r>
              <a:rPr lang="en-US" altLang="ja-JP" i="1" baseline="-25000" dirty="0" err="1" smtClean="0"/>
              <a:t>i</a:t>
            </a:r>
            <a:r>
              <a:rPr lang="en-US" altLang="ja-JP" i="1" dirty="0" smtClean="0"/>
              <a:t>), where d</a:t>
            </a:r>
            <a:r>
              <a:rPr lang="en-US" altLang="ja-JP" i="1" baseline="-25000" dirty="0" smtClean="0"/>
              <a:t>i</a:t>
            </a:r>
            <a:r>
              <a:rPr lang="en-US" altLang="ja-JP" i="1" dirty="0" smtClean="0"/>
              <a:t> </a:t>
            </a:r>
            <a:r>
              <a:rPr lang="en-US" altLang="ja-JP" i="1" dirty="0"/>
              <a:t>= 0 (f</a:t>
            </a:r>
            <a:r>
              <a:rPr lang="en-US" altLang="ja-JP" i="1" baseline="-25000" dirty="0"/>
              <a:t>i</a:t>
            </a:r>
            <a:r>
              <a:rPr lang="en-US" altLang="ja-JP" i="1" dirty="0"/>
              <a:t> = c) or 1(otherwise</a:t>
            </a:r>
            <a:r>
              <a:rPr lang="en-US" altLang="ja-JP" i="1" dirty="0" smtClean="0"/>
              <a:t>)</a:t>
            </a:r>
          </a:p>
          <a:p>
            <a:pPr lvl="2" algn="l"/>
            <a:r>
              <a:rPr lang="ja-JP" altLang="en-US" dirty="0" smtClean="0"/>
              <a:t>個体</a:t>
            </a:r>
            <a:r>
              <a:rPr lang="en-US" altLang="ja-JP" dirty="0" err="1" smtClean="0"/>
              <a:t>i</a:t>
            </a:r>
            <a:r>
              <a:rPr lang="ja-JP" altLang="en-US" dirty="0" smtClean="0"/>
              <a:t>が肥料なし（</a:t>
            </a:r>
            <a:r>
              <a:rPr lang="en-US" altLang="ja-JP" dirty="0" smtClean="0"/>
              <a:t>f</a:t>
            </a:r>
            <a:r>
              <a:rPr lang="en-US" altLang="ja-JP" baseline="-25000" dirty="0" smtClean="0"/>
              <a:t>i</a:t>
            </a:r>
            <a:r>
              <a:rPr lang="en-US" altLang="ja-JP" dirty="0" smtClean="0"/>
              <a:t> = c</a:t>
            </a:r>
            <a:r>
              <a:rPr lang="ja-JP" altLang="en-US" dirty="0" smtClean="0"/>
              <a:t>）のとき、</a:t>
            </a:r>
            <a:r>
              <a:rPr lang="en-US" altLang="ja-JP" i="1" dirty="0" err="1" smtClean="0"/>
              <a:t>λ</a:t>
            </a:r>
            <a:r>
              <a:rPr lang="en-US" altLang="ja-JP" i="1" baseline="-25000" dirty="0" err="1" smtClean="0"/>
              <a:t>i</a:t>
            </a:r>
            <a:r>
              <a:rPr lang="en-US" altLang="ja-JP" i="1" dirty="0" smtClean="0"/>
              <a:t> = </a:t>
            </a:r>
            <a:r>
              <a:rPr lang="en-US" altLang="ja-JP" i="1" dirty="0" err="1" smtClean="0"/>
              <a:t>exp</a:t>
            </a:r>
            <a:r>
              <a:rPr lang="en-US" altLang="ja-JP" i="1" dirty="0" smtClean="0"/>
              <a:t> (β</a:t>
            </a:r>
            <a:r>
              <a:rPr lang="en-US" altLang="ja-JP" i="1" baseline="-25000" dirty="0" smtClean="0"/>
              <a:t>1</a:t>
            </a:r>
            <a:r>
              <a:rPr lang="en-US" altLang="ja-JP" i="1" dirty="0" smtClean="0"/>
              <a:t>)</a:t>
            </a:r>
          </a:p>
          <a:p>
            <a:pPr lvl="2" algn="l"/>
            <a:endParaRPr lang="en-US" altLang="ja-JP" dirty="0"/>
          </a:p>
          <a:p>
            <a:pPr lvl="1" algn="l"/>
            <a:endParaRPr lang="en-US" altLang="ja-JP" dirty="0" smtClean="0"/>
          </a:p>
          <a:p>
            <a:pPr lvl="2" algn="l"/>
            <a:endParaRPr kumimoji="1" lang="ja-JP" altLang="en-US" dirty="0"/>
          </a:p>
        </p:txBody>
      </p:sp>
      <p:sp>
        <p:nvSpPr>
          <p:cNvPr id="4" name="正方形/長方形 3"/>
          <p:cNvSpPr/>
          <p:nvPr/>
        </p:nvSpPr>
        <p:spPr>
          <a:xfrm>
            <a:off x="830263" y="3049765"/>
            <a:ext cx="7859712" cy="2273797"/>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chemeClr val="bg1"/>
                </a:solidFill>
                <a:latin typeface="EYInterstate Light" panose="02000506000000020004" pitchFamily="2" charset="0"/>
                <a:ea typeface="ＭＳ Ｐゴシック" panose="020B0600070205080204" pitchFamily="50" charset="-128"/>
              </a:rPr>
              <a:t>#</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3.5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説明変数が因子型の統計モデル</a:t>
            </a:r>
            <a:endParaRPr kumimoji="1" lang="ja-JP" altLang="en-US"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rgbClr val="0000FF"/>
                </a:solidFill>
                <a:latin typeface="EYInterstate Light" panose="02000506000000020004" pitchFamily="2" charset="0"/>
                <a:ea typeface="ＭＳ Ｐゴシック" panose="020B0600070205080204" pitchFamily="50" charset="-128"/>
              </a:rPr>
              <a:t>fit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a:solidFill>
                  <a:srgbClr val="0000FF"/>
                </a:solidFill>
                <a:latin typeface="EYInterstate Light" panose="02000506000000020004" pitchFamily="2" charset="0"/>
                <a:ea typeface="ＭＳ Ｐゴシック" panose="020B0600070205080204" pitchFamily="50" charset="-128"/>
              </a:rPr>
              <a:t>(y ~x, data = d, family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Fit</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2.05156      0.01277  </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Degrees of Freedom: 99 Total (i.e. Null);  98 Residual</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89.51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89.48 	AIC: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479.3</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logLik</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(fit)</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‘log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Lik</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chemeClr val="bg1"/>
                </a:solidFill>
                <a:latin typeface="EYInterstate Light" panose="02000506000000020004" pitchFamily="2" charset="0"/>
                <a:ea typeface="ＭＳ Ｐゴシック" panose="020B0600070205080204" pitchFamily="50" charset="-128"/>
              </a:rPr>
              <a:t>-237.6273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000" dirty="0">
                <a:solidFill>
                  <a:schemeClr val="bg1"/>
                </a:solidFill>
                <a:latin typeface="EYInterstate Light" panose="02000506000000020004" pitchFamily="2" charset="0"/>
                <a:ea typeface="ＭＳ Ｐゴシック" panose="020B0600070205080204" pitchFamily="50" charset="-128"/>
              </a:rPr>
              <a:t>=2</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&lt;- </a:t>
            </a:r>
            <a:r>
              <a:rPr kumimoji="1" lang="ja-JP" altLang="en-US" sz="1000" dirty="0" smtClean="0">
                <a:solidFill>
                  <a:srgbClr val="FF0000"/>
                </a:solidFill>
                <a:latin typeface="EYInterstate Light" panose="02000506000000020004" pitchFamily="2" charset="0"/>
                <a:ea typeface="ＭＳ Ｐゴシック" panose="020B0600070205080204" pitchFamily="50" charset="-128"/>
              </a:rPr>
              <a:t>つまりあてはまりが悪くなった</a:t>
            </a:r>
            <a:r>
              <a:rPr kumimoji="1" lang="en-US" altLang="ja-JP" sz="1000" dirty="0" smtClean="0">
                <a:solidFill>
                  <a:srgbClr val="FF0000"/>
                </a:solidFill>
                <a:latin typeface="EYInterstate Light" panose="02000506000000020004" pitchFamily="2" charset="0"/>
                <a:ea typeface="ＭＳ Ｐゴシック" panose="020B0600070205080204" pitchFamily="50" charset="-128"/>
              </a:rPr>
              <a:t>?</a:t>
            </a:r>
          </a:p>
        </p:txBody>
      </p:sp>
    </p:spTree>
    <p:extLst>
      <p:ext uri="{BB962C8B-B14F-4D97-AF65-F5344CB8AC3E}">
        <p14:creationId xmlns:p14="http://schemas.microsoft.com/office/powerpoint/2010/main" val="20485710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3.6 </a:t>
            </a:r>
            <a:r>
              <a:rPr kumimoji="1" lang="ja-JP" altLang="en-US" dirty="0" smtClean="0"/>
              <a:t>説明変数が数量型</a:t>
            </a:r>
            <a:r>
              <a:rPr kumimoji="1" lang="en-US" altLang="ja-JP" dirty="0" smtClean="0"/>
              <a:t>+</a:t>
            </a:r>
            <a:r>
              <a:rPr kumimoji="1" lang="ja-JP" altLang="en-US" dirty="0" smtClean="0"/>
              <a:t>因子型の統計モデル</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200" dirty="0" smtClean="0"/>
              <a:t>個体の体サイズ </a:t>
            </a:r>
            <a:r>
              <a:rPr kumimoji="1" lang="en-US" altLang="ja-JP" sz="1200" dirty="0" smtClean="0"/>
              <a:t>x</a:t>
            </a:r>
            <a:r>
              <a:rPr kumimoji="1" lang="en-US" altLang="ja-JP" sz="1200" baseline="-25000" dirty="0" smtClean="0"/>
              <a:t>i</a:t>
            </a:r>
            <a:r>
              <a:rPr kumimoji="1" lang="ja-JP" altLang="en-US" sz="1200" dirty="0" err="1" smtClean="0"/>
              <a:t>と施</a:t>
            </a:r>
            <a:r>
              <a:rPr kumimoji="1" lang="ja-JP" altLang="en-US" sz="1200" dirty="0" smtClean="0"/>
              <a:t>肥効果</a:t>
            </a:r>
            <a:r>
              <a:rPr kumimoji="1" lang="en-US" altLang="ja-JP" sz="1200" dirty="0" smtClean="0"/>
              <a:t>f</a:t>
            </a:r>
            <a:r>
              <a:rPr kumimoji="1" lang="en-US" altLang="ja-JP" sz="1200" baseline="-25000" dirty="0" smtClean="0"/>
              <a:t>i</a:t>
            </a:r>
            <a:r>
              <a:rPr kumimoji="1" lang="ja-JP" altLang="en-US" sz="1200" dirty="0" smtClean="0"/>
              <a:t>の説明変数を同時に組み込んだ統計モデルを考える</a:t>
            </a:r>
            <a:endParaRPr kumimoji="1" lang="en-US" altLang="ja-JP" sz="1200" dirty="0" smtClean="0"/>
          </a:p>
          <a:p>
            <a:pPr lvl="1" algn="l"/>
            <a:r>
              <a:rPr lang="ja-JP" altLang="en-US" sz="1200" dirty="0"/>
              <a:t>統計モデル： </a:t>
            </a:r>
            <a:r>
              <a:rPr lang="en-US" altLang="ja-JP" sz="1200" i="1" dirty="0" err="1"/>
              <a:t>λ</a:t>
            </a:r>
            <a:r>
              <a:rPr lang="en-US" altLang="ja-JP" sz="1200" i="1" baseline="-25000" dirty="0" err="1"/>
              <a:t>i</a:t>
            </a:r>
            <a:r>
              <a:rPr lang="en-US" altLang="ja-JP" sz="1200" i="1" dirty="0"/>
              <a:t> = </a:t>
            </a:r>
            <a:r>
              <a:rPr lang="en-US" altLang="ja-JP" sz="1200" i="1" dirty="0" err="1"/>
              <a:t>exp</a:t>
            </a:r>
            <a:r>
              <a:rPr lang="en-US" altLang="ja-JP" sz="1200" i="1" dirty="0"/>
              <a:t> (β</a:t>
            </a:r>
            <a:r>
              <a:rPr lang="en-US" altLang="ja-JP" sz="1200" i="1" baseline="-25000" dirty="0"/>
              <a:t>1</a:t>
            </a:r>
            <a:r>
              <a:rPr lang="en-US" altLang="ja-JP" sz="1200" i="1" dirty="0"/>
              <a:t> + </a:t>
            </a:r>
            <a:r>
              <a:rPr lang="en-US" altLang="ja-JP" sz="1200" i="1" dirty="0" smtClean="0"/>
              <a:t>+ β</a:t>
            </a:r>
            <a:r>
              <a:rPr lang="en-US" altLang="ja-JP" sz="1200" i="1" baseline="-25000" dirty="0" smtClean="0"/>
              <a:t>2</a:t>
            </a:r>
            <a:r>
              <a:rPr lang="en-US" altLang="ja-JP" sz="1200" i="1" dirty="0" smtClean="0"/>
              <a:t> x</a:t>
            </a:r>
            <a:r>
              <a:rPr lang="en-US" altLang="ja-JP" sz="1200" i="1" baseline="-25000" dirty="0" smtClean="0"/>
              <a:t>i</a:t>
            </a:r>
            <a:r>
              <a:rPr lang="en-US" altLang="ja-JP" sz="1200" i="1" dirty="0" smtClean="0"/>
              <a:t> + β</a:t>
            </a:r>
            <a:r>
              <a:rPr lang="en-US" altLang="ja-JP" sz="1200" i="1" baseline="-25000" dirty="0" err="1" smtClean="0"/>
              <a:t>3</a:t>
            </a:r>
            <a:r>
              <a:rPr lang="en-US" altLang="ja-JP" sz="1200" i="1" dirty="0" err="1" smtClean="0"/>
              <a:t>d</a:t>
            </a:r>
            <a:r>
              <a:rPr lang="en-US" altLang="ja-JP" sz="1200" i="1" baseline="-25000" dirty="0" err="1" smtClean="0"/>
              <a:t>i</a:t>
            </a:r>
            <a:r>
              <a:rPr lang="en-US" altLang="ja-JP" sz="1200" i="1" dirty="0"/>
              <a:t>), where d</a:t>
            </a:r>
            <a:r>
              <a:rPr lang="en-US" altLang="ja-JP" sz="1200" i="1" baseline="-25000" dirty="0"/>
              <a:t>i</a:t>
            </a:r>
            <a:r>
              <a:rPr lang="en-US" altLang="ja-JP" sz="1200" i="1" dirty="0"/>
              <a:t> = 0 (f</a:t>
            </a:r>
            <a:r>
              <a:rPr lang="en-US" altLang="ja-JP" sz="1200" i="1" baseline="-25000" dirty="0"/>
              <a:t>i</a:t>
            </a:r>
            <a:r>
              <a:rPr lang="en-US" altLang="ja-JP" sz="1200" i="1" dirty="0"/>
              <a:t> = c) or 1(otherwise</a:t>
            </a:r>
            <a:r>
              <a:rPr lang="en-US" altLang="ja-JP" sz="1200" i="1" dirty="0" smtClean="0"/>
              <a:t>)</a:t>
            </a:r>
          </a:p>
          <a:p>
            <a:pPr lvl="1" algn="l"/>
            <a:endParaRPr lang="en-US" altLang="ja-JP" sz="1200" i="1" dirty="0" smtClean="0"/>
          </a:p>
          <a:p>
            <a:pPr lvl="1" algn="l"/>
            <a:endParaRPr lang="en-US" altLang="ja-JP" sz="1200" i="1" dirty="0"/>
          </a:p>
          <a:p>
            <a:pPr lvl="1" algn="l"/>
            <a:endParaRPr lang="en-US" altLang="ja-JP" sz="1200" i="1" dirty="0" smtClean="0"/>
          </a:p>
          <a:p>
            <a:pPr lvl="1" algn="l"/>
            <a:endParaRPr lang="en-US" altLang="ja-JP" sz="1200" i="1" dirty="0"/>
          </a:p>
          <a:p>
            <a:pPr lvl="1" algn="l"/>
            <a:endParaRPr lang="en-US" altLang="ja-JP" sz="1200" i="1" dirty="0" smtClean="0"/>
          </a:p>
          <a:p>
            <a:pPr lvl="1" algn="l"/>
            <a:endParaRPr lang="en-US" altLang="ja-JP" sz="1200" i="1" dirty="0"/>
          </a:p>
          <a:p>
            <a:pPr lvl="1" algn="l"/>
            <a:endParaRPr lang="en-US" altLang="ja-JP" sz="1200" i="1" dirty="0" smtClean="0"/>
          </a:p>
          <a:p>
            <a:pPr lvl="1" algn="l"/>
            <a:endParaRPr lang="en-US" altLang="ja-JP" sz="1200" i="1" dirty="0"/>
          </a:p>
          <a:p>
            <a:pPr lvl="1" algn="l"/>
            <a:endParaRPr lang="en-US" altLang="ja-JP" sz="1200" i="1" dirty="0" smtClean="0"/>
          </a:p>
          <a:p>
            <a:pPr lvl="1" algn="l"/>
            <a:endParaRPr lang="en-US" altLang="ja-JP" sz="1200" i="1" dirty="0"/>
          </a:p>
          <a:p>
            <a:pPr algn="l"/>
            <a:endParaRPr lang="en-US" altLang="ja-JP" sz="1200" dirty="0" smtClean="0"/>
          </a:p>
          <a:p>
            <a:pPr algn="l"/>
            <a:r>
              <a:rPr lang="ja-JP" altLang="en-US" sz="1200" dirty="0" smtClean="0"/>
              <a:t>対数リンク関数は、</a:t>
            </a:r>
            <a:r>
              <a:rPr lang="en-US" altLang="ja-JP" sz="1200" dirty="0" err="1" smtClean="0"/>
              <a:t>λi</a:t>
            </a:r>
            <a:r>
              <a:rPr lang="en-US" altLang="ja-JP" sz="1200" dirty="0" smtClean="0"/>
              <a:t> = </a:t>
            </a:r>
            <a:r>
              <a:rPr lang="en-US" altLang="ja-JP" sz="1200" dirty="0" err="1" smtClean="0"/>
              <a:t>exp</a:t>
            </a:r>
            <a:r>
              <a:rPr lang="en-US" altLang="ja-JP" sz="1200" dirty="0" smtClean="0"/>
              <a:t> (1.26 + 0.08 x</a:t>
            </a:r>
            <a:r>
              <a:rPr lang="en-US" altLang="ja-JP" sz="1200" baseline="-25000" dirty="0" smtClean="0"/>
              <a:t>i</a:t>
            </a:r>
            <a:r>
              <a:rPr lang="en-US" altLang="ja-JP" sz="1200" dirty="0" smtClean="0"/>
              <a:t> – 0.03) = </a:t>
            </a:r>
            <a:r>
              <a:rPr lang="en-US" altLang="ja-JP" sz="1200" dirty="0" err="1" smtClean="0"/>
              <a:t>exp</a:t>
            </a:r>
            <a:r>
              <a:rPr lang="en-US" altLang="ja-JP" sz="1200" dirty="0" smtClean="0"/>
              <a:t>(1.26) * </a:t>
            </a:r>
            <a:r>
              <a:rPr lang="en-US" altLang="ja-JP" sz="1200" dirty="0" err="1" smtClean="0"/>
              <a:t>exp</a:t>
            </a:r>
            <a:r>
              <a:rPr lang="en-US" altLang="ja-JP" sz="1200" dirty="0" smtClean="0"/>
              <a:t>(</a:t>
            </a:r>
            <a:r>
              <a:rPr lang="en-US" altLang="ja-JP" sz="1200" dirty="0" err="1" smtClean="0"/>
              <a:t>0.08x</a:t>
            </a:r>
            <a:r>
              <a:rPr lang="en-US" altLang="ja-JP" sz="1200" baseline="-25000" dirty="0" err="1" smtClean="0"/>
              <a:t>i</a:t>
            </a:r>
            <a:r>
              <a:rPr lang="en-US" altLang="ja-JP" sz="1200" dirty="0" smtClean="0"/>
              <a:t>) + </a:t>
            </a:r>
            <a:r>
              <a:rPr lang="en-US" altLang="ja-JP" sz="1200" dirty="0" err="1" smtClean="0"/>
              <a:t>exp</a:t>
            </a:r>
            <a:r>
              <a:rPr lang="en-US" altLang="ja-JP" sz="1200" dirty="0" smtClean="0"/>
              <a:t>(-0.03)</a:t>
            </a:r>
          </a:p>
          <a:p>
            <a:pPr marL="0" indent="0" algn="l">
              <a:buNone/>
            </a:pPr>
            <a:r>
              <a:rPr lang="en-US" altLang="ja-JP" sz="1200" dirty="0" smtClean="0"/>
              <a:t> </a:t>
            </a:r>
          </a:p>
          <a:p>
            <a:pPr algn="l"/>
            <a:endParaRPr lang="en-US" altLang="ja-JP" sz="1200" dirty="0" smtClean="0"/>
          </a:p>
          <a:p>
            <a:pPr algn="l"/>
            <a:endParaRPr lang="en-US" altLang="ja-JP" sz="1200" dirty="0" smtClean="0"/>
          </a:p>
          <a:p>
            <a:pPr lvl="1" algn="l"/>
            <a:endParaRPr kumimoji="1" lang="en-US" altLang="ja-JP" sz="1200" dirty="0" smtClean="0"/>
          </a:p>
          <a:p>
            <a:pPr lvl="1"/>
            <a:endParaRPr kumimoji="1" lang="en-US" altLang="ja-JP" sz="1200" dirty="0" smtClean="0"/>
          </a:p>
        </p:txBody>
      </p:sp>
      <p:sp>
        <p:nvSpPr>
          <p:cNvPr id="4" name="正方形/長方形 3"/>
          <p:cNvSpPr/>
          <p:nvPr/>
        </p:nvSpPr>
        <p:spPr>
          <a:xfrm>
            <a:off x="830263" y="1884848"/>
            <a:ext cx="7859712" cy="241158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a:solidFill>
                  <a:srgbClr val="0000FF"/>
                </a:solidFill>
                <a:latin typeface="EYInterstate Light" panose="02000506000000020004" pitchFamily="2" charset="0"/>
                <a:ea typeface="ＭＳ Ｐゴシック" panose="020B0600070205080204" pitchFamily="50" charset="-128"/>
              </a:rPr>
              <a:t>fit &lt;-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a:solidFill>
                  <a:srgbClr val="0000FF"/>
                </a:solidFill>
                <a:latin typeface="EYInterstate Light" panose="02000506000000020004" pitchFamily="2" charset="0"/>
                <a:ea typeface="ＭＳ Ｐゴシック" panose="020B0600070205080204" pitchFamily="50" charset="-128"/>
              </a:rPr>
              <a:t>(y ~ f + x, data = d, family =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n-US" altLang="ja-JP" sz="1000" dirty="0">
                <a:solidFill>
                  <a:srgbClr val="0000FF"/>
                </a:solidFill>
                <a:latin typeface="EYInterstate Light" panose="02000506000000020004" pitchFamily="2" charset="0"/>
                <a:ea typeface="ＭＳ Ｐゴシック" panose="020B0600070205080204" pitchFamily="50" charset="-128"/>
              </a:rPr>
              <a:t>f</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it</a:t>
            </a:r>
          </a:p>
          <a:p>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Call: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glm</a:t>
            </a:r>
            <a:r>
              <a:rPr kumimoji="1" lang="en-US" altLang="ja-JP" sz="1000" dirty="0">
                <a:solidFill>
                  <a:schemeClr val="bg1"/>
                </a:solidFill>
                <a:latin typeface="EYInterstate Light" panose="02000506000000020004" pitchFamily="2" charset="0"/>
                <a:ea typeface="ＭＳ Ｐゴシック" panose="020B0600070205080204" pitchFamily="50" charset="-128"/>
              </a:rPr>
              <a:t>(formula = y ~ f + x, family =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a:solidFill>
                  <a:schemeClr val="bg1"/>
                </a:solidFill>
                <a:latin typeface="EYInterstate Light" panose="02000506000000020004" pitchFamily="2" charset="0"/>
                <a:ea typeface="ＭＳ Ｐゴシック" panose="020B0600070205080204" pitchFamily="50" charset="-128"/>
              </a:rPr>
              <a:t>, data = d)</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(Intercept)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fT</a:t>
            </a:r>
            <a:r>
              <a:rPr kumimoji="1" lang="en-US" altLang="ja-JP" sz="1000" dirty="0">
                <a:solidFill>
                  <a:schemeClr val="bg1"/>
                </a:solidFill>
                <a:latin typeface="EYInterstate Light" panose="02000506000000020004" pitchFamily="2" charset="0"/>
                <a:ea typeface="ＭＳ Ｐゴシック" panose="020B0600070205080204" pitchFamily="50" charset="-128"/>
              </a:rPr>
              <a:t>            x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    1.26311     -0.03200      0.08007  </a:t>
            </a:r>
          </a:p>
          <a:p>
            <a:endParaRPr kumimoji="1" lang="en-US" altLang="ja-JP" sz="1000" dirty="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Degrees of Freedom: 99 Total (i.e. Null);  97 Residual</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89.51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84.81 	AIC: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476.6</a:t>
            </a: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logLik</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(fit</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a:solidFill>
                  <a:schemeClr val="bg1"/>
                </a:solidFill>
                <a:latin typeface="EYInterstate Light" panose="02000506000000020004" pitchFamily="2" charset="0"/>
                <a:ea typeface="ＭＳ Ｐゴシック" panose="020B0600070205080204" pitchFamily="50" charset="-128"/>
              </a:rPr>
              <a:t> </a:t>
            </a:r>
            <a:r>
              <a:rPr kumimoji="1" lang="en-US" altLang="ja-JP" sz="1000" dirty="0">
                <a:solidFill>
                  <a:srgbClr val="2C973E"/>
                </a:solidFill>
                <a:latin typeface="EYInterstate Light" panose="02000506000000020004" pitchFamily="2" charset="0"/>
                <a:ea typeface="ＭＳ Ｐゴシック" panose="020B0600070205080204" pitchFamily="50" charset="-128"/>
              </a:rPr>
              <a:t>#</a:t>
            </a:r>
            <a:r>
              <a:rPr kumimoji="1" lang="ja-JP" altLang="en-US" sz="1000" dirty="0">
                <a:solidFill>
                  <a:srgbClr val="2C973E"/>
                </a:solidFill>
                <a:latin typeface="EYInterstate Light" panose="02000506000000020004" pitchFamily="2" charset="0"/>
                <a:ea typeface="ＭＳ Ｐゴシック" panose="020B0600070205080204" pitchFamily="50" charset="-128"/>
              </a:rPr>
              <a:t>最大対数尤度（パラメータが最尤推定値</a:t>
            </a:r>
            <a:r>
              <a:rPr kumimoji="1" lang="en-US" altLang="ja-JP" sz="1000" dirty="0">
                <a:solidFill>
                  <a:srgbClr val="2C973E"/>
                </a:solidFill>
                <a:latin typeface="EYInterstate Light" panose="02000506000000020004" pitchFamily="2" charset="0"/>
                <a:ea typeface="ＭＳ Ｐゴシック" panose="020B0600070205080204" pitchFamily="50" charset="-128"/>
              </a:rPr>
              <a:t>/</a:t>
            </a:r>
            <a:r>
              <a:rPr kumimoji="1" lang="en-US" altLang="ja-JP" sz="1000" dirty="0" err="1">
                <a:solidFill>
                  <a:srgbClr val="2C973E"/>
                </a:solidFill>
                <a:latin typeface="EYInterstate Light" panose="02000506000000020004" pitchFamily="2" charset="0"/>
                <a:ea typeface="ＭＳ Ｐゴシック" panose="020B0600070205080204" pitchFamily="50" charset="-128"/>
              </a:rPr>
              <a:t>logL</a:t>
            </a:r>
            <a:r>
              <a:rPr kumimoji="1" lang="ja-JP" altLang="en-US" sz="1000" dirty="0">
                <a:solidFill>
                  <a:srgbClr val="2C973E"/>
                </a:solidFill>
                <a:latin typeface="EYInterstate Light" panose="02000506000000020004" pitchFamily="2" charset="0"/>
                <a:ea typeface="ＭＳ Ｐゴシック" panose="020B0600070205080204" pitchFamily="50" charset="-128"/>
              </a:rPr>
              <a:t>が最大化）を評価</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'log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Lik</a:t>
            </a:r>
            <a:r>
              <a:rPr kumimoji="1" lang="en-US" altLang="ja-JP" sz="1000" dirty="0">
                <a:solidFill>
                  <a:schemeClr val="bg1"/>
                </a:solidFill>
                <a:latin typeface="EYInterstate Light" panose="02000506000000020004" pitchFamily="2" charset="0"/>
                <a:ea typeface="ＭＳ Ｐゴシック" panose="020B0600070205080204" pitchFamily="50" charset="-128"/>
              </a:rPr>
              <a:t>.' -235.2937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000" dirty="0">
                <a:solidFill>
                  <a:schemeClr val="bg1"/>
                </a:solidFill>
                <a:latin typeface="EYInterstate Light" panose="02000506000000020004" pitchFamily="2" charset="0"/>
                <a:ea typeface="ＭＳ Ｐゴシック" panose="020B0600070205080204" pitchFamily="50" charset="-128"/>
              </a:rPr>
              <a:t>=3</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p>
        </p:txBody>
      </p:sp>
      <p:sp>
        <p:nvSpPr>
          <p:cNvPr id="5" name="正方形/長方形 4"/>
          <p:cNvSpPr/>
          <p:nvPr/>
        </p:nvSpPr>
        <p:spPr>
          <a:xfrm>
            <a:off x="6228751" y="4915980"/>
            <a:ext cx="1303013"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施肥処理の効果</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6" name="正方形/長方形 5"/>
          <p:cNvSpPr/>
          <p:nvPr/>
        </p:nvSpPr>
        <p:spPr>
          <a:xfrm>
            <a:off x="5073717" y="4915980"/>
            <a:ext cx="1086450"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サイズの効果</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
        <p:nvSpPr>
          <p:cNvPr id="7" name="正方形/長方形 6"/>
          <p:cNvSpPr/>
          <p:nvPr/>
        </p:nvSpPr>
        <p:spPr>
          <a:xfrm>
            <a:off x="4411986" y="4915980"/>
            <a:ext cx="593153" cy="34479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定数</a:t>
            </a:r>
            <a:endParaRPr kumimoji="1" lang="en-US" altLang="ja-JP" sz="1200" dirty="0">
              <a:solidFill>
                <a:schemeClr val="bg1"/>
              </a:solidFill>
              <a:latin typeface="EYInterstate Light" panose="02000506000000020004" pitchFamily="2" charset="0"/>
              <a:ea typeface="ＭＳ Ｐゴシック" panose="020B0600070205080204" pitchFamily="50" charset="-128"/>
            </a:endParaRPr>
          </a:p>
        </p:txBody>
      </p:sp>
    </p:spTree>
    <p:extLst>
      <p:ext uri="{BB962C8B-B14F-4D97-AF65-F5344CB8AC3E}">
        <p14:creationId xmlns:p14="http://schemas.microsoft.com/office/powerpoint/2010/main" val="507757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4</a:t>
            </a:r>
            <a:r>
              <a:rPr lang="en-US" altLang="ja-JP" dirty="0" smtClean="0"/>
              <a:t>. </a:t>
            </a:r>
            <a:r>
              <a:rPr kumimoji="1" lang="en-US" altLang="ja-JP" dirty="0" smtClean="0"/>
              <a:t>GLM</a:t>
            </a:r>
            <a:r>
              <a:rPr kumimoji="1" lang="ja-JP" altLang="en-US" dirty="0" smtClean="0"/>
              <a:t>のモデル選択 </a:t>
            </a:r>
            <a:r>
              <a:rPr kumimoji="1" lang="en-US" altLang="ja-JP" dirty="0" smtClean="0"/>
              <a:t>– AIC</a:t>
            </a:r>
            <a:r>
              <a:rPr kumimoji="1" lang="ja-JP" altLang="en-US" dirty="0" smtClean="0"/>
              <a:t>とモデルの予測の良さ </a:t>
            </a:r>
            <a:endParaRPr kumimoji="1" lang="ja-JP" altLang="en-US" dirty="0"/>
          </a:p>
        </p:txBody>
      </p:sp>
    </p:spTree>
    <p:extLst>
      <p:ext uri="{BB962C8B-B14F-4D97-AF65-F5344CB8AC3E}">
        <p14:creationId xmlns:p14="http://schemas.microsoft.com/office/powerpoint/2010/main" val="24309618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4.1 </a:t>
            </a:r>
            <a:r>
              <a:rPr lang="ja-JP" altLang="en-US" dirty="0" smtClean="0"/>
              <a:t>データはひとつ、モデルはたくさん</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200" dirty="0" smtClean="0"/>
              <a:t>複数の統計モデルの中から、良いモデルを選ぶことをモデル選択</a:t>
            </a:r>
            <a:r>
              <a:rPr kumimoji="1" lang="en-US" altLang="ja-JP" sz="1200" dirty="0" smtClean="0"/>
              <a:t>(model selection)</a:t>
            </a:r>
            <a:r>
              <a:rPr kumimoji="1" lang="ja-JP" altLang="en-US" sz="1200" dirty="0" smtClean="0"/>
              <a:t>という</a:t>
            </a:r>
            <a:endParaRPr kumimoji="1" lang="en-US" altLang="ja-JP" sz="1200" dirty="0" smtClean="0"/>
          </a:p>
          <a:p>
            <a:r>
              <a:rPr lang="en-US" altLang="ja-JP" sz="1200" dirty="0" smtClean="0"/>
              <a:t>AIC</a:t>
            </a:r>
            <a:r>
              <a:rPr lang="ja-JP" altLang="en-US" sz="1200" dirty="0" smtClean="0"/>
              <a:t>は「良い予測をするモデルが良いモデル」という考えに基づいた基準</a:t>
            </a:r>
            <a:endParaRPr lang="en-US" altLang="ja-JP" sz="1200" dirty="0" smtClean="0"/>
          </a:p>
          <a:p>
            <a:pPr lvl="1"/>
            <a:r>
              <a:rPr kumimoji="1" lang="ja-JP" altLang="en-US" sz="1200" dirty="0" smtClean="0"/>
              <a:t>「あてはまりの良さ重視」とは異なる</a:t>
            </a:r>
            <a:endParaRPr kumimoji="1" lang="en-US" altLang="ja-JP" sz="1200" dirty="0" smtClean="0"/>
          </a:p>
          <a:p>
            <a:pPr lvl="1"/>
            <a:endParaRPr lang="en-US" altLang="ja-JP" sz="1200" dirty="0"/>
          </a:p>
          <a:p>
            <a:r>
              <a:rPr kumimoji="1" lang="ja-JP" altLang="en-US" sz="1200" dirty="0" smtClean="0"/>
              <a:t>最大対数尤度（</a:t>
            </a:r>
            <a:r>
              <a:rPr kumimoji="1" lang="en-US" altLang="ja-JP" sz="1200" dirty="0" smtClean="0"/>
              <a:t>Maximum log likelihood</a:t>
            </a:r>
            <a:r>
              <a:rPr kumimoji="1" lang="ja-JP" altLang="en-US" sz="1200" dirty="0" smtClean="0"/>
              <a:t>）は、統計モデルのあてはまりの良さを表すわけではない</a:t>
            </a:r>
            <a:endParaRPr kumimoji="1" lang="en-US" altLang="ja-JP" sz="1200" dirty="0" smtClean="0"/>
          </a:p>
          <a:p>
            <a:pPr lvl="1"/>
            <a:r>
              <a:rPr lang="ja-JP" altLang="en-US" sz="1200" dirty="0" smtClean="0"/>
              <a:t>最大対数尤度を変形した逸脱度（</a:t>
            </a:r>
            <a:r>
              <a:rPr lang="en-US" altLang="ja-JP" sz="1200" dirty="0" smtClean="0"/>
              <a:t>deviance</a:t>
            </a:r>
            <a:r>
              <a:rPr lang="ja-JP" altLang="en-US" sz="1200" dirty="0" smtClean="0"/>
              <a:t>）は、あてはまりの悪さを表す</a:t>
            </a:r>
            <a:endParaRPr lang="en-US" altLang="ja-JP" sz="1200" dirty="0" smtClean="0"/>
          </a:p>
          <a:p>
            <a:pPr lvl="2"/>
            <a:r>
              <a:rPr lang="en-US" altLang="ja-JP" sz="1200" b="1" i="1" u="sng" dirty="0" smtClean="0"/>
              <a:t>D</a:t>
            </a:r>
            <a:r>
              <a:rPr lang="en-US" altLang="ja-JP" sz="1200" b="1" u="sng" dirty="0" smtClean="0"/>
              <a:t> = -2 </a:t>
            </a:r>
            <a:r>
              <a:rPr lang="en-US" altLang="ja-JP" sz="1200" b="1" i="1" u="sng" dirty="0" smtClean="0"/>
              <a:t>log L*</a:t>
            </a:r>
          </a:p>
          <a:p>
            <a:pPr lvl="2"/>
            <a:r>
              <a:rPr lang="en-US" altLang="ja-JP" sz="1200" dirty="0" smtClean="0"/>
              <a:t>GLM</a:t>
            </a:r>
            <a:r>
              <a:rPr lang="ja-JP" altLang="en-US" sz="1200" dirty="0" smtClean="0"/>
              <a:t>関数（）を用いれば出力される</a:t>
            </a:r>
            <a:endParaRPr lang="en-US" altLang="ja-JP" sz="1200" dirty="0" smtClean="0"/>
          </a:p>
          <a:p>
            <a:pPr lvl="1"/>
            <a:endParaRPr lang="en-US" altLang="ja-JP" sz="1200" dirty="0" smtClean="0"/>
          </a:p>
          <a:p>
            <a:pPr lvl="1"/>
            <a:endParaRPr lang="en-US" altLang="ja-JP" sz="1200" dirty="0" smtClean="0"/>
          </a:p>
          <a:p>
            <a:pPr lvl="1"/>
            <a:endParaRPr kumimoji="1" lang="en-US" altLang="ja-JP" sz="1200" dirty="0" smtClean="0"/>
          </a:p>
          <a:p>
            <a:pPr lvl="1"/>
            <a:endParaRPr kumimoji="1" lang="en-US" altLang="ja-JP" sz="1200" dirty="0" smtClean="0"/>
          </a:p>
          <a:p>
            <a:pPr lvl="1"/>
            <a:endParaRPr kumimoji="1" lang="ja-JP" altLang="en-US" sz="1200" dirty="0"/>
          </a:p>
        </p:txBody>
      </p:sp>
      <p:graphicFrame>
        <p:nvGraphicFramePr>
          <p:cNvPr id="4" name="表 3"/>
          <p:cNvGraphicFramePr>
            <a:graphicFrameLocks noGrp="1"/>
          </p:cNvGraphicFramePr>
          <p:nvPr>
            <p:extLst>
              <p:ext uri="{D42A27DB-BD31-4B8C-83A1-F6EECF244321}">
                <p14:modId xmlns:p14="http://schemas.microsoft.com/office/powerpoint/2010/main" val="720161528"/>
              </p:ext>
            </p:extLst>
          </p:nvPr>
        </p:nvGraphicFramePr>
        <p:xfrm>
          <a:off x="1185333" y="4167206"/>
          <a:ext cx="6096000" cy="1645920"/>
        </p:xfrm>
        <a:graphic>
          <a:graphicData uri="http://schemas.openxmlformats.org/drawingml/2006/table">
            <a:tbl>
              <a:tblPr firstRow="1" bandRow="1">
                <a:tableStyleId>{5C22544A-7EE6-4342-B048-85BDC9FD1C3A}</a:tableStyleId>
              </a:tblPr>
              <a:tblGrid>
                <a:gridCol w="3048000"/>
                <a:gridCol w="3048000"/>
              </a:tblGrid>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逸脱度の種類</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定義</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逸脱度</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-2 log L*</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最小逸脱度</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フルモデルをあてはめたときの</a:t>
                      </a: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残差逸脱度</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a:t>
                      </a:r>
                      <a:r>
                        <a:rPr kumimoji="1" lang="en-US" altLang="ja-JP" sz="1200" b="0" baseline="0" dirty="0" smtClean="0">
                          <a:solidFill>
                            <a:schemeClr val="bg1"/>
                          </a:solidFill>
                          <a:latin typeface="EYInterstate Light" panose="02000506000000020004" pitchFamily="2" charset="0"/>
                          <a:ea typeface="ＭＳ Ｐゴシック" panose="020B0600070205080204" pitchFamily="50" charset="-128"/>
                        </a:rPr>
                        <a:t> – </a:t>
                      </a:r>
                      <a:r>
                        <a:rPr kumimoji="1" lang="ja-JP" altLang="en-US" sz="1200" b="0" baseline="0" dirty="0" smtClean="0">
                          <a:solidFill>
                            <a:schemeClr val="bg1"/>
                          </a:solidFill>
                          <a:latin typeface="EYInterstate Light" panose="02000506000000020004" pitchFamily="2" charset="0"/>
                          <a:ea typeface="ＭＳ Ｐゴシック" panose="020B0600070205080204" pitchFamily="50" charset="-128"/>
                        </a:rPr>
                        <a:t>最小の</a:t>
                      </a:r>
                      <a:r>
                        <a:rPr kumimoji="1" lang="en-US" altLang="ja-JP" sz="1200" b="0" baseline="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最大逸脱度</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Null model</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をあてはめたときの</a:t>
                      </a: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Null</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逸脱度</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c>
                  <a:txBody>
                    <a:bodyPr/>
                    <a:lstStyle/>
                    <a:p>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最大値 </a:t>
                      </a: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 D</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最小値</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bl>
          </a:graphicData>
        </a:graphic>
      </p:graphicFrame>
      <p:sp>
        <p:nvSpPr>
          <p:cNvPr id="5" name="正方形/長方形 4"/>
          <p:cNvSpPr/>
          <p:nvPr/>
        </p:nvSpPr>
        <p:spPr>
          <a:xfrm>
            <a:off x="1185333" y="3352801"/>
            <a:ext cx="7504642" cy="57573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Degrees </a:t>
            </a:r>
            <a:r>
              <a:rPr kumimoji="1" lang="en-US" altLang="ja-JP" sz="1000" dirty="0">
                <a:solidFill>
                  <a:schemeClr val="bg1"/>
                </a:solidFill>
                <a:latin typeface="EYInterstate Light" panose="02000506000000020004" pitchFamily="2" charset="0"/>
                <a:ea typeface="ＭＳ Ｐゴシック" panose="020B0600070205080204" pitchFamily="50" charset="-128"/>
              </a:rPr>
              <a:t>of Freedom: 99 Total (i.e. Null);  97 Residual</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Null Deviance:	    89.51 </a:t>
            </a:r>
          </a:p>
          <a:p>
            <a:r>
              <a:rPr kumimoji="1" lang="en-US" altLang="ja-JP" sz="1000" dirty="0">
                <a:solidFill>
                  <a:schemeClr val="bg1"/>
                </a:solidFill>
                <a:latin typeface="EYInterstate Light" panose="02000506000000020004" pitchFamily="2" charset="0"/>
                <a:ea typeface="ＭＳ Ｐゴシック" panose="020B0600070205080204" pitchFamily="50" charset="-128"/>
              </a:rPr>
              <a:t>Residual Deviance: 84.81 	AIC: </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476.6</a:t>
            </a:r>
          </a:p>
        </p:txBody>
      </p:sp>
    </p:spTree>
    <p:extLst>
      <p:ext uri="{BB962C8B-B14F-4D97-AF65-F5344CB8AC3E}">
        <p14:creationId xmlns:p14="http://schemas.microsoft.com/office/powerpoint/2010/main" val="39235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4.2 </a:t>
            </a:r>
            <a:r>
              <a:rPr kumimoji="1" lang="ja-JP" altLang="en-US" dirty="0" smtClean="0"/>
              <a:t>統計モデルのあてはまりの悪さ：逸脱度</a:t>
            </a:r>
            <a:endParaRPr kumimoji="1" lang="ja-JP" altLang="en-US" dirty="0"/>
          </a:p>
        </p:txBody>
      </p:sp>
      <p:sp>
        <p:nvSpPr>
          <p:cNvPr id="3" name="コンテンツ プレースホルダー 2"/>
          <p:cNvSpPr>
            <a:spLocks noGrp="1"/>
          </p:cNvSpPr>
          <p:nvPr>
            <p:ph idx="1"/>
          </p:nvPr>
        </p:nvSpPr>
        <p:spPr/>
        <p:txBody>
          <a:bodyPr/>
          <a:lstStyle/>
          <a:p>
            <a:r>
              <a:rPr kumimoji="1" lang="ja-JP" altLang="en-US" sz="1200" dirty="0" smtClean="0"/>
              <a:t>残差逸脱度</a:t>
            </a:r>
            <a:r>
              <a:rPr kumimoji="1" lang="en-US" altLang="ja-JP" sz="1200" dirty="0" smtClean="0"/>
              <a:t>(</a:t>
            </a:r>
            <a:r>
              <a:rPr kumimoji="1" lang="en-US" altLang="ja-JP" sz="1200" u="sng" dirty="0" smtClean="0"/>
              <a:t>R</a:t>
            </a:r>
            <a:r>
              <a:rPr kumimoji="1" lang="en-US" altLang="ja-JP" sz="1200" dirty="0" smtClean="0"/>
              <a:t>esidual </a:t>
            </a:r>
            <a:r>
              <a:rPr kumimoji="1" lang="en-US" altLang="ja-JP" sz="1200" u="sng" dirty="0" smtClean="0"/>
              <a:t>D</a:t>
            </a:r>
            <a:r>
              <a:rPr kumimoji="1" lang="en-US" altLang="ja-JP" sz="1200" dirty="0" smtClean="0"/>
              <a:t>eviance)</a:t>
            </a:r>
            <a:r>
              <a:rPr kumimoji="1" lang="ja-JP" altLang="en-US" sz="1200" dirty="0" smtClean="0"/>
              <a:t>は、以下のとおり</a:t>
            </a:r>
            <a:endParaRPr kumimoji="1" lang="en-US" altLang="ja-JP" sz="1200" dirty="0" smtClean="0"/>
          </a:p>
          <a:p>
            <a:pPr lvl="1"/>
            <a:r>
              <a:rPr lang="en-US" altLang="ja-JP" sz="1200" dirty="0" smtClean="0"/>
              <a:t>RD = (1) D – (2) (</a:t>
            </a:r>
            <a:r>
              <a:rPr lang="ja-JP" altLang="en-US" sz="1200" dirty="0" smtClean="0"/>
              <a:t>ポアソン分布モデルで可能な最小逸脱度</a:t>
            </a:r>
            <a:r>
              <a:rPr lang="en-US" altLang="ja-JP" sz="1200" dirty="0" smtClean="0"/>
              <a:t>)</a:t>
            </a:r>
          </a:p>
          <a:p>
            <a:pPr lvl="2"/>
            <a:r>
              <a:rPr kumimoji="1" lang="en-US" altLang="ja-JP" sz="1200" dirty="0" smtClean="0"/>
              <a:t>(2)</a:t>
            </a:r>
            <a:r>
              <a:rPr kumimoji="1" lang="ja-JP" altLang="en-US" sz="1200" dirty="0" smtClean="0"/>
              <a:t>はフルモデル </a:t>
            </a:r>
            <a:r>
              <a:rPr kumimoji="1" lang="en-US" altLang="ja-JP" sz="1200" dirty="0" smtClean="0"/>
              <a:t>(Full model)</a:t>
            </a:r>
            <a:r>
              <a:rPr kumimoji="1" lang="ja-JP" altLang="en-US" sz="1200" dirty="0" err="1" smtClean="0"/>
              <a:t>での</a:t>
            </a:r>
            <a:r>
              <a:rPr kumimoji="1" lang="ja-JP" altLang="en-US" sz="1200" dirty="0" smtClean="0"/>
              <a:t>モデルの逸脱度</a:t>
            </a:r>
            <a:endParaRPr kumimoji="1" lang="en-US" altLang="ja-JP" sz="1200" dirty="0" smtClean="0"/>
          </a:p>
          <a:p>
            <a:pPr lvl="2"/>
            <a:endParaRPr lang="en-US" altLang="ja-JP" sz="1200" dirty="0"/>
          </a:p>
          <a:p>
            <a:pPr lvl="2"/>
            <a:endParaRPr kumimoji="1" lang="en-US" altLang="ja-JP" sz="1200" dirty="0" smtClean="0"/>
          </a:p>
          <a:p>
            <a:pPr lvl="2"/>
            <a:endParaRPr lang="en-US" altLang="ja-JP" sz="1200" dirty="0"/>
          </a:p>
          <a:p>
            <a:pPr lvl="2"/>
            <a:endParaRPr kumimoji="1" lang="en-US" altLang="ja-JP" sz="1200" dirty="0" smtClean="0"/>
          </a:p>
          <a:p>
            <a:pPr lvl="2"/>
            <a:endParaRPr lang="en-US" altLang="ja-JP" sz="1200" dirty="0"/>
          </a:p>
          <a:p>
            <a:pPr lvl="1"/>
            <a:r>
              <a:rPr lang="ja-JP" altLang="en-US" sz="1200" dirty="0" smtClean="0"/>
              <a:t>右図のとおり、逸脱度が最大となるのは、「もっともあてはまりの悪いモデル」の場合で、観測データに対するポアソン回帰の場合では、パラメータ数の少ない </a:t>
            </a:r>
            <a:r>
              <a:rPr lang="en-US" altLang="ja-JP" sz="1200" dirty="0" smtClean="0"/>
              <a:t>λ = </a:t>
            </a:r>
            <a:r>
              <a:rPr lang="en-US" altLang="ja-JP" sz="1200" dirty="0" err="1" smtClean="0"/>
              <a:t>exp</a:t>
            </a:r>
            <a:r>
              <a:rPr lang="en-US" altLang="ja-JP" sz="1200" dirty="0" smtClean="0"/>
              <a:t> (β</a:t>
            </a:r>
            <a:r>
              <a:rPr lang="en-US" altLang="ja-JP" sz="1200" baseline="-25000" dirty="0" smtClean="0"/>
              <a:t>1</a:t>
            </a:r>
            <a:r>
              <a:rPr lang="en-US" altLang="ja-JP" sz="1200" dirty="0" smtClean="0"/>
              <a:t>)</a:t>
            </a:r>
            <a:r>
              <a:rPr lang="ja-JP" altLang="en-US" sz="1200" dirty="0" smtClean="0"/>
              <a:t>モデル（</a:t>
            </a:r>
            <a:r>
              <a:rPr lang="en-US" altLang="ja-JP" sz="1200" dirty="0" smtClean="0"/>
              <a:t>Null Model</a:t>
            </a:r>
            <a:r>
              <a:rPr lang="ja-JP" altLang="en-US" sz="1200" dirty="0" smtClean="0"/>
              <a:t>）になる</a:t>
            </a:r>
            <a:endParaRPr lang="en-US" altLang="ja-JP" sz="1200" dirty="0" smtClean="0"/>
          </a:p>
          <a:p>
            <a:pPr lvl="1"/>
            <a:r>
              <a:rPr lang="ja-JP" altLang="en-US" sz="1200" dirty="0" smtClean="0"/>
              <a:t>パラメータ</a:t>
            </a:r>
            <a:r>
              <a:rPr lang="en-US" altLang="ja-JP" sz="1200" dirty="0" smtClean="0"/>
              <a:t>K</a:t>
            </a:r>
            <a:r>
              <a:rPr lang="ja-JP" altLang="en-US" sz="1200" dirty="0" smtClean="0"/>
              <a:t>さえ増やせば残差逸脱度は小さくなり、あてはまりが良くなる</a:t>
            </a:r>
            <a:endParaRPr lang="en-US" altLang="ja-JP" sz="1200" dirty="0" smtClean="0"/>
          </a:p>
          <a:p>
            <a:pPr lvl="1"/>
            <a:endParaRPr kumimoji="1" lang="ja-JP" altLang="en-US" sz="1200" dirty="0"/>
          </a:p>
        </p:txBody>
      </p:sp>
      <p:grpSp>
        <p:nvGrpSpPr>
          <p:cNvPr id="29" name="グループ化 28"/>
          <p:cNvGrpSpPr/>
          <p:nvPr/>
        </p:nvGrpSpPr>
        <p:grpSpPr>
          <a:xfrm>
            <a:off x="5827379" y="1370522"/>
            <a:ext cx="1824192" cy="1922746"/>
            <a:chOff x="4893187" y="1382319"/>
            <a:chExt cx="1824192" cy="1922746"/>
          </a:xfrm>
        </p:grpSpPr>
        <p:cxnSp>
          <p:nvCxnSpPr>
            <p:cNvPr id="5" name="直線矢印コネクタ 4"/>
            <p:cNvCxnSpPr/>
            <p:nvPr/>
          </p:nvCxnSpPr>
          <p:spPr>
            <a:xfrm>
              <a:off x="5802488" y="1546578"/>
              <a:ext cx="0" cy="1634067"/>
            </a:xfrm>
            <a:prstGeom prst="straightConnector1">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H="1">
              <a:off x="6045196" y="1698978"/>
              <a:ext cx="4" cy="1481667"/>
            </a:xfrm>
            <a:prstGeom prst="straightConnector1">
              <a:avLst/>
            </a:prstGeom>
            <a:ln w="952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H="1">
              <a:off x="5542841" y="1449388"/>
              <a:ext cx="3" cy="1813101"/>
            </a:xfrm>
            <a:prstGeom prst="line">
              <a:avLst/>
            </a:prstGeom>
            <a:ln w="9525">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5542841" y="1546578"/>
              <a:ext cx="502355" cy="0"/>
            </a:xfrm>
            <a:prstGeom prst="line">
              <a:avLst/>
            </a:prstGeom>
            <a:ln w="9525">
              <a:solidFill>
                <a:schemeClr val="accent1"/>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5542844" y="3180645"/>
              <a:ext cx="654752" cy="0"/>
            </a:xfrm>
            <a:prstGeom prst="line">
              <a:avLst/>
            </a:prstGeom>
            <a:ln w="9525">
              <a:solidFill>
                <a:schemeClr val="accent1"/>
              </a:solidFill>
              <a:prstDash val="lgDash"/>
              <a:tailEnd type="none"/>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a:off x="5548484" y="1698978"/>
              <a:ext cx="649112" cy="0"/>
            </a:xfrm>
            <a:prstGeom prst="line">
              <a:avLst/>
            </a:prstGeom>
            <a:ln w="9525">
              <a:solidFill>
                <a:schemeClr val="accent1"/>
              </a:solidFill>
              <a:prstDash val="lgDash"/>
              <a:tailEnd type="non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4897312" y="2312376"/>
              <a:ext cx="612100" cy="246221"/>
            </a:xfrm>
            <a:prstGeom prst="rect">
              <a:avLst/>
            </a:prstGeom>
            <a:noFill/>
          </p:spPr>
          <p:txBody>
            <a:bodyPr wrap="square" lIns="0" tIns="36576" rIns="0" bIns="0" rtlCol="0">
              <a:spAutoFit/>
            </a:bodyPr>
            <a:lstStyle/>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Deviance</a:t>
              </a:r>
            </a:p>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800" dirty="0" err="1" smtClean="0">
                  <a:solidFill>
                    <a:schemeClr val="bg1"/>
                  </a:solidFill>
                  <a:latin typeface="EYInterstate Light" panose="02000506000000020004" pitchFamily="2" charset="0"/>
                  <a:ea typeface="ＭＳ Ｐゴシック" panose="020B0600070205080204" pitchFamily="50" charset="-128"/>
                </a:rPr>
                <a:t>2log</a:t>
              </a: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 L*</a:t>
              </a:r>
              <a:endParaRPr kumimoji="1" lang="ja-JP" altLang="en-US" sz="800" dirty="0" err="1" smtClean="0">
                <a:solidFill>
                  <a:schemeClr val="bg1"/>
                </a:solidFill>
                <a:latin typeface="EYInterstate Light" panose="02000506000000020004" pitchFamily="2" charset="0"/>
                <a:ea typeface="ＭＳ Ｐゴシック" panose="020B0600070205080204" pitchFamily="50" charset="-128"/>
              </a:endParaRPr>
            </a:p>
          </p:txBody>
        </p:sp>
        <p:sp>
          <p:nvSpPr>
            <p:cNvPr id="22" name="テキスト ボックス 21"/>
            <p:cNvSpPr txBox="1"/>
            <p:nvPr/>
          </p:nvSpPr>
          <p:spPr>
            <a:xfrm>
              <a:off x="4900184" y="3058844"/>
              <a:ext cx="612100" cy="246221"/>
            </a:xfrm>
            <a:prstGeom prst="rect">
              <a:avLst/>
            </a:prstGeom>
            <a:noFill/>
          </p:spPr>
          <p:txBody>
            <a:bodyPr wrap="square" lIns="0" tIns="36576" rIns="0" bIns="0" rtlCol="0">
              <a:spAutoFit/>
            </a:bodyPr>
            <a:lstStyle/>
            <a:p>
              <a:pPr algn="r">
                <a:lnSpc>
                  <a:spcPct val="85000"/>
                </a:lnSpc>
                <a:buClr>
                  <a:schemeClr val="accent2"/>
                </a:buClr>
                <a:buSzPct val="70000"/>
              </a:pPr>
              <a:r>
                <a:rPr kumimoji="1" lang="ja-JP" altLang="en-US" sz="800" dirty="0" smtClean="0">
                  <a:solidFill>
                    <a:schemeClr val="bg1"/>
                  </a:solidFill>
                  <a:latin typeface="EYInterstate Light" panose="02000506000000020004" pitchFamily="2" charset="0"/>
                  <a:ea typeface="ＭＳ Ｐゴシック" panose="020B0600070205080204" pitchFamily="50" charset="-128"/>
                </a:rPr>
                <a:t>最小逸脱度</a:t>
              </a: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385.8</a:t>
              </a:r>
              <a:endParaRPr kumimoji="1" lang="ja-JP" altLang="en-US" sz="800" dirty="0" err="1" smtClean="0">
                <a:solidFill>
                  <a:schemeClr val="bg1"/>
                </a:solidFill>
                <a:latin typeface="EYInterstate Light" panose="02000506000000020004" pitchFamily="2" charset="0"/>
                <a:ea typeface="ＭＳ Ｐゴシック" panose="020B0600070205080204" pitchFamily="50" charset="-128"/>
              </a:endParaRPr>
            </a:p>
          </p:txBody>
        </p:sp>
        <p:sp>
          <p:nvSpPr>
            <p:cNvPr id="23" name="テキスト ボックス 22"/>
            <p:cNvSpPr txBox="1"/>
            <p:nvPr/>
          </p:nvSpPr>
          <p:spPr>
            <a:xfrm>
              <a:off x="4893187" y="1382319"/>
              <a:ext cx="612100" cy="350865"/>
            </a:xfrm>
            <a:prstGeom prst="rect">
              <a:avLst/>
            </a:prstGeom>
            <a:noFill/>
          </p:spPr>
          <p:txBody>
            <a:bodyPr wrap="square" lIns="0" tIns="36576" rIns="0" bIns="0" rtlCol="0">
              <a:spAutoFit/>
            </a:bodyPr>
            <a:lstStyle/>
            <a:p>
              <a:pPr algn="r">
                <a:lnSpc>
                  <a:spcPct val="85000"/>
                </a:lnSpc>
                <a:buClr>
                  <a:schemeClr val="accent2"/>
                </a:buClr>
                <a:buSzPct val="70000"/>
              </a:pPr>
              <a:r>
                <a:rPr kumimoji="1" lang="ja-JP" altLang="en-US" sz="800" dirty="0" smtClean="0">
                  <a:solidFill>
                    <a:schemeClr val="bg1"/>
                  </a:solidFill>
                  <a:latin typeface="EYInterstate Light" panose="02000506000000020004" pitchFamily="2" charset="0"/>
                  <a:ea typeface="ＭＳ Ｐゴシック" panose="020B0600070205080204" pitchFamily="50" charset="-128"/>
                </a:rPr>
                <a:t>最大の逸脱度</a:t>
              </a:r>
              <a:endParaRPr kumimoji="1" lang="en-US" altLang="ja-JP" sz="800" dirty="0" smtClean="0">
                <a:solidFill>
                  <a:schemeClr val="bg1"/>
                </a:solidFill>
                <a:latin typeface="EYInterstate Light" panose="02000506000000020004" pitchFamily="2" charset="0"/>
                <a:ea typeface="ＭＳ Ｐゴシック" panose="020B0600070205080204" pitchFamily="50" charset="-128"/>
              </a:endParaRPr>
            </a:p>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475.3</a:t>
              </a:r>
            </a:p>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470.8</a:t>
              </a:r>
              <a:endParaRPr kumimoji="1" lang="ja-JP" altLang="en-US" sz="800" dirty="0" err="1" smtClean="0">
                <a:solidFill>
                  <a:schemeClr val="bg1"/>
                </a:solidFill>
                <a:latin typeface="EYInterstate Light" panose="02000506000000020004" pitchFamily="2" charset="0"/>
                <a:ea typeface="ＭＳ Ｐゴシック" panose="020B0600070205080204" pitchFamily="50" charset="-128"/>
              </a:endParaRPr>
            </a:p>
          </p:txBody>
        </p:sp>
        <p:sp>
          <p:nvSpPr>
            <p:cNvPr id="24" name="テキスト ボックス 23"/>
            <p:cNvSpPr txBox="1"/>
            <p:nvPr/>
          </p:nvSpPr>
          <p:spPr>
            <a:xfrm>
              <a:off x="6102075" y="1474269"/>
              <a:ext cx="612100" cy="141577"/>
            </a:xfrm>
            <a:prstGeom prst="rect">
              <a:avLst/>
            </a:prstGeom>
            <a:noFill/>
          </p:spPr>
          <p:txBody>
            <a:bodyPr wrap="square" lIns="0" tIns="36576" rIns="0" bIns="0" rtlCol="0">
              <a:spAutoFit/>
            </a:bodyPr>
            <a:lstStyle/>
            <a:p>
              <a:pPr algn="r">
                <a:lnSpc>
                  <a:spcPct val="85000"/>
                </a:lnSpc>
                <a:buClr>
                  <a:schemeClr val="accent2"/>
                </a:buClr>
                <a:buSzPct val="70000"/>
              </a:pPr>
              <a:r>
                <a:rPr kumimoji="1" lang="ja-JP" altLang="en-US" sz="800" dirty="0" smtClean="0">
                  <a:solidFill>
                    <a:schemeClr val="bg1"/>
                  </a:solidFill>
                  <a:latin typeface="EYInterstate Light" panose="02000506000000020004" pitchFamily="2" charset="0"/>
                  <a:ea typeface="ＭＳ Ｐゴシック" panose="020B0600070205080204" pitchFamily="50" charset="-128"/>
                </a:rPr>
                <a:t>一定モデル</a:t>
              </a:r>
            </a:p>
          </p:txBody>
        </p:sp>
        <p:sp>
          <p:nvSpPr>
            <p:cNvPr id="25" name="テキスト ボックス 24"/>
            <p:cNvSpPr txBox="1"/>
            <p:nvPr/>
          </p:nvSpPr>
          <p:spPr>
            <a:xfrm>
              <a:off x="6105279" y="1618329"/>
              <a:ext cx="612100" cy="141577"/>
            </a:xfrm>
            <a:prstGeom prst="rect">
              <a:avLst/>
            </a:prstGeom>
            <a:noFill/>
          </p:spPr>
          <p:txBody>
            <a:bodyPr wrap="square" lIns="0" tIns="36576" rIns="0" bIns="0" rtlCol="0">
              <a:spAutoFit/>
            </a:bodyPr>
            <a:lstStyle/>
            <a:p>
              <a:pPr algn="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X</a:t>
              </a:r>
              <a:r>
                <a:rPr kumimoji="1" lang="ja-JP" altLang="en-US" sz="800" dirty="0" smtClean="0">
                  <a:solidFill>
                    <a:schemeClr val="bg1"/>
                  </a:solidFill>
                  <a:latin typeface="EYInterstate Light" panose="02000506000000020004" pitchFamily="2" charset="0"/>
                  <a:ea typeface="ＭＳ Ｐゴシック" panose="020B0600070205080204" pitchFamily="50" charset="-128"/>
                </a:rPr>
                <a:t>　モデル</a:t>
              </a:r>
            </a:p>
          </p:txBody>
        </p:sp>
        <p:sp>
          <p:nvSpPr>
            <p:cNvPr id="26" name="テキスト ボックス 25"/>
            <p:cNvSpPr txBox="1"/>
            <p:nvPr/>
          </p:nvSpPr>
          <p:spPr>
            <a:xfrm>
              <a:off x="6105279" y="3098390"/>
              <a:ext cx="612100" cy="141577"/>
            </a:xfrm>
            <a:prstGeom prst="rect">
              <a:avLst/>
            </a:prstGeom>
            <a:noFill/>
          </p:spPr>
          <p:txBody>
            <a:bodyPr wrap="square" lIns="0" tIns="36576" rIns="0" bIns="0" rtlCol="0">
              <a:spAutoFit/>
            </a:bodyPr>
            <a:lstStyle/>
            <a:p>
              <a:pPr algn="r">
                <a:lnSpc>
                  <a:spcPct val="85000"/>
                </a:lnSpc>
                <a:buClr>
                  <a:schemeClr val="accent2"/>
                </a:buClr>
                <a:buSzPct val="70000"/>
              </a:pPr>
              <a:r>
                <a:rPr kumimoji="1" lang="ja-JP" altLang="en-US" sz="800" dirty="0">
                  <a:solidFill>
                    <a:schemeClr val="bg1"/>
                  </a:solidFill>
                  <a:latin typeface="EYInterstate Light" panose="02000506000000020004" pitchFamily="2" charset="0"/>
                  <a:ea typeface="ＭＳ Ｐゴシック" panose="020B0600070205080204" pitchFamily="50" charset="-128"/>
                </a:rPr>
                <a:t>フル</a:t>
              </a:r>
              <a:r>
                <a:rPr kumimoji="1" lang="ja-JP" altLang="en-US" sz="800" dirty="0" smtClean="0">
                  <a:solidFill>
                    <a:schemeClr val="bg1"/>
                  </a:solidFill>
                  <a:latin typeface="EYInterstate Light" panose="02000506000000020004" pitchFamily="2" charset="0"/>
                  <a:ea typeface="ＭＳ Ｐゴシック" panose="020B0600070205080204" pitchFamily="50" charset="-128"/>
                </a:rPr>
                <a:t>モデル</a:t>
              </a:r>
            </a:p>
          </p:txBody>
        </p:sp>
        <p:sp>
          <p:nvSpPr>
            <p:cNvPr id="27" name="テキスト ボックス 26"/>
            <p:cNvSpPr txBox="1"/>
            <p:nvPr/>
          </p:nvSpPr>
          <p:spPr>
            <a:xfrm rot="16200000">
              <a:off x="5487289" y="2398932"/>
              <a:ext cx="1285730" cy="141577"/>
            </a:xfrm>
            <a:prstGeom prst="rect">
              <a:avLst/>
            </a:prstGeom>
            <a:noFill/>
          </p:spPr>
          <p:txBody>
            <a:bodyPr wrap="square" lIns="0" tIns="36576" rIns="0" bIns="0" rtlCol="0">
              <a:spAutoFit/>
            </a:bodyPr>
            <a:lstStyle/>
            <a:p>
              <a:pPr algn="ct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Residual deviance  85.0</a:t>
              </a:r>
              <a:endParaRPr kumimoji="1" lang="ja-JP" altLang="en-US" sz="800" dirty="0" smtClean="0">
                <a:solidFill>
                  <a:schemeClr val="bg1"/>
                </a:solidFill>
                <a:latin typeface="EYInterstate Light" panose="02000506000000020004" pitchFamily="2" charset="0"/>
                <a:ea typeface="ＭＳ Ｐゴシック" panose="020B0600070205080204" pitchFamily="50" charset="-128"/>
              </a:endParaRPr>
            </a:p>
          </p:txBody>
        </p:sp>
        <p:sp>
          <p:nvSpPr>
            <p:cNvPr id="28" name="テキスト ボックス 27"/>
            <p:cNvSpPr txBox="1"/>
            <p:nvPr/>
          </p:nvSpPr>
          <p:spPr>
            <a:xfrm rot="16200000">
              <a:off x="5236817" y="2437489"/>
              <a:ext cx="1285730" cy="141577"/>
            </a:xfrm>
            <a:prstGeom prst="rect">
              <a:avLst/>
            </a:prstGeom>
            <a:noFill/>
          </p:spPr>
          <p:txBody>
            <a:bodyPr wrap="square" lIns="0" tIns="36576" rIns="0" bIns="0" rtlCol="0">
              <a:spAutoFit/>
            </a:bodyPr>
            <a:lstStyle/>
            <a:p>
              <a:pPr algn="ctr">
                <a:lnSpc>
                  <a:spcPct val="85000"/>
                </a:lnSpc>
                <a:buClr>
                  <a:schemeClr val="accent2"/>
                </a:buClr>
                <a:buSzPct val="70000"/>
              </a:pPr>
              <a:r>
                <a:rPr kumimoji="1" lang="en-US" altLang="ja-JP" sz="800" dirty="0" smtClean="0">
                  <a:solidFill>
                    <a:schemeClr val="bg1"/>
                  </a:solidFill>
                  <a:latin typeface="EYInterstate Light" panose="02000506000000020004" pitchFamily="2" charset="0"/>
                  <a:ea typeface="ＭＳ Ｐゴシック" panose="020B0600070205080204" pitchFamily="50" charset="-128"/>
                </a:rPr>
                <a:t>Null deviance 89.5</a:t>
              </a:r>
              <a:endParaRPr kumimoji="1" lang="ja-JP" altLang="en-US" sz="800" dirty="0" smtClean="0">
                <a:solidFill>
                  <a:schemeClr val="bg1"/>
                </a:solidFill>
                <a:latin typeface="EYInterstate Light" panose="02000506000000020004" pitchFamily="2" charset="0"/>
                <a:ea typeface="ＭＳ Ｐゴシック" panose="020B0600070205080204" pitchFamily="50" charset="-128"/>
              </a:endParaRPr>
            </a:p>
          </p:txBody>
        </p:sp>
      </p:grpSp>
      <p:sp>
        <p:nvSpPr>
          <p:cNvPr id="30" name="正方形/長方形 29"/>
          <p:cNvSpPr/>
          <p:nvPr/>
        </p:nvSpPr>
        <p:spPr>
          <a:xfrm>
            <a:off x="819679" y="2112618"/>
            <a:ext cx="4769118" cy="100216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s-ES" altLang="ja-JP" sz="1000" dirty="0">
                <a:solidFill>
                  <a:srgbClr val="0000FF"/>
                </a:solidFill>
                <a:latin typeface="EYInterstate Light" panose="02000506000000020004" pitchFamily="2" charset="0"/>
                <a:ea typeface="ＭＳ Ｐゴシック" panose="020B0600070205080204" pitchFamily="50" charset="-128"/>
              </a:rPr>
              <a:t>&gt; sum(log(</a:t>
            </a:r>
            <a:r>
              <a:rPr kumimoji="1" lang="es-ES" altLang="ja-JP" sz="1000" dirty="0" err="1">
                <a:solidFill>
                  <a:srgbClr val="0000FF"/>
                </a:solidFill>
                <a:latin typeface="EYInterstate Light" panose="02000506000000020004" pitchFamily="2" charset="0"/>
                <a:ea typeface="ＭＳ Ｐゴシック" panose="020B0600070205080204" pitchFamily="50" charset="-128"/>
              </a:rPr>
              <a:t>dpois</a:t>
            </a:r>
            <a:r>
              <a:rPr kumimoji="1" lang="es-ES" altLang="ja-JP" sz="1000" dirty="0">
                <a:solidFill>
                  <a:srgbClr val="0000FF"/>
                </a:solidFill>
                <a:latin typeface="EYInterstate Light" panose="02000506000000020004" pitchFamily="2" charset="0"/>
                <a:ea typeface="ＭＳ Ｐゴシック" panose="020B0600070205080204" pitchFamily="50" charset="-128"/>
              </a:rPr>
              <a:t>(</a:t>
            </a:r>
            <a:r>
              <a:rPr kumimoji="1" lang="es-ES" altLang="ja-JP" sz="1000" dirty="0" err="1">
                <a:solidFill>
                  <a:srgbClr val="0000FF"/>
                </a:solidFill>
                <a:latin typeface="EYInterstate Light" panose="02000506000000020004" pitchFamily="2" charset="0"/>
                <a:ea typeface="ＭＳ Ｐゴシック" panose="020B0600070205080204" pitchFamily="50" charset="-128"/>
              </a:rPr>
              <a:t>d$y</a:t>
            </a:r>
            <a:r>
              <a:rPr kumimoji="1" lang="es-ES" altLang="ja-JP" sz="1000" dirty="0">
                <a:solidFill>
                  <a:srgbClr val="0000FF"/>
                </a:solidFill>
                <a:latin typeface="EYInterstate Light" panose="02000506000000020004" pitchFamily="2" charset="0"/>
                <a:ea typeface="ＭＳ Ｐゴシック" panose="020B0600070205080204" pitchFamily="50" charset="-128"/>
              </a:rPr>
              <a:t>, lambda =</a:t>
            </a:r>
            <a:r>
              <a:rPr kumimoji="1" lang="es-ES" altLang="ja-JP" sz="1000" dirty="0" err="1">
                <a:solidFill>
                  <a:srgbClr val="0000FF"/>
                </a:solidFill>
                <a:latin typeface="EYInterstate Light" panose="02000506000000020004" pitchFamily="2" charset="0"/>
                <a:ea typeface="ＭＳ Ｐゴシック" panose="020B0600070205080204" pitchFamily="50" charset="-128"/>
              </a:rPr>
              <a:t>d$y</a:t>
            </a:r>
            <a:r>
              <a:rPr kumimoji="1" lang="es-ES" altLang="ja-JP" sz="1000" dirty="0">
                <a:solidFill>
                  <a:srgbClr val="0000FF"/>
                </a:solidFill>
                <a:latin typeface="EYInterstate Light" panose="02000506000000020004" pitchFamily="2" charset="0"/>
                <a:ea typeface="ＭＳ Ｐゴシック" panose="020B0600070205080204" pitchFamily="50" charset="-128"/>
              </a:rPr>
              <a:t>)))</a:t>
            </a:r>
          </a:p>
          <a:p>
            <a:r>
              <a:rPr kumimoji="1" lang="es-ES" altLang="ja-JP" sz="1000" dirty="0">
                <a:solidFill>
                  <a:schemeClr val="bg1"/>
                </a:solidFill>
                <a:latin typeface="EYInterstate Light" panose="02000506000000020004" pitchFamily="2" charset="0"/>
                <a:ea typeface="ＭＳ Ｐゴシック" panose="020B0600070205080204" pitchFamily="50" charset="-128"/>
              </a:rPr>
              <a:t>[1] -</a:t>
            </a:r>
            <a:r>
              <a:rPr kumimoji="1" lang="es-ES" altLang="ja-JP" sz="1000" dirty="0" smtClean="0">
                <a:solidFill>
                  <a:schemeClr val="bg1"/>
                </a:solidFill>
                <a:latin typeface="EYInterstate Light" panose="02000506000000020004" pitchFamily="2" charset="0"/>
                <a:ea typeface="ＭＳ Ｐゴシック" panose="020B0600070205080204" pitchFamily="50" charset="-128"/>
              </a:rPr>
              <a:t>192.8898 **</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そのため、</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D  = -2 log L* = 385.8 / RD = 475.3 – 385.8 = 85.0 </a:t>
            </a:r>
            <a:endParaRPr kumimoji="1" lang="es-ES" altLang="ja-JP" sz="1000" dirty="0" smtClean="0">
              <a:solidFill>
                <a:srgbClr val="2C973E"/>
              </a:solidFill>
              <a:latin typeface="EYInterstate Light" panose="02000506000000020004" pitchFamily="2" charset="0"/>
              <a:ea typeface="ＭＳ Ｐゴシック" panose="020B0600070205080204" pitchFamily="50" charset="-128"/>
            </a:endParaRPr>
          </a:p>
          <a:p>
            <a:r>
              <a:rPr kumimoji="1" lang="es-E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Full model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の逸脱度</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(D)</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を計算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最小の残差逸脱度</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(RD)</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を計算</a:t>
            </a:r>
            <a:endParaRPr kumimoji="1" lang="es-E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depois</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関数：</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100</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個のデータ</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yi</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に対して平均を</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[λ]</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とおいたときの対数尤度の輪を算出している。ポアソン分布は、分散をゼロにできないため、各</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i</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の観測値と平均が一致しても</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log L* = 0</a:t>
            </a:r>
            <a:r>
              <a:rPr kumimoji="1" lang="ja-JP" altLang="en-US" sz="1000" dirty="0" smtClean="0">
                <a:solidFill>
                  <a:schemeClr val="bg1"/>
                </a:solidFill>
                <a:latin typeface="EYInterstate Light" panose="02000506000000020004" pitchFamily="2" charset="0"/>
                <a:ea typeface="ＭＳ Ｐゴシック" panose="020B0600070205080204" pitchFamily="50" charset="-128"/>
              </a:rPr>
              <a:t>とはならない。</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sp>
        <p:nvSpPr>
          <p:cNvPr id="32" name="正方形/長方形 31"/>
          <p:cNvSpPr/>
          <p:nvPr/>
        </p:nvSpPr>
        <p:spPr>
          <a:xfrm>
            <a:off x="827087" y="4108916"/>
            <a:ext cx="7862887" cy="2013472"/>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&gt;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fit.null</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 &lt;-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glm</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 (formula = y ~ 1, family =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poisson</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 data =d)</a:t>
            </a:r>
          </a:p>
          <a:p>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&gt; </a:t>
            </a:r>
            <a:r>
              <a:rPr kumimoji="1" lang="en-US" altLang="ja-JP" sz="1000" dirty="0" err="1" smtClean="0">
                <a:solidFill>
                  <a:srgbClr val="0000FF"/>
                </a:solidFill>
                <a:latin typeface="EYInterstate Light" panose="02000506000000020004" pitchFamily="2" charset="0"/>
                <a:ea typeface="ＭＳ Ｐゴシック" panose="020B0600070205080204" pitchFamily="50" charset="-128"/>
              </a:rPr>
              <a:t>fit.null</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err="1" smtClean="0">
                <a:solidFill>
                  <a:srgbClr val="2C973E"/>
                </a:solidFill>
                <a:latin typeface="EYInterstate Light" panose="02000506000000020004" pitchFamily="2" charset="0"/>
                <a:ea typeface="ＭＳ Ｐゴシック" panose="020B0600070205080204" pitchFamily="50" charset="-128"/>
              </a:rPr>
              <a:t>fit.null</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に</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GLM</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推定結果を格納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 </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切片</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β</a:t>
            </a:r>
            <a:r>
              <a:rPr kumimoji="1" lang="en-US" altLang="ja-JP" sz="1000" baseline="-25000" dirty="0" smtClean="0">
                <a:solidFill>
                  <a:srgbClr val="2C973E"/>
                </a:solidFill>
                <a:latin typeface="EYInterstate Light" panose="02000506000000020004" pitchFamily="2" charset="0"/>
                <a:ea typeface="ＭＳ Ｐゴシック" panose="020B0600070205080204" pitchFamily="50" charset="-128"/>
              </a:rPr>
              <a:t>1</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は</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2.06</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Call: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glm</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(formula = y ~ 1, family = </a:t>
            </a:r>
            <a:r>
              <a:rPr kumimoji="1" lang="en-US" altLang="ja-JP" sz="1000" dirty="0" err="1" smtClean="0">
                <a:solidFill>
                  <a:schemeClr val="bg1"/>
                </a:solidFill>
                <a:latin typeface="EYInterstate Light" panose="02000506000000020004" pitchFamily="2" charset="0"/>
                <a:ea typeface="ＭＳ Ｐゴシック" panose="020B0600070205080204" pitchFamily="50" charset="-128"/>
              </a:rPr>
              <a:t>poisson</a:t>
            </a:r>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data = d)</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Coefficients:</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(Intercept)  </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      2.058  </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Degrees of Freedom: 99 Total (i.e. Null);  99 Residual</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Null Deviance:	    89.51 </a:t>
            </a:r>
          </a:p>
          <a:p>
            <a:r>
              <a:rPr kumimoji="1" lang="en-US" altLang="ja-JP" sz="1000" dirty="0" smtClean="0">
                <a:solidFill>
                  <a:schemeClr val="bg1"/>
                </a:solidFill>
                <a:latin typeface="EYInterstate Light" panose="02000506000000020004" pitchFamily="2" charset="0"/>
                <a:ea typeface="ＭＳ Ｐゴシック" panose="020B0600070205080204" pitchFamily="50" charset="-128"/>
              </a:rPr>
              <a:t>Residual Deviance: 89.51 	AIC: 477.3</a:t>
            </a:r>
          </a:p>
          <a:p>
            <a:endParaRPr kumimoji="1" lang="en-US" altLang="ja-JP" sz="1000" dirty="0">
              <a:solidFill>
                <a:srgbClr val="0000FF"/>
              </a:solidFill>
              <a:latin typeface="EYInterstate Light" panose="02000506000000020004" pitchFamily="2" charset="0"/>
              <a:ea typeface="ＭＳ Ｐゴシック" panose="020B0600070205080204" pitchFamily="50" charset="-128"/>
            </a:endParaRPr>
          </a:p>
          <a:p>
            <a:r>
              <a:rPr kumimoji="1" lang="en-US" altLang="ja-JP" sz="1000" dirty="0">
                <a:solidFill>
                  <a:srgbClr val="0000FF"/>
                </a:solidFill>
                <a:latin typeface="EYInterstate Light" panose="02000506000000020004" pitchFamily="2" charset="0"/>
                <a:ea typeface="ＭＳ Ｐゴシック" panose="020B0600070205080204" pitchFamily="50" charset="-128"/>
              </a:rPr>
              <a:t>&gt; </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logLik</a:t>
            </a:r>
            <a:r>
              <a:rPr kumimoji="1" lang="en-US" altLang="ja-JP" sz="1000" dirty="0">
                <a:solidFill>
                  <a:srgbClr val="0000FF"/>
                </a:solidFill>
                <a:latin typeface="EYInterstate Light" panose="02000506000000020004" pitchFamily="2" charset="0"/>
                <a:ea typeface="ＭＳ Ｐゴシック" panose="020B0600070205080204" pitchFamily="50" charset="-128"/>
              </a:rPr>
              <a:t>(</a:t>
            </a:r>
            <a:r>
              <a:rPr kumimoji="1" lang="en-US" altLang="ja-JP" sz="1000" dirty="0" err="1">
                <a:solidFill>
                  <a:srgbClr val="0000FF"/>
                </a:solidFill>
                <a:latin typeface="EYInterstate Light" panose="02000506000000020004" pitchFamily="2" charset="0"/>
                <a:ea typeface="ＭＳ Ｐゴシック" panose="020B0600070205080204" pitchFamily="50" charset="-128"/>
              </a:rPr>
              <a:t>fit.null</a:t>
            </a:r>
            <a:r>
              <a:rPr kumimoji="1" lang="en-US" altLang="ja-JP" sz="1000" dirty="0" smtClean="0">
                <a:solidFill>
                  <a:srgbClr val="0000FF"/>
                </a:solidFill>
                <a:latin typeface="EYInterstate Light" panose="02000506000000020004" pitchFamily="2" charset="0"/>
                <a:ea typeface="ＭＳ Ｐゴシック" panose="020B0600070205080204" pitchFamily="50" charset="-128"/>
              </a:rPr>
              <a:t>) </a:t>
            </a:r>
            <a:r>
              <a:rPr kumimoji="1" lang="en-US" altLang="ja-JP" sz="1000" dirty="0" smtClean="0">
                <a:solidFill>
                  <a:srgbClr val="2C973E"/>
                </a:solidFill>
                <a:latin typeface="EYInterstate Light" panose="02000506000000020004" pitchFamily="2" charset="0"/>
                <a:ea typeface="ＭＳ Ｐゴシック" panose="020B0600070205080204" pitchFamily="50" charset="-128"/>
              </a:rPr>
              <a:t>#</a:t>
            </a:r>
            <a:r>
              <a:rPr kumimoji="1" lang="ja-JP" altLang="en-US" sz="1000" dirty="0" smtClean="0">
                <a:solidFill>
                  <a:srgbClr val="2C973E"/>
                </a:solidFill>
                <a:latin typeface="EYInterstate Light" panose="02000506000000020004" pitchFamily="2" charset="0"/>
                <a:ea typeface="ＭＳ Ｐゴシック" panose="020B0600070205080204" pitchFamily="50" charset="-128"/>
              </a:rPr>
              <a:t>一定モデルの対数尤度</a:t>
            </a:r>
            <a:endParaRPr kumimoji="1" lang="en-US" altLang="ja-JP" sz="1000" dirty="0">
              <a:solidFill>
                <a:srgbClr val="2C973E"/>
              </a:solidFill>
              <a:latin typeface="EYInterstate Light" panose="02000506000000020004" pitchFamily="2" charset="0"/>
              <a:ea typeface="ＭＳ Ｐゴシック" panose="020B0600070205080204" pitchFamily="50" charset="-128"/>
            </a:endParaRPr>
          </a:p>
          <a:p>
            <a:r>
              <a:rPr kumimoji="1" lang="en-US" altLang="ja-JP" sz="1000" dirty="0">
                <a:solidFill>
                  <a:schemeClr val="bg1"/>
                </a:solidFill>
                <a:latin typeface="EYInterstate Light" panose="02000506000000020004" pitchFamily="2" charset="0"/>
                <a:ea typeface="ＭＳ Ｐゴシック" panose="020B0600070205080204" pitchFamily="50" charset="-128"/>
              </a:rPr>
              <a:t>'log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Lik</a:t>
            </a:r>
            <a:r>
              <a:rPr kumimoji="1" lang="en-US" altLang="ja-JP" sz="1000" dirty="0">
                <a:solidFill>
                  <a:schemeClr val="bg1"/>
                </a:solidFill>
                <a:latin typeface="EYInterstate Light" panose="02000506000000020004" pitchFamily="2" charset="0"/>
                <a:ea typeface="ＭＳ Ｐゴシック" panose="020B0600070205080204" pitchFamily="50" charset="-128"/>
              </a:rPr>
              <a:t>.' -237.6432 (</a:t>
            </a:r>
            <a:r>
              <a:rPr kumimoji="1" lang="en-US" altLang="ja-JP" sz="1000" dirty="0" err="1">
                <a:solidFill>
                  <a:schemeClr val="bg1"/>
                </a:solidFill>
                <a:latin typeface="EYInterstate Light" panose="02000506000000020004" pitchFamily="2" charset="0"/>
                <a:ea typeface="ＭＳ Ｐゴシック" panose="020B0600070205080204" pitchFamily="50" charset="-128"/>
              </a:rPr>
              <a:t>df</a:t>
            </a:r>
            <a:r>
              <a:rPr kumimoji="1" lang="en-US" altLang="ja-JP" sz="1000" dirty="0">
                <a:solidFill>
                  <a:schemeClr val="bg1"/>
                </a:solidFill>
                <a:latin typeface="EYInterstate Light" panose="02000506000000020004" pitchFamily="2" charset="0"/>
                <a:ea typeface="ＭＳ Ｐゴシック" panose="020B0600070205080204" pitchFamily="50" charset="-128"/>
              </a:rPr>
              <a:t>=1)</a:t>
            </a:r>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a:p>
            <a:endParaRPr kumimoji="1" lang="en-US" altLang="ja-JP" sz="1000" dirty="0" smtClean="0">
              <a:solidFill>
                <a:schemeClr val="bg1"/>
              </a:solidFill>
              <a:latin typeface="EYInterstate Light" panose="02000506000000020004" pitchFamily="2" charset="0"/>
              <a:ea typeface="ＭＳ Ｐゴシック" panose="020B0600070205080204" pitchFamily="50" charset="-128"/>
            </a:endParaRPr>
          </a:p>
        </p:txBody>
      </p:sp>
      <p:graphicFrame>
        <p:nvGraphicFramePr>
          <p:cNvPr id="34" name="表 33"/>
          <p:cNvGraphicFramePr>
            <a:graphicFrameLocks noGrp="1"/>
          </p:cNvGraphicFramePr>
          <p:nvPr>
            <p:extLst>
              <p:ext uri="{D42A27DB-BD31-4B8C-83A1-F6EECF244321}">
                <p14:modId xmlns:p14="http://schemas.microsoft.com/office/powerpoint/2010/main" val="3905334457"/>
              </p:ext>
            </p:extLst>
          </p:nvPr>
        </p:nvGraphicFramePr>
        <p:xfrm>
          <a:off x="4402666" y="4690983"/>
          <a:ext cx="3905956" cy="1280160"/>
        </p:xfrm>
        <a:graphic>
          <a:graphicData uri="http://schemas.openxmlformats.org/drawingml/2006/table">
            <a:tbl>
              <a:tblPr firstRow="1" bandRow="1">
                <a:tableStyleId>{5C22544A-7EE6-4342-B048-85BDC9FD1C3A}</a:tableStyleId>
              </a:tblPr>
              <a:tblGrid>
                <a:gridCol w="1952978"/>
                <a:gridCol w="1952978"/>
              </a:tblGrid>
              <a:tr h="186158">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逸脱度の種類</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定義</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逸脱度</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-2 log L*</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最小逸脱度</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フルモデルをあてはめたときの</a:t>
                      </a:r>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残差逸脱度</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D</a:t>
                      </a:r>
                      <a:r>
                        <a:rPr kumimoji="1" lang="en-US" altLang="ja-JP" sz="800" b="0" baseline="0" dirty="0" smtClean="0">
                          <a:solidFill>
                            <a:schemeClr val="bg1"/>
                          </a:solidFill>
                          <a:latin typeface="EYInterstate Light" panose="02000506000000020004" pitchFamily="2" charset="0"/>
                          <a:ea typeface="ＭＳ Ｐゴシック" panose="020B0600070205080204" pitchFamily="50" charset="-128"/>
                        </a:rPr>
                        <a:t> – </a:t>
                      </a:r>
                      <a:r>
                        <a:rPr kumimoji="1" lang="ja-JP" altLang="en-US" sz="800" b="0" baseline="0" dirty="0" smtClean="0">
                          <a:solidFill>
                            <a:schemeClr val="bg1"/>
                          </a:solidFill>
                          <a:latin typeface="EYInterstate Light" panose="02000506000000020004" pitchFamily="2" charset="0"/>
                          <a:ea typeface="ＭＳ Ｐゴシック" panose="020B0600070205080204" pitchFamily="50" charset="-128"/>
                        </a:rPr>
                        <a:t>最小の</a:t>
                      </a:r>
                      <a:r>
                        <a:rPr kumimoji="1" lang="en-US" altLang="ja-JP" sz="800" b="0" baseline="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最大逸脱度</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Null model</a:t>
                      </a:r>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をあてはめたときの</a:t>
                      </a:r>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D</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r h="186158">
                <a:tc>
                  <a:txBody>
                    <a:bodyPr/>
                    <a:lstStyle/>
                    <a:p>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Null</a:t>
                      </a:r>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逸脱度</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c>
                  <a:txBody>
                    <a:bodyPr/>
                    <a:lstStyle/>
                    <a:p>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D</a:t>
                      </a:r>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最大値 </a:t>
                      </a:r>
                      <a:r>
                        <a:rPr kumimoji="1" lang="en-US" altLang="ja-JP" sz="800" b="0" dirty="0" smtClean="0">
                          <a:solidFill>
                            <a:schemeClr val="bg1"/>
                          </a:solidFill>
                          <a:latin typeface="EYInterstate Light" panose="02000506000000020004" pitchFamily="2" charset="0"/>
                          <a:ea typeface="ＭＳ Ｐゴシック" panose="020B0600070205080204" pitchFamily="50" charset="-128"/>
                        </a:rPr>
                        <a:t>– D</a:t>
                      </a:r>
                      <a:r>
                        <a:rPr kumimoji="1" lang="ja-JP" altLang="en-US" sz="800" b="0" dirty="0" smtClean="0">
                          <a:solidFill>
                            <a:schemeClr val="bg1"/>
                          </a:solidFill>
                          <a:latin typeface="EYInterstate Light" panose="02000506000000020004" pitchFamily="2" charset="0"/>
                          <a:ea typeface="ＭＳ Ｐゴシック" panose="020B0600070205080204" pitchFamily="50" charset="-128"/>
                        </a:rPr>
                        <a:t>最小値</a:t>
                      </a:r>
                      <a:endParaRPr kumimoji="1" lang="ja-JP" altLang="en-US" sz="8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2"/>
                    </a:solidFill>
                  </a:tcPr>
                </a:tc>
              </a:tr>
            </a:tbl>
          </a:graphicData>
        </a:graphic>
      </p:graphicFrame>
    </p:spTree>
    <p:extLst>
      <p:ext uri="{BB962C8B-B14F-4D97-AF65-F5344CB8AC3E}">
        <p14:creationId xmlns:p14="http://schemas.microsoft.com/office/powerpoint/2010/main" val="26502243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4.3 AIC – </a:t>
            </a:r>
            <a:r>
              <a:rPr kumimoji="1" lang="ja-JP" altLang="en-US" dirty="0" smtClean="0"/>
              <a:t>モデル選択基準</a:t>
            </a:r>
            <a:endParaRPr kumimoji="1" lang="ja-JP" altLang="en-US" dirty="0"/>
          </a:p>
        </p:txBody>
      </p:sp>
      <p:sp>
        <p:nvSpPr>
          <p:cNvPr id="3" name="コンテンツ プレースホルダー 2"/>
          <p:cNvSpPr>
            <a:spLocks noGrp="1"/>
          </p:cNvSpPr>
          <p:nvPr>
            <p:ph idx="1"/>
          </p:nvPr>
        </p:nvSpPr>
        <p:spPr/>
        <p:txBody>
          <a:bodyPr/>
          <a:lstStyle/>
          <a:p>
            <a:r>
              <a:rPr kumimoji="1" lang="en-US" altLang="ja-JP" sz="1200" dirty="0" err="1" smtClean="0"/>
              <a:t>Akaike</a:t>
            </a:r>
            <a:r>
              <a:rPr kumimoji="1" lang="en-US" altLang="ja-JP" sz="1200" dirty="0" smtClean="0"/>
              <a:t> Information Criteria</a:t>
            </a:r>
          </a:p>
          <a:p>
            <a:pPr lvl="1"/>
            <a:r>
              <a:rPr lang="ja-JP" altLang="en-US" dirty="0" smtClean="0"/>
              <a:t>パラメーター数が多い統計モデルほど、データへのあてはまりが良くなるが、「たまたま得られたデータへのあてはめ工場を目的とする特殊化」であり、統計モデルの「予測の良さ」を損なっている可能性あり</a:t>
            </a:r>
            <a:endParaRPr lang="en-US" altLang="ja-JP" dirty="0" smtClean="0"/>
          </a:p>
          <a:p>
            <a:pPr lvl="1"/>
            <a:r>
              <a:rPr kumimoji="1" lang="ja-JP" altLang="en-US" dirty="0" smtClean="0"/>
              <a:t>複数の統計モデルからモデル選択（</a:t>
            </a:r>
            <a:r>
              <a:rPr kumimoji="1" lang="en-US" altLang="ja-JP" dirty="0" smtClean="0"/>
              <a:t>model selection</a:t>
            </a:r>
            <a:r>
              <a:rPr kumimoji="1" lang="ja-JP" altLang="en-US" dirty="0" smtClean="0"/>
              <a:t>）をするにあたり、モデル選択基準（</a:t>
            </a:r>
            <a:r>
              <a:rPr kumimoji="1" lang="en-US" altLang="ja-JP" dirty="0" smtClean="0"/>
              <a:t>model selection criteria</a:t>
            </a:r>
            <a:r>
              <a:rPr kumimoji="1" lang="ja-JP" altLang="en-US" dirty="0" smtClean="0"/>
              <a:t>）の</a:t>
            </a:r>
            <a:r>
              <a:rPr kumimoji="1" lang="en-US" altLang="ja-JP" dirty="0" smtClean="0"/>
              <a:t>1</a:t>
            </a:r>
            <a:r>
              <a:rPr kumimoji="1" lang="ja-JP" altLang="en-US" dirty="0" err="1" smtClean="0"/>
              <a:t>つで</a:t>
            </a:r>
            <a:r>
              <a:rPr kumimoji="1" lang="ja-JP" altLang="en-US" dirty="0" smtClean="0"/>
              <a:t>ある</a:t>
            </a:r>
            <a:r>
              <a:rPr kumimoji="1" lang="en-US" altLang="ja-JP" dirty="0" smtClean="0"/>
              <a:t>AIC</a:t>
            </a:r>
            <a:r>
              <a:rPr kumimoji="1" lang="ja-JP" altLang="en-US" dirty="0" smtClean="0"/>
              <a:t>を考える</a:t>
            </a:r>
            <a:endParaRPr kumimoji="1" lang="en-US" altLang="ja-JP" dirty="0" smtClean="0"/>
          </a:p>
          <a:p>
            <a:pPr lvl="1"/>
            <a:r>
              <a:rPr lang="en-US" altLang="ja-JP" dirty="0" smtClean="0"/>
              <a:t>IAC </a:t>
            </a:r>
            <a:r>
              <a:rPr lang="ja-JP" altLang="en-US" dirty="0" smtClean="0"/>
              <a:t>は統計モデルのあてはまりの良さではなく、予測の良さ（</a:t>
            </a:r>
            <a:r>
              <a:rPr lang="en-US" altLang="ja-JP" dirty="0" smtClean="0"/>
              <a:t>goodness of prediction</a:t>
            </a:r>
            <a:r>
              <a:rPr lang="ja-JP" altLang="en-US" dirty="0" smtClean="0"/>
              <a:t>）を重視</a:t>
            </a:r>
            <a:endParaRPr lang="en-US" altLang="ja-JP" dirty="0" smtClean="0"/>
          </a:p>
          <a:p>
            <a:pPr lvl="1"/>
            <a:endParaRPr lang="en-US" altLang="ja-JP" dirty="0" smtClean="0"/>
          </a:p>
          <a:p>
            <a:pPr lvl="1"/>
            <a:endParaRPr kumimoji="1" lang="en-US" altLang="ja-JP" dirty="0"/>
          </a:p>
          <a:p>
            <a:pPr lvl="1"/>
            <a:r>
              <a:rPr kumimoji="1" lang="en-US" altLang="ja-JP" dirty="0" smtClean="0"/>
              <a:t>AIC</a:t>
            </a:r>
            <a:r>
              <a:rPr kumimoji="1" lang="ja-JP" altLang="en-US" dirty="0" smtClean="0"/>
              <a:t>が一番</a:t>
            </a:r>
            <a:r>
              <a:rPr kumimoji="1" lang="ja-JP" altLang="en-US" b="1" u="sng" dirty="0" smtClean="0"/>
              <a:t>小さい</a:t>
            </a:r>
            <a:r>
              <a:rPr kumimoji="1" lang="ja-JP" altLang="en-US" dirty="0" smtClean="0"/>
              <a:t>モデルが望ましい</a:t>
            </a:r>
            <a:endParaRPr kumimoji="1" lang="en-US" altLang="ja-JP" dirty="0" smtClean="0"/>
          </a:p>
          <a:p>
            <a:pPr lvl="1"/>
            <a:endParaRPr lang="en-US" altLang="ja-JP" dirty="0"/>
          </a:p>
          <a:p>
            <a:r>
              <a:rPr kumimoji="1" lang="ja-JP" altLang="en-US" dirty="0" smtClean="0"/>
              <a:t>例題</a:t>
            </a:r>
            <a:endParaRPr kumimoji="1" lang="en-US" altLang="ja-JP" dirty="0" smtClean="0"/>
          </a:p>
          <a:p>
            <a:pPr lvl="1" algn="l"/>
            <a:r>
              <a:rPr lang="ja-JP" altLang="en-US" dirty="0" smtClean="0"/>
              <a:t>第</a:t>
            </a:r>
            <a:r>
              <a:rPr lang="en-US" altLang="ja-JP" dirty="0" smtClean="0"/>
              <a:t>3</a:t>
            </a:r>
            <a:r>
              <a:rPr lang="ja-JP" altLang="en-US" dirty="0" smtClean="0"/>
              <a:t>章と同様の例題において、種子数 </a:t>
            </a:r>
            <a:r>
              <a:rPr lang="en-US" altLang="ja-JP" dirty="0" err="1" smtClean="0"/>
              <a:t>y</a:t>
            </a:r>
            <a:r>
              <a:rPr lang="en-US" altLang="ja-JP" baseline="-25000" dirty="0" err="1" smtClean="0"/>
              <a:t>i</a:t>
            </a:r>
            <a:r>
              <a:rPr lang="ja-JP" altLang="en-US" dirty="0" smtClean="0"/>
              <a:t>と</a:t>
            </a:r>
            <a:r>
              <a:rPr lang="en-US" altLang="ja-JP" dirty="0" smtClean="0"/>
              <a:t>x</a:t>
            </a:r>
            <a:r>
              <a:rPr lang="en-US" altLang="ja-JP" baseline="-25000" dirty="0" smtClean="0"/>
              <a:t>i</a:t>
            </a:r>
            <a:r>
              <a:rPr lang="ja-JP" altLang="en-US" dirty="0" smtClean="0"/>
              <a:t>がまったく関係ないケースを考える（ただし</a:t>
            </a:r>
            <a:r>
              <a:rPr lang="en-US" altLang="ja-JP" dirty="0" smtClean="0"/>
              <a:t>x</a:t>
            </a:r>
            <a:r>
              <a:rPr lang="en-US" altLang="ja-JP" baseline="-25000" dirty="0" smtClean="0"/>
              <a:t>i</a:t>
            </a:r>
            <a:r>
              <a:rPr lang="ja-JP" altLang="en-US" dirty="0" smtClean="0"/>
              <a:t>の効果ゼロは不明）</a:t>
            </a:r>
            <a:endParaRPr lang="en-US" altLang="ja-JP" dirty="0" smtClean="0"/>
          </a:p>
          <a:p>
            <a:pPr lvl="2" algn="l"/>
            <a:r>
              <a:rPr lang="ja-JP" altLang="en-US" dirty="0" smtClean="0"/>
              <a:t>ポアソン回帰モデル</a:t>
            </a:r>
            <a:endParaRPr lang="en-US" altLang="ja-JP" dirty="0" smtClean="0"/>
          </a:p>
          <a:p>
            <a:pPr lvl="3" algn="l"/>
            <a:r>
              <a:rPr lang="en-US" altLang="ja-JP" dirty="0" smtClean="0"/>
              <a:t>Log </a:t>
            </a:r>
            <a:r>
              <a:rPr lang="en-US" altLang="ja-JP" dirty="0" err="1" smtClean="0"/>
              <a:t>λi</a:t>
            </a:r>
            <a:r>
              <a:rPr lang="en-US" altLang="ja-JP" baseline="-25000" dirty="0" smtClean="0"/>
              <a:t> </a:t>
            </a:r>
            <a:r>
              <a:rPr lang="en-US" altLang="ja-JP" dirty="0" smtClean="0"/>
              <a:t>= β</a:t>
            </a:r>
            <a:r>
              <a:rPr lang="en-US" altLang="ja-JP" baseline="-25000" dirty="0" smtClean="0"/>
              <a:t>1 </a:t>
            </a:r>
            <a:r>
              <a:rPr lang="en-US" altLang="ja-JP" dirty="0" smtClean="0"/>
              <a:t>(</a:t>
            </a:r>
            <a:r>
              <a:rPr lang="ja-JP" altLang="en-US" dirty="0" smtClean="0"/>
              <a:t>一定モデル</a:t>
            </a:r>
            <a:r>
              <a:rPr lang="en-US" altLang="ja-JP" dirty="0" smtClean="0"/>
              <a:t>, k=1)</a:t>
            </a:r>
          </a:p>
          <a:p>
            <a:pPr lvl="3" algn="l"/>
            <a:r>
              <a:rPr lang="en-US" altLang="ja-JP" dirty="0"/>
              <a:t>Log </a:t>
            </a:r>
            <a:r>
              <a:rPr lang="en-US" altLang="ja-JP" dirty="0" err="1"/>
              <a:t>λi</a:t>
            </a:r>
            <a:r>
              <a:rPr lang="en-US" altLang="ja-JP" baseline="-25000" dirty="0"/>
              <a:t> </a:t>
            </a:r>
            <a:r>
              <a:rPr lang="en-US" altLang="ja-JP" dirty="0"/>
              <a:t>= </a:t>
            </a:r>
            <a:r>
              <a:rPr lang="en-US" altLang="ja-JP" dirty="0" smtClean="0"/>
              <a:t>β</a:t>
            </a:r>
            <a:r>
              <a:rPr lang="en-US" altLang="ja-JP" baseline="-25000" dirty="0" smtClean="0"/>
              <a:t>1 </a:t>
            </a:r>
            <a:r>
              <a:rPr lang="en-US" altLang="ja-JP" dirty="0" smtClean="0"/>
              <a:t>+ β</a:t>
            </a:r>
            <a:r>
              <a:rPr lang="en-US" altLang="ja-JP" baseline="-25000" dirty="0" smtClean="0"/>
              <a:t>2 </a:t>
            </a:r>
            <a:r>
              <a:rPr lang="en-US" altLang="ja-JP" dirty="0" smtClean="0"/>
              <a:t>(x</a:t>
            </a:r>
            <a:r>
              <a:rPr lang="ja-JP" altLang="en-US" dirty="0" smtClean="0"/>
              <a:t>モデル</a:t>
            </a:r>
            <a:r>
              <a:rPr lang="en-US" altLang="ja-JP" dirty="0" smtClean="0"/>
              <a:t>, k=2)</a:t>
            </a:r>
          </a:p>
          <a:p>
            <a:pPr lvl="3" algn="l">
              <a:tabLst>
                <a:tab pos="2606675" algn="l"/>
              </a:tabLst>
            </a:pPr>
            <a:r>
              <a:rPr lang="ja-JP" altLang="en-US" dirty="0" smtClean="0"/>
              <a:t>なお、一定モデルと</a:t>
            </a:r>
            <a:r>
              <a:rPr lang="en-US" altLang="ja-JP" dirty="0" smtClean="0"/>
              <a:t>x</a:t>
            </a:r>
            <a:r>
              <a:rPr lang="ja-JP" altLang="en-US" dirty="0" smtClean="0"/>
              <a:t>モデルの場合、一方のモデルが他方に含まれているため、</a:t>
            </a:r>
            <a:r>
              <a:rPr lang="en-US" altLang="ja-JP" dirty="0" smtClean="0"/>
              <a:t>nested model</a:t>
            </a:r>
            <a:r>
              <a:rPr lang="ja-JP" altLang="en-US" dirty="0" smtClean="0"/>
              <a:t>と呼ぶ</a:t>
            </a:r>
            <a:endParaRPr lang="en-US" altLang="ja-JP" dirty="0"/>
          </a:p>
          <a:p>
            <a:pPr lvl="3" algn="l"/>
            <a:endParaRPr lang="en-US" altLang="ja-JP" baseline="-25000" dirty="0" smtClean="0"/>
          </a:p>
          <a:p>
            <a:pPr lvl="1"/>
            <a:endParaRPr kumimoji="1" lang="ja-JP" altLang="en-US" dirty="0"/>
          </a:p>
        </p:txBody>
      </p:sp>
      <mc:AlternateContent xmlns:mc="http://schemas.openxmlformats.org/markup-compatibility/2006" xmlns:a14="http://schemas.microsoft.com/office/drawing/2010/main">
        <mc:Choice Requires="a14">
          <p:sp>
            <p:nvSpPr>
              <p:cNvPr id="5" name="テキスト ボックス 4"/>
              <p:cNvSpPr txBox="1"/>
              <p:nvPr/>
            </p:nvSpPr>
            <p:spPr>
              <a:xfrm>
                <a:off x="1198880" y="2837694"/>
                <a:ext cx="6144567" cy="156966"/>
              </a:xfrm>
              <a:prstGeom prst="rect">
                <a:avLst/>
              </a:prstGeom>
              <a:noFill/>
            </p:spPr>
            <p:txBody>
              <a:bodyPr wrap="none" lIns="0" tIns="0" rIns="0" bIns="0" rtlCol="0">
                <a:spAutoFit/>
              </a:bodyPr>
              <a:lstStyle/>
              <a:p>
                <a:pPr marL="356616" indent="-356616">
                  <a:lnSpc>
                    <a:spcPct val="85000"/>
                  </a:lnSpc>
                  <a:spcAft>
                    <a:spcPts val="600"/>
                  </a:spcAft>
                  <a:buClr>
                    <a:schemeClr val="accent2"/>
                  </a:buClr>
                  <a:buSzPct val="70000"/>
                  <a:buFont typeface="Arial" pitchFamily="34" charset="0"/>
                  <a:buChar char="►"/>
                </a:pPr>
                <a14:m>
                  <m:oMath xmlns:m="http://schemas.openxmlformats.org/officeDocument/2006/math">
                    <m:r>
                      <m:rPr>
                        <m:sty m:val="p"/>
                      </m:rPr>
                      <a:rPr kumimoji="1" lang="en-US" altLang="ja-JP" sz="1200" i="1" smtClean="0">
                        <a:solidFill>
                          <a:schemeClr val="bg1"/>
                        </a:solidFill>
                        <a:latin typeface="Cambria Math" panose="02040503050406030204" pitchFamily="18" charset="0"/>
                      </a:rPr>
                      <m:t>AIC</m:t>
                    </m:r>
                    <m:r>
                      <a:rPr kumimoji="1" lang="en-US" altLang="ja-JP" sz="1200" b="0" i="1" smtClean="0">
                        <a:solidFill>
                          <a:schemeClr val="bg1"/>
                        </a:solidFill>
                        <a:latin typeface="Cambria Math" panose="02040503050406030204" pitchFamily="18" charset="0"/>
                      </a:rPr>
                      <m:t>=−2{</m:t>
                    </m:r>
                    <m:r>
                      <a:rPr kumimoji="1" lang="ja-JP" altLang="en-US" sz="1200" i="1">
                        <a:solidFill>
                          <a:schemeClr val="bg1"/>
                        </a:solidFill>
                        <a:latin typeface="Cambria Math" panose="02040503050406030204" pitchFamily="18" charset="0"/>
                      </a:rPr>
                      <m:t>最大</m:t>
                    </m:r>
                    <m:r>
                      <a:rPr kumimoji="1" lang="ja-JP" altLang="en-US" sz="1200" i="1" smtClean="0">
                        <a:solidFill>
                          <a:schemeClr val="bg1"/>
                        </a:solidFill>
                        <a:latin typeface="Cambria Math" panose="02040503050406030204" pitchFamily="18" charset="0"/>
                      </a:rPr>
                      <m:t>対数</m:t>
                    </m:r>
                    <m:r>
                      <a:rPr kumimoji="1" lang="ja-JP" altLang="en-US" sz="1200" i="1">
                        <a:solidFill>
                          <a:schemeClr val="bg1"/>
                        </a:solidFill>
                        <a:latin typeface="Cambria Math" panose="02040503050406030204" pitchFamily="18" charset="0"/>
                      </a:rPr>
                      <m:t>尤度</m:t>
                    </m:r>
                    <m:r>
                      <a:rPr kumimoji="1" lang="en-US" altLang="ja-JP" sz="1200" b="0" i="1" smtClean="0">
                        <a:solidFill>
                          <a:schemeClr val="bg1"/>
                        </a:solidFill>
                        <a:latin typeface="Cambria Math" panose="02040503050406030204" pitchFamily="18" charset="0"/>
                      </a:rPr>
                      <m:t> − </m:t>
                    </m:r>
                    <m:r>
                      <a:rPr kumimoji="1" lang="ja-JP" altLang="en-US" sz="1200" i="1">
                        <a:solidFill>
                          <a:schemeClr val="bg1"/>
                        </a:solidFill>
                        <a:latin typeface="Cambria Math" panose="02040503050406030204" pitchFamily="18" charset="0"/>
                      </a:rPr>
                      <m:t>最尤</m:t>
                    </m:r>
                    <m:r>
                      <a:rPr kumimoji="1" lang="ja-JP" altLang="en-US" sz="1200" i="1" smtClean="0">
                        <a:solidFill>
                          <a:schemeClr val="bg1"/>
                        </a:solidFill>
                        <a:latin typeface="Cambria Math" panose="02040503050406030204" pitchFamily="18" charset="0"/>
                      </a:rPr>
                      <m:t>推定</m:t>
                    </m:r>
                    <m:r>
                      <a:rPr kumimoji="1" lang="ja-JP" altLang="en-US" sz="1200" i="1">
                        <a:solidFill>
                          <a:schemeClr val="bg1"/>
                        </a:solidFill>
                        <a:latin typeface="Cambria Math" panose="02040503050406030204" pitchFamily="18" charset="0"/>
                      </a:rPr>
                      <m:t>した</m:t>
                    </m:r>
                    <m:r>
                      <a:rPr kumimoji="1" lang="ja-JP" altLang="en-US" sz="1200" i="1" smtClean="0">
                        <a:solidFill>
                          <a:schemeClr val="bg1"/>
                        </a:solidFill>
                        <a:latin typeface="Cambria Math" panose="02040503050406030204" pitchFamily="18" charset="0"/>
                      </a:rPr>
                      <m:t>パラメータ</m:t>
                    </m:r>
                    <m:r>
                      <a:rPr kumimoji="1" lang="ja-JP" altLang="en-US" sz="1200" i="1">
                        <a:solidFill>
                          <a:schemeClr val="bg1"/>
                        </a:solidFill>
                        <a:latin typeface="Cambria Math" panose="02040503050406030204" pitchFamily="18" charset="0"/>
                      </a:rPr>
                      <m:t>ー数</m:t>
                    </m:r>
                    <m:r>
                      <a:rPr kumimoji="1" lang="en-US" altLang="ja-JP" sz="1200" b="0" i="1" smtClean="0">
                        <a:solidFill>
                          <a:schemeClr val="bg1"/>
                        </a:solidFill>
                        <a:latin typeface="Cambria Math" panose="02040503050406030204" pitchFamily="18" charset="0"/>
                      </a:rPr>
                      <m:t>)}=2(</m:t>
                    </m:r>
                    <m:r>
                      <a:rPr kumimoji="1" lang="en-US" altLang="ja-JP" sz="1200" b="0" i="1" smtClean="0">
                        <a:solidFill>
                          <a:schemeClr val="bg1"/>
                        </a:solidFill>
                        <a:latin typeface="Cambria Math" panose="02040503050406030204" pitchFamily="18" charset="0"/>
                      </a:rPr>
                      <m:t>𝑙𝑜𝑔𝐿</m:t>
                    </m:r>
                    <m:r>
                      <a:rPr kumimoji="1" lang="en-US" altLang="ja-JP" sz="1200" b="0" i="1" baseline="30000"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m:t>
                    </m:r>
                    <m:r>
                      <a:rPr kumimoji="1" lang="en-US" altLang="ja-JP" sz="1200" b="0" i="1" smtClean="0">
                        <a:solidFill>
                          <a:schemeClr val="bg1"/>
                        </a:solidFill>
                        <a:latin typeface="Cambria Math" panose="02040503050406030204" pitchFamily="18" charset="0"/>
                      </a:rPr>
                      <m:t>𝑘</m:t>
                    </m:r>
                    <m:r>
                      <a:rPr kumimoji="1" lang="en-US" altLang="ja-JP" sz="1200" b="0" i="1" smtClean="0">
                        <a:solidFill>
                          <a:schemeClr val="bg1"/>
                        </a:solidFill>
                        <a:latin typeface="Cambria Math" panose="02040503050406030204" pitchFamily="18" charset="0"/>
                      </a:rPr>
                      <m:t>)=</m:t>
                    </m:r>
                    <m:r>
                      <a:rPr kumimoji="1" lang="en-US" altLang="ja-JP" sz="1200" b="1" i="1" smtClean="0">
                        <a:solidFill>
                          <a:schemeClr val="bg1"/>
                        </a:solidFill>
                        <a:latin typeface="Cambria Math" panose="02040503050406030204" pitchFamily="18" charset="0"/>
                      </a:rPr>
                      <m:t>𝑫</m:t>
                    </m:r>
                    <m:r>
                      <a:rPr kumimoji="1" lang="en-US" altLang="ja-JP" sz="1200" b="1" i="1" smtClean="0">
                        <a:solidFill>
                          <a:schemeClr val="bg1"/>
                        </a:solidFill>
                        <a:latin typeface="Cambria Math" panose="02040503050406030204" pitchFamily="18" charset="0"/>
                      </a:rPr>
                      <m:t>+</m:t>
                    </m:r>
                    <m:r>
                      <a:rPr kumimoji="1" lang="en-US" altLang="ja-JP" sz="1200" b="1" i="1" smtClean="0">
                        <a:solidFill>
                          <a:schemeClr val="bg1"/>
                        </a:solidFill>
                        <a:latin typeface="Cambria Math" panose="02040503050406030204" pitchFamily="18" charset="0"/>
                      </a:rPr>
                      <m:t>𝟐</m:t>
                    </m:r>
                    <m:r>
                      <a:rPr kumimoji="1" lang="en-US" altLang="ja-JP" sz="1200" b="1" i="1" smtClean="0">
                        <a:solidFill>
                          <a:schemeClr val="bg1"/>
                        </a:solidFill>
                        <a:latin typeface="Cambria Math" panose="02040503050406030204" pitchFamily="18" charset="0"/>
                      </a:rPr>
                      <m:t>𝒌</m:t>
                    </m:r>
                    <m:r>
                      <a:rPr kumimoji="1" lang="en-US" altLang="ja-JP" sz="1200" b="1" i="1" smtClean="0">
                        <a:solidFill>
                          <a:schemeClr val="bg1"/>
                        </a:solidFill>
                        <a:latin typeface="Cambria Math" panose="02040503050406030204" pitchFamily="18" charset="0"/>
                      </a:rPr>
                      <m:t> </m:t>
                    </m:r>
                  </m:oMath>
                </a14:m>
                <a:r>
                  <a:rPr kumimoji="1" lang="en-US" altLang="ja-JP" sz="1200" b="1" dirty="0" smtClean="0">
                    <a:solidFill>
                      <a:schemeClr val="bg1"/>
                    </a:solidFill>
                  </a:rPr>
                  <a:t> </a:t>
                </a:r>
                <a:endParaRPr kumimoji="1" lang="ja-JP" altLang="en-US" sz="1200" b="1" dirty="0" err="1" smtClean="0">
                  <a:solidFill>
                    <a:schemeClr val="bg1"/>
                  </a:solidFill>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1198880" y="2837694"/>
                <a:ext cx="6144567" cy="156966"/>
              </a:xfrm>
              <a:prstGeom prst="rect">
                <a:avLst/>
              </a:prstGeom>
              <a:blipFill rotWithShape="0">
                <a:blip r:embed="rId2"/>
                <a:stretch>
                  <a:fillRect l="-1091" t="-32000" b="-52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682903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4.5 AIC</a:t>
            </a:r>
            <a:r>
              <a:rPr kumimoji="1" lang="ja-JP" altLang="en-US" dirty="0" smtClean="0"/>
              <a:t>に基づくモデル選択</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4.5.1 : </a:t>
            </a:r>
            <a:r>
              <a:rPr lang="ja-JP" altLang="en-US" dirty="0" smtClean="0"/>
              <a:t>「統計モデルの予測の良さ」をあらわす平均対数尤度（</a:t>
            </a:r>
            <a:r>
              <a:rPr lang="en-US" altLang="ja-JP" dirty="0" smtClean="0"/>
              <a:t>mean log likelihood</a:t>
            </a:r>
            <a:r>
              <a:rPr lang="ja-JP" altLang="en-US" dirty="0" smtClean="0"/>
              <a:t>）</a:t>
            </a:r>
            <a:endParaRPr lang="en-US" altLang="ja-JP" dirty="0" smtClean="0"/>
          </a:p>
          <a:p>
            <a:r>
              <a:rPr kumimoji="1" lang="en-US" altLang="ja-JP" dirty="0" smtClean="0"/>
              <a:t>4.5.2: </a:t>
            </a:r>
            <a:r>
              <a:rPr kumimoji="1" lang="ja-JP" altLang="en-US" dirty="0" smtClean="0"/>
              <a:t>観測データのあてはめの良さである最大対数尤度</a:t>
            </a:r>
            <a:r>
              <a:rPr kumimoji="1" lang="en-US" altLang="ja-JP" dirty="0" smtClean="0"/>
              <a:t>log L</a:t>
            </a:r>
            <a:r>
              <a:rPr kumimoji="1" lang="ja-JP" altLang="en-US" dirty="0" smtClean="0"/>
              <a:t>のバイアス補正（</a:t>
            </a:r>
            <a:r>
              <a:rPr kumimoji="1" lang="en-US" altLang="ja-JP" dirty="0" smtClean="0"/>
              <a:t>bias correction</a:t>
            </a:r>
            <a:r>
              <a:rPr kumimoji="1" lang="ja-JP" altLang="en-US" dirty="0" smtClean="0"/>
              <a:t>）の方法の検討、平均対数尤度と</a:t>
            </a:r>
            <a:r>
              <a:rPr kumimoji="1" lang="en-US" altLang="ja-JP" dirty="0" smtClean="0"/>
              <a:t>AIC</a:t>
            </a:r>
            <a:r>
              <a:rPr kumimoji="1" lang="ja-JP" altLang="en-US" dirty="0" smtClean="0"/>
              <a:t>の関係性</a:t>
            </a:r>
            <a:endParaRPr kumimoji="1" lang="en-US" altLang="ja-JP" dirty="0" smtClean="0"/>
          </a:p>
          <a:p>
            <a:pPr marL="0" indent="0">
              <a:buNone/>
            </a:pPr>
            <a:endParaRPr kumimoji="1" lang="en-US" altLang="ja-JP" dirty="0" smtClean="0"/>
          </a:p>
          <a:p>
            <a:r>
              <a:rPr kumimoji="1" lang="en-US" altLang="ja-JP" dirty="0" smtClean="0"/>
              <a:t>4.5.1: </a:t>
            </a:r>
            <a:r>
              <a:rPr kumimoji="1" lang="ja-JP" altLang="en-US" dirty="0" smtClean="0"/>
              <a:t>統計モデルの予測の良さ </a:t>
            </a:r>
            <a:r>
              <a:rPr kumimoji="1" lang="en-US" altLang="ja-JP" dirty="0" smtClean="0"/>
              <a:t>– </a:t>
            </a:r>
            <a:r>
              <a:rPr kumimoji="1" lang="ja-JP" altLang="en-US" dirty="0" smtClean="0"/>
              <a:t>平均対数尤度</a:t>
            </a:r>
            <a:endParaRPr kumimoji="1" lang="en-US" altLang="ja-JP" dirty="0" smtClean="0"/>
          </a:p>
          <a:p>
            <a:pPr lvl="1"/>
            <a:r>
              <a:rPr lang="ja-JP" altLang="en-US" b="1" dirty="0" smtClean="0"/>
              <a:t>平均対数尤度</a:t>
            </a:r>
            <a:r>
              <a:rPr lang="ja-JP" altLang="en-US" dirty="0" smtClean="0"/>
              <a:t>は、統計モデルの予測の良さを表す</a:t>
            </a:r>
            <a:endParaRPr lang="en-US" altLang="ja-JP" dirty="0" smtClean="0"/>
          </a:p>
          <a:p>
            <a:pPr lvl="1"/>
            <a:r>
              <a:rPr lang="ja-JP" altLang="en-US" dirty="0" smtClean="0"/>
              <a:t>一方、最大対数尤度 </a:t>
            </a:r>
            <a:r>
              <a:rPr lang="en-US" altLang="ja-JP" dirty="0" smtClean="0"/>
              <a:t>log L*</a:t>
            </a:r>
            <a:r>
              <a:rPr lang="ja-JP" altLang="en-US" dirty="0" smtClean="0"/>
              <a:t>はパラメーター推定に使用した観測データ自身に対するあてはまりの良さを表すので、最大対数尤度は、指定された統計モデルが、真の統計モデルに似ているかではなく、</a:t>
            </a:r>
            <a:r>
              <a:rPr lang="ja-JP" altLang="en-US" b="1" dirty="0" smtClean="0"/>
              <a:t>たまたま</a:t>
            </a:r>
            <a:r>
              <a:rPr lang="ja-JP" altLang="en-US" dirty="0" smtClean="0"/>
              <a:t>得られた観測データへのあてはまりの良さを表しているにすぎない</a:t>
            </a:r>
            <a:endParaRPr lang="en-US" altLang="ja-JP" dirty="0" smtClean="0"/>
          </a:p>
          <a:p>
            <a:pPr lvl="1"/>
            <a:r>
              <a:rPr kumimoji="1" lang="ja-JP" altLang="en-US" dirty="0" smtClean="0"/>
              <a:t>推定されたモデルが</a:t>
            </a:r>
            <a:r>
              <a:rPr kumimoji="1" lang="ja-JP" altLang="en-US" b="1" dirty="0" smtClean="0"/>
              <a:t>真の統計モデル</a:t>
            </a:r>
            <a:r>
              <a:rPr kumimoji="1" lang="ja-JP" altLang="en-US" dirty="0" smtClean="0"/>
              <a:t>に「どれぐらい近いのか」を調べるには、推定モデルの予測の良さを評価するのが</a:t>
            </a:r>
            <a:r>
              <a:rPr kumimoji="1" lang="en-US" altLang="ja-JP" dirty="0" smtClean="0"/>
              <a:t>1</a:t>
            </a:r>
            <a:r>
              <a:rPr kumimoji="1" lang="ja-JP" altLang="en-US" dirty="0" smtClean="0"/>
              <a:t>案。実際に新の統計モデルと推定モデルを比較してみた場合、推定モデルから算出された対数尤度の平均を</a:t>
            </a:r>
            <a:r>
              <a:rPr kumimoji="1" lang="ja-JP" altLang="en-US" b="1" dirty="0" smtClean="0"/>
              <a:t>平均対数尤度</a:t>
            </a:r>
            <a:r>
              <a:rPr kumimoji="1" lang="ja-JP" altLang="en-US" dirty="0" smtClean="0"/>
              <a:t>として</a:t>
            </a:r>
            <a:r>
              <a:rPr kumimoji="1" lang="en-US" altLang="ja-JP" dirty="0" smtClean="0"/>
              <a:t>E(</a:t>
            </a:r>
            <a:r>
              <a:rPr kumimoji="1" lang="en-US" altLang="ja-JP" dirty="0" err="1" smtClean="0"/>
              <a:t>logL</a:t>
            </a:r>
            <a:r>
              <a:rPr kumimoji="1" lang="en-US" altLang="ja-JP" dirty="0" smtClean="0"/>
              <a:t>)</a:t>
            </a:r>
            <a:r>
              <a:rPr kumimoji="1" lang="ja-JP" altLang="en-US" dirty="0" smtClean="0"/>
              <a:t>とおく</a:t>
            </a:r>
            <a:endParaRPr kumimoji="1" lang="en-US" altLang="ja-JP" dirty="0" smtClean="0"/>
          </a:p>
          <a:p>
            <a:pPr lvl="1"/>
            <a:endParaRPr lang="en-US" altLang="ja-JP" dirty="0"/>
          </a:p>
          <a:p>
            <a:r>
              <a:rPr kumimoji="1" lang="en-US" altLang="ja-JP" dirty="0" smtClean="0"/>
              <a:t>4.5.2: </a:t>
            </a:r>
            <a:r>
              <a:rPr kumimoji="1" lang="ja-JP" altLang="en-US" dirty="0" smtClean="0"/>
              <a:t>最大対数尤度のバイアス補正</a:t>
            </a:r>
            <a:endParaRPr kumimoji="1" lang="en-US" altLang="ja-JP" dirty="0" smtClean="0"/>
          </a:p>
          <a:p>
            <a:pPr lvl="1"/>
            <a:r>
              <a:rPr kumimoji="1" lang="ja-JP" altLang="en-US" dirty="0" smtClean="0"/>
              <a:t>最大対数尤度</a:t>
            </a:r>
            <a:r>
              <a:rPr kumimoji="1" lang="en-US" altLang="ja-JP" dirty="0" smtClean="0"/>
              <a:t>(log L</a:t>
            </a:r>
            <a:r>
              <a:rPr kumimoji="1" lang="en-US" altLang="ja-JP" baseline="30000" dirty="0" smtClean="0"/>
              <a:t>*</a:t>
            </a:r>
            <a:r>
              <a:rPr kumimoji="1" lang="en-US" altLang="ja-JP" dirty="0" smtClean="0"/>
              <a:t>)</a:t>
            </a:r>
            <a:r>
              <a:rPr kumimoji="1" lang="ja-JP" altLang="en-US" dirty="0" smtClean="0"/>
              <a:t> </a:t>
            </a:r>
            <a:r>
              <a:rPr lang="en-US" altLang="ja-JP" dirty="0" smtClean="0"/>
              <a:t>&gt; </a:t>
            </a:r>
            <a:r>
              <a:rPr lang="ja-JP" altLang="en-US" dirty="0" smtClean="0"/>
              <a:t>平均対数尤度 </a:t>
            </a:r>
            <a:r>
              <a:rPr lang="en-US" altLang="ja-JP" dirty="0" smtClean="0"/>
              <a:t>(E(</a:t>
            </a:r>
            <a:r>
              <a:rPr lang="en-US" altLang="ja-JP" dirty="0" err="1" smtClean="0"/>
              <a:t>logL</a:t>
            </a:r>
            <a:r>
              <a:rPr lang="en-US" altLang="ja-JP" dirty="0" smtClean="0"/>
              <a:t>)) </a:t>
            </a:r>
            <a:r>
              <a:rPr lang="ja-JP" altLang="en-US" dirty="0" smtClean="0"/>
              <a:t>の場合、あてはまりの良さが過大評価されている。この関係性は、推定用データによって不等号が逆になる場合もある</a:t>
            </a:r>
            <a:endParaRPr lang="en-US" altLang="ja-JP" dirty="0" smtClean="0"/>
          </a:p>
          <a:p>
            <a:pPr lvl="1"/>
            <a:r>
              <a:rPr lang="ja-JP" altLang="en-US" dirty="0" smtClean="0"/>
              <a:t>そのため、パラメーター推定用データ</a:t>
            </a:r>
            <a:r>
              <a:rPr lang="en-US" altLang="ja-JP" dirty="0" smtClean="0"/>
              <a:t>1</a:t>
            </a:r>
            <a:r>
              <a:rPr lang="ja-JP" altLang="en-US" dirty="0" smtClean="0"/>
              <a:t>セットを生成→一定モデルを推定→真のモデルから予測の良さ評価用のデータ</a:t>
            </a:r>
            <a:r>
              <a:rPr lang="en-US" altLang="ja-JP" dirty="0" smtClean="0"/>
              <a:t>200</a:t>
            </a:r>
            <a:r>
              <a:rPr lang="ja-JP" altLang="en-US" dirty="0" smtClean="0"/>
              <a:t>セットを生成→平均対数尤度を評価を繰り返す</a:t>
            </a:r>
            <a:endParaRPr lang="en-US" altLang="ja-JP" dirty="0" smtClean="0"/>
          </a:p>
          <a:p>
            <a:pPr lvl="2"/>
            <a:endParaRPr lang="en-US" altLang="ja-JP" dirty="0" smtClean="0"/>
          </a:p>
          <a:p>
            <a:pPr lvl="1"/>
            <a:endParaRPr kumimoji="1" lang="ja-JP" altLang="en-US" dirty="0"/>
          </a:p>
        </p:txBody>
      </p:sp>
    </p:spTree>
    <p:extLst>
      <p:ext uri="{BB962C8B-B14F-4D97-AF65-F5344CB8AC3E}">
        <p14:creationId xmlns:p14="http://schemas.microsoft.com/office/powerpoint/2010/main" val="26086542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chor="ctr"/>
          <a:lstStyle/>
          <a:p>
            <a:r>
              <a:rPr kumimoji="1" lang="en-US" altLang="ja-JP" dirty="0" smtClean="0"/>
              <a:t>1. </a:t>
            </a:r>
            <a:r>
              <a:rPr kumimoji="1" lang="ja-JP" altLang="en-US" dirty="0" smtClean="0"/>
              <a:t>データを理解するために統計モデルを作る</a:t>
            </a:r>
            <a:endParaRPr kumimoji="1" lang="ja-JP" altLang="en-US" dirty="0"/>
          </a:p>
        </p:txBody>
      </p:sp>
    </p:spTree>
    <p:extLst>
      <p:ext uri="{BB962C8B-B14F-4D97-AF65-F5344CB8AC3E}">
        <p14:creationId xmlns:p14="http://schemas.microsoft.com/office/powerpoint/2010/main" val="19195370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4.5 AIC</a:t>
            </a:r>
            <a:r>
              <a:rPr lang="ja-JP" altLang="en-US" dirty="0"/>
              <a:t>に基づくモデル選択</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4.5.1 </a:t>
            </a:r>
            <a:r>
              <a:rPr kumimoji="1" lang="ja-JP" altLang="en-US" dirty="0" smtClean="0"/>
              <a:t>最大対数尤度と平均対数尤度</a:t>
            </a:r>
            <a:endParaRPr kumimoji="1" lang="en-US" altLang="ja-JP" dirty="0" smtClean="0"/>
          </a:p>
          <a:p>
            <a:pPr lvl="1"/>
            <a:r>
              <a:rPr lang="ja-JP" altLang="en-US" dirty="0" smtClean="0"/>
              <a:t>両者の差をバイアス </a:t>
            </a:r>
            <a:r>
              <a:rPr lang="en-US" altLang="ja-JP" dirty="0" smtClean="0"/>
              <a:t>b = </a:t>
            </a:r>
            <a:r>
              <a:rPr lang="en-US" altLang="ja-JP" dirty="0" err="1" smtClean="0"/>
              <a:t>logL</a:t>
            </a:r>
            <a:r>
              <a:rPr lang="en-US" altLang="ja-JP" baseline="30000" dirty="0" smtClean="0"/>
              <a:t>* </a:t>
            </a:r>
            <a:r>
              <a:rPr lang="en-US" altLang="ja-JP" dirty="0" smtClean="0"/>
              <a:t>- E(</a:t>
            </a:r>
            <a:r>
              <a:rPr lang="en-US" altLang="ja-JP" dirty="0" err="1" smtClean="0"/>
              <a:t>logL</a:t>
            </a:r>
            <a:r>
              <a:rPr lang="en-US" altLang="ja-JP" dirty="0" smtClean="0"/>
              <a:t>)</a:t>
            </a:r>
            <a:r>
              <a:rPr lang="ja-JP" altLang="en-US" dirty="0" smtClean="0"/>
              <a:t>と定義する</a:t>
            </a:r>
            <a:endParaRPr lang="en-US" altLang="ja-JP" dirty="0" smtClean="0"/>
          </a:p>
          <a:p>
            <a:pPr lvl="2"/>
            <a:r>
              <a:rPr lang="ja-JP" altLang="en-US" dirty="0" smtClean="0"/>
              <a:t>先の例であれば予測の良さを示す平均対数尤度</a:t>
            </a:r>
            <a:r>
              <a:rPr lang="en-US" altLang="ja-JP" dirty="0" smtClean="0"/>
              <a:t>E(</a:t>
            </a:r>
            <a:r>
              <a:rPr lang="en-US" altLang="ja-JP" dirty="0" err="1" smtClean="0"/>
              <a:t>logL</a:t>
            </a:r>
            <a:r>
              <a:rPr lang="en-US" altLang="ja-JP" dirty="0" smtClean="0"/>
              <a:t>)</a:t>
            </a:r>
            <a:r>
              <a:rPr lang="ja-JP" altLang="en-US" dirty="0" smtClean="0"/>
              <a:t>より、推定用データへのあてはまりの良さを表す最大対数尤度</a:t>
            </a:r>
            <a:r>
              <a:rPr lang="en-US" altLang="ja-JP" dirty="0" err="1" smtClean="0"/>
              <a:t>logL</a:t>
            </a:r>
            <a:r>
              <a:rPr lang="en-US" altLang="ja-JP" dirty="0" smtClean="0"/>
              <a:t>*</a:t>
            </a:r>
            <a:r>
              <a:rPr lang="ja-JP" altLang="en-US" dirty="0" err="1" smtClean="0"/>
              <a:t>のほうが</a:t>
            </a:r>
            <a:r>
              <a:rPr lang="ja-JP" altLang="en-US" dirty="0" smtClean="0"/>
              <a:t>平均的に</a:t>
            </a:r>
            <a:r>
              <a:rPr lang="en-US" altLang="ja-JP" dirty="0" smtClean="0"/>
              <a:t>1</a:t>
            </a:r>
            <a:r>
              <a:rPr lang="ja-JP" altLang="en-US" dirty="0" err="1" smtClean="0"/>
              <a:t>ぐらい</a:t>
            </a:r>
            <a:r>
              <a:rPr lang="ja-JP" altLang="en-US" dirty="0" smtClean="0"/>
              <a:t>大きいことが分かった</a:t>
            </a:r>
            <a:endParaRPr lang="en-US" altLang="ja-JP" dirty="0" smtClean="0"/>
          </a:p>
          <a:p>
            <a:pPr lvl="2"/>
            <a:r>
              <a:rPr kumimoji="1" lang="ja-JP" altLang="en-US" dirty="0" smtClean="0"/>
              <a:t>ただし、現実の世界では真の統計モデルが不明のため、平均対数尤度の分布は分からない</a:t>
            </a:r>
            <a:endParaRPr kumimoji="1" lang="en-US" altLang="ja-JP" dirty="0" smtClean="0"/>
          </a:p>
          <a:p>
            <a:pPr lvl="2"/>
            <a:r>
              <a:rPr lang="ja-JP" altLang="en-US" dirty="0" smtClean="0"/>
              <a:t>そのため、 </a:t>
            </a:r>
            <a:r>
              <a:rPr lang="en-US" altLang="ja-JP" dirty="0" smtClean="0"/>
              <a:t>E(</a:t>
            </a:r>
            <a:r>
              <a:rPr lang="en-US" altLang="ja-JP" dirty="0" err="1" smtClean="0"/>
              <a:t>logL</a:t>
            </a:r>
            <a:r>
              <a:rPr lang="en-US" altLang="ja-JP" dirty="0" smtClean="0"/>
              <a:t>) = log+</a:t>
            </a:r>
            <a:r>
              <a:rPr lang="en-US" altLang="ja-JP" baseline="30000" dirty="0" smtClean="0"/>
              <a:t>*</a:t>
            </a:r>
            <a:r>
              <a:rPr lang="en-US" altLang="ja-JP" dirty="0" smtClean="0"/>
              <a:t> - b</a:t>
            </a:r>
            <a:r>
              <a:rPr lang="ja-JP" altLang="en-US" dirty="0" smtClean="0"/>
              <a:t>として推定量を算出できる（</a:t>
            </a:r>
            <a:r>
              <a:rPr lang="ja-JP" altLang="en-US" b="1" dirty="0" smtClean="0"/>
              <a:t>バイアス補正</a:t>
            </a:r>
            <a:r>
              <a:rPr lang="ja-JP" altLang="en-US" dirty="0" smtClean="0"/>
              <a:t>）</a:t>
            </a:r>
            <a:endParaRPr lang="en-US" altLang="ja-JP" dirty="0" smtClean="0"/>
          </a:p>
          <a:p>
            <a:pPr lvl="2"/>
            <a:r>
              <a:rPr kumimoji="1" lang="ja-JP" altLang="en-US" dirty="0" smtClean="0"/>
              <a:t>なお、数理統計学では、最尤推定するパラメーターが</a:t>
            </a:r>
            <a:r>
              <a:rPr kumimoji="1" lang="en-US" altLang="ja-JP" dirty="0" smtClean="0"/>
              <a:t>k</a:t>
            </a:r>
            <a:r>
              <a:rPr kumimoji="1" lang="ja-JP" altLang="en-US" dirty="0" smtClean="0"/>
              <a:t>個のモデルの平均対数尤度 </a:t>
            </a:r>
            <a:r>
              <a:rPr kumimoji="1" lang="en-US" altLang="ja-JP" dirty="0" smtClean="0"/>
              <a:t>= </a:t>
            </a:r>
            <a:r>
              <a:rPr kumimoji="1" lang="en-US" altLang="ja-JP" dirty="0" err="1" smtClean="0"/>
              <a:t>logL</a:t>
            </a:r>
            <a:r>
              <a:rPr kumimoji="1" lang="en-US" altLang="ja-JP" baseline="30000" dirty="0" smtClean="0"/>
              <a:t>*</a:t>
            </a:r>
            <a:r>
              <a:rPr kumimoji="1" lang="en-US" altLang="ja-JP" dirty="0" smtClean="0"/>
              <a:t> - k</a:t>
            </a:r>
            <a:r>
              <a:rPr kumimoji="1" lang="ja-JP" altLang="en-US" dirty="0" smtClean="0"/>
              <a:t>であり、今扱っている一定モデルでは、</a:t>
            </a:r>
            <a:r>
              <a:rPr kumimoji="1" lang="en-US" altLang="ja-JP" dirty="0" smtClean="0"/>
              <a:t>k=1</a:t>
            </a:r>
            <a:r>
              <a:rPr kumimoji="1" lang="ja-JP" altLang="en-US" dirty="0" smtClean="0"/>
              <a:t>のため、 </a:t>
            </a:r>
            <a:r>
              <a:rPr kumimoji="1" lang="en-US" altLang="ja-JP" dirty="0" smtClean="0"/>
              <a:t>AIC = -2 * (</a:t>
            </a:r>
            <a:r>
              <a:rPr kumimoji="1" lang="en-US" altLang="ja-JP" dirty="0" err="1" smtClean="0"/>
              <a:t>logL</a:t>
            </a:r>
            <a:r>
              <a:rPr kumimoji="1" lang="en-US" altLang="ja-JP" dirty="0" smtClean="0"/>
              <a:t>* -1)</a:t>
            </a:r>
            <a:r>
              <a:rPr kumimoji="1" lang="ja-JP" altLang="en-US" dirty="0" smtClean="0"/>
              <a:t>となる</a:t>
            </a:r>
            <a:endParaRPr kumimoji="1" lang="en-US" altLang="ja-JP" dirty="0" smtClean="0"/>
          </a:p>
          <a:p>
            <a:pPr lvl="3"/>
            <a:r>
              <a:rPr lang="en-US" altLang="ja-JP" dirty="0" smtClean="0"/>
              <a:t>AIC</a:t>
            </a:r>
            <a:r>
              <a:rPr lang="ja-JP" altLang="en-US" dirty="0" smtClean="0"/>
              <a:t>は、</a:t>
            </a:r>
            <a:r>
              <a:rPr kumimoji="1" lang="ja-JP" altLang="en-US" dirty="0" smtClean="0"/>
              <a:t>平均対数尤度（統計モデルの予測の良さ）に </a:t>
            </a:r>
            <a:r>
              <a:rPr kumimoji="1" lang="en-US" altLang="ja-JP" dirty="0" smtClean="0"/>
              <a:t>-2</a:t>
            </a:r>
            <a:r>
              <a:rPr kumimoji="1" lang="ja-JP" altLang="en-US" dirty="0" smtClean="0"/>
              <a:t>をかけた形となるため、予測の悪さを解釈できる</a:t>
            </a:r>
            <a:endParaRPr kumimoji="1" lang="en-US" altLang="ja-JP" dirty="0" smtClean="0"/>
          </a:p>
          <a:p>
            <a:pPr lvl="3"/>
            <a:endParaRPr lang="en-US" altLang="ja-JP" dirty="0"/>
          </a:p>
          <a:p>
            <a:r>
              <a:rPr kumimoji="1" lang="en-US" altLang="ja-JP" dirty="0" smtClean="0"/>
              <a:t>4.5.3 </a:t>
            </a:r>
            <a:r>
              <a:rPr kumimoji="1" lang="ja-JP" altLang="en-US" dirty="0" smtClean="0"/>
              <a:t>ネストしている</a:t>
            </a:r>
            <a:r>
              <a:rPr kumimoji="1" lang="en-US" altLang="ja-JP" dirty="0" smtClean="0"/>
              <a:t>GLM</a:t>
            </a:r>
            <a:r>
              <a:rPr kumimoji="1" lang="ja-JP" altLang="en-US" dirty="0" smtClean="0"/>
              <a:t>間の</a:t>
            </a:r>
            <a:r>
              <a:rPr kumimoji="1" lang="en-US" altLang="ja-JP" dirty="0" smtClean="0"/>
              <a:t>AIC</a:t>
            </a:r>
            <a:r>
              <a:rPr kumimoji="1" lang="ja-JP" altLang="en-US" dirty="0" smtClean="0"/>
              <a:t>比較</a:t>
            </a:r>
            <a:endParaRPr kumimoji="1" lang="en-US" altLang="ja-JP" dirty="0" smtClean="0"/>
          </a:p>
          <a:p>
            <a:pPr lvl="1"/>
            <a:r>
              <a:rPr lang="en-US" altLang="ja-JP" dirty="0" smtClean="0"/>
              <a:t>AIC</a:t>
            </a:r>
            <a:r>
              <a:rPr lang="ja-JP" altLang="en-US" dirty="0" smtClean="0"/>
              <a:t>によるモデル選択は、複数のモデルの</a:t>
            </a:r>
            <a:r>
              <a:rPr lang="en-US" altLang="ja-JP" dirty="0" smtClean="0"/>
              <a:t>AIC</a:t>
            </a:r>
            <a:r>
              <a:rPr lang="ja-JP" altLang="en-US" dirty="0" smtClean="0"/>
              <a:t>を比較してより小さい</a:t>
            </a:r>
            <a:r>
              <a:rPr lang="en-US" altLang="ja-JP" dirty="0" smtClean="0"/>
              <a:t>AIC</a:t>
            </a:r>
            <a:r>
              <a:rPr lang="ja-JP" altLang="en-US" dirty="0" smtClean="0"/>
              <a:t>のモデルを選択</a:t>
            </a:r>
            <a:endParaRPr lang="en-US" altLang="ja-JP" dirty="0" smtClean="0"/>
          </a:p>
          <a:p>
            <a:pPr lvl="2" algn="l"/>
            <a:r>
              <a:rPr kumimoji="1" lang="ja-JP" altLang="en-US" dirty="0" smtClean="0"/>
              <a:t>一定モデル </a:t>
            </a:r>
            <a:r>
              <a:rPr kumimoji="1" lang="en-US" altLang="ja-JP" dirty="0" smtClean="0"/>
              <a:t>(k = 1): log </a:t>
            </a:r>
            <a:r>
              <a:rPr kumimoji="1" lang="en-US" altLang="ja-JP" dirty="0" err="1" smtClean="0"/>
              <a:t>λ</a:t>
            </a:r>
            <a:r>
              <a:rPr kumimoji="1" lang="en-US" altLang="ja-JP" baseline="-25000" dirty="0" err="1" smtClean="0"/>
              <a:t>i</a:t>
            </a:r>
            <a:r>
              <a:rPr kumimoji="1" lang="en-US" altLang="ja-JP" baseline="-25000" dirty="0" smtClean="0"/>
              <a:t> </a:t>
            </a:r>
            <a:r>
              <a:rPr kumimoji="1" lang="en-US" altLang="ja-JP" dirty="0" smtClean="0"/>
              <a:t>= β</a:t>
            </a:r>
            <a:r>
              <a:rPr kumimoji="1" lang="en-US" altLang="ja-JP" baseline="-25000" dirty="0" smtClean="0"/>
              <a:t>1</a:t>
            </a:r>
          </a:p>
          <a:p>
            <a:pPr lvl="2" algn="l"/>
            <a:r>
              <a:rPr lang="en-US" altLang="ja-JP" dirty="0" smtClean="0"/>
              <a:t>X</a:t>
            </a:r>
            <a:r>
              <a:rPr lang="ja-JP" altLang="en-US" dirty="0" smtClean="0"/>
              <a:t>モデル</a:t>
            </a:r>
            <a:r>
              <a:rPr lang="en-US" altLang="ja-JP" dirty="0" smtClean="0"/>
              <a:t>(k = 2): log </a:t>
            </a:r>
            <a:r>
              <a:rPr lang="en-US" altLang="ja-JP" dirty="0" err="1" smtClean="0"/>
              <a:t>λ</a:t>
            </a:r>
            <a:r>
              <a:rPr lang="en-US" altLang="ja-JP" baseline="-25000" dirty="0" err="1"/>
              <a:t>i</a:t>
            </a:r>
            <a:r>
              <a:rPr lang="en-US" altLang="ja-JP" baseline="-25000" dirty="0"/>
              <a:t> </a:t>
            </a:r>
            <a:r>
              <a:rPr lang="en-US" altLang="ja-JP" dirty="0"/>
              <a:t>= </a:t>
            </a:r>
            <a:r>
              <a:rPr lang="en-US" altLang="ja-JP" dirty="0" smtClean="0"/>
              <a:t>β</a:t>
            </a:r>
            <a:r>
              <a:rPr lang="en-US" altLang="ja-JP" baseline="-25000" dirty="0" smtClean="0"/>
              <a:t>1</a:t>
            </a:r>
            <a:r>
              <a:rPr lang="ja-JP" altLang="en-US" baseline="-25000" dirty="0"/>
              <a:t> </a:t>
            </a:r>
            <a:r>
              <a:rPr lang="en-US" altLang="ja-JP" dirty="0" smtClean="0"/>
              <a:t>+ β</a:t>
            </a:r>
            <a:r>
              <a:rPr lang="en-US" altLang="ja-JP" baseline="-25000" dirty="0" err="1" smtClean="0"/>
              <a:t>2</a:t>
            </a:r>
            <a:r>
              <a:rPr lang="en-US" altLang="ja-JP" dirty="0" err="1" smtClean="0"/>
              <a:t>x</a:t>
            </a:r>
            <a:r>
              <a:rPr lang="en-US" altLang="ja-JP" baseline="-25000" dirty="0" err="1" smtClean="0"/>
              <a:t>i</a:t>
            </a:r>
            <a:endParaRPr lang="en-US" altLang="ja-JP" baseline="-25000" dirty="0" smtClean="0"/>
          </a:p>
          <a:p>
            <a:pPr lvl="1" algn="l"/>
            <a:r>
              <a:rPr kumimoji="1" lang="en-US" altLang="ja-JP" dirty="0" smtClean="0"/>
              <a:t>AIC</a:t>
            </a:r>
            <a:r>
              <a:rPr kumimoji="1" lang="ja-JP" altLang="en-US" dirty="0" smtClean="0"/>
              <a:t>は、予測の良さを表す平均対数尤度に基づく統計量であり、平均対数尤度と最大対数尤度の平均的な「ずれ」は、パラメーター</a:t>
            </a:r>
            <a:r>
              <a:rPr kumimoji="1" lang="en-US" altLang="ja-JP" dirty="0" smtClean="0"/>
              <a:t>k</a:t>
            </a:r>
            <a:r>
              <a:rPr kumimoji="1" lang="ja-JP" altLang="en-US" dirty="0" smtClean="0"/>
              <a:t>と同じであると考える。</a:t>
            </a:r>
            <a:endParaRPr kumimoji="1" lang="en-US" altLang="ja-JP" dirty="0" smtClean="0"/>
          </a:p>
          <a:p>
            <a:pPr lvl="2" algn="l"/>
            <a:r>
              <a:rPr lang="en-US" altLang="ja-JP" dirty="0" smtClean="0"/>
              <a:t>B</a:t>
            </a:r>
            <a:r>
              <a:rPr lang="ja-JP" altLang="en-US" dirty="0" smtClean="0"/>
              <a:t>のばらつきは大きいように見えるが、ネストしているモデルの比較では</a:t>
            </a:r>
            <a:r>
              <a:rPr lang="en-US" altLang="ja-JP" dirty="0" smtClean="0"/>
              <a:t>b</a:t>
            </a:r>
            <a:r>
              <a:rPr lang="ja-JP" altLang="en-US" dirty="0" smtClean="0"/>
              <a:t>のばらつきが小さくなる</a:t>
            </a:r>
            <a:endParaRPr lang="en-US" altLang="ja-JP" dirty="0" smtClean="0"/>
          </a:p>
          <a:p>
            <a:pPr lvl="2" algn="l"/>
            <a:r>
              <a:rPr lang="ja-JP" altLang="en-US" sz="1000" dirty="0" smtClean="0"/>
              <a:t>注意点：➊ モデル選択の目的は「真の」モデルを求めることではない、➋ データ数が少ない場合には「真の」モデルより単純なモデルの方が予測能力が高い可能性もある、➌ データ数が少ない場合は、選択されたパラメーター数が過大であっても、「よけいな」パラメーターの推定値はゼロに近づくので問題ない、➍　モデル選択は、データ解析者が用意したモデルたちの中から良いモデルを選んでいるので、より</a:t>
            </a:r>
            <a:r>
              <a:rPr lang="en-US" altLang="ja-JP" sz="1000" dirty="0" smtClean="0"/>
              <a:t>AIC</a:t>
            </a:r>
            <a:r>
              <a:rPr lang="ja-JP" altLang="en-US" sz="1000" dirty="0" smtClean="0"/>
              <a:t>が良いモデルが存在する可能性あり</a:t>
            </a:r>
            <a:endParaRPr kumimoji="1" lang="en-US" altLang="ja-JP" sz="1000" dirty="0" smtClean="0"/>
          </a:p>
          <a:p>
            <a:pPr lvl="1"/>
            <a:endParaRPr kumimoji="1" lang="ja-JP" altLang="en-US" dirty="0"/>
          </a:p>
        </p:txBody>
      </p:sp>
    </p:spTree>
    <p:extLst>
      <p:ext uri="{BB962C8B-B14F-4D97-AF65-F5344CB8AC3E}">
        <p14:creationId xmlns:p14="http://schemas.microsoft.com/office/powerpoint/2010/main" val="2861742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5. GLM</a:t>
            </a:r>
            <a:r>
              <a:rPr kumimoji="1" lang="ja-JP" altLang="en-US" dirty="0" err="1" smtClean="0"/>
              <a:t>の</a:t>
            </a:r>
            <a:r>
              <a:rPr lang="ja-JP" altLang="en-US" dirty="0" err="1" smtClean="0"/>
              <a:t>尤</a:t>
            </a:r>
            <a:r>
              <a:rPr lang="ja-JP" altLang="en-US" dirty="0" smtClean="0"/>
              <a:t>度比検定と検定の非対称性</a:t>
            </a:r>
            <a:endParaRPr kumimoji="1" lang="ja-JP" altLang="en-US" dirty="0"/>
          </a:p>
        </p:txBody>
      </p:sp>
    </p:spTree>
    <p:extLst>
      <p:ext uri="{BB962C8B-B14F-4D97-AF65-F5344CB8AC3E}">
        <p14:creationId xmlns:p14="http://schemas.microsoft.com/office/powerpoint/2010/main" val="42806798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5.1 </a:t>
            </a:r>
            <a:r>
              <a:rPr lang="ja-JP" altLang="en-US" dirty="0"/>
              <a:t>統計学的</a:t>
            </a:r>
            <a:r>
              <a:rPr lang="ja-JP" altLang="en-US" dirty="0" smtClean="0"/>
              <a:t>な検定の枠組み</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統計学的な検定（</a:t>
            </a:r>
            <a:r>
              <a:rPr kumimoji="1" lang="en-US" altLang="ja-JP" dirty="0" smtClean="0"/>
              <a:t>Statistical Test)</a:t>
            </a:r>
          </a:p>
          <a:p>
            <a:pPr lvl="1"/>
            <a:r>
              <a:rPr lang="ja-JP" altLang="en-US" dirty="0" smtClean="0"/>
              <a:t>検定は統計モデルを比較する方法の</a:t>
            </a:r>
            <a:r>
              <a:rPr lang="en-US" altLang="ja-JP" dirty="0" smtClean="0"/>
              <a:t>1</a:t>
            </a:r>
            <a:r>
              <a:rPr lang="ja-JP" altLang="en-US" dirty="0" smtClean="0"/>
              <a:t>つとして、特に尤度比検定（</a:t>
            </a:r>
            <a:r>
              <a:rPr lang="en-US" altLang="ja-JP" dirty="0" smtClean="0"/>
              <a:t>Likelihood ratio test</a:t>
            </a:r>
            <a:r>
              <a:rPr lang="ja-JP" altLang="en-US" dirty="0" smtClean="0"/>
              <a:t>）を概観</a:t>
            </a:r>
            <a:endParaRPr lang="en-US" altLang="ja-JP" dirty="0" smtClean="0"/>
          </a:p>
          <a:p>
            <a:pPr lvl="1"/>
            <a:r>
              <a:rPr kumimoji="1" lang="ja-JP" altLang="en-US" dirty="0" smtClean="0"/>
              <a:t>尤度比検定は、どのような統計モデルでも、ネストしているモデルの比較をできる</a:t>
            </a:r>
            <a:endParaRPr kumimoji="1" lang="en-US" altLang="ja-JP" dirty="0" smtClean="0"/>
          </a:p>
          <a:p>
            <a:pPr lvl="1"/>
            <a:r>
              <a:rPr kumimoji="1" lang="ja-JP" altLang="en-US" dirty="0" smtClean="0"/>
              <a:t>尤度比検定に限らずパラメーターを最尤推定できる統計モデルの検定 </a:t>
            </a:r>
            <a:r>
              <a:rPr kumimoji="1" lang="en-US" altLang="ja-JP" dirty="0" smtClean="0"/>
              <a:t>= </a:t>
            </a:r>
            <a:r>
              <a:rPr kumimoji="1" lang="ja-JP" altLang="en-US" dirty="0" smtClean="0"/>
              <a:t>統計モデルの検定</a:t>
            </a:r>
            <a:endParaRPr kumimoji="1" lang="en-US" altLang="ja-JP" dirty="0" smtClean="0"/>
          </a:p>
          <a:p>
            <a:pPr lvl="2"/>
            <a:r>
              <a:rPr lang="ja-JP" altLang="en-US" dirty="0" smtClean="0"/>
              <a:t>パラメトリック・モデル：比較的少数のパラメーターをもつ統計モデル</a:t>
            </a:r>
            <a:endParaRPr lang="en-US" altLang="ja-JP" dirty="0" smtClean="0"/>
          </a:p>
          <a:p>
            <a:pPr lvl="2"/>
            <a:r>
              <a:rPr kumimoji="1" lang="ja-JP" altLang="en-US" dirty="0" smtClean="0"/>
              <a:t>ノンパラメトリック・モデル：順序統計量を使った </a:t>
            </a:r>
            <a:r>
              <a:rPr kumimoji="1" lang="en-US" altLang="ja-JP" dirty="0" smtClean="0"/>
              <a:t>/ </a:t>
            </a:r>
            <a:r>
              <a:rPr kumimoji="1" lang="ja-JP" altLang="en-US" dirty="0" smtClean="0"/>
              <a:t>多数のパラメーターを使った自由自在な構造を持つ</a:t>
            </a:r>
            <a:endParaRPr kumimoji="1" lang="en-US" altLang="ja-JP" dirty="0" smtClean="0"/>
          </a:p>
          <a:p>
            <a:pPr lvl="2"/>
            <a:endParaRPr lang="en-US" altLang="ja-JP" dirty="0"/>
          </a:p>
          <a:p>
            <a:endParaRPr kumimoji="1" lang="ja-JP" altLang="en-US" dirty="0"/>
          </a:p>
        </p:txBody>
      </p:sp>
      <p:sp>
        <p:nvSpPr>
          <p:cNvPr id="4" name="正方形/長方形 3"/>
          <p:cNvSpPr/>
          <p:nvPr/>
        </p:nvSpPr>
        <p:spPr>
          <a:xfrm>
            <a:off x="1554480" y="3223260"/>
            <a:ext cx="2388870" cy="285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ja-JP" altLang="en-US" sz="1200" dirty="0" smtClean="0">
                <a:solidFill>
                  <a:schemeClr val="bg1"/>
                </a:solidFill>
                <a:latin typeface="ＭＳ Ｐゴシック" panose="020B0600070205080204" pitchFamily="50" charset="-128"/>
                <a:ea typeface="ＭＳ Ｐゴシック" panose="020B0600070205080204" pitchFamily="50" charset="-128"/>
              </a:rPr>
              <a:t>統計モデルの検定</a:t>
            </a:r>
            <a:endParaRPr kumimoji="1" lang="ja-JP" altLang="en-US" sz="1200" dirty="0">
              <a:solidFill>
                <a:schemeClr val="bg1"/>
              </a:solidFill>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a:xfrm>
            <a:off x="4662488" y="3223260"/>
            <a:ext cx="2388870" cy="28575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kumimoji="1" lang="en-US" altLang="ja-JP" sz="1200"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200" dirty="0" smtClean="0">
                <a:solidFill>
                  <a:schemeClr val="bg1"/>
                </a:solidFill>
                <a:latin typeface="EYInterstate Light" panose="02000506000000020004" pitchFamily="2" charset="0"/>
                <a:ea typeface="ＭＳ Ｐゴシック" panose="020B0600070205080204" pitchFamily="50" charset="-128"/>
              </a:rPr>
              <a:t>によるモデル選択</a:t>
            </a:r>
            <a:endParaRPr kumimoji="1" lang="ja-JP" altLang="en-US" sz="1200" dirty="0">
              <a:solidFill>
                <a:schemeClr val="bg1"/>
              </a:solidFill>
              <a:latin typeface="EYInterstate Light" panose="02000506000000020004" pitchFamily="2" charset="0"/>
              <a:ea typeface="ＭＳ Ｐゴシック" panose="020B0600070205080204" pitchFamily="50" charset="-128"/>
            </a:endParaRPr>
          </a:p>
        </p:txBody>
      </p:sp>
      <p:sp>
        <p:nvSpPr>
          <p:cNvPr id="6" name="テキスト ボックス 5"/>
          <p:cNvSpPr txBox="1"/>
          <p:nvPr/>
        </p:nvSpPr>
        <p:spPr>
          <a:xfrm>
            <a:off x="3447245" y="3727704"/>
            <a:ext cx="2246435"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u="sng" dirty="0" smtClean="0">
                <a:solidFill>
                  <a:schemeClr val="bg1"/>
                </a:solidFill>
                <a:latin typeface="ＭＳ Ｐゴシック" panose="020B0600070205080204" pitchFamily="50" charset="-128"/>
                <a:ea typeface="ＭＳ Ｐゴシック" panose="020B0600070205080204" pitchFamily="50" charset="-128"/>
              </a:rPr>
              <a:t>解析対象のデータを確定</a:t>
            </a:r>
          </a:p>
        </p:txBody>
      </p:sp>
      <p:sp>
        <p:nvSpPr>
          <p:cNvPr id="7" name="テキスト ボックス 6"/>
          <p:cNvSpPr txBox="1"/>
          <p:nvPr/>
        </p:nvSpPr>
        <p:spPr>
          <a:xfrm>
            <a:off x="2957075" y="4247401"/>
            <a:ext cx="3226774"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u="sng" dirty="0" smtClean="0">
                <a:solidFill>
                  <a:schemeClr val="bg1"/>
                </a:solidFill>
                <a:latin typeface="ＭＳ Ｐゴシック" panose="020B0600070205080204" pitchFamily="50" charset="-128"/>
                <a:ea typeface="ＭＳ Ｐゴシック" panose="020B0600070205080204" pitchFamily="50" charset="-128"/>
              </a:rPr>
              <a:t>データを説明できるような統計モデルを設計</a:t>
            </a:r>
          </a:p>
        </p:txBody>
      </p:sp>
      <p:sp>
        <p:nvSpPr>
          <p:cNvPr id="8" name="テキスト ボックス 7"/>
          <p:cNvSpPr txBox="1"/>
          <p:nvPr/>
        </p:nvSpPr>
        <p:spPr>
          <a:xfrm>
            <a:off x="2467562" y="4767098"/>
            <a:ext cx="4205800" cy="193899"/>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200" u="sng" dirty="0" smtClean="0">
                <a:solidFill>
                  <a:schemeClr val="bg1"/>
                </a:solidFill>
                <a:latin typeface="ＭＳ Ｐゴシック" panose="020B0600070205080204" pitchFamily="50" charset="-128"/>
                <a:ea typeface="ＭＳ Ｐゴシック" panose="020B0600070205080204" pitchFamily="50" charset="-128"/>
              </a:rPr>
              <a:t>ネストした統計モデルのパラメーターの最尤推定計算</a:t>
            </a:r>
          </a:p>
        </p:txBody>
      </p:sp>
      <p:sp>
        <p:nvSpPr>
          <p:cNvPr id="9" name="テキスト ボックス 8"/>
          <p:cNvSpPr txBox="1"/>
          <p:nvPr/>
        </p:nvSpPr>
        <p:spPr>
          <a:xfrm>
            <a:off x="2492478" y="4433204"/>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a:solidFill>
                  <a:schemeClr val="bg1"/>
                </a:solidFill>
                <a:latin typeface="ＭＳ Ｐゴシック" panose="020B0600070205080204" pitchFamily="50" charset="-128"/>
                <a:ea typeface="ＭＳ Ｐゴシック" panose="020B0600070205080204" pitchFamily="50" charset="-128"/>
              </a:rPr>
              <a:t>帰</a:t>
            </a:r>
            <a:r>
              <a:rPr kumimoji="1" lang="ja-JP" altLang="en-US" sz="1000" b="1" dirty="0" smtClean="0">
                <a:solidFill>
                  <a:schemeClr val="bg1"/>
                </a:solidFill>
                <a:latin typeface="ＭＳ Ｐゴシック" panose="020B0600070205080204" pitchFamily="50" charset="-128"/>
                <a:ea typeface="ＭＳ Ｐゴシック" panose="020B0600070205080204" pitchFamily="50" charset="-128"/>
              </a:rPr>
              <a:t>無仮説・対立仮説</a:t>
            </a:r>
          </a:p>
        </p:txBody>
      </p:sp>
      <p:sp>
        <p:nvSpPr>
          <p:cNvPr id="10" name="テキスト ボックス 9"/>
          <p:cNvSpPr txBox="1"/>
          <p:nvPr/>
        </p:nvSpPr>
        <p:spPr>
          <a:xfrm>
            <a:off x="4668570" y="5288888"/>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smtClean="0">
                <a:solidFill>
                  <a:schemeClr val="bg1"/>
                </a:solidFill>
                <a:latin typeface="EYInterstate Light" panose="02000506000000020004" pitchFamily="2" charset="0"/>
                <a:ea typeface="ＭＳ Ｐゴシック" panose="020B0600070205080204" pitchFamily="50" charset="-128"/>
              </a:rPr>
              <a:t>モデル選択基準</a:t>
            </a:r>
            <a:r>
              <a:rPr kumimoji="1" lang="en-US" altLang="ja-JP" sz="1000" b="1" dirty="0" smtClean="0">
                <a:solidFill>
                  <a:schemeClr val="bg1"/>
                </a:solidFill>
                <a:latin typeface="EYInterstate Light" panose="02000506000000020004" pitchFamily="2" charset="0"/>
                <a:ea typeface="ＭＳ Ｐゴシック" panose="020B0600070205080204" pitchFamily="50" charset="-128"/>
              </a:rPr>
              <a:t>AIC</a:t>
            </a:r>
            <a:r>
              <a:rPr kumimoji="1" lang="ja-JP" altLang="en-US" sz="1000" b="1" dirty="0" smtClean="0">
                <a:solidFill>
                  <a:schemeClr val="bg1"/>
                </a:solidFill>
                <a:latin typeface="EYInterstate Light" panose="02000506000000020004" pitchFamily="2" charset="0"/>
                <a:ea typeface="ＭＳ Ｐゴシック" panose="020B0600070205080204" pitchFamily="50" charset="-128"/>
              </a:rPr>
              <a:t>の評価</a:t>
            </a:r>
          </a:p>
        </p:txBody>
      </p:sp>
      <p:sp>
        <p:nvSpPr>
          <p:cNvPr id="11" name="右矢印 10"/>
          <p:cNvSpPr/>
          <p:nvPr/>
        </p:nvSpPr>
        <p:spPr>
          <a:xfrm rot="5400000">
            <a:off x="4492382" y="4031571"/>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2" name="右矢印 11"/>
          <p:cNvSpPr/>
          <p:nvPr/>
        </p:nvSpPr>
        <p:spPr>
          <a:xfrm rot="5400000">
            <a:off x="4503445" y="4551268"/>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3" name="テキスト ボックス 12"/>
          <p:cNvSpPr txBox="1"/>
          <p:nvPr/>
        </p:nvSpPr>
        <p:spPr>
          <a:xfrm>
            <a:off x="2502661" y="5285173"/>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a:solidFill>
                  <a:schemeClr val="bg1"/>
                </a:solidFill>
                <a:latin typeface="ＭＳ Ｐゴシック" panose="020B0600070205080204" pitchFamily="50" charset="-128"/>
                <a:ea typeface="ＭＳ Ｐゴシック" panose="020B0600070205080204" pitchFamily="50" charset="-128"/>
              </a:rPr>
              <a:t>帰</a:t>
            </a:r>
            <a:r>
              <a:rPr kumimoji="1" lang="ja-JP" altLang="en-US" sz="1000" b="1" dirty="0" smtClean="0">
                <a:solidFill>
                  <a:schemeClr val="bg1"/>
                </a:solidFill>
                <a:latin typeface="ＭＳ Ｐゴシック" panose="020B0600070205080204" pitchFamily="50" charset="-128"/>
                <a:ea typeface="ＭＳ Ｐゴシック" panose="020B0600070205080204" pitchFamily="50" charset="-128"/>
              </a:rPr>
              <a:t>無仮説棄却の危険率を評価</a:t>
            </a:r>
          </a:p>
        </p:txBody>
      </p:sp>
      <p:sp>
        <p:nvSpPr>
          <p:cNvPr id="14" name="テキスト ボックス 13"/>
          <p:cNvSpPr txBox="1"/>
          <p:nvPr/>
        </p:nvSpPr>
        <p:spPr>
          <a:xfrm>
            <a:off x="4668570" y="4426993"/>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smtClean="0">
                <a:solidFill>
                  <a:schemeClr val="bg1"/>
                </a:solidFill>
                <a:latin typeface="ＭＳ Ｐゴシック" panose="020B0600070205080204" pitchFamily="50" charset="-128"/>
                <a:ea typeface="ＭＳ Ｐゴシック" panose="020B0600070205080204" pitchFamily="50" charset="-128"/>
              </a:rPr>
              <a:t>単純モデル・複雑モデル</a:t>
            </a:r>
          </a:p>
        </p:txBody>
      </p:sp>
      <p:sp>
        <p:nvSpPr>
          <p:cNvPr id="15" name="テキスト ボックス 14"/>
          <p:cNvSpPr txBox="1"/>
          <p:nvPr/>
        </p:nvSpPr>
        <p:spPr>
          <a:xfrm>
            <a:off x="2502661" y="5777087"/>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a:solidFill>
                  <a:schemeClr val="bg1"/>
                </a:solidFill>
                <a:latin typeface="ＭＳ Ｐゴシック" panose="020B0600070205080204" pitchFamily="50" charset="-128"/>
                <a:ea typeface="ＭＳ Ｐゴシック" panose="020B0600070205080204" pitchFamily="50" charset="-128"/>
              </a:rPr>
              <a:t>帰</a:t>
            </a:r>
            <a:r>
              <a:rPr kumimoji="1" lang="ja-JP" altLang="en-US" sz="1000" b="1" dirty="0" smtClean="0">
                <a:solidFill>
                  <a:schemeClr val="bg1"/>
                </a:solidFill>
                <a:latin typeface="ＭＳ Ｐゴシック" panose="020B0600070205080204" pitchFamily="50" charset="-128"/>
                <a:ea typeface="ＭＳ Ｐゴシック" panose="020B0600070205080204" pitchFamily="50" charset="-128"/>
              </a:rPr>
              <a:t>無仮説棄却の可否を判断</a:t>
            </a:r>
          </a:p>
        </p:txBody>
      </p:sp>
      <p:sp>
        <p:nvSpPr>
          <p:cNvPr id="16" name="テキスト ボックス 15"/>
          <p:cNvSpPr txBox="1"/>
          <p:nvPr/>
        </p:nvSpPr>
        <p:spPr>
          <a:xfrm>
            <a:off x="4662488" y="5784517"/>
            <a:ext cx="2007648" cy="167738"/>
          </a:xfrm>
          <a:prstGeom prst="rect">
            <a:avLst/>
          </a:prstGeom>
          <a:noFill/>
        </p:spPr>
        <p:txBody>
          <a:bodyPr wrap="square" lIns="0" tIns="36576" rIns="0" bIns="0" rtlCol="0">
            <a:spAutoFit/>
          </a:bodyPr>
          <a:lstStyle/>
          <a:p>
            <a:pPr algn="ctr">
              <a:lnSpc>
                <a:spcPct val="85000"/>
              </a:lnSpc>
              <a:spcAft>
                <a:spcPts val="600"/>
              </a:spcAft>
              <a:buClr>
                <a:schemeClr val="accent2"/>
              </a:buClr>
              <a:buSzPct val="70000"/>
            </a:pPr>
            <a:r>
              <a:rPr kumimoji="1" lang="ja-JP" altLang="en-US" sz="1000" b="1" dirty="0" smtClean="0">
                <a:solidFill>
                  <a:schemeClr val="bg1"/>
                </a:solidFill>
                <a:latin typeface="EYInterstate Light" panose="02000506000000020004" pitchFamily="2" charset="0"/>
                <a:ea typeface="ＭＳ Ｐゴシック" panose="020B0600070205080204" pitchFamily="50" charset="-128"/>
              </a:rPr>
              <a:t>予測の良いモデルを選ぶ</a:t>
            </a:r>
          </a:p>
        </p:txBody>
      </p:sp>
      <p:sp>
        <p:nvSpPr>
          <p:cNvPr id="17" name="右矢印 16"/>
          <p:cNvSpPr/>
          <p:nvPr/>
        </p:nvSpPr>
        <p:spPr>
          <a:xfrm rot="5400000">
            <a:off x="3418222" y="5111884"/>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8" name="右矢印 17"/>
          <p:cNvSpPr/>
          <p:nvPr/>
        </p:nvSpPr>
        <p:spPr>
          <a:xfrm rot="5400000">
            <a:off x="3419507" y="5560988"/>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9" name="右矢印 18"/>
          <p:cNvSpPr/>
          <p:nvPr/>
        </p:nvSpPr>
        <p:spPr>
          <a:xfrm rot="5400000">
            <a:off x="5615600" y="5102599"/>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20" name="右矢印 19"/>
          <p:cNvSpPr/>
          <p:nvPr/>
        </p:nvSpPr>
        <p:spPr>
          <a:xfrm rot="5400000">
            <a:off x="5616885" y="5551703"/>
            <a:ext cx="156159" cy="124797"/>
          </a:xfrm>
          <a:prstGeom prst="rightArrow">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Tree>
    <p:extLst>
      <p:ext uri="{BB962C8B-B14F-4D97-AF65-F5344CB8AC3E}">
        <p14:creationId xmlns:p14="http://schemas.microsoft.com/office/powerpoint/2010/main" val="259047955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5.2 </a:t>
            </a:r>
            <a:r>
              <a:rPr kumimoji="1" lang="ja-JP" altLang="en-US" dirty="0" smtClean="0"/>
              <a:t>尤度比検定の例題：逸脱度の差を調べる</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尤度比検定</a:t>
            </a:r>
            <a:endParaRPr lang="en-US" altLang="ja-JP" dirty="0" smtClean="0"/>
          </a:p>
          <a:p>
            <a:pPr lvl="1"/>
            <a:r>
              <a:rPr kumimoji="1" lang="ja-JP" altLang="en-US" dirty="0" smtClean="0"/>
              <a:t>第</a:t>
            </a:r>
            <a:r>
              <a:rPr kumimoji="1" lang="en-US" altLang="ja-JP" dirty="0" smtClean="0"/>
              <a:t>3</a:t>
            </a:r>
            <a:r>
              <a:rPr kumimoji="1" lang="ja-JP" altLang="en-US" dirty="0" smtClean="0"/>
              <a:t>章の種子データを使用</a:t>
            </a:r>
            <a:endParaRPr kumimoji="1" lang="en-US" altLang="ja-JP" dirty="0" smtClean="0"/>
          </a:p>
          <a:p>
            <a:pPr lvl="1"/>
            <a:r>
              <a:rPr lang="ja-JP" altLang="en-US" dirty="0" smtClean="0"/>
              <a:t>統計モデル： </a:t>
            </a:r>
            <a:r>
              <a:rPr lang="en-US" altLang="ja-JP" dirty="0" smtClean="0"/>
              <a:t>λ = </a:t>
            </a:r>
            <a:r>
              <a:rPr lang="en-US" altLang="ja-JP" dirty="0" err="1" smtClean="0"/>
              <a:t>exp</a:t>
            </a:r>
            <a:r>
              <a:rPr lang="en-US" altLang="ja-JP" dirty="0" smtClean="0"/>
              <a:t> (β</a:t>
            </a:r>
            <a:r>
              <a:rPr lang="en-US" altLang="ja-JP" baseline="-25000" dirty="0" smtClean="0"/>
              <a:t>1</a:t>
            </a:r>
            <a:r>
              <a:rPr lang="en-US" altLang="ja-JP" dirty="0" smtClean="0"/>
              <a:t> + β</a:t>
            </a:r>
            <a:r>
              <a:rPr lang="en-US" altLang="ja-JP" baseline="-25000" dirty="0" err="1" smtClean="0"/>
              <a:t>2</a:t>
            </a:r>
            <a:r>
              <a:rPr lang="en-US" altLang="ja-JP" dirty="0" err="1" smtClean="0"/>
              <a:t>x</a:t>
            </a:r>
            <a:r>
              <a:rPr lang="en-US" altLang="ja-JP" baseline="-25000" dirty="0" err="1" smtClean="0"/>
              <a:t>i</a:t>
            </a:r>
            <a:r>
              <a:rPr lang="en-US" altLang="ja-JP" dirty="0" smtClean="0"/>
              <a:t>)</a:t>
            </a:r>
            <a:r>
              <a:rPr lang="ja-JP" altLang="en-US" dirty="0" smtClean="0"/>
              <a:t>を平均とするポアソン分布の</a:t>
            </a:r>
            <a:r>
              <a:rPr lang="en-US" altLang="ja-JP" dirty="0" smtClean="0"/>
              <a:t>GLM</a:t>
            </a:r>
          </a:p>
          <a:p>
            <a:pPr lvl="2"/>
            <a:r>
              <a:rPr kumimoji="1" lang="ja-JP" altLang="en-US" dirty="0" smtClean="0"/>
              <a:t>一定モデル：種子数の平均</a:t>
            </a:r>
            <a:r>
              <a:rPr kumimoji="1" lang="en-US" altLang="ja-JP" dirty="0" smtClean="0"/>
              <a:t>λ</a:t>
            </a:r>
            <a:r>
              <a:rPr kumimoji="1" lang="ja-JP" altLang="en-US" dirty="0" smtClean="0"/>
              <a:t>が定数であり、体サイズ</a:t>
            </a:r>
            <a:r>
              <a:rPr kumimoji="1" lang="en-US" altLang="ja-JP" dirty="0" smtClean="0"/>
              <a:t>x</a:t>
            </a:r>
            <a:r>
              <a:rPr kumimoji="1" lang="en-US" altLang="ja-JP" baseline="-25000" dirty="0" smtClean="0"/>
              <a:t>i</a:t>
            </a:r>
            <a:r>
              <a:rPr kumimoji="1" lang="ja-JP" altLang="en-US" dirty="0" err="1" smtClean="0"/>
              <a:t>に依</a:t>
            </a:r>
            <a:r>
              <a:rPr kumimoji="1" lang="ja-JP" altLang="en-US" dirty="0" smtClean="0"/>
              <a:t>存しないモデル（</a:t>
            </a:r>
            <a:r>
              <a:rPr kumimoji="1" lang="en-US" altLang="ja-JP" dirty="0" smtClean="0"/>
              <a:t>β</a:t>
            </a:r>
            <a:r>
              <a:rPr kumimoji="1" lang="en-US" altLang="ja-JP" baseline="-25000" dirty="0" smtClean="0"/>
              <a:t>2</a:t>
            </a:r>
            <a:r>
              <a:rPr kumimoji="1" lang="en-US" altLang="ja-JP" dirty="0" smtClean="0"/>
              <a:t> = 0, k = 1</a:t>
            </a:r>
            <a:r>
              <a:rPr kumimoji="1" lang="ja-JP" altLang="en-US" dirty="0" smtClean="0"/>
              <a:t>）</a:t>
            </a:r>
            <a:endParaRPr kumimoji="1" lang="en-US" altLang="ja-JP" dirty="0" smtClean="0"/>
          </a:p>
          <a:p>
            <a:pPr lvl="2"/>
            <a:r>
              <a:rPr lang="en-US" altLang="ja-JP" dirty="0" smtClean="0"/>
              <a:t>X</a:t>
            </a:r>
            <a:r>
              <a:rPr lang="ja-JP" altLang="en-US" dirty="0" smtClean="0"/>
              <a:t>モデル：種子数の平均</a:t>
            </a:r>
            <a:r>
              <a:rPr lang="en-US" altLang="ja-JP" dirty="0" smtClean="0"/>
              <a:t>λ</a:t>
            </a:r>
            <a:r>
              <a:rPr lang="ja-JP" altLang="en-US" dirty="0" smtClean="0"/>
              <a:t>が体サイズ</a:t>
            </a:r>
            <a:r>
              <a:rPr lang="en-US" altLang="ja-JP" dirty="0" smtClean="0"/>
              <a:t>xi</a:t>
            </a:r>
            <a:r>
              <a:rPr lang="ja-JP" altLang="en-US" dirty="0" err="1" smtClean="0"/>
              <a:t>に依</a:t>
            </a:r>
            <a:r>
              <a:rPr lang="ja-JP" altLang="en-US" dirty="0" smtClean="0"/>
              <a:t>存するモデル </a:t>
            </a:r>
            <a:r>
              <a:rPr lang="ja-JP" altLang="en-US" dirty="0"/>
              <a:t>（</a:t>
            </a:r>
            <a:r>
              <a:rPr lang="en-US" altLang="ja-JP" dirty="0"/>
              <a:t>β</a:t>
            </a:r>
            <a:r>
              <a:rPr lang="en-US" altLang="ja-JP" baseline="-25000" dirty="0"/>
              <a:t>2</a:t>
            </a:r>
            <a:r>
              <a:rPr lang="en-US" altLang="ja-JP" dirty="0"/>
              <a:t> </a:t>
            </a:r>
            <a:r>
              <a:rPr lang="ja-JP" altLang="en-US" dirty="0" smtClean="0"/>
              <a:t>≠</a:t>
            </a:r>
            <a:r>
              <a:rPr lang="en-US" altLang="ja-JP" dirty="0" smtClean="0"/>
              <a:t> </a:t>
            </a:r>
            <a:r>
              <a:rPr lang="en-US" altLang="ja-JP" dirty="0"/>
              <a:t>0, k = 1</a:t>
            </a:r>
            <a:r>
              <a:rPr lang="ja-JP" altLang="en-US" dirty="0"/>
              <a:t>）</a:t>
            </a:r>
            <a:endParaRPr lang="en-US" altLang="ja-JP" dirty="0" smtClean="0"/>
          </a:p>
          <a:p>
            <a:pPr lvl="2"/>
            <a:r>
              <a:rPr kumimoji="1" lang="ja-JP" altLang="en-US" dirty="0"/>
              <a:t>帰</a:t>
            </a:r>
            <a:r>
              <a:rPr kumimoji="1" lang="ja-JP" altLang="en-US" dirty="0" smtClean="0"/>
              <a:t>無仮説となる一定モデルを棄却できるかどうかを</a:t>
            </a:r>
            <a:r>
              <a:rPr kumimoji="1" lang="ja-JP" altLang="en-US" dirty="0" smtClean="0"/>
              <a:t>調べる</a:t>
            </a:r>
            <a:endParaRPr kumimoji="1" lang="en-US" altLang="ja-JP" dirty="0" smtClean="0"/>
          </a:p>
          <a:p>
            <a:pPr lvl="2"/>
            <a:endParaRPr lang="en-US" altLang="ja-JP" dirty="0"/>
          </a:p>
          <a:p>
            <a:pPr lvl="2"/>
            <a:endParaRPr kumimoji="1" lang="en-US" altLang="ja-JP" dirty="0" smtClean="0"/>
          </a:p>
          <a:p>
            <a:pPr lvl="2"/>
            <a:endParaRPr lang="en-US" altLang="ja-JP" dirty="0"/>
          </a:p>
          <a:p>
            <a:pPr lvl="2"/>
            <a:endParaRPr kumimoji="1" lang="en-US" altLang="ja-JP" dirty="0" smtClean="0"/>
          </a:p>
          <a:p>
            <a:pPr lvl="2"/>
            <a:endParaRPr lang="en-US" altLang="ja-JP" dirty="0"/>
          </a:p>
          <a:p>
            <a:pPr lvl="2"/>
            <a:endParaRPr kumimoji="1" lang="en-US" altLang="ja-JP" dirty="0" smtClean="0"/>
          </a:p>
          <a:p>
            <a:pPr lvl="2"/>
            <a:r>
              <a:rPr kumimoji="1" lang="ja-JP" altLang="en-US" dirty="0" smtClean="0"/>
              <a:t>あてはまりの悪さである逸脱度はパラメーター数の少ない一定モデルが大きく、逸脱度の差は</a:t>
            </a:r>
            <a:r>
              <a:rPr kumimoji="1" lang="en-US" altLang="ja-JP" dirty="0" smtClean="0"/>
              <a:t>x</a:t>
            </a:r>
            <a:r>
              <a:rPr kumimoji="1" lang="ja-JP" altLang="en-US" dirty="0" smtClean="0"/>
              <a:t>モデルと比較して</a:t>
            </a:r>
            <a:r>
              <a:rPr kumimoji="1" lang="en-US" altLang="ja-JP" dirty="0" smtClean="0"/>
              <a:t>4.5</a:t>
            </a:r>
            <a:r>
              <a:rPr lang="ja-JP" altLang="en-US" dirty="0" smtClean="0"/>
              <a:t>程度であるが、同じデータに対してパラメータ数の多いモデルの方が常に逸脱度は小さくなる</a:t>
            </a:r>
            <a:endParaRPr lang="en-US" altLang="ja-JP" dirty="0" smtClean="0"/>
          </a:p>
          <a:p>
            <a:pPr lvl="2"/>
            <a:r>
              <a:rPr kumimoji="1" lang="ja-JP" altLang="en-US" dirty="0" smtClean="0"/>
              <a:t>尤度比（</a:t>
            </a:r>
            <a:r>
              <a:rPr kumimoji="1" lang="en-US" altLang="ja-JP" dirty="0" err="1" smtClean="0"/>
              <a:t>Liklihood</a:t>
            </a:r>
            <a:r>
              <a:rPr kumimoji="1" lang="en-US" altLang="ja-JP" dirty="0" smtClean="0"/>
              <a:t> ratio</a:t>
            </a:r>
            <a:r>
              <a:rPr kumimoji="1" lang="ja-JP" altLang="en-US" dirty="0" smtClean="0"/>
              <a:t>）は、上記例であれば以下のとおり算出するが、そのまま検定統計量としては使わない</a:t>
            </a:r>
            <a:endParaRPr kumimoji="1" lang="en-US" altLang="ja-JP" dirty="0" smtClean="0"/>
          </a:p>
          <a:p>
            <a:pPr lvl="3"/>
            <a:r>
              <a:rPr lang="en-US" altLang="ja-JP" dirty="0" err="1" smtClean="0"/>
              <a:t>L1</a:t>
            </a:r>
            <a:r>
              <a:rPr lang="en-US" altLang="ja-JP" baseline="30000" dirty="0" smtClean="0"/>
              <a:t>*</a:t>
            </a:r>
            <a:r>
              <a:rPr lang="en-US" altLang="ja-JP" dirty="0" smtClean="0"/>
              <a:t>/</a:t>
            </a:r>
            <a:r>
              <a:rPr lang="en-US" altLang="ja-JP" dirty="0" err="1" smtClean="0"/>
              <a:t>L2</a:t>
            </a:r>
            <a:r>
              <a:rPr lang="en-US" altLang="ja-JP" baseline="30000" dirty="0" smtClean="0"/>
              <a:t>* </a:t>
            </a:r>
            <a:r>
              <a:rPr lang="en-US" altLang="ja-JP" dirty="0" smtClean="0"/>
              <a:t>= </a:t>
            </a:r>
            <a:r>
              <a:rPr lang="ja-JP" altLang="en-US" dirty="0" smtClean="0"/>
              <a:t>一定モデルの最大尤度 </a:t>
            </a:r>
            <a:r>
              <a:rPr lang="en-US" altLang="ja-JP" dirty="0" smtClean="0"/>
              <a:t>(</a:t>
            </a:r>
            <a:r>
              <a:rPr lang="en-US" altLang="ja-JP" dirty="0" err="1" smtClean="0"/>
              <a:t>exp</a:t>
            </a:r>
            <a:r>
              <a:rPr lang="en-US" altLang="ja-JP" dirty="0" smtClean="0"/>
              <a:t> (-237.6))</a:t>
            </a:r>
            <a:r>
              <a:rPr lang="ja-JP" altLang="en-US" dirty="0" smtClean="0"/>
              <a:t> </a:t>
            </a:r>
            <a:r>
              <a:rPr lang="en-US" altLang="ja-JP" dirty="0" smtClean="0"/>
              <a:t>/ x</a:t>
            </a:r>
            <a:r>
              <a:rPr lang="ja-JP" altLang="en-US" dirty="0" smtClean="0"/>
              <a:t>モデルの最大尤度 </a:t>
            </a:r>
            <a:r>
              <a:rPr lang="en-US" altLang="ja-JP" dirty="0" smtClean="0"/>
              <a:t>(</a:t>
            </a:r>
            <a:r>
              <a:rPr lang="en-US" altLang="ja-JP" dirty="0" err="1" smtClean="0"/>
              <a:t>exp</a:t>
            </a:r>
            <a:r>
              <a:rPr lang="en-US" altLang="ja-JP" dirty="0" smtClean="0"/>
              <a:t> (-235.4))</a:t>
            </a:r>
          </a:p>
          <a:p>
            <a:pPr lvl="2"/>
            <a:r>
              <a:rPr kumimoji="1" lang="ja-JP" altLang="en-US" dirty="0" smtClean="0"/>
              <a:t>尤度比検定であれば尤度比の対数を取り</a:t>
            </a:r>
            <a:r>
              <a:rPr kumimoji="1" lang="en-US" altLang="ja-JP" dirty="0" smtClean="0"/>
              <a:t>-2</a:t>
            </a:r>
            <a:r>
              <a:rPr kumimoji="1" lang="ja-JP" altLang="en-US" dirty="0" smtClean="0"/>
              <a:t>をかけ、</a:t>
            </a:r>
            <a:r>
              <a:rPr lang="en-US" altLang="ja-JP" dirty="0" smtClean="0"/>
              <a:t>Δ </a:t>
            </a:r>
            <a:r>
              <a:rPr lang="en-US" altLang="ja-JP" dirty="0" err="1" smtClean="0"/>
              <a:t>D</a:t>
            </a:r>
            <a:r>
              <a:rPr lang="en-US" altLang="ja-JP" baseline="-25000" dirty="0" err="1" smtClean="0"/>
              <a:t>1,2</a:t>
            </a:r>
            <a:r>
              <a:rPr lang="en-US" altLang="ja-JP" baseline="-25000" dirty="0" smtClean="0"/>
              <a:t> </a:t>
            </a:r>
            <a:r>
              <a:rPr lang="en-US" altLang="ja-JP" dirty="0" smtClean="0"/>
              <a:t>= -2 × (log </a:t>
            </a:r>
            <a:r>
              <a:rPr lang="en-US" altLang="ja-JP" dirty="0" err="1" smtClean="0"/>
              <a:t>L</a:t>
            </a:r>
            <a:r>
              <a:rPr lang="en-US" altLang="ja-JP" baseline="-25000" dirty="0" err="1" smtClean="0"/>
              <a:t>1</a:t>
            </a:r>
            <a:r>
              <a:rPr lang="en-US" altLang="ja-JP" baseline="30000" dirty="0" smtClean="0"/>
              <a:t>* </a:t>
            </a:r>
            <a:r>
              <a:rPr lang="en-US" altLang="ja-JP" dirty="0" smtClean="0"/>
              <a:t>- log </a:t>
            </a:r>
            <a:r>
              <a:rPr lang="en-US" altLang="ja-JP" dirty="0" err="1" smtClean="0"/>
              <a:t>L</a:t>
            </a:r>
            <a:r>
              <a:rPr lang="en-US" altLang="ja-JP" baseline="-25000" dirty="0" err="1" smtClean="0"/>
              <a:t>2</a:t>
            </a:r>
            <a:r>
              <a:rPr lang="en-US" altLang="ja-JP" baseline="30000" dirty="0" smtClean="0"/>
              <a:t>*</a:t>
            </a:r>
            <a:r>
              <a:rPr lang="en-US" altLang="ja-JP" dirty="0" smtClean="0"/>
              <a:t>) </a:t>
            </a:r>
            <a:r>
              <a:rPr lang="ja-JP" altLang="en-US" dirty="0" smtClean="0"/>
              <a:t>に変換して検定統計量として使用する。ここで、</a:t>
            </a:r>
            <a:r>
              <a:rPr lang="en-US" altLang="ja-JP" dirty="0" err="1" smtClean="0"/>
              <a:t>D</a:t>
            </a:r>
            <a:r>
              <a:rPr lang="en-US" altLang="ja-JP" baseline="-25000" dirty="0" err="1" smtClean="0"/>
              <a:t>1</a:t>
            </a:r>
            <a:r>
              <a:rPr lang="en-US" altLang="ja-JP" dirty="0" smtClean="0"/>
              <a:t> = -</a:t>
            </a:r>
            <a:r>
              <a:rPr lang="en-US" altLang="ja-JP" dirty="0" err="1" smtClean="0"/>
              <a:t>2logL</a:t>
            </a:r>
            <a:r>
              <a:rPr lang="en-US" altLang="ja-JP" baseline="-25000" dirty="0" err="1" smtClean="0"/>
              <a:t>1</a:t>
            </a:r>
            <a:r>
              <a:rPr lang="en-US" altLang="ja-JP" baseline="30000" dirty="0" smtClean="0"/>
              <a:t>* </a:t>
            </a:r>
            <a:r>
              <a:rPr lang="ja-JP" altLang="en-US" dirty="0" smtClean="0"/>
              <a:t>と </a:t>
            </a:r>
            <a:r>
              <a:rPr lang="en-US" altLang="ja-JP" dirty="0" err="1" smtClean="0"/>
              <a:t>D</a:t>
            </a:r>
            <a:r>
              <a:rPr lang="en-US" altLang="ja-JP" baseline="-25000" dirty="0" err="1" smtClean="0"/>
              <a:t>2</a:t>
            </a:r>
            <a:r>
              <a:rPr lang="en-US" altLang="ja-JP" dirty="0" smtClean="0"/>
              <a:t> = -</a:t>
            </a:r>
            <a:r>
              <a:rPr lang="en-US" altLang="ja-JP" dirty="0" err="1" smtClean="0"/>
              <a:t>2logL</a:t>
            </a:r>
            <a:r>
              <a:rPr lang="en-US" altLang="ja-JP" baseline="-25000" dirty="0" err="1" smtClean="0"/>
              <a:t>2</a:t>
            </a:r>
            <a:r>
              <a:rPr lang="en-US" altLang="ja-JP" baseline="30000" dirty="0"/>
              <a:t>*</a:t>
            </a:r>
            <a:r>
              <a:rPr lang="ja-JP" altLang="en-US" dirty="0" smtClean="0"/>
              <a:t>とおくと、 </a:t>
            </a:r>
            <a:r>
              <a:rPr lang="en-US" altLang="ja-JP" dirty="0" smtClean="0"/>
              <a:t>Δ </a:t>
            </a:r>
            <a:r>
              <a:rPr lang="en-US" altLang="ja-JP" dirty="0" err="1" smtClean="0"/>
              <a:t>D</a:t>
            </a:r>
            <a:r>
              <a:rPr lang="en-US" altLang="ja-JP" baseline="-25000" dirty="0" err="1" smtClean="0"/>
              <a:t>1,2</a:t>
            </a:r>
            <a:r>
              <a:rPr lang="en-US" altLang="ja-JP" dirty="0" smtClean="0"/>
              <a:t> = </a:t>
            </a:r>
            <a:r>
              <a:rPr lang="en-US" altLang="ja-JP" dirty="0" err="1" smtClean="0"/>
              <a:t>D</a:t>
            </a:r>
            <a:r>
              <a:rPr lang="en-US" altLang="ja-JP" baseline="-25000" dirty="0" err="1" smtClean="0"/>
              <a:t>1</a:t>
            </a:r>
            <a:r>
              <a:rPr lang="en-US" altLang="ja-JP" dirty="0" smtClean="0"/>
              <a:t> – </a:t>
            </a:r>
            <a:r>
              <a:rPr lang="en-US" altLang="ja-JP" dirty="0" err="1" smtClean="0"/>
              <a:t>D</a:t>
            </a:r>
            <a:r>
              <a:rPr lang="en-US" altLang="ja-JP" baseline="-25000" dirty="0" err="1" smtClean="0"/>
              <a:t>2</a:t>
            </a:r>
            <a:r>
              <a:rPr lang="ja-JP" altLang="en-US" dirty="0" smtClean="0"/>
              <a:t>となり、一定モデルと</a:t>
            </a:r>
            <a:r>
              <a:rPr lang="en-US" altLang="ja-JP" dirty="0" smtClean="0"/>
              <a:t>x</a:t>
            </a:r>
            <a:r>
              <a:rPr lang="ja-JP" altLang="en-US" dirty="0" smtClean="0"/>
              <a:t>モデルの逸脱度の差になる</a:t>
            </a:r>
            <a:endParaRPr lang="en-US" altLang="ja-JP" dirty="0" smtClean="0"/>
          </a:p>
          <a:p>
            <a:pPr lvl="2"/>
            <a:r>
              <a:rPr kumimoji="1" lang="ja-JP" altLang="en-US" dirty="0" smtClean="0"/>
              <a:t>上記例においては、</a:t>
            </a:r>
            <a:r>
              <a:rPr kumimoji="1" lang="en-US" altLang="ja-JP" dirty="0" smtClean="0"/>
              <a:t>Δ </a:t>
            </a:r>
            <a:r>
              <a:rPr kumimoji="1" lang="en-US" altLang="ja-JP" dirty="0" err="1" smtClean="0"/>
              <a:t>D</a:t>
            </a:r>
            <a:r>
              <a:rPr kumimoji="1" lang="en-US" altLang="ja-JP" baseline="-25000" dirty="0" err="1" smtClean="0"/>
              <a:t>1,2</a:t>
            </a:r>
            <a:r>
              <a:rPr kumimoji="1" lang="en-US" altLang="ja-JP" dirty="0" smtClean="0"/>
              <a:t> = 4.5</a:t>
            </a:r>
            <a:r>
              <a:rPr kumimoji="1" lang="ja-JP" altLang="en-US" dirty="0" smtClean="0"/>
              <a:t>となることから、一定モデルに比べて</a:t>
            </a:r>
            <a:r>
              <a:rPr kumimoji="1" lang="en-US" altLang="ja-JP" dirty="0" smtClean="0"/>
              <a:t>x</a:t>
            </a:r>
            <a:r>
              <a:rPr kumimoji="1" lang="ja-JP" altLang="en-US" dirty="0" smtClean="0"/>
              <a:t>モデルで逸脱度が</a:t>
            </a:r>
            <a:r>
              <a:rPr kumimoji="1" lang="en-US" altLang="ja-JP" dirty="0" smtClean="0"/>
              <a:t>4.5</a:t>
            </a:r>
            <a:r>
              <a:rPr kumimoji="1" lang="ja-JP" altLang="en-US" dirty="0" smtClean="0"/>
              <a:t>改善</a:t>
            </a:r>
            <a:endParaRPr kumimoji="1" lang="en-US" altLang="ja-JP" dirty="0" smtClean="0"/>
          </a:p>
          <a:p>
            <a:pPr lvl="1"/>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144923766"/>
              </p:ext>
            </p:extLst>
          </p:nvPr>
        </p:nvGraphicFramePr>
        <p:xfrm>
          <a:off x="1185329" y="2875616"/>
          <a:ext cx="6655650" cy="1280160"/>
        </p:xfrm>
        <a:graphic>
          <a:graphicData uri="http://schemas.openxmlformats.org/drawingml/2006/table">
            <a:tbl>
              <a:tblPr firstRow="1" bandRow="1">
                <a:tableStyleId>{5C22544A-7EE6-4342-B048-85BDC9FD1C3A}</a:tableStyleId>
              </a:tblPr>
              <a:tblGrid>
                <a:gridCol w="1109275"/>
                <a:gridCol w="1109275"/>
                <a:gridCol w="1109275"/>
                <a:gridCol w="1109275"/>
                <a:gridCol w="1109275"/>
                <a:gridCol w="1109275"/>
              </a:tblGrid>
              <a:tr h="186158">
                <a:tc>
                  <a:txBody>
                    <a:bodyPr/>
                    <a:lstStyle/>
                    <a:p>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モデル</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k</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Log</a:t>
                      </a:r>
                      <a:r>
                        <a:rPr kumimoji="1" lang="en-US" altLang="ja-JP" sz="1200" b="0" baseline="0" dirty="0" smtClean="0">
                          <a:solidFill>
                            <a:schemeClr val="bg1"/>
                          </a:solidFill>
                          <a:latin typeface="EYInterstate Light" panose="02000506000000020004" pitchFamily="2" charset="0"/>
                          <a:ea typeface="ＭＳ Ｐゴシック" panose="020B0600070205080204" pitchFamily="50" charset="-128"/>
                        </a:rPr>
                        <a:t> L*</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Deviance</a:t>
                      </a:r>
                    </a:p>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-2 log L*</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Residual </a:t>
                      </a:r>
                    </a:p>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deviance</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AIC</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r>
              <a:tr h="186158">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一定</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1</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-237.6</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475.3</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89.5</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477.3</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r>
              <a:tr h="186158">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X</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2</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-235.4</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470.8</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85.0</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474.8</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r>
              <a:tr h="186158">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フル</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100</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-192.9</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385.8</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0</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en-US" altLang="ja-JP" sz="1200" b="0" dirty="0" smtClean="0">
                          <a:solidFill>
                            <a:schemeClr val="bg1"/>
                          </a:solidFill>
                          <a:latin typeface="EYInterstate Light" panose="02000506000000020004" pitchFamily="2" charset="0"/>
                          <a:ea typeface="ＭＳ Ｐゴシック" panose="020B0600070205080204" pitchFamily="50" charset="-128"/>
                        </a:rPr>
                        <a:t>585.8</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bl>
          </a:graphicData>
        </a:graphic>
      </p:graphicFrame>
    </p:spTree>
    <p:extLst>
      <p:ext uri="{BB962C8B-B14F-4D97-AF65-F5344CB8AC3E}">
        <p14:creationId xmlns:p14="http://schemas.microsoft.com/office/powerpoint/2010/main" val="1937104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5.3 2</a:t>
            </a:r>
            <a:r>
              <a:rPr kumimoji="1" lang="ja-JP" altLang="en-US" dirty="0" smtClean="0"/>
              <a:t>種類の過誤と統計学的な検定の非対称性</a:t>
            </a:r>
            <a:endParaRPr kumimoji="1" lang="ja-JP" altLang="en-US" dirty="0"/>
          </a:p>
        </p:txBody>
      </p:sp>
      <p:sp>
        <p:nvSpPr>
          <p:cNvPr id="3" name="コンテンツ プレースホルダー 2"/>
          <p:cNvSpPr>
            <a:spLocks noGrp="1"/>
          </p:cNvSpPr>
          <p:nvPr>
            <p:ph idx="1"/>
          </p:nvPr>
        </p:nvSpPr>
        <p:spPr/>
        <p:txBody>
          <a:bodyPr/>
          <a:lstStyle/>
          <a:p>
            <a:pPr lvl="1"/>
            <a:r>
              <a:rPr lang="ja-JP" altLang="en-US" dirty="0" smtClean="0"/>
              <a:t>尤度比検定</a:t>
            </a:r>
            <a:endParaRPr lang="en-US" altLang="ja-JP" dirty="0" smtClean="0"/>
          </a:p>
          <a:p>
            <a:pPr lvl="2"/>
            <a:r>
              <a:rPr kumimoji="1" lang="ja-JP" altLang="en-US" dirty="0"/>
              <a:t>帰</a:t>
            </a:r>
            <a:r>
              <a:rPr kumimoji="1" lang="ja-JP" altLang="en-US" dirty="0" smtClean="0"/>
              <a:t>無仮説：一定モデル（</a:t>
            </a:r>
            <a:r>
              <a:rPr kumimoji="1" lang="en-US" altLang="ja-JP" dirty="0" smtClean="0"/>
              <a:t>k =1, β</a:t>
            </a:r>
            <a:r>
              <a:rPr kumimoji="1" lang="en-US" altLang="ja-JP" baseline="-25000" dirty="0" smtClean="0"/>
              <a:t>2</a:t>
            </a:r>
            <a:r>
              <a:rPr kumimoji="1" lang="en-US" altLang="ja-JP" dirty="0" smtClean="0"/>
              <a:t> = 0</a:t>
            </a:r>
            <a:r>
              <a:rPr kumimoji="1" lang="ja-JP" altLang="en-US" dirty="0" smtClean="0"/>
              <a:t>）</a:t>
            </a:r>
            <a:endParaRPr kumimoji="1" lang="en-US" altLang="ja-JP" dirty="0" smtClean="0"/>
          </a:p>
          <a:p>
            <a:pPr lvl="2" algn="l"/>
            <a:r>
              <a:rPr lang="ja-JP" altLang="en-US" dirty="0" smtClean="0"/>
              <a:t>対立仮説：</a:t>
            </a:r>
            <a:r>
              <a:rPr lang="en-US" altLang="ja-JP" dirty="0" smtClean="0"/>
              <a:t>x</a:t>
            </a:r>
            <a:r>
              <a:rPr lang="ja-JP" altLang="en-US" dirty="0" smtClean="0"/>
              <a:t>モデル</a:t>
            </a:r>
            <a:r>
              <a:rPr lang="en-US" altLang="ja-JP" dirty="0" smtClean="0"/>
              <a:t>(k = 2, β</a:t>
            </a:r>
            <a:r>
              <a:rPr lang="en-US" altLang="ja-JP" baseline="-25000" dirty="0" smtClean="0"/>
              <a:t>2</a:t>
            </a:r>
            <a:r>
              <a:rPr lang="en-US" altLang="ja-JP" dirty="0" smtClean="0"/>
              <a:t> </a:t>
            </a:r>
            <a:r>
              <a:rPr lang="ja-JP" altLang="en-US" dirty="0" smtClean="0"/>
              <a:t>≠ </a:t>
            </a:r>
            <a:r>
              <a:rPr lang="en-US" altLang="ja-JP" dirty="0" smtClean="0"/>
              <a:t>0)</a:t>
            </a:r>
          </a:p>
          <a:p>
            <a:pPr lvl="1" algn="l"/>
            <a:r>
              <a:rPr kumimoji="1" lang="en-US" altLang="ja-JP" dirty="0" err="1" smtClean="0"/>
              <a:t>Neyman</a:t>
            </a:r>
            <a:r>
              <a:rPr lang="en-US" altLang="ja-JP" dirty="0" smtClean="0"/>
              <a:t>-Pearson</a:t>
            </a:r>
            <a:r>
              <a:rPr lang="ja-JP" altLang="en-US" dirty="0" smtClean="0"/>
              <a:t>の検定</a:t>
            </a:r>
            <a:endParaRPr lang="en-US" altLang="ja-JP" dirty="0" smtClean="0"/>
          </a:p>
          <a:p>
            <a:pPr lvl="2" algn="l"/>
            <a:r>
              <a:rPr kumimoji="1" lang="ja-JP" altLang="en-US" dirty="0" smtClean="0"/>
              <a:t>帰無仮説が真のモデルである場合：データが一定モデルから生成されたのに「逸脱度の差が</a:t>
            </a:r>
            <a:r>
              <a:rPr kumimoji="1" lang="en-US" altLang="ja-JP" dirty="0" err="1" smtClean="0"/>
              <a:t>D</a:t>
            </a:r>
            <a:r>
              <a:rPr kumimoji="1" lang="en-US" altLang="ja-JP" baseline="-25000" dirty="0" err="1" smtClean="0"/>
              <a:t>1,2</a:t>
            </a:r>
            <a:r>
              <a:rPr kumimoji="1" lang="en-US" altLang="ja-JP" baseline="-25000" dirty="0" smtClean="0"/>
              <a:t> </a:t>
            </a:r>
            <a:r>
              <a:rPr kumimoji="1" lang="en-US" altLang="ja-JP" dirty="0" smtClean="0"/>
              <a:t>=4.5</a:t>
            </a:r>
            <a:r>
              <a:rPr kumimoji="1" lang="ja-JP" altLang="en-US" dirty="0" smtClean="0"/>
              <a:t>もあるんだから</a:t>
            </a:r>
            <a:r>
              <a:rPr kumimoji="1" lang="en-US" altLang="ja-JP" dirty="0" smtClean="0"/>
              <a:t>x</a:t>
            </a:r>
            <a:r>
              <a:rPr kumimoji="1" lang="ja-JP" altLang="en-US" dirty="0" smtClean="0"/>
              <a:t>モデルの方が良い。帰無仮説は正しくない」と判断する第一種の過誤（</a:t>
            </a:r>
            <a:r>
              <a:rPr kumimoji="1" lang="en-US" altLang="ja-JP" dirty="0" smtClean="0"/>
              <a:t>Type I error</a:t>
            </a:r>
            <a:r>
              <a:rPr kumimoji="1" lang="ja-JP" altLang="en-US" dirty="0" smtClean="0"/>
              <a:t>）</a:t>
            </a:r>
            <a:endParaRPr kumimoji="1" lang="en-US" altLang="ja-JP" dirty="0" smtClean="0"/>
          </a:p>
          <a:p>
            <a:pPr lvl="2" algn="l"/>
            <a:r>
              <a:rPr lang="ja-JP" altLang="en-US" dirty="0" smtClean="0"/>
              <a:t>帰</a:t>
            </a:r>
            <a:r>
              <a:rPr lang="ja-JP" altLang="en-US" dirty="0"/>
              <a:t>無仮説が真のモデル</a:t>
            </a:r>
            <a:r>
              <a:rPr lang="ja-JP" altLang="en-US" dirty="0" smtClean="0"/>
              <a:t>でな</a:t>
            </a:r>
            <a:r>
              <a:rPr lang="ja-JP" altLang="en-US" dirty="0"/>
              <a:t>い</a:t>
            </a:r>
            <a:r>
              <a:rPr lang="ja-JP" altLang="en-US" dirty="0" smtClean="0"/>
              <a:t>場合</a:t>
            </a:r>
            <a:r>
              <a:rPr lang="ja-JP" altLang="en-US" dirty="0"/>
              <a:t>：データ</a:t>
            </a:r>
            <a:r>
              <a:rPr lang="ja-JP" altLang="en-US" dirty="0" smtClean="0"/>
              <a:t>が</a:t>
            </a:r>
            <a:r>
              <a:rPr lang="en-US" altLang="ja-JP" dirty="0" smtClean="0"/>
              <a:t>x</a:t>
            </a:r>
            <a:r>
              <a:rPr lang="ja-JP" altLang="en-US" dirty="0" smtClean="0"/>
              <a:t>モデル</a:t>
            </a:r>
            <a:r>
              <a:rPr lang="ja-JP" altLang="en-US" dirty="0"/>
              <a:t>から生成されたのに「逸脱度の差が</a:t>
            </a:r>
            <a:r>
              <a:rPr lang="en-US" altLang="ja-JP" dirty="0" err="1"/>
              <a:t>D</a:t>
            </a:r>
            <a:r>
              <a:rPr lang="en-US" altLang="ja-JP" baseline="-25000" dirty="0" err="1"/>
              <a:t>1,2</a:t>
            </a:r>
            <a:r>
              <a:rPr lang="en-US" altLang="ja-JP" baseline="-25000" dirty="0"/>
              <a:t> </a:t>
            </a:r>
            <a:r>
              <a:rPr lang="en-US" altLang="ja-JP" dirty="0"/>
              <a:t>=</a:t>
            </a:r>
            <a:r>
              <a:rPr lang="en-US" altLang="ja-JP" dirty="0" smtClean="0"/>
              <a:t>4.5</a:t>
            </a:r>
            <a:r>
              <a:rPr lang="ja-JP" altLang="en-US" dirty="0" smtClean="0"/>
              <a:t>しかないんだから</a:t>
            </a:r>
            <a:r>
              <a:rPr lang="ja-JP" altLang="en-US" dirty="0"/>
              <a:t>一定</a:t>
            </a:r>
            <a:r>
              <a:rPr lang="ja-JP" altLang="en-US" dirty="0" smtClean="0"/>
              <a:t>モデル</a:t>
            </a:r>
            <a:r>
              <a:rPr lang="ja-JP" altLang="en-US" dirty="0"/>
              <a:t>の方が良い。帰無仮説は</a:t>
            </a:r>
            <a:r>
              <a:rPr lang="ja-JP" altLang="en-US" dirty="0" smtClean="0"/>
              <a:t>正しい</a:t>
            </a:r>
            <a:r>
              <a:rPr lang="ja-JP" altLang="en-US" dirty="0"/>
              <a:t>」と判断する</a:t>
            </a:r>
            <a:r>
              <a:rPr lang="ja-JP" altLang="en-US" dirty="0" smtClean="0"/>
              <a:t>第二種</a:t>
            </a:r>
            <a:r>
              <a:rPr lang="ja-JP" altLang="en-US" dirty="0"/>
              <a:t>の過誤（</a:t>
            </a:r>
            <a:r>
              <a:rPr lang="en-US" altLang="ja-JP" dirty="0"/>
              <a:t>Type </a:t>
            </a:r>
            <a:r>
              <a:rPr lang="en-US" altLang="ja-JP" dirty="0" smtClean="0"/>
              <a:t>II </a:t>
            </a:r>
            <a:r>
              <a:rPr lang="en-US" altLang="ja-JP" dirty="0"/>
              <a:t>error</a:t>
            </a:r>
            <a:r>
              <a:rPr lang="ja-JP" altLang="en-US" dirty="0" smtClean="0"/>
              <a:t>）</a:t>
            </a:r>
            <a:endParaRPr lang="en-US" altLang="ja-JP" dirty="0" smtClean="0"/>
          </a:p>
          <a:p>
            <a:pPr lvl="2" algn="l"/>
            <a:endParaRPr lang="en-US" altLang="ja-JP" dirty="0"/>
          </a:p>
          <a:p>
            <a:pPr lvl="2" algn="l"/>
            <a:endParaRPr lang="en-US" altLang="ja-JP" dirty="0" smtClean="0"/>
          </a:p>
          <a:p>
            <a:pPr lvl="2" algn="l"/>
            <a:endParaRPr lang="en-US" altLang="ja-JP" dirty="0"/>
          </a:p>
          <a:p>
            <a:pPr lvl="2" algn="l"/>
            <a:endParaRPr lang="en-US" altLang="ja-JP" dirty="0" smtClean="0"/>
          </a:p>
          <a:p>
            <a:pPr lvl="2" algn="l"/>
            <a:endParaRPr lang="en-US" altLang="ja-JP" dirty="0"/>
          </a:p>
          <a:p>
            <a:pPr lvl="2" algn="l"/>
            <a:endParaRPr lang="en-US" altLang="ja-JP" dirty="0" smtClean="0"/>
          </a:p>
          <a:p>
            <a:pPr lvl="2" algn="l"/>
            <a:r>
              <a:rPr lang="ja-JP" altLang="en-US" dirty="0" smtClean="0"/>
              <a:t>実務上、</a:t>
            </a:r>
            <a:r>
              <a:rPr lang="en-US" altLang="ja-JP" dirty="0" smtClean="0"/>
              <a:t>2</a:t>
            </a:r>
            <a:r>
              <a:rPr lang="ja-JP" altLang="en-US" dirty="0" smtClean="0"/>
              <a:t>種類の過誤のどちらも回避するのは困難なので、第一種の過誤にだけ専念するのが</a:t>
            </a:r>
            <a:r>
              <a:rPr lang="en-US" altLang="ja-JP" dirty="0" err="1" smtClean="0"/>
              <a:t>Neyman</a:t>
            </a:r>
            <a:r>
              <a:rPr lang="en-US" altLang="ja-JP" dirty="0" smtClean="0"/>
              <a:t> – Pearson</a:t>
            </a:r>
            <a:r>
              <a:rPr lang="ja-JP" altLang="en-US" dirty="0" smtClean="0"/>
              <a:t>の検定枠組み</a:t>
            </a:r>
            <a:endParaRPr lang="en-US" altLang="ja-JP" dirty="0" smtClean="0"/>
          </a:p>
          <a:p>
            <a:pPr lvl="3" algn="l"/>
            <a:r>
              <a:rPr lang="ja-JP" altLang="en-US" dirty="0" smtClean="0"/>
              <a:t>尤度比検定での計算は単純となる： </a:t>
            </a:r>
            <a:r>
              <a:rPr lang="en-US" altLang="ja-JP" dirty="0" smtClean="0"/>
              <a:t>(1)</a:t>
            </a:r>
            <a:r>
              <a:rPr lang="ja-JP" altLang="en-US" dirty="0" smtClean="0"/>
              <a:t> 帰無仮説である一定モデルが正しいものと仮定、</a:t>
            </a:r>
            <a:r>
              <a:rPr lang="en-US" altLang="ja-JP" dirty="0" smtClean="0"/>
              <a:t>(2) </a:t>
            </a:r>
            <a:r>
              <a:rPr lang="ja-JP" altLang="en-US" dirty="0" smtClean="0"/>
              <a:t>観測データに一定モデルをあてはめ、</a:t>
            </a:r>
            <a:r>
              <a:rPr lang="en-US" altLang="ja-JP" dirty="0" smtClean="0"/>
              <a:t>β</a:t>
            </a:r>
            <a:r>
              <a:rPr lang="en-US" altLang="ja-JP" baseline="-25000" dirty="0" smtClean="0"/>
              <a:t>1</a:t>
            </a:r>
            <a:r>
              <a:rPr lang="en-US" altLang="ja-JP" baseline="30000" dirty="0" smtClean="0"/>
              <a:t>^</a:t>
            </a:r>
            <a:r>
              <a:rPr lang="en-US" altLang="ja-JP" dirty="0" smtClean="0"/>
              <a:t> = 2.06</a:t>
            </a:r>
            <a:r>
              <a:rPr lang="ja-JP" altLang="en-US" dirty="0" smtClean="0"/>
              <a:t>となったので、真のモデルと同じと考える、</a:t>
            </a:r>
            <a:r>
              <a:rPr lang="en-US" altLang="ja-JP" dirty="0" smtClean="0"/>
              <a:t>(3) </a:t>
            </a:r>
            <a:r>
              <a:rPr lang="ja-JP" altLang="en-US" dirty="0" smtClean="0"/>
              <a:t>真のモデルからデータを生成し、そのたびに</a:t>
            </a:r>
            <a:r>
              <a:rPr lang="en-US" altLang="ja-JP" dirty="0" smtClean="0"/>
              <a:t>β</a:t>
            </a:r>
            <a:r>
              <a:rPr lang="en-US" altLang="ja-JP" baseline="-25000" dirty="0" smtClean="0"/>
              <a:t>2</a:t>
            </a:r>
            <a:r>
              <a:rPr lang="en-US" altLang="ja-JP" dirty="0" smtClean="0"/>
              <a:t> = 0 </a:t>
            </a:r>
            <a:r>
              <a:rPr lang="ja-JP" altLang="en-US" dirty="0" smtClean="0"/>
              <a:t>と</a:t>
            </a:r>
            <a:r>
              <a:rPr lang="en-US" altLang="ja-JP" dirty="0" smtClean="0"/>
              <a:t>β</a:t>
            </a:r>
            <a:r>
              <a:rPr lang="en-US" altLang="ja-JP" baseline="-25000" dirty="0" smtClean="0"/>
              <a:t>2</a:t>
            </a:r>
            <a:r>
              <a:rPr lang="en-US" altLang="ja-JP" dirty="0" smtClean="0"/>
              <a:t> </a:t>
            </a:r>
            <a:r>
              <a:rPr lang="ja-JP" altLang="en-US" dirty="0" smtClean="0"/>
              <a:t>≠ </a:t>
            </a:r>
            <a:r>
              <a:rPr lang="en-US" altLang="ja-JP" dirty="0" smtClean="0"/>
              <a:t>9 </a:t>
            </a:r>
            <a:r>
              <a:rPr lang="ja-JP" altLang="en-US" dirty="0" smtClean="0"/>
              <a:t>のモデルをあてはめ、たくさんの</a:t>
            </a:r>
            <a:r>
              <a:rPr lang="en-US" altLang="ja-JP" dirty="0" err="1" smtClean="0"/>
              <a:t>D</a:t>
            </a:r>
            <a:r>
              <a:rPr lang="en-US" altLang="ja-JP" baseline="-25000" dirty="0" err="1" smtClean="0"/>
              <a:t>1,2</a:t>
            </a:r>
            <a:r>
              <a:rPr lang="ja-JP" altLang="en-US" dirty="0" smtClean="0"/>
              <a:t>を得ることで、</a:t>
            </a:r>
            <a:r>
              <a:rPr lang="en-US" altLang="ja-JP" dirty="0" err="1" smtClean="0"/>
              <a:t>D</a:t>
            </a:r>
            <a:r>
              <a:rPr lang="en-US" altLang="ja-JP" baseline="-25000" dirty="0" err="1" smtClean="0"/>
              <a:t>1,2</a:t>
            </a:r>
            <a:r>
              <a:rPr lang="ja-JP" altLang="en-US" dirty="0" smtClean="0"/>
              <a:t>の分布を想定、</a:t>
            </a:r>
            <a:r>
              <a:rPr lang="en-US" altLang="ja-JP" dirty="0" smtClean="0"/>
              <a:t>(4) </a:t>
            </a:r>
            <a:r>
              <a:rPr lang="ja-JP" altLang="en-US" dirty="0" smtClean="0"/>
              <a:t>一定モデルと</a:t>
            </a:r>
            <a:r>
              <a:rPr lang="en-US" altLang="ja-JP" dirty="0" smtClean="0"/>
              <a:t>x</a:t>
            </a:r>
            <a:r>
              <a:rPr lang="ja-JP" altLang="en-US" dirty="0" smtClean="0"/>
              <a:t>モデルの逸脱度の差が </a:t>
            </a:r>
            <a:r>
              <a:rPr lang="en-US" altLang="ja-JP" dirty="0" smtClean="0"/>
              <a:t>Δ </a:t>
            </a:r>
            <a:r>
              <a:rPr lang="en-US" altLang="ja-JP" dirty="0" err="1" smtClean="0"/>
              <a:t>D</a:t>
            </a:r>
            <a:r>
              <a:rPr lang="en-US" altLang="ja-JP" baseline="-25000" dirty="0" err="1" smtClean="0"/>
              <a:t>1,2</a:t>
            </a:r>
            <a:r>
              <a:rPr lang="en-US" altLang="ja-JP" dirty="0" smtClean="0"/>
              <a:t> </a:t>
            </a:r>
            <a:r>
              <a:rPr lang="ja-JP" altLang="en-US" dirty="0" smtClean="0"/>
              <a:t>≧ </a:t>
            </a:r>
            <a:r>
              <a:rPr lang="en-US" altLang="ja-JP" dirty="0" smtClean="0"/>
              <a:t>4.5</a:t>
            </a:r>
            <a:r>
              <a:rPr lang="ja-JP" altLang="en-US" dirty="0" smtClean="0"/>
              <a:t>となる確率</a:t>
            </a:r>
            <a:r>
              <a:rPr lang="en-US" altLang="ja-JP" dirty="0" smtClean="0"/>
              <a:t>P</a:t>
            </a:r>
            <a:r>
              <a:rPr lang="ja-JP" altLang="en-US" dirty="0" smtClean="0"/>
              <a:t>を評価</a:t>
            </a:r>
            <a:endParaRPr lang="en-US" altLang="ja-JP" dirty="0"/>
          </a:p>
          <a:p>
            <a:pPr lvl="2" algn="l"/>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543769404"/>
              </p:ext>
            </p:extLst>
          </p:nvPr>
        </p:nvGraphicFramePr>
        <p:xfrm>
          <a:off x="1185329" y="3309956"/>
          <a:ext cx="5798400" cy="1188720"/>
        </p:xfrm>
        <a:graphic>
          <a:graphicData uri="http://schemas.openxmlformats.org/drawingml/2006/table">
            <a:tbl>
              <a:tblPr firstRow="1" bandRow="1">
                <a:tableStyleId>{5C22544A-7EE6-4342-B048-85BDC9FD1C3A}</a:tableStyleId>
              </a:tblPr>
              <a:tblGrid>
                <a:gridCol w="1932800"/>
                <a:gridCol w="1932800"/>
                <a:gridCol w="1932800"/>
              </a:tblGrid>
              <a:tr h="186158">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帰無仮説は</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観察された</a:t>
                      </a:r>
                      <a:r>
                        <a:rPr kumimoji="1" lang="en-US" altLang="ja-JP" sz="1200" b="0" dirty="0" err="1" smtClean="0">
                          <a:solidFill>
                            <a:schemeClr val="bg1"/>
                          </a:solidFill>
                          <a:latin typeface="EYInterstate Light" panose="02000506000000020004" pitchFamily="2" charset="0"/>
                          <a:ea typeface="ＭＳ Ｐゴシック" panose="020B0600070205080204" pitchFamily="50" charset="-128"/>
                        </a:rPr>
                        <a:t>D</a:t>
                      </a:r>
                      <a:r>
                        <a:rPr kumimoji="1" lang="en-US" altLang="ja-JP" sz="1200" b="0" baseline="-25000" dirty="0" err="1" smtClean="0">
                          <a:solidFill>
                            <a:schemeClr val="bg1"/>
                          </a:solidFill>
                          <a:latin typeface="EYInterstate Light" panose="02000506000000020004" pitchFamily="2" charset="0"/>
                          <a:ea typeface="ＭＳ Ｐゴシック" panose="020B0600070205080204" pitchFamily="50" charset="-128"/>
                        </a:rPr>
                        <a:t>1,2</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は：</a:t>
                      </a:r>
                      <a:endParaRPr kumimoji="1" lang="en-US" altLang="ja-JP" sz="1200" b="0" dirty="0" smtClean="0">
                        <a:solidFill>
                          <a:schemeClr val="bg1"/>
                        </a:solidFill>
                        <a:latin typeface="EYInterstate Light" panose="02000506000000020004" pitchFamily="2" charset="0"/>
                        <a:ea typeface="ＭＳ Ｐゴシック" panose="020B0600070205080204" pitchFamily="50" charset="-128"/>
                      </a:endParaRPr>
                    </a:p>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「めったにない差」</a:t>
                      </a:r>
                      <a:endParaRPr kumimoji="1" lang="en-US" altLang="ja-JP" sz="1200" b="0" dirty="0" smtClean="0">
                        <a:solidFill>
                          <a:schemeClr val="bg1"/>
                        </a:solidFill>
                        <a:latin typeface="EYInterstate Light" panose="02000506000000020004" pitchFamily="2" charset="0"/>
                        <a:ea typeface="ＭＳ Ｐゴシック" panose="020B0600070205080204" pitchFamily="50" charset="-128"/>
                      </a:endParaRPr>
                    </a:p>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（帰無仮説を棄却）</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観察された</a:t>
                      </a:r>
                      <a:r>
                        <a:rPr kumimoji="1" lang="en-US" altLang="ja-JP" sz="1200" b="0" dirty="0" err="1" smtClean="0">
                          <a:solidFill>
                            <a:schemeClr val="bg1"/>
                          </a:solidFill>
                          <a:latin typeface="EYInterstate Light" panose="02000506000000020004" pitchFamily="2" charset="0"/>
                          <a:ea typeface="ＭＳ Ｐゴシック" panose="020B0600070205080204" pitchFamily="50" charset="-128"/>
                        </a:rPr>
                        <a:t>D</a:t>
                      </a:r>
                      <a:r>
                        <a:rPr kumimoji="1" lang="en-US" altLang="ja-JP" sz="1200" b="0" baseline="-25000" dirty="0" err="1" smtClean="0">
                          <a:solidFill>
                            <a:schemeClr val="bg1"/>
                          </a:solidFill>
                          <a:latin typeface="EYInterstate Light" panose="02000506000000020004" pitchFamily="2" charset="0"/>
                          <a:ea typeface="ＭＳ Ｐゴシック" panose="020B0600070205080204" pitchFamily="50" charset="-128"/>
                        </a:rPr>
                        <a:t>1,2</a:t>
                      </a: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は：</a:t>
                      </a:r>
                      <a:endParaRPr kumimoji="1" lang="en-US" altLang="ja-JP" sz="1200" b="0" dirty="0" smtClean="0">
                        <a:solidFill>
                          <a:schemeClr val="bg1"/>
                        </a:solidFill>
                        <a:latin typeface="EYInterstate Light" panose="02000506000000020004" pitchFamily="2" charset="0"/>
                        <a:ea typeface="ＭＳ Ｐゴシック" panose="020B0600070205080204" pitchFamily="50" charset="-128"/>
                      </a:endParaRPr>
                    </a:p>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「よくある差」</a:t>
                      </a:r>
                      <a:endParaRPr kumimoji="1" lang="en-US" altLang="ja-JP" sz="1200" b="0" dirty="0" smtClean="0">
                        <a:solidFill>
                          <a:schemeClr val="bg1"/>
                        </a:solidFill>
                        <a:latin typeface="EYInterstate Light" panose="02000506000000020004" pitchFamily="2" charset="0"/>
                        <a:ea typeface="ＭＳ Ｐゴシック" panose="020B0600070205080204" pitchFamily="50" charset="-128"/>
                      </a:endParaRPr>
                    </a:p>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（棄却できない）</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tx2"/>
                    </a:solidFill>
                  </a:tcPr>
                </a:tc>
              </a:tr>
              <a:tr h="186158">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真のモデルである</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第一種の過誤</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（問題なし）</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r>
              <a:tr h="186158">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真のモデルでない</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tx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（問題なし）</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a:txBody>
                    <a:bodyPr/>
                    <a:lstStyle/>
                    <a:p>
                      <a:pPr algn="ctr"/>
                      <a:r>
                        <a:rPr kumimoji="1" lang="ja-JP" altLang="en-US" sz="1200" b="0" dirty="0" smtClean="0">
                          <a:solidFill>
                            <a:schemeClr val="bg1"/>
                          </a:solidFill>
                          <a:latin typeface="EYInterstate Light" panose="02000506000000020004" pitchFamily="2" charset="0"/>
                          <a:ea typeface="ＭＳ Ｐゴシック" panose="020B0600070205080204" pitchFamily="50" charset="-128"/>
                        </a:rPr>
                        <a:t>第二種の過誤</a:t>
                      </a:r>
                      <a:endParaRPr kumimoji="1" lang="ja-JP" altLang="en-US" sz="1200" b="0" dirty="0">
                        <a:solidFill>
                          <a:schemeClr val="bg1"/>
                        </a:solidFill>
                        <a:latin typeface="EYInterstate Light" panose="02000506000000020004" pitchFamily="2" charset="0"/>
                        <a:ea typeface="ＭＳ Ｐゴシック" panose="020B0600070205080204" pitchFamily="50" charset="-128"/>
                      </a:endParaRPr>
                    </a:p>
                  </a:txBody>
                  <a:tcPr anchor="ctr">
                    <a:lnL w="12700" cap="flat" cmpd="sng" algn="ctr">
                      <a:solidFill>
                        <a:schemeClr val="bg1"/>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r>
            </a:tbl>
          </a:graphicData>
        </a:graphic>
      </p:graphicFrame>
    </p:spTree>
    <p:extLst>
      <p:ext uri="{BB962C8B-B14F-4D97-AF65-F5344CB8AC3E}">
        <p14:creationId xmlns:p14="http://schemas.microsoft.com/office/powerpoint/2010/main" val="37927281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5.4 </a:t>
            </a:r>
            <a:r>
              <a:rPr kumimoji="1" lang="ja-JP" altLang="en-US" dirty="0" smtClean="0"/>
              <a:t>帰無仮説を棄却するための有意水準</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P</a:t>
            </a:r>
            <a:r>
              <a:rPr lang="ja-JP" altLang="en-US" dirty="0" smtClean="0"/>
              <a:t>値（</a:t>
            </a:r>
            <a:r>
              <a:rPr lang="en-US" altLang="ja-JP" dirty="0" smtClean="0"/>
              <a:t>P-value</a:t>
            </a:r>
            <a:r>
              <a:rPr lang="ja-JP" altLang="en-US" dirty="0" smtClean="0"/>
              <a:t>）</a:t>
            </a:r>
            <a:endParaRPr lang="en-US" altLang="ja-JP" dirty="0" smtClean="0"/>
          </a:p>
          <a:p>
            <a:pPr lvl="1"/>
            <a:r>
              <a:rPr lang="ja-JP" altLang="en-US" dirty="0" smtClean="0"/>
              <a:t>一定モデルと</a:t>
            </a:r>
            <a:r>
              <a:rPr lang="en-US" altLang="ja-JP" dirty="0" smtClean="0"/>
              <a:t>x</a:t>
            </a:r>
            <a:r>
              <a:rPr lang="ja-JP" altLang="en-US" dirty="0" smtClean="0"/>
              <a:t>モデルの逸脱度の差 </a:t>
            </a:r>
            <a:r>
              <a:rPr lang="en-US" altLang="ja-JP" dirty="0" smtClean="0"/>
              <a:t>ΔD</a:t>
            </a:r>
            <a:r>
              <a:rPr lang="en-US" altLang="ja-JP" baseline="-25000" dirty="0" smtClean="0"/>
              <a:t>1,2</a:t>
            </a:r>
            <a:r>
              <a:rPr lang="ja-JP" altLang="en-US" baseline="-25000" dirty="0" smtClean="0"/>
              <a:t>　</a:t>
            </a:r>
            <a:r>
              <a:rPr lang="ja-JP" altLang="en-US" dirty="0"/>
              <a:t>≧</a:t>
            </a:r>
            <a:r>
              <a:rPr lang="en-US" altLang="ja-JP" dirty="0" smtClean="0"/>
              <a:t> 4.5</a:t>
            </a:r>
            <a:r>
              <a:rPr lang="ja-JP" altLang="en-US" dirty="0" smtClean="0"/>
              <a:t>となる確率</a:t>
            </a:r>
            <a:endParaRPr lang="en-US" altLang="ja-JP" dirty="0" smtClean="0"/>
          </a:p>
          <a:p>
            <a:pPr lvl="1"/>
            <a:r>
              <a:rPr lang="en-US" altLang="ja-JP" dirty="0" smtClean="0"/>
              <a:t>P</a:t>
            </a:r>
            <a:r>
              <a:rPr lang="ja-JP" altLang="en-US" dirty="0" smtClean="0"/>
              <a:t>値は、第一種の過誤をおかす確率を指しており、値が大きいと帰無仮説を棄却できない（</a:t>
            </a:r>
            <a:r>
              <a:rPr lang="en-US" altLang="ja-JP" dirty="0" smtClean="0"/>
              <a:t>P</a:t>
            </a:r>
            <a:r>
              <a:rPr lang="ja-JP" altLang="en-US" dirty="0" smtClean="0"/>
              <a:t>値が十分小さければ、金仮説を棄却）</a:t>
            </a:r>
            <a:endParaRPr lang="en-US" altLang="ja-JP" dirty="0" smtClean="0"/>
          </a:p>
          <a:p>
            <a:pPr lvl="1"/>
            <a:r>
              <a:rPr lang="en-US" altLang="ja-JP" dirty="0" smtClean="0"/>
              <a:t>P</a:t>
            </a:r>
            <a:r>
              <a:rPr lang="ja-JP" altLang="en-US" dirty="0" smtClean="0"/>
              <a:t>値の大小は、有意水準を持って判断</a:t>
            </a:r>
            <a:endParaRPr lang="en-US" altLang="ja-JP" dirty="0" smtClean="0"/>
          </a:p>
          <a:p>
            <a:pPr lvl="1"/>
            <a:endParaRPr lang="en-US" altLang="ja-JP" dirty="0"/>
          </a:p>
          <a:p>
            <a:r>
              <a:rPr lang="en-US" altLang="ja-JP" dirty="0" smtClean="0"/>
              <a:t>5.4.1: </a:t>
            </a:r>
            <a:r>
              <a:rPr lang="ja-JP" altLang="en-US" dirty="0" smtClean="0"/>
              <a:t>方法 </a:t>
            </a:r>
            <a:r>
              <a:rPr lang="en-US" altLang="ja-JP" dirty="0" smtClean="0"/>
              <a:t>(1) </a:t>
            </a:r>
            <a:r>
              <a:rPr lang="ja-JP" altLang="en-US" dirty="0" smtClean="0"/>
              <a:t>汎用性のあるパラメトリックブートストラップ</a:t>
            </a:r>
            <a:endParaRPr lang="en-US" altLang="ja-JP" dirty="0" smtClean="0"/>
          </a:p>
          <a:p>
            <a:pPr lvl="1"/>
            <a:r>
              <a:rPr lang="en-US" altLang="ja-JP" dirty="0" smtClean="0"/>
              <a:t>P</a:t>
            </a:r>
            <a:r>
              <a:rPr lang="ja-JP" altLang="en-US" dirty="0" smtClean="0"/>
              <a:t>値の計算方法である</a:t>
            </a:r>
            <a:r>
              <a:rPr lang="en-US" altLang="ja-JP" dirty="0" smtClean="0"/>
              <a:t>Parametric Bootstrap (PB)</a:t>
            </a:r>
            <a:r>
              <a:rPr lang="ja-JP" altLang="en-US" dirty="0" smtClean="0"/>
              <a:t>法は、「データをたくさん生成」の仮定を乱数発生のシュミレーションで実施</a:t>
            </a:r>
            <a:endParaRPr lang="en-US" altLang="ja-JP" dirty="0" smtClean="0"/>
          </a:p>
        </p:txBody>
      </p:sp>
    </p:spTree>
    <p:extLst>
      <p:ext uri="{BB962C8B-B14F-4D97-AF65-F5344CB8AC3E}">
        <p14:creationId xmlns:p14="http://schemas.microsoft.com/office/powerpoint/2010/main" val="25465805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1.1 </a:t>
            </a:r>
            <a:r>
              <a:rPr kumimoji="1" lang="ja-JP" altLang="en-US" dirty="0" smtClean="0"/>
              <a:t>統計モデル：なぜ「統計」な「モデル」</a:t>
            </a:r>
            <a:r>
              <a:rPr lang="en-US" altLang="ja-JP" dirty="0" smtClean="0"/>
              <a:t>?</a:t>
            </a:r>
            <a:endParaRPr kumimoji="1" lang="ja-JP" altLang="en-US" dirty="0"/>
          </a:p>
        </p:txBody>
      </p:sp>
      <p:sp>
        <p:nvSpPr>
          <p:cNvPr id="3" name="コンテンツ プレースホルダー 2"/>
          <p:cNvSpPr>
            <a:spLocks noGrp="1"/>
          </p:cNvSpPr>
          <p:nvPr>
            <p:ph idx="1"/>
          </p:nvPr>
        </p:nvSpPr>
        <p:spPr>
          <a:xfrm>
            <a:off x="466725" y="1433513"/>
            <a:ext cx="8229600" cy="4698977"/>
          </a:xfrm>
        </p:spPr>
        <p:txBody>
          <a:bodyPr/>
          <a:lstStyle/>
          <a:p>
            <a:r>
              <a:rPr kumimoji="1" lang="ja-JP" altLang="en-US" dirty="0" smtClean="0"/>
              <a:t>統計モデル（</a:t>
            </a:r>
            <a:r>
              <a:rPr kumimoji="1" lang="en-US" altLang="ja-JP" dirty="0" smtClean="0"/>
              <a:t>Statistical </a:t>
            </a:r>
            <a:r>
              <a:rPr kumimoji="1" lang="en-US" altLang="ja-JP" dirty="0" err="1" smtClean="0"/>
              <a:t>Mdel</a:t>
            </a:r>
            <a:r>
              <a:rPr kumimoji="1" lang="ja-JP" altLang="en-US" dirty="0" smtClean="0"/>
              <a:t>）は，</a:t>
            </a:r>
            <a:endParaRPr kumimoji="1" lang="en-US" altLang="ja-JP" dirty="0" smtClean="0"/>
          </a:p>
          <a:p>
            <a:pPr lvl="1"/>
            <a:r>
              <a:rPr lang="ja-JP" altLang="en-US" dirty="0" smtClean="0"/>
              <a:t>観察によってデータ化された現象を説明するために作られる</a:t>
            </a:r>
            <a:endParaRPr lang="en-US" altLang="ja-JP" dirty="0" smtClean="0"/>
          </a:p>
          <a:p>
            <a:pPr lvl="1"/>
            <a:r>
              <a:rPr kumimoji="1" lang="ja-JP" altLang="en-US" dirty="0" smtClean="0"/>
              <a:t>確率分布が基本的な部品であり，これはデータに見られるばらつきを表現する手段</a:t>
            </a:r>
            <a:endParaRPr kumimoji="1" lang="en-US" altLang="ja-JP" dirty="0" smtClean="0"/>
          </a:p>
          <a:p>
            <a:pPr lvl="1"/>
            <a:r>
              <a:rPr lang="ja-JP" altLang="en-US" dirty="0" smtClean="0"/>
              <a:t>データとモデルを対応づける手続きが準備されていて，モデルがデータにどれぐらい良くあてはまっているかを定量的に評価できる</a:t>
            </a:r>
            <a:endParaRPr kumimoji="1" lang="ja-JP" altLang="en-US" dirty="0"/>
          </a:p>
        </p:txBody>
      </p:sp>
      <p:sp>
        <p:nvSpPr>
          <p:cNvPr id="4" name="正方形/長方形 3"/>
          <p:cNvSpPr/>
          <p:nvPr/>
        </p:nvSpPr>
        <p:spPr>
          <a:xfrm>
            <a:off x="1385888" y="3028950"/>
            <a:ext cx="671512" cy="2286000"/>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nchorCtr="0"/>
          <a:lstStyle/>
          <a:p>
            <a:pPr algn="ctr"/>
            <a:r>
              <a:rPr kumimoji="1" lang="ja-JP" altLang="en-US" sz="1200" dirty="0" smtClean="0">
                <a:solidFill>
                  <a:schemeClr val="tx1"/>
                </a:solidFill>
              </a:rPr>
              <a:t>自然が持つ情報</a:t>
            </a:r>
            <a:endParaRPr kumimoji="1" lang="ja-JP" altLang="en-US" sz="1200" dirty="0">
              <a:solidFill>
                <a:schemeClr val="tx1"/>
              </a:solidFill>
            </a:endParaRPr>
          </a:p>
        </p:txBody>
      </p:sp>
      <p:sp>
        <p:nvSpPr>
          <p:cNvPr id="5" name="円/楕円 4"/>
          <p:cNvSpPr/>
          <p:nvPr/>
        </p:nvSpPr>
        <p:spPr>
          <a:xfrm>
            <a:off x="3973512" y="3707606"/>
            <a:ext cx="1200150" cy="928687"/>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kumimoji="1" lang="ja-JP" altLang="en-US" sz="1200" dirty="0" smtClean="0">
                <a:solidFill>
                  <a:schemeClr val="tx1"/>
                </a:solidFill>
              </a:rPr>
              <a:t>観測</a:t>
            </a:r>
            <a:endParaRPr kumimoji="1" lang="en-US" altLang="ja-JP" sz="1200" dirty="0" smtClean="0">
              <a:solidFill>
                <a:schemeClr val="tx1"/>
              </a:solidFill>
            </a:endParaRPr>
          </a:p>
          <a:p>
            <a:pPr algn="ctr"/>
            <a:r>
              <a:rPr kumimoji="1" lang="ja-JP" altLang="en-US" sz="1200" dirty="0" smtClean="0">
                <a:solidFill>
                  <a:schemeClr val="tx1"/>
                </a:solidFill>
              </a:rPr>
              <a:t>データ</a:t>
            </a:r>
            <a:endParaRPr kumimoji="1" lang="ja-JP" altLang="en-US" sz="1200" dirty="0">
              <a:solidFill>
                <a:schemeClr val="tx1"/>
              </a:solidFill>
            </a:endParaRPr>
          </a:p>
        </p:txBody>
      </p:sp>
      <p:sp>
        <p:nvSpPr>
          <p:cNvPr id="7" name="ストライプ矢印 6"/>
          <p:cNvSpPr/>
          <p:nvPr/>
        </p:nvSpPr>
        <p:spPr>
          <a:xfrm>
            <a:off x="2515393" y="3900486"/>
            <a:ext cx="1000125" cy="542925"/>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8" name="ストライプ矢印 7"/>
          <p:cNvSpPr/>
          <p:nvPr/>
        </p:nvSpPr>
        <p:spPr>
          <a:xfrm>
            <a:off x="5631656" y="3900485"/>
            <a:ext cx="1000125" cy="542925"/>
          </a:xfrm>
          <a:prstGeom prst="stripedRightArrow">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9" name="円/楕円 8"/>
          <p:cNvSpPr/>
          <p:nvPr/>
        </p:nvSpPr>
        <p:spPr>
          <a:xfrm>
            <a:off x="7058025" y="4086219"/>
            <a:ext cx="142875" cy="114303"/>
          </a:xfrm>
          <a:prstGeom prst="ellipse">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10" name="コンテンツ プレースホルダー 2"/>
          <p:cNvSpPr txBox="1">
            <a:spLocks/>
          </p:cNvSpPr>
          <p:nvPr/>
        </p:nvSpPr>
        <p:spPr>
          <a:xfrm>
            <a:off x="7248521" y="3979063"/>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None/>
            </a:pPr>
            <a:r>
              <a:rPr lang="ja-JP" altLang="en-US" dirty="0" smtClean="0"/>
              <a:t>推定結果</a:t>
            </a:r>
            <a:endParaRPr lang="ja-JP" altLang="en-US" dirty="0"/>
          </a:p>
        </p:txBody>
      </p:sp>
      <p:sp>
        <p:nvSpPr>
          <p:cNvPr id="11" name="コンテンツ プレースホルダー 2"/>
          <p:cNvSpPr txBox="1">
            <a:spLocks/>
          </p:cNvSpPr>
          <p:nvPr/>
        </p:nvSpPr>
        <p:spPr>
          <a:xfrm>
            <a:off x="5655467" y="4557750"/>
            <a:ext cx="1402557"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データ解析</a:t>
            </a:r>
            <a:endParaRPr lang="en-US" altLang="ja-JP" dirty="0" smtClean="0"/>
          </a:p>
          <a:p>
            <a:pPr marL="0" indent="0">
              <a:spcBef>
                <a:spcPts val="0"/>
              </a:spcBef>
              <a:buNone/>
            </a:pPr>
            <a:r>
              <a:rPr lang="ja-JP" altLang="en-US" dirty="0" smtClean="0"/>
              <a:t>統計モデリング</a:t>
            </a:r>
            <a:endParaRPr lang="ja-JP" altLang="en-US" dirty="0"/>
          </a:p>
        </p:txBody>
      </p:sp>
      <p:sp>
        <p:nvSpPr>
          <p:cNvPr id="12" name="コンテンツ プレースホルダー 2"/>
          <p:cNvSpPr txBox="1">
            <a:spLocks/>
          </p:cNvSpPr>
          <p:nvPr/>
        </p:nvSpPr>
        <p:spPr>
          <a:xfrm>
            <a:off x="5631656" y="3111591"/>
            <a:ext cx="2083594" cy="424559"/>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第</a:t>
            </a:r>
            <a:r>
              <a:rPr lang="en-US" altLang="ja-JP" dirty="0" smtClean="0"/>
              <a:t>2</a:t>
            </a:r>
            <a:r>
              <a:rPr lang="ja-JP" altLang="en-US" dirty="0" smtClean="0"/>
              <a:t>段階の情報喪失</a:t>
            </a:r>
            <a:r>
              <a:rPr lang="en-US" altLang="ja-JP" dirty="0" smtClean="0"/>
              <a:t>:</a:t>
            </a:r>
          </a:p>
          <a:p>
            <a:pPr marL="0" indent="0">
              <a:spcBef>
                <a:spcPts val="0"/>
              </a:spcBef>
              <a:buNone/>
            </a:pPr>
            <a:r>
              <a:rPr lang="ja-JP" altLang="en-US" sz="1100" dirty="0" smtClean="0"/>
              <a:t>データ解析により統計モデルをあてはめ・情報の整理</a:t>
            </a:r>
            <a:endParaRPr lang="ja-JP" altLang="en-US" dirty="0"/>
          </a:p>
        </p:txBody>
      </p:sp>
      <p:sp>
        <p:nvSpPr>
          <p:cNvPr id="13" name="コンテンツ プレースホルダー 2"/>
          <p:cNvSpPr txBox="1">
            <a:spLocks/>
          </p:cNvSpPr>
          <p:nvPr/>
        </p:nvSpPr>
        <p:spPr>
          <a:xfrm>
            <a:off x="2515391" y="3111591"/>
            <a:ext cx="1870872" cy="424559"/>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第</a:t>
            </a:r>
            <a:r>
              <a:rPr lang="en-US" altLang="ja-JP" dirty="0" smtClean="0"/>
              <a:t>1</a:t>
            </a:r>
            <a:r>
              <a:rPr lang="ja-JP" altLang="en-US" dirty="0" smtClean="0"/>
              <a:t>段階の情報喪失：</a:t>
            </a:r>
            <a:endParaRPr lang="en-US" altLang="ja-JP" dirty="0" smtClean="0"/>
          </a:p>
          <a:p>
            <a:pPr marL="0" indent="0">
              <a:spcBef>
                <a:spcPts val="0"/>
              </a:spcBef>
              <a:buNone/>
            </a:pPr>
            <a:r>
              <a:rPr lang="ja-JP" altLang="en-US" sz="1100" dirty="0" smtClean="0"/>
              <a:t>観測・実験による情報収集で，観測データに変換</a:t>
            </a:r>
            <a:endParaRPr lang="ja-JP" altLang="en-US" sz="1100" dirty="0"/>
          </a:p>
        </p:txBody>
      </p:sp>
      <p:sp>
        <p:nvSpPr>
          <p:cNvPr id="14" name="コンテンツ プレースホルダー 2"/>
          <p:cNvSpPr txBox="1">
            <a:spLocks/>
          </p:cNvSpPr>
          <p:nvPr/>
        </p:nvSpPr>
        <p:spPr>
          <a:xfrm>
            <a:off x="2515392" y="4560131"/>
            <a:ext cx="1402557" cy="854832"/>
          </a:xfrm>
          <a:prstGeom prst="rect">
            <a:avLst/>
          </a:prstGeom>
        </p:spPr>
        <p:txBody>
          <a:bodyPr vert="horz" lIns="0" tIns="0" rIns="0" bIns="0" rtlCol="0" anchor="t"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spcBef>
                <a:spcPts val="0"/>
              </a:spcBef>
              <a:buNone/>
            </a:pPr>
            <a:r>
              <a:rPr lang="ja-JP" altLang="en-US" dirty="0" smtClean="0"/>
              <a:t>野外調査</a:t>
            </a:r>
            <a:endParaRPr lang="en-US" altLang="ja-JP" dirty="0" smtClean="0"/>
          </a:p>
          <a:p>
            <a:pPr marL="0" indent="0">
              <a:spcBef>
                <a:spcPts val="0"/>
              </a:spcBef>
              <a:buNone/>
            </a:pPr>
            <a:r>
              <a:rPr lang="ja-JP" altLang="en-US" dirty="0" smtClean="0"/>
              <a:t>野外実験</a:t>
            </a:r>
            <a:endParaRPr lang="en-US" altLang="ja-JP" dirty="0" smtClean="0"/>
          </a:p>
          <a:p>
            <a:pPr marL="0" indent="0">
              <a:spcBef>
                <a:spcPts val="0"/>
              </a:spcBef>
              <a:buNone/>
            </a:pPr>
            <a:r>
              <a:rPr lang="ja-JP" altLang="en-US" dirty="0" smtClean="0"/>
              <a:t>室内実験</a:t>
            </a:r>
            <a:endParaRPr lang="ja-JP" altLang="en-US" dirty="0"/>
          </a:p>
        </p:txBody>
      </p:sp>
    </p:spTree>
    <p:extLst>
      <p:ext uri="{BB962C8B-B14F-4D97-AF65-F5344CB8AC3E}">
        <p14:creationId xmlns:p14="http://schemas.microsoft.com/office/powerpoint/2010/main" val="28647032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1.3 </a:t>
            </a:r>
            <a:r>
              <a:rPr kumimoji="1" lang="ja-JP" altLang="en-US" dirty="0" smtClean="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一般化線形モデル（</a:t>
            </a:r>
            <a:r>
              <a:rPr kumimoji="1" lang="en-US" altLang="ja-JP" dirty="0" smtClean="0"/>
              <a:t>Generalized Liner Model, GLM</a:t>
            </a:r>
            <a:r>
              <a:rPr kumimoji="1" lang="ja-JP" altLang="en-US" dirty="0" smtClean="0"/>
              <a:t>）とよばれるクラスの統計モデル，及びそのベイズ化によるモデルの拡張を取り扱う</a:t>
            </a:r>
            <a:endParaRPr kumimoji="1" lang="en-US" altLang="ja-JP" dirty="0" smtClean="0"/>
          </a:p>
          <a:p>
            <a:pPr lvl="1"/>
            <a:endParaRPr kumimoji="1" lang="ja-JP" altLang="en-US" dirty="0"/>
          </a:p>
        </p:txBody>
      </p:sp>
      <p:sp>
        <p:nvSpPr>
          <p:cNvPr id="5" name="フローチャート: 論理積ゲート 4"/>
          <p:cNvSpPr/>
          <p:nvPr/>
        </p:nvSpPr>
        <p:spPr>
          <a:xfrm rot="16200000">
            <a:off x="2957513" y="1352554"/>
            <a:ext cx="3300412" cy="6338887"/>
          </a:xfrm>
          <a:prstGeom prst="flowChartDelay">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6" name="フローチャート: 論理積ゲート 5"/>
          <p:cNvSpPr/>
          <p:nvPr/>
        </p:nvSpPr>
        <p:spPr>
          <a:xfrm rot="16200000">
            <a:off x="5262563" y="3652842"/>
            <a:ext cx="1914525" cy="3114675"/>
          </a:xfrm>
          <a:prstGeom prst="flowChartDelay">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kumimoji="1" lang="ja-JP" altLang="en-US" sz="1200" dirty="0">
              <a:solidFill>
                <a:schemeClr val="tx1"/>
              </a:solidFill>
            </a:endParaRPr>
          </a:p>
        </p:txBody>
      </p:sp>
      <p:sp>
        <p:nvSpPr>
          <p:cNvPr id="7" name="コンテンツ プレースホルダー 2"/>
          <p:cNvSpPr txBox="1">
            <a:spLocks/>
          </p:cNvSpPr>
          <p:nvPr/>
        </p:nvSpPr>
        <p:spPr>
          <a:xfrm>
            <a:off x="6257932" y="4707738"/>
            <a:ext cx="952500" cy="44524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最小二乗法</a:t>
            </a:r>
            <a:r>
              <a:rPr lang="en-US" altLang="ja-JP" dirty="0" smtClean="0"/>
              <a:t>(OLS)</a:t>
            </a:r>
            <a:endParaRPr lang="ja-JP" altLang="en-US" dirty="0"/>
          </a:p>
        </p:txBody>
      </p:sp>
      <p:sp>
        <p:nvSpPr>
          <p:cNvPr id="8" name="コンテンツ プレースホルダー 2"/>
          <p:cNvSpPr txBox="1">
            <a:spLocks/>
          </p:cNvSpPr>
          <p:nvPr/>
        </p:nvSpPr>
        <p:spPr>
          <a:xfrm>
            <a:off x="5743575" y="5513361"/>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buNone/>
            </a:pPr>
            <a:r>
              <a:rPr lang="ja-JP" altLang="en-US" dirty="0" smtClean="0"/>
              <a:t>線形モデル</a:t>
            </a:r>
            <a:endParaRPr lang="ja-JP" altLang="en-US" dirty="0"/>
          </a:p>
        </p:txBody>
      </p:sp>
      <p:sp>
        <p:nvSpPr>
          <p:cNvPr id="9" name="コンテンツ プレースホルダー 2"/>
          <p:cNvSpPr txBox="1">
            <a:spLocks/>
          </p:cNvSpPr>
          <p:nvPr/>
        </p:nvSpPr>
        <p:spPr>
          <a:xfrm>
            <a:off x="3276600" y="4014792"/>
            <a:ext cx="1595437" cy="538162"/>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一般化線形モデル</a:t>
            </a:r>
            <a:endParaRPr lang="en-US" altLang="ja-JP" dirty="0" smtClean="0"/>
          </a:p>
          <a:p>
            <a:pPr marL="0" indent="0" algn="ctr">
              <a:spcBef>
                <a:spcPts val="0"/>
              </a:spcBef>
              <a:buNone/>
            </a:pPr>
            <a:r>
              <a:rPr lang="en-US" altLang="ja-JP" dirty="0"/>
              <a:t>【</a:t>
            </a:r>
            <a:r>
              <a:rPr lang="en-US" altLang="ja-JP" dirty="0" smtClean="0"/>
              <a:t>3-6</a:t>
            </a:r>
            <a:r>
              <a:rPr lang="ja-JP" altLang="en-US" dirty="0" smtClean="0"/>
              <a:t>章</a:t>
            </a:r>
            <a:r>
              <a:rPr lang="en-US" altLang="ja-JP" dirty="0"/>
              <a:t>】</a:t>
            </a:r>
            <a:endParaRPr lang="ja-JP" altLang="en-US" dirty="0"/>
          </a:p>
        </p:txBody>
      </p:sp>
      <p:sp>
        <p:nvSpPr>
          <p:cNvPr id="10" name="コンテンツ プレースホルダー 2"/>
          <p:cNvSpPr txBox="1">
            <a:spLocks/>
          </p:cNvSpPr>
          <p:nvPr/>
        </p:nvSpPr>
        <p:spPr>
          <a:xfrm>
            <a:off x="6491291" y="3892541"/>
            <a:ext cx="952500" cy="300037"/>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最尤推定法</a:t>
            </a:r>
            <a:endParaRPr lang="en-US" altLang="ja-JP" dirty="0" smtClean="0"/>
          </a:p>
          <a:p>
            <a:pPr marL="0" indent="0" algn="ctr">
              <a:spcBef>
                <a:spcPts val="0"/>
              </a:spcBef>
              <a:buNone/>
            </a:pPr>
            <a:r>
              <a:rPr lang="en-US" altLang="ja-JP" dirty="0"/>
              <a:t>【</a:t>
            </a:r>
            <a:r>
              <a:rPr lang="en-US" altLang="ja-JP" dirty="0" smtClean="0"/>
              <a:t>2</a:t>
            </a:r>
            <a:r>
              <a:rPr lang="ja-JP" altLang="en-US" dirty="0" smtClean="0"/>
              <a:t>章</a:t>
            </a:r>
            <a:r>
              <a:rPr lang="en-US" altLang="ja-JP" dirty="0"/>
              <a:t>】</a:t>
            </a:r>
            <a:endParaRPr lang="ja-JP" altLang="en-US" dirty="0"/>
          </a:p>
        </p:txBody>
      </p:sp>
      <p:cxnSp>
        <p:nvCxnSpPr>
          <p:cNvPr id="12" name="曲線コネクタ 11"/>
          <p:cNvCxnSpPr>
            <a:stCxn id="8" idx="1"/>
            <a:endCxn id="9" idx="2"/>
          </p:cNvCxnSpPr>
          <p:nvPr/>
        </p:nvCxnSpPr>
        <p:spPr>
          <a:xfrm rot="10800000">
            <a:off x="4074319" y="4552954"/>
            <a:ext cx="1669256" cy="1110426"/>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コンテンツ プレースホルダー 2"/>
          <p:cNvSpPr txBox="1">
            <a:spLocks/>
          </p:cNvSpPr>
          <p:nvPr/>
        </p:nvSpPr>
        <p:spPr>
          <a:xfrm>
            <a:off x="2025254" y="3115466"/>
            <a:ext cx="1595437" cy="487350"/>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一般化線形混合</a:t>
            </a:r>
            <a:endParaRPr lang="en-US" altLang="ja-JP" dirty="0" smtClean="0"/>
          </a:p>
          <a:p>
            <a:pPr marL="0" indent="0" algn="ctr">
              <a:spcBef>
                <a:spcPts val="0"/>
              </a:spcBef>
              <a:buNone/>
            </a:pPr>
            <a:r>
              <a:rPr lang="ja-JP" altLang="en-US" dirty="0" smtClean="0"/>
              <a:t>モデル</a:t>
            </a:r>
            <a:r>
              <a:rPr lang="en-US" altLang="ja-JP" dirty="0" smtClean="0"/>
              <a:t>【7</a:t>
            </a:r>
            <a:r>
              <a:rPr lang="ja-JP" altLang="en-US" dirty="0" smtClean="0"/>
              <a:t>章</a:t>
            </a:r>
            <a:r>
              <a:rPr lang="en-US" altLang="ja-JP" dirty="0"/>
              <a:t>】</a:t>
            </a:r>
            <a:endParaRPr lang="ja-JP" altLang="en-US" dirty="0"/>
          </a:p>
        </p:txBody>
      </p:sp>
      <p:sp>
        <p:nvSpPr>
          <p:cNvPr id="15" name="コンテンツ プレースホルダー 2"/>
          <p:cNvSpPr txBox="1">
            <a:spLocks/>
          </p:cNvSpPr>
          <p:nvPr/>
        </p:nvSpPr>
        <p:spPr>
          <a:xfrm>
            <a:off x="6205544" y="2764625"/>
            <a:ext cx="2009775"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en-US" altLang="ja-JP" dirty="0" smtClean="0"/>
              <a:t>MCMC</a:t>
            </a:r>
            <a:r>
              <a:rPr lang="ja-JP" altLang="en-US" dirty="0" smtClean="0"/>
              <a:t>による事後分布</a:t>
            </a:r>
            <a:endParaRPr lang="en-US" altLang="ja-JP" dirty="0" smtClean="0"/>
          </a:p>
          <a:p>
            <a:pPr marL="0" indent="0" algn="ctr">
              <a:spcBef>
                <a:spcPts val="0"/>
              </a:spcBef>
              <a:buNone/>
            </a:pPr>
            <a:r>
              <a:rPr lang="ja-JP" altLang="en-US" dirty="0" smtClean="0"/>
              <a:t>の推定</a:t>
            </a:r>
            <a:r>
              <a:rPr lang="en-US" altLang="ja-JP" dirty="0" smtClean="0"/>
              <a:t>【8-9</a:t>
            </a:r>
            <a:r>
              <a:rPr lang="ja-JP" altLang="en-US" dirty="0" smtClean="0"/>
              <a:t>章</a:t>
            </a:r>
            <a:r>
              <a:rPr lang="en-US" altLang="ja-JP" dirty="0" smtClean="0"/>
              <a:t>】</a:t>
            </a:r>
            <a:endParaRPr lang="ja-JP" altLang="en-US" dirty="0"/>
          </a:p>
        </p:txBody>
      </p:sp>
      <p:sp>
        <p:nvSpPr>
          <p:cNvPr id="16" name="コンテンツ プレースホルダー 2"/>
          <p:cNvSpPr txBox="1">
            <a:spLocks/>
          </p:cNvSpPr>
          <p:nvPr/>
        </p:nvSpPr>
        <p:spPr>
          <a:xfrm>
            <a:off x="773907" y="2264518"/>
            <a:ext cx="1595437" cy="487350"/>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階層ベイズモデル</a:t>
            </a:r>
            <a:endParaRPr lang="en-US" altLang="ja-JP" dirty="0" smtClean="0"/>
          </a:p>
          <a:p>
            <a:pPr marL="0" indent="0" algn="ctr">
              <a:spcBef>
                <a:spcPts val="0"/>
              </a:spcBef>
              <a:buNone/>
            </a:pPr>
            <a:r>
              <a:rPr lang="en-US" altLang="ja-JP" dirty="0"/>
              <a:t>【</a:t>
            </a:r>
            <a:r>
              <a:rPr lang="en-US" altLang="ja-JP" dirty="0" smtClean="0"/>
              <a:t>10-11</a:t>
            </a:r>
            <a:r>
              <a:rPr lang="ja-JP" altLang="en-US" dirty="0" smtClean="0"/>
              <a:t>章</a:t>
            </a:r>
            <a:r>
              <a:rPr lang="en-US" altLang="ja-JP" dirty="0"/>
              <a:t>】</a:t>
            </a:r>
            <a:endParaRPr lang="ja-JP" altLang="en-US" dirty="0"/>
          </a:p>
        </p:txBody>
      </p:sp>
      <p:cxnSp>
        <p:nvCxnSpPr>
          <p:cNvPr id="18" name="曲線コネクタ 17"/>
          <p:cNvCxnSpPr>
            <a:stCxn id="9" idx="1"/>
            <a:endCxn id="13" idx="2"/>
          </p:cNvCxnSpPr>
          <p:nvPr/>
        </p:nvCxnSpPr>
        <p:spPr>
          <a:xfrm rot="10800000">
            <a:off x="2822974" y="3602817"/>
            <a:ext cx="453627" cy="681057"/>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曲線コネクタ 19"/>
          <p:cNvCxnSpPr>
            <a:stCxn id="13" idx="1"/>
            <a:endCxn id="16" idx="2"/>
          </p:cNvCxnSpPr>
          <p:nvPr/>
        </p:nvCxnSpPr>
        <p:spPr>
          <a:xfrm rot="10800000">
            <a:off x="1571626" y="2751869"/>
            <a:ext cx="453628" cy="607273"/>
          </a:xfrm>
          <a:prstGeom prst="curvedConnector2">
            <a:avLst/>
          </a:prstGeom>
          <a:ln w="952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コンテンツ プレースホルダー 2"/>
          <p:cNvSpPr txBox="1">
            <a:spLocks/>
          </p:cNvSpPr>
          <p:nvPr/>
        </p:nvSpPr>
        <p:spPr>
          <a:xfrm>
            <a:off x="6824668" y="2369278"/>
            <a:ext cx="1238248" cy="320714"/>
          </a:xfrm>
          <a:prstGeom prst="rect">
            <a:avLst/>
          </a:prstGeom>
          <a:ln>
            <a:solidFill>
              <a:schemeClr val="bg1"/>
            </a:solidFill>
          </a:ln>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推定計算方法</a:t>
            </a:r>
            <a:endParaRPr lang="ja-JP" altLang="en-US" dirty="0"/>
          </a:p>
        </p:txBody>
      </p:sp>
      <p:sp>
        <p:nvSpPr>
          <p:cNvPr id="22" name="コンテンツ プレースホルダー 2"/>
          <p:cNvSpPr txBox="1">
            <a:spLocks/>
          </p:cNvSpPr>
          <p:nvPr/>
        </p:nvSpPr>
        <p:spPr>
          <a:xfrm>
            <a:off x="3822502" y="2183173"/>
            <a:ext cx="1570433" cy="320714"/>
          </a:xfrm>
          <a:prstGeom prst="rect">
            <a:avLst/>
          </a:prstGeom>
          <a:ln>
            <a:solidFill>
              <a:schemeClr val="bg1"/>
            </a:solidFill>
          </a:ln>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ctr">
              <a:spcBef>
                <a:spcPts val="0"/>
              </a:spcBef>
              <a:buNone/>
            </a:pPr>
            <a:r>
              <a:rPr lang="ja-JP" altLang="en-US" dirty="0" smtClean="0"/>
              <a:t>線形モデルの発展</a:t>
            </a:r>
            <a:endParaRPr lang="ja-JP" altLang="en-US" dirty="0"/>
          </a:p>
        </p:txBody>
      </p:sp>
      <p:sp>
        <p:nvSpPr>
          <p:cNvPr id="23" name="コンテンツ プレースホルダー 2"/>
          <p:cNvSpPr txBox="1">
            <a:spLocks/>
          </p:cNvSpPr>
          <p:nvPr/>
        </p:nvSpPr>
        <p:spPr>
          <a:xfrm>
            <a:off x="2613424" y="4833896"/>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a:t>正規</a:t>
            </a:r>
            <a:r>
              <a:rPr lang="ja-JP" altLang="en-US" dirty="0" smtClean="0"/>
              <a:t>分布以外の確率分布を扱いたい</a:t>
            </a:r>
            <a:endParaRPr lang="en-US" altLang="ja-JP" dirty="0" smtClean="0"/>
          </a:p>
        </p:txBody>
      </p:sp>
      <p:sp>
        <p:nvSpPr>
          <p:cNvPr id="24" name="コンテンツ プレースホルダー 2"/>
          <p:cNvSpPr txBox="1">
            <a:spLocks/>
          </p:cNvSpPr>
          <p:nvPr/>
        </p:nvSpPr>
        <p:spPr>
          <a:xfrm>
            <a:off x="1255512" y="3775086"/>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smtClean="0"/>
              <a:t>個体差・場所さといったランダム効果を扱いたい</a:t>
            </a:r>
            <a:endParaRPr lang="en-US" altLang="ja-JP" dirty="0" smtClean="0"/>
          </a:p>
        </p:txBody>
      </p:sp>
      <p:sp>
        <p:nvSpPr>
          <p:cNvPr id="25" name="コンテンツ プレースホルダー 2"/>
          <p:cNvSpPr txBox="1">
            <a:spLocks/>
          </p:cNvSpPr>
          <p:nvPr/>
        </p:nvSpPr>
        <p:spPr>
          <a:xfrm>
            <a:off x="237925" y="3042394"/>
            <a:ext cx="1612504" cy="536586"/>
          </a:xfrm>
          <a:prstGeom prst="rect">
            <a:avLst/>
          </a:prstGeom>
        </p:spPr>
        <p:txBody>
          <a:bodyPr vert="horz" lIns="0" tIns="0" rIns="0" bIns="0" rtlCol="0" anchor="ctr" anchorCtr="0">
            <a:noAutofit/>
          </a:bodyPr>
          <a:lstStyle>
            <a:lvl1pPr marL="356616"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1pPr>
            <a:lvl2pPr marL="713232"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2pPr>
            <a:lvl3pPr marL="1069848"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3pPr>
            <a:lvl4pPr marL="1426464"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4pPr>
            <a:lvl5pPr marL="1783080" indent="-356616" algn="just" defTabSz="914400" rtl="0" eaLnBrk="1" latinLnBrk="0" hangingPunct="1">
              <a:spcBef>
                <a:spcPts val="600"/>
              </a:spcBef>
              <a:buClr>
                <a:schemeClr val="accent2"/>
              </a:buClr>
              <a:buSzPct val="70000"/>
              <a:buFont typeface="Arial" pitchFamily="34" charset="0"/>
              <a:buChar char="►"/>
              <a:defRPr kumimoji="1" sz="1400" kern="1200" baseline="0">
                <a:solidFill>
                  <a:schemeClr val="bg1"/>
                </a:solidFill>
                <a:latin typeface="EYInterstate Light" panose="02000506000000020004" pitchFamily="2" charset="0"/>
                <a:ea typeface="ＭＳ Ｐゴシック" panose="020B0600070205080204" pitchFamily="50" charset="-128"/>
                <a:cs typeface="Arial" pitchFamily="34"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lgn="l">
              <a:spcBef>
                <a:spcPts val="0"/>
              </a:spcBef>
              <a:buNone/>
            </a:pPr>
            <a:r>
              <a:rPr lang="ja-JP" altLang="en-US" dirty="0" smtClean="0"/>
              <a:t>もっと自由で現実的な統計モデリングを</a:t>
            </a:r>
            <a:r>
              <a:rPr lang="en-US" altLang="ja-JP" dirty="0" smtClean="0"/>
              <a:t>!</a:t>
            </a:r>
          </a:p>
        </p:txBody>
      </p:sp>
    </p:spTree>
    <p:extLst>
      <p:ext uri="{BB962C8B-B14F-4D97-AF65-F5344CB8AC3E}">
        <p14:creationId xmlns:p14="http://schemas.microsoft.com/office/powerpoint/2010/main" val="37264254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1.3 </a:t>
            </a:r>
            <a:r>
              <a:rPr lang="ja-JP" altLang="en-US" dirty="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pPr marL="356616" lvl="1"/>
            <a:r>
              <a:rPr kumimoji="1" lang="en-US" altLang="ja-JP" dirty="0" smtClean="0"/>
              <a:t>2</a:t>
            </a:r>
            <a:r>
              <a:rPr kumimoji="1" lang="ja-JP" altLang="en-US" dirty="0" smtClean="0"/>
              <a:t>章：</a:t>
            </a:r>
            <a:r>
              <a:rPr lang="ja-JP" altLang="en-US" dirty="0"/>
              <a:t>確率分布と統計モデルの最尤</a:t>
            </a:r>
            <a:r>
              <a:rPr lang="ja-JP" altLang="en-US" dirty="0" smtClean="0"/>
              <a:t>推定</a:t>
            </a:r>
            <a:endParaRPr kumimoji="1" lang="en-US" altLang="ja-JP" dirty="0" smtClean="0"/>
          </a:p>
          <a:p>
            <a:pPr lvl="1"/>
            <a:r>
              <a:rPr kumimoji="1" lang="ja-JP" altLang="en-US" dirty="0" smtClean="0"/>
              <a:t>統計モデルの主要部品である</a:t>
            </a:r>
            <a:r>
              <a:rPr kumimoji="1" lang="ja-JP" altLang="en-US" b="1" dirty="0" smtClean="0"/>
              <a:t>確率分布</a:t>
            </a:r>
            <a:r>
              <a:rPr kumimoji="1" lang="ja-JP" altLang="en-US" dirty="0" smtClean="0"/>
              <a:t>（</a:t>
            </a:r>
            <a:r>
              <a:rPr kumimoji="1" lang="en-US" altLang="ja-JP" dirty="0" smtClean="0"/>
              <a:t>Probability Distribution</a:t>
            </a:r>
            <a:r>
              <a:rPr kumimoji="1" lang="ja-JP" altLang="en-US" dirty="0" smtClean="0"/>
              <a:t>）を概観し，</a:t>
            </a:r>
            <a:r>
              <a:rPr kumimoji="1" lang="ja-JP" altLang="en-US" b="1" dirty="0" smtClean="0"/>
              <a:t>ポアソン分布</a:t>
            </a:r>
            <a:r>
              <a:rPr kumimoji="1" lang="ja-JP" altLang="en-US" dirty="0" smtClean="0"/>
              <a:t>（</a:t>
            </a:r>
            <a:r>
              <a:rPr kumimoji="1" lang="en-US" altLang="ja-JP" dirty="0" smtClean="0"/>
              <a:t>Poisson Distribution</a:t>
            </a:r>
            <a:r>
              <a:rPr kumimoji="1" lang="ja-JP" altLang="en-US" dirty="0" smtClean="0"/>
              <a:t>）をカウントデータを表現するために適用．</a:t>
            </a:r>
            <a:endParaRPr kumimoji="1" lang="en-US" altLang="ja-JP" dirty="0" smtClean="0"/>
          </a:p>
          <a:p>
            <a:pPr lvl="1"/>
            <a:r>
              <a:rPr kumimoji="1" lang="ja-JP" altLang="en-US" dirty="0" smtClean="0"/>
              <a:t>また，統計モデルをデータにあてはめて</a:t>
            </a:r>
            <a:r>
              <a:rPr kumimoji="1" lang="en-US" altLang="ja-JP" dirty="0" smtClean="0"/>
              <a:t>parameter</a:t>
            </a:r>
            <a:r>
              <a:rPr lang="ja-JP" altLang="en-US" dirty="0" smtClean="0"/>
              <a:t>の推定値を得る，</a:t>
            </a:r>
            <a:r>
              <a:rPr lang="ja-JP" altLang="en-US" b="1" dirty="0" smtClean="0"/>
              <a:t>最尤推定</a:t>
            </a:r>
            <a:r>
              <a:rPr lang="ja-JP" altLang="en-US" dirty="0" smtClean="0"/>
              <a:t>（</a:t>
            </a:r>
            <a:r>
              <a:rPr lang="en-US" altLang="ja-JP" dirty="0" smtClean="0"/>
              <a:t>Maximum Likelihood Estimation</a:t>
            </a:r>
            <a:r>
              <a:rPr lang="ja-JP" altLang="en-US" dirty="0" smtClean="0"/>
              <a:t>）を説明</a:t>
            </a:r>
            <a:endParaRPr lang="en-US" altLang="ja-JP" dirty="0" smtClean="0"/>
          </a:p>
          <a:p>
            <a:r>
              <a:rPr lang="ja-JP" altLang="en-US" dirty="0" smtClean="0"/>
              <a:t>第</a:t>
            </a:r>
            <a:r>
              <a:rPr lang="en-US" altLang="ja-JP" dirty="0" smtClean="0"/>
              <a:t>3</a:t>
            </a:r>
            <a:r>
              <a:rPr lang="ja-JP" altLang="en-US" dirty="0"/>
              <a:t>章</a:t>
            </a:r>
            <a:r>
              <a:rPr lang="en-US" altLang="ja-JP" dirty="0"/>
              <a:t>: </a:t>
            </a:r>
            <a:r>
              <a:rPr lang="ja-JP" altLang="en-US" dirty="0"/>
              <a:t>一般化線形モデル</a:t>
            </a:r>
            <a:r>
              <a:rPr lang="en-US" altLang="ja-JP" dirty="0"/>
              <a:t>(GLM) – </a:t>
            </a:r>
            <a:r>
              <a:rPr lang="ja-JP" altLang="en-US" dirty="0"/>
              <a:t>ポアソン回帰 </a:t>
            </a:r>
            <a:r>
              <a:rPr lang="en-US" altLang="ja-JP" dirty="0"/>
              <a:t>- </a:t>
            </a:r>
          </a:p>
          <a:p>
            <a:pPr lvl="1"/>
            <a:r>
              <a:rPr lang="ja-JP" altLang="en-US" dirty="0" smtClean="0"/>
              <a:t>ポアソン回帰で使う</a:t>
            </a:r>
            <a:r>
              <a:rPr lang="en-US" altLang="ja-JP" b="1" dirty="0" smtClean="0"/>
              <a:t>GLM</a:t>
            </a:r>
            <a:r>
              <a:rPr lang="ja-JP" altLang="en-US" dirty="0" smtClean="0"/>
              <a:t>の詳細を説明し，ポアソン分布・リンク関数・線形予測子を組み合わせて統計モデルを構築</a:t>
            </a:r>
            <a:endParaRPr lang="en-US" altLang="ja-JP" dirty="0" smtClean="0"/>
          </a:p>
          <a:p>
            <a:r>
              <a:rPr lang="ja-JP" altLang="en-US" dirty="0" smtClean="0"/>
              <a:t>第</a:t>
            </a:r>
            <a:r>
              <a:rPr lang="en-US" altLang="ja-JP" dirty="0" smtClean="0"/>
              <a:t>4</a:t>
            </a:r>
            <a:r>
              <a:rPr lang="ja-JP" altLang="en-US" dirty="0"/>
              <a:t>章</a:t>
            </a:r>
            <a:r>
              <a:rPr lang="en-US" altLang="ja-JP" dirty="0"/>
              <a:t>: GLM</a:t>
            </a:r>
            <a:r>
              <a:rPr lang="ja-JP" altLang="en-US" dirty="0"/>
              <a:t>のモデル選択 </a:t>
            </a:r>
            <a:r>
              <a:rPr lang="en-US" altLang="ja-JP" dirty="0"/>
              <a:t>– AIC</a:t>
            </a:r>
            <a:r>
              <a:rPr lang="ja-JP" altLang="en-US" dirty="0"/>
              <a:t>とモデルの予測精度 </a:t>
            </a:r>
            <a:r>
              <a:rPr lang="en-US" altLang="ja-JP" dirty="0"/>
              <a:t>- </a:t>
            </a:r>
          </a:p>
          <a:p>
            <a:pPr lvl="1"/>
            <a:r>
              <a:rPr lang="ja-JP" altLang="en-US" dirty="0" smtClean="0"/>
              <a:t>モデルの精度（良し悪し）を判断する方法として，</a:t>
            </a:r>
            <a:r>
              <a:rPr lang="en-US" altLang="ja-JP" b="1" dirty="0" smtClean="0"/>
              <a:t>AIC</a:t>
            </a:r>
            <a:r>
              <a:rPr lang="ja-JP" altLang="en-US" dirty="0" smtClean="0"/>
              <a:t>統計量を使ったモデル選択</a:t>
            </a:r>
            <a:r>
              <a:rPr lang="en-US" altLang="ja-JP" dirty="0" smtClean="0"/>
              <a:t>(model selection)</a:t>
            </a:r>
            <a:r>
              <a:rPr lang="ja-JP" altLang="en-US" dirty="0" smtClean="0"/>
              <a:t>の考え方を導入．</a:t>
            </a:r>
            <a:r>
              <a:rPr lang="en-US" altLang="ja-JP" dirty="0" smtClean="0"/>
              <a:t>AIC</a:t>
            </a:r>
            <a:r>
              <a:rPr lang="ja-JP" altLang="en-US" dirty="0" smtClean="0"/>
              <a:t>は，手元のデータのあてはまりではなく，次に得られるデータをうまく予測できるかでモデルの良さを評価する指標．</a:t>
            </a:r>
            <a:endParaRPr lang="en-US" altLang="ja-JP" dirty="0" smtClean="0"/>
          </a:p>
          <a:p>
            <a:r>
              <a:rPr lang="ja-JP" altLang="en-US" dirty="0"/>
              <a:t>第</a:t>
            </a:r>
            <a:r>
              <a:rPr lang="en-US" altLang="ja-JP" dirty="0"/>
              <a:t>5</a:t>
            </a:r>
            <a:r>
              <a:rPr lang="ja-JP" altLang="en-US" dirty="0"/>
              <a:t>章</a:t>
            </a:r>
            <a:r>
              <a:rPr lang="en-US" altLang="ja-JP" dirty="0"/>
              <a:t>: GLM</a:t>
            </a:r>
            <a:r>
              <a:rPr lang="ja-JP" altLang="en-US" dirty="0" err="1"/>
              <a:t>の尤</a:t>
            </a:r>
            <a:r>
              <a:rPr lang="ja-JP" altLang="en-US" dirty="0"/>
              <a:t>度比検定と検定の非対称性</a:t>
            </a:r>
            <a:endParaRPr lang="en-US" altLang="ja-JP" dirty="0"/>
          </a:p>
          <a:p>
            <a:pPr lvl="1"/>
            <a:r>
              <a:rPr lang="ja-JP" altLang="en-US" dirty="0" smtClean="0"/>
              <a:t>観測データのあてはまりの良さである最大対数尤度（</a:t>
            </a:r>
            <a:r>
              <a:rPr lang="en-US" altLang="ja-JP" dirty="0" smtClean="0"/>
              <a:t>Maximum Log Likelihood</a:t>
            </a:r>
            <a:r>
              <a:rPr lang="ja-JP" altLang="en-US" dirty="0" smtClean="0"/>
              <a:t>）と，モデル間の最大尤度を比較する尤度比検定（</a:t>
            </a:r>
            <a:r>
              <a:rPr lang="en-US" altLang="ja-JP" dirty="0" smtClean="0"/>
              <a:t>Likelihood Ratio Test</a:t>
            </a:r>
            <a:r>
              <a:rPr lang="ja-JP" altLang="en-US" dirty="0" smtClean="0"/>
              <a:t>）を導入．</a:t>
            </a:r>
            <a:endParaRPr lang="en-US" altLang="ja-JP" dirty="0" smtClean="0"/>
          </a:p>
          <a:p>
            <a:pPr lvl="1"/>
            <a:endParaRPr lang="en-US" altLang="ja-JP" dirty="0" smtClean="0"/>
          </a:p>
        </p:txBody>
      </p:sp>
    </p:spTree>
    <p:extLst>
      <p:ext uri="{BB962C8B-B14F-4D97-AF65-F5344CB8AC3E}">
        <p14:creationId xmlns:p14="http://schemas.microsoft.com/office/powerpoint/2010/main" val="3233073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1.3 </a:t>
            </a:r>
            <a:r>
              <a:rPr lang="ja-JP" altLang="en-US" dirty="0"/>
              <a:t>一般化線形モデルの導入とベイズ的拡張</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第</a:t>
            </a:r>
            <a:r>
              <a:rPr lang="en-US" altLang="ja-JP" dirty="0" smtClean="0"/>
              <a:t>6</a:t>
            </a:r>
            <a:r>
              <a:rPr lang="ja-JP" altLang="en-US" dirty="0"/>
              <a:t>章</a:t>
            </a:r>
            <a:r>
              <a:rPr lang="en-US" altLang="ja-JP" dirty="0"/>
              <a:t>: GLM</a:t>
            </a:r>
            <a:r>
              <a:rPr lang="ja-JP" altLang="en-US" dirty="0"/>
              <a:t>の応用範囲をひろげる </a:t>
            </a:r>
            <a:r>
              <a:rPr lang="en-US" altLang="ja-JP" dirty="0"/>
              <a:t>– </a:t>
            </a:r>
            <a:r>
              <a:rPr lang="ja-JP" altLang="en-US" dirty="0"/>
              <a:t>ロジスティック回帰 </a:t>
            </a:r>
            <a:r>
              <a:rPr lang="en-US" altLang="ja-JP" dirty="0"/>
              <a:t>- </a:t>
            </a:r>
          </a:p>
          <a:p>
            <a:pPr lvl="1"/>
            <a:r>
              <a:rPr lang="ja-JP" altLang="en-US" dirty="0" smtClean="0"/>
              <a:t>二項分布・正規分布・ガンマ分布を使った</a:t>
            </a:r>
            <a:r>
              <a:rPr lang="en-US" altLang="ja-JP" dirty="0" smtClean="0"/>
              <a:t>GLM</a:t>
            </a:r>
            <a:r>
              <a:rPr lang="ja-JP" altLang="en-US" dirty="0" smtClean="0"/>
              <a:t>を導入し，ロジスティック回帰，</a:t>
            </a:r>
            <a:r>
              <a:rPr lang="en-US" altLang="ja-JP" dirty="0" smtClean="0"/>
              <a:t>GLM</a:t>
            </a:r>
            <a:r>
              <a:rPr lang="ja-JP" altLang="en-US" dirty="0" smtClean="0"/>
              <a:t>のオフセット項を使ったモデリングを説明</a:t>
            </a:r>
            <a:endParaRPr lang="en-US" altLang="ja-JP" dirty="0" smtClean="0"/>
          </a:p>
          <a:p>
            <a:r>
              <a:rPr lang="ja-JP" altLang="en-US" dirty="0" smtClean="0"/>
              <a:t>第</a:t>
            </a:r>
            <a:r>
              <a:rPr lang="en-US" altLang="ja-JP" dirty="0" smtClean="0"/>
              <a:t>7</a:t>
            </a:r>
            <a:r>
              <a:rPr lang="ja-JP" altLang="en-US" dirty="0"/>
              <a:t>章</a:t>
            </a:r>
            <a:r>
              <a:rPr lang="en-US" altLang="ja-JP" dirty="0"/>
              <a:t>: </a:t>
            </a:r>
            <a:r>
              <a:rPr lang="ja-JP" altLang="en-US" dirty="0"/>
              <a:t>一般化線形混合モデル（</a:t>
            </a:r>
            <a:r>
              <a:rPr lang="en-US" altLang="ja-JP" dirty="0"/>
              <a:t>GLMM</a:t>
            </a:r>
            <a:r>
              <a:rPr lang="ja-JP" altLang="en-US" dirty="0"/>
              <a:t>） </a:t>
            </a:r>
            <a:r>
              <a:rPr lang="en-US" altLang="ja-JP" dirty="0"/>
              <a:t>- </a:t>
            </a:r>
            <a:r>
              <a:rPr lang="ja-JP" altLang="en-US" dirty="0"/>
              <a:t>個体差のモデリング </a:t>
            </a:r>
            <a:r>
              <a:rPr lang="en-US" altLang="ja-JP" dirty="0" smtClean="0"/>
              <a:t>–</a:t>
            </a:r>
          </a:p>
          <a:p>
            <a:pPr lvl="1"/>
            <a:r>
              <a:rPr lang="en-US" altLang="ja-JP" dirty="0" smtClean="0"/>
              <a:t>GLM</a:t>
            </a:r>
            <a:r>
              <a:rPr lang="ja-JP" altLang="en-US" dirty="0" smtClean="0"/>
              <a:t>を</a:t>
            </a:r>
            <a:r>
              <a:rPr lang="en-US" altLang="ja-JP" dirty="0" smtClean="0"/>
              <a:t>GLMM</a:t>
            </a:r>
            <a:r>
              <a:rPr lang="ja-JP" altLang="en-US" dirty="0" smtClean="0"/>
              <a:t>に拡張して，固定効果・ランダム効果（</a:t>
            </a:r>
            <a:r>
              <a:rPr lang="ja-JP" altLang="en-US" dirty="0"/>
              <a:t>個体差・</a:t>
            </a:r>
            <a:r>
              <a:rPr lang="ja-JP" altLang="en-US" dirty="0" smtClean="0"/>
              <a:t>場所等</a:t>
            </a:r>
            <a:r>
              <a:rPr lang="ja-JP" altLang="en-US" dirty="0"/>
              <a:t>を</a:t>
            </a:r>
            <a:r>
              <a:rPr lang="ja-JP" altLang="en-US" dirty="0" smtClean="0"/>
              <a:t>表現を組みこむ</a:t>
            </a:r>
            <a:r>
              <a:rPr lang="en-US" altLang="ja-JP" dirty="0" smtClean="0"/>
              <a:t> </a:t>
            </a:r>
            <a:endParaRPr lang="en-US" altLang="ja-JP" dirty="0"/>
          </a:p>
          <a:p>
            <a:r>
              <a:rPr lang="ja-JP" altLang="en-US" dirty="0"/>
              <a:t>第</a:t>
            </a:r>
            <a:r>
              <a:rPr lang="en-US" altLang="ja-JP" dirty="0"/>
              <a:t>8</a:t>
            </a:r>
            <a:r>
              <a:rPr lang="ja-JP" altLang="en-US" dirty="0"/>
              <a:t>章</a:t>
            </a:r>
            <a:r>
              <a:rPr lang="en-US" altLang="ja-JP" dirty="0"/>
              <a:t>: MCMC</a:t>
            </a:r>
            <a:r>
              <a:rPr lang="ja-JP" altLang="en-US" dirty="0"/>
              <a:t>とベイズ統計</a:t>
            </a:r>
            <a:r>
              <a:rPr lang="ja-JP" altLang="en-US" dirty="0" smtClean="0"/>
              <a:t>モデル</a:t>
            </a:r>
            <a:endParaRPr lang="en-US" altLang="ja-JP" dirty="0" smtClean="0"/>
          </a:p>
          <a:p>
            <a:pPr lvl="1"/>
            <a:r>
              <a:rPr lang="ja-JP" altLang="en-US" dirty="0" smtClean="0"/>
              <a:t>マルコフ連鎖モンテカルロ法</a:t>
            </a:r>
            <a:r>
              <a:rPr lang="en-US" altLang="ja-JP" dirty="0" smtClean="0"/>
              <a:t>(MCMC)</a:t>
            </a:r>
            <a:r>
              <a:rPr lang="ja-JP" altLang="en-US" dirty="0" smtClean="0"/>
              <a:t>を導入し，ベイズ統計モデリングを概観</a:t>
            </a:r>
            <a:endParaRPr lang="en-US" altLang="ja-JP" dirty="0" smtClean="0"/>
          </a:p>
          <a:p>
            <a:r>
              <a:rPr lang="ja-JP" altLang="en-US" dirty="0" smtClean="0"/>
              <a:t>第</a:t>
            </a:r>
            <a:r>
              <a:rPr lang="en-US" altLang="ja-JP" dirty="0" smtClean="0"/>
              <a:t>9</a:t>
            </a:r>
            <a:r>
              <a:rPr lang="ja-JP" altLang="en-US" dirty="0" smtClean="0"/>
              <a:t>章</a:t>
            </a:r>
            <a:r>
              <a:rPr lang="en-US" altLang="ja-JP" dirty="0" smtClean="0"/>
              <a:t>: </a:t>
            </a:r>
            <a:r>
              <a:rPr lang="en-US" altLang="ja-JP" dirty="0"/>
              <a:t>GLM</a:t>
            </a:r>
            <a:r>
              <a:rPr lang="ja-JP" altLang="en-US" dirty="0"/>
              <a:t>のベイズモデル化と事後分布の</a:t>
            </a:r>
            <a:r>
              <a:rPr lang="ja-JP" altLang="en-US" dirty="0" smtClean="0"/>
              <a:t>推定</a:t>
            </a:r>
            <a:endParaRPr lang="en-US" altLang="ja-JP" dirty="0" smtClean="0"/>
          </a:p>
          <a:p>
            <a:pPr lvl="1"/>
            <a:r>
              <a:rPr lang="en-US" altLang="ja-JP" dirty="0" smtClean="0"/>
              <a:t>GLM</a:t>
            </a:r>
            <a:r>
              <a:rPr lang="ja-JP" altLang="en-US" dirty="0" smtClean="0"/>
              <a:t>をベイズモデル化し，汎用性のある</a:t>
            </a:r>
            <a:r>
              <a:rPr lang="en-US" altLang="ja-JP" dirty="0" smtClean="0"/>
              <a:t>MCMC</a:t>
            </a:r>
            <a:r>
              <a:rPr lang="ja-JP" altLang="en-US" dirty="0" smtClean="0"/>
              <a:t>サンプルソフトウェアを使用して複数のパラメータを推定する方法を説明</a:t>
            </a:r>
            <a:endParaRPr lang="en-US" altLang="ja-JP" dirty="0"/>
          </a:p>
          <a:p>
            <a:r>
              <a:rPr lang="ja-JP" altLang="en-US" dirty="0"/>
              <a:t>第</a:t>
            </a:r>
            <a:r>
              <a:rPr lang="en-US" altLang="ja-JP" dirty="0"/>
              <a:t>10</a:t>
            </a:r>
            <a:r>
              <a:rPr lang="ja-JP" altLang="en-US" dirty="0"/>
              <a:t>章</a:t>
            </a:r>
            <a:r>
              <a:rPr lang="en-US" altLang="ja-JP" dirty="0"/>
              <a:t>: </a:t>
            </a:r>
            <a:r>
              <a:rPr lang="ja-JP" altLang="en-US" dirty="0"/>
              <a:t>階層ベイズモデル </a:t>
            </a:r>
            <a:r>
              <a:rPr lang="en-US" altLang="ja-JP" dirty="0"/>
              <a:t>– GLMM</a:t>
            </a:r>
            <a:r>
              <a:rPr lang="ja-JP" altLang="en-US" dirty="0"/>
              <a:t>の</a:t>
            </a:r>
            <a:r>
              <a:rPr lang="ja-JP" altLang="en-US" dirty="0" smtClean="0"/>
              <a:t>ベイズモデル化</a:t>
            </a:r>
            <a:endParaRPr lang="en-US" altLang="ja-JP" dirty="0" smtClean="0"/>
          </a:p>
          <a:p>
            <a:pPr lvl="1"/>
            <a:r>
              <a:rPr lang="en-US" altLang="ja-JP" dirty="0" smtClean="0"/>
              <a:t>GLMM</a:t>
            </a:r>
            <a:r>
              <a:rPr lang="ja-JP" altLang="en-US" dirty="0" smtClean="0"/>
              <a:t>をベイズモデル化した階層ベイズモデル（</a:t>
            </a:r>
            <a:r>
              <a:rPr lang="en-US" altLang="ja-JP" dirty="0" smtClean="0"/>
              <a:t>Hierarchical Bayesian Model</a:t>
            </a:r>
            <a:r>
              <a:rPr lang="ja-JP" altLang="en-US" dirty="0" smtClean="0"/>
              <a:t>）について説明し，個体差や場所といった「局所的な」パラメータの扱い方を検討</a:t>
            </a:r>
            <a:endParaRPr lang="en-US" altLang="ja-JP" dirty="0"/>
          </a:p>
          <a:p>
            <a:r>
              <a:rPr lang="ja-JP" altLang="en-US" dirty="0"/>
              <a:t>第</a:t>
            </a:r>
            <a:r>
              <a:rPr lang="en-US" altLang="ja-JP" dirty="0"/>
              <a:t>11</a:t>
            </a:r>
            <a:r>
              <a:rPr lang="ja-JP" altLang="en-US" dirty="0"/>
              <a:t>章</a:t>
            </a:r>
            <a:r>
              <a:rPr lang="en-US" altLang="ja-JP" dirty="0"/>
              <a:t>: </a:t>
            </a:r>
            <a:r>
              <a:rPr lang="ja-JP" altLang="en-US" dirty="0"/>
              <a:t>空間構造のある階層</a:t>
            </a:r>
            <a:r>
              <a:rPr lang="ja-JP" altLang="en-US" dirty="0" smtClean="0"/>
              <a:t>ベイズモデル</a:t>
            </a:r>
            <a:endParaRPr lang="en-US" altLang="ja-JP" dirty="0" smtClean="0"/>
          </a:p>
          <a:p>
            <a:pPr lvl="1"/>
            <a:r>
              <a:rPr lang="ja-JP" altLang="en-US" dirty="0" smtClean="0"/>
              <a:t>階層ベイズモデルの応用例として，空間構造を考慮した統計モデルを照会</a:t>
            </a:r>
            <a:endParaRPr lang="en-US" altLang="ja-JP" dirty="0" smtClean="0"/>
          </a:p>
          <a:p>
            <a:pPr lvl="1"/>
            <a:endParaRPr lang="en-US" altLang="ja-JP" dirty="0"/>
          </a:p>
          <a:p>
            <a:pPr lvl="1"/>
            <a:endParaRPr lang="en-US" altLang="ja-JP" dirty="0"/>
          </a:p>
        </p:txBody>
      </p:sp>
    </p:spTree>
    <p:extLst>
      <p:ext uri="{BB962C8B-B14F-4D97-AF65-F5344CB8AC3E}">
        <p14:creationId xmlns:p14="http://schemas.microsoft.com/office/powerpoint/2010/main" val="629591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en-US" altLang="ja-JP" dirty="0" smtClean="0"/>
              <a:t>2. </a:t>
            </a:r>
            <a:r>
              <a:rPr kumimoji="1" lang="ja-JP" altLang="en-US" dirty="0" smtClean="0"/>
              <a:t>確率分布と統計モデルの最尤推定</a:t>
            </a:r>
            <a:endParaRPr kumimoji="1" lang="ja-JP" altLang="en-US" dirty="0"/>
          </a:p>
        </p:txBody>
      </p:sp>
    </p:spTree>
    <p:extLst>
      <p:ext uri="{BB962C8B-B14F-4D97-AF65-F5344CB8AC3E}">
        <p14:creationId xmlns:p14="http://schemas.microsoft.com/office/powerpoint/2010/main" val="3432135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オブジェクト 5" hidden="1"/>
          <p:cNvGraphicFramePr>
            <a:graphicFrameLocks noChangeAspect="1"/>
          </p:cNvGraphicFramePr>
          <p:nvPr>
            <p:custDataLst>
              <p:tags r:id="rId2"/>
            </p:custDataLst>
            <p:extLst>
              <p:ext uri="{D42A27DB-BD31-4B8C-83A1-F6EECF244321}">
                <p14:modId xmlns:p14="http://schemas.microsoft.com/office/powerpoint/2010/main" val="52312840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258"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タイトル 1"/>
          <p:cNvSpPr>
            <a:spLocks noGrp="1"/>
          </p:cNvSpPr>
          <p:nvPr>
            <p:ph type="title"/>
          </p:nvPr>
        </p:nvSpPr>
        <p:spPr/>
        <p:txBody>
          <a:bodyPr/>
          <a:lstStyle/>
          <a:p>
            <a:r>
              <a:rPr kumimoji="1" lang="en-US" altLang="ja-JP" dirty="0" smtClean="0"/>
              <a:t>2.2. </a:t>
            </a:r>
            <a:r>
              <a:rPr kumimoji="1" lang="ja-JP" altLang="en-US" dirty="0" smtClean="0"/>
              <a:t>データと確率分布の対応関係をながめる</a:t>
            </a:r>
            <a:endParaRPr kumimoji="1" lang="ja-JP" altLang="en-US" dirty="0"/>
          </a:p>
        </p:txBody>
      </p:sp>
      <p:pic>
        <p:nvPicPr>
          <p:cNvPr id="4" name="図 3"/>
          <p:cNvPicPr>
            <a:picLocks noChangeAspect="1"/>
          </p:cNvPicPr>
          <p:nvPr/>
        </p:nvPicPr>
        <p:blipFill>
          <a:blip r:embed="rId6"/>
          <a:stretch>
            <a:fillRect/>
          </a:stretch>
        </p:blipFill>
        <p:spPr>
          <a:xfrm>
            <a:off x="709971" y="2857714"/>
            <a:ext cx="5752381" cy="3342857"/>
          </a:xfrm>
          <a:prstGeom prst="rect">
            <a:avLst/>
          </a:prstGeom>
        </p:spPr>
      </p:pic>
      <p:sp>
        <p:nvSpPr>
          <p:cNvPr id="3" name="コンテンツ プレースホルダー 2"/>
          <p:cNvSpPr>
            <a:spLocks noGrp="1"/>
          </p:cNvSpPr>
          <p:nvPr>
            <p:ph idx="1"/>
          </p:nvPr>
        </p:nvSpPr>
        <p:spPr/>
        <p:txBody>
          <a:bodyPr/>
          <a:lstStyle/>
          <a:p>
            <a:r>
              <a:rPr kumimoji="1" lang="ja-JP" altLang="en-US" dirty="0" smtClean="0"/>
              <a:t>統計モデリングでは、確率分布を用いることで，ばらつきのある事象・現象を記述できる</a:t>
            </a:r>
            <a:endParaRPr kumimoji="1" lang="en-US" altLang="ja-JP" dirty="0" smtClean="0"/>
          </a:p>
          <a:p>
            <a:pPr lvl="1"/>
            <a:r>
              <a:rPr lang="en-US" altLang="ja-JP" dirty="0" smtClean="0"/>
              <a:t>Y</a:t>
            </a:r>
            <a:r>
              <a:rPr lang="es-ES" altLang="ja-JP" dirty="0" smtClean="0"/>
              <a:t> </a:t>
            </a:r>
            <a:r>
              <a:rPr lang="es-ES" altLang="ja-JP" dirty="0"/>
              <a:t>&lt;- 0:9</a:t>
            </a:r>
          </a:p>
          <a:p>
            <a:pPr lvl="1"/>
            <a:r>
              <a:rPr lang="es-ES" altLang="ja-JP" dirty="0" err="1"/>
              <a:t>prob</a:t>
            </a:r>
            <a:r>
              <a:rPr lang="es-ES" altLang="ja-JP" dirty="0"/>
              <a:t> &lt;- </a:t>
            </a:r>
            <a:r>
              <a:rPr lang="es-ES" altLang="ja-JP" dirty="0" err="1"/>
              <a:t>dpois</a:t>
            </a:r>
            <a:r>
              <a:rPr lang="es-ES" altLang="ja-JP" dirty="0"/>
              <a:t>(y, lambda = 3.56)</a:t>
            </a:r>
          </a:p>
          <a:p>
            <a:pPr lvl="1"/>
            <a:r>
              <a:rPr lang="es-ES" altLang="ja-JP" dirty="0" err="1"/>
              <a:t>plot</a:t>
            </a:r>
            <a:r>
              <a:rPr lang="es-ES" altLang="ja-JP" dirty="0"/>
              <a:t>(</a:t>
            </a:r>
            <a:r>
              <a:rPr lang="es-ES" altLang="ja-JP" dirty="0" err="1"/>
              <a:t>y,prob,type</a:t>
            </a:r>
            <a:r>
              <a:rPr lang="es-ES" altLang="ja-JP" dirty="0"/>
              <a:t> = "b", </a:t>
            </a:r>
            <a:r>
              <a:rPr lang="es-ES" altLang="ja-JP" dirty="0" err="1"/>
              <a:t>lty</a:t>
            </a:r>
            <a:r>
              <a:rPr lang="es-ES" altLang="ja-JP" dirty="0"/>
              <a:t>=2)</a:t>
            </a:r>
          </a:p>
          <a:p>
            <a:pPr lvl="1"/>
            <a:endParaRPr kumimoji="1" lang="ja-JP" altLang="en-US" dirty="0"/>
          </a:p>
        </p:txBody>
      </p:sp>
      <p:sp>
        <p:nvSpPr>
          <p:cNvPr id="5" name="テキスト ボックス 4"/>
          <p:cNvSpPr txBox="1"/>
          <p:nvPr/>
        </p:nvSpPr>
        <p:spPr>
          <a:xfrm>
            <a:off x="3819514" y="1676288"/>
            <a:ext cx="4870461" cy="1498872"/>
          </a:xfrm>
          <a:prstGeom prst="rect">
            <a:avLst/>
          </a:prstGeom>
          <a:noFill/>
        </p:spPr>
        <p:txBody>
          <a:bodyPr wrap="square" lIns="0" tIns="36576" rIns="0" bIns="0" rtlCol="0">
            <a:spAutoFit/>
          </a:bodyPr>
          <a:lstStyle/>
          <a:p>
            <a:pPr marL="356616" indent="-356616">
              <a:spcBef>
                <a:spcPts val="600"/>
              </a:spcBef>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a:solidFill>
                  <a:schemeClr val="bg1"/>
                </a:solidFill>
                <a:latin typeface="EYInterstate Light" panose="02000506000000020004" pitchFamily="2" charset="0"/>
                <a:ea typeface="ＭＳ Ｐゴシック" panose="020B0600070205080204" pitchFamily="50" charset="-128"/>
              </a:rPr>
              <a:t>に</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0</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から</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9</a:t>
            </a:r>
            <a:r>
              <a:rPr kumimoji="1" lang="ja-JP" altLang="en-US" sz="1400" dirty="0" err="1" smtClean="0">
                <a:solidFill>
                  <a:schemeClr val="bg1"/>
                </a:solidFill>
                <a:latin typeface="EYInterstate Light" panose="02000506000000020004" pitchFamily="2" charset="0"/>
                <a:ea typeface="ＭＳ Ｐゴシック" panose="020B0600070205080204" pitchFamily="50" charset="-128"/>
              </a:rPr>
              <a:t>までの</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数値を格納</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356616" indent="-356616">
              <a:spcBef>
                <a:spcPts val="600"/>
              </a:spcBef>
              <a:buClr>
                <a:schemeClr val="accent2"/>
              </a:buClr>
              <a:buSzPct val="70000"/>
              <a:buFont typeface="Arial" pitchFamily="34" charset="0"/>
              <a:buChar char="►"/>
            </a:pP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Prob</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オブジェクトに「ある個体の種子数が</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個ある確率」格納</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356616" indent="-356616">
              <a:spcBef>
                <a:spcPts val="600"/>
              </a:spcBef>
              <a:spcAft>
                <a:spcPts val="600"/>
              </a:spcAft>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Plot()</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関数：種子数</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Y</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と確率</a:t>
            </a: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Prob</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図示</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813816" lvl="1" indent="-356616">
              <a:spcBef>
                <a:spcPts val="600"/>
              </a:spcBef>
              <a:buClr>
                <a:schemeClr val="accent2"/>
              </a:buClr>
              <a:buSzPct val="70000"/>
              <a:buFont typeface="Arial" pitchFamily="34" charset="0"/>
              <a:buChar char="►"/>
            </a:pP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Type =“b”: </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丸と折線による図示</a:t>
            </a:r>
            <a:endParaRPr kumimoji="1" lang="en-US" altLang="ja-JP" sz="1400" dirty="0" smtClean="0">
              <a:solidFill>
                <a:schemeClr val="bg1"/>
              </a:solidFill>
              <a:latin typeface="EYInterstate Light" panose="02000506000000020004" pitchFamily="2" charset="0"/>
              <a:ea typeface="ＭＳ Ｐゴシック" panose="020B0600070205080204" pitchFamily="50" charset="-128"/>
            </a:endParaRPr>
          </a:p>
          <a:p>
            <a:pPr marL="813816" lvl="1" indent="-356616">
              <a:spcBef>
                <a:spcPts val="600"/>
              </a:spcBef>
              <a:buClr>
                <a:schemeClr val="accent2"/>
              </a:buClr>
              <a:buSzPct val="70000"/>
              <a:buFont typeface="Arial" pitchFamily="34" charset="0"/>
              <a:buChar char="►"/>
            </a:pPr>
            <a:r>
              <a:rPr kumimoji="1" lang="en-US" altLang="ja-JP" sz="1400" dirty="0" err="1" smtClean="0">
                <a:solidFill>
                  <a:schemeClr val="bg1"/>
                </a:solidFill>
                <a:latin typeface="EYInterstate Light" panose="02000506000000020004" pitchFamily="2" charset="0"/>
                <a:ea typeface="ＭＳ Ｐゴシック" panose="020B0600070205080204" pitchFamily="50" charset="-128"/>
              </a:rPr>
              <a:t>lty</a:t>
            </a:r>
            <a:r>
              <a:rPr kumimoji="1" lang="en-US" altLang="ja-JP" sz="1400" dirty="0" smtClean="0">
                <a:solidFill>
                  <a:schemeClr val="bg1"/>
                </a:solidFill>
                <a:latin typeface="EYInterstate Light" panose="02000506000000020004" pitchFamily="2" charset="0"/>
                <a:ea typeface="ＭＳ Ｐゴシック" panose="020B0600070205080204" pitchFamily="50" charset="-128"/>
              </a:rPr>
              <a:t>=2: </a:t>
            </a:r>
            <a:r>
              <a:rPr kumimoji="1" lang="ja-JP" altLang="en-US" sz="1400" dirty="0" smtClean="0">
                <a:solidFill>
                  <a:schemeClr val="bg1"/>
                </a:solidFill>
                <a:latin typeface="EYInterstate Light" panose="02000506000000020004" pitchFamily="2" charset="0"/>
                <a:ea typeface="ＭＳ Ｐゴシック" panose="020B0600070205080204" pitchFamily="50" charset="-128"/>
              </a:rPr>
              <a:t>折線は破線</a:t>
            </a:r>
          </a:p>
        </p:txBody>
      </p:sp>
    </p:spTree>
    <p:extLst>
      <p:ext uri="{BB962C8B-B14F-4D97-AF65-F5344CB8AC3E}">
        <p14:creationId xmlns:p14="http://schemas.microsoft.com/office/powerpoint/2010/main" val="2229848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regular presentation 2015 v1">
  <a:themeElements>
    <a:clrScheme name="EY light print">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2.xml><?xml version="1.0" encoding="utf-8"?>
<a:theme xmlns:a="http://schemas.openxmlformats.org/drawingml/2006/main" name="EY light projection">
  <a:themeElements>
    <a:clrScheme name="EY light projection">
      <a:dk1>
        <a:srgbClr val="000000"/>
      </a:dk1>
      <a:lt1>
        <a:srgbClr val="646464"/>
      </a:lt1>
      <a:dk2>
        <a:srgbClr val="FFFFFF"/>
      </a:dk2>
      <a:lt2>
        <a:srgbClr val="646464"/>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3.xml><?xml version="1.0" encoding="utf-8"?>
<a:theme xmlns:a="http://schemas.openxmlformats.org/drawingml/2006/main" name="EY dark print">
  <a:themeElements>
    <a:clrScheme name="EY dark print">
      <a:dk1>
        <a:srgbClr val="FFFFFF"/>
      </a:dk1>
      <a:lt1>
        <a:srgbClr val="FFFFFF"/>
      </a:lt1>
      <a:dk2>
        <a:srgbClr val="333333"/>
      </a:dk2>
      <a:lt2>
        <a:srgbClr val="FFE600"/>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4.xml><?xml version="1.0" encoding="utf-8"?>
<a:theme xmlns:a="http://schemas.openxmlformats.org/drawingml/2006/main" name="EY dark projection">
  <a:themeElements>
    <a:clrScheme name="EY dark projection">
      <a:dk1>
        <a:srgbClr val="FFFFFF"/>
      </a:dk1>
      <a:lt1>
        <a:srgbClr val="FFFFFF"/>
      </a:lt1>
      <a:dk2>
        <a:srgbClr val="333333"/>
      </a:dk2>
      <a:lt2>
        <a:srgbClr val="FFD200"/>
      </a:lt2>
      <a:accent1>
        <a:srgbClr val="808080"/>
      </a:accent1>
      <a:accent2>
        <a:srgbClr val="FFD2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baseline="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EY Japan Tax regular presentation 201611 Japanese</Template>
  <TotalTime>4331</TotalTime>
  <Words>5725</Words>
  <Application>Microsoft Office PowerPoint</Application>
  <PresentationFormat>画面に合わせる (4:3)</PresentationFormat>
  <Paragraphs>583</Paragraphs>
  <Slides>35</Slides>
  <Notes>0</Notes>
  <HiddenSlides>0</HiddenSlides>
  <MMClips>0</MMClips>
  <ScaleCrop>false</ScaleCrop>
  <HeadingPairs>
    <vt:vector size="8" baseType="variant">
      <vt:variant>
        <vt:lpstr>使用されているフォント</vt:lpstr>
      </vt:variant>
      <vt:variant>
        <vt:i4>5</vt:i4>
      </vt:variant>
      <vt:variant>
        <vt:lpstr>テーマ</vt:lpstr>
      </vt:variant>
      <vt:variant>
        <vt:i4>4</vt:i4>
      </vt:variant>
      <vt:variant>
        <vt:lpstr>埋め込まれた OLE サーバー</vt:lpstr>
      </vt:variant>
      <vt:variant>
        <vt:i4>1</vt:i4>
      </vt:variant>
      <vt:variant>
        <vt:lpstr>スライド タイトル</vt:lpstr>
      </vt:variant>
      <vt:variant>
        <vt:i4>35</vt:i4>
      </vt:variant>
    </vt:vector>
  </HeadingPairs>
  <TitlesOfParts>
    <vt:vector size="45" baseType="lpstr">
      <vt:lpstr>ＭＳ Ｐゴシック</vt:lpstr>
      <vt:lpstr>Arial</vt:lpstr>
      <vt:lpstr>Cambria Math</vt:lpstr>
      <vt:lpstr>EYInterstate Light</vt:lpstr>
      <vt:lpstr>Lucida Console</vt:lpstr>
      <vt:lpstr>EY regular presentation 2015 v1</vt:lpstr>
      <vt:lpstr>EY light projection</vt:lpstr>
      <vt:lpstr>EY dark print</vt:lpstr>
      <vt:lpstr>EY dark projection</vt:lpstr>
      <vt:lpstr>think-cell Slide</vt:lpstr>
      <vt:lpstr>データ解析のための統計モデリング入門 一般化線形モデル・階層ベイズモデル・MCMC</vt:lpstr>
      <vt:lpstr>はじめに</vt:lpstr>
      <vt:lpstr>1. データを理解するために統計モデルを作る</vt:lpstr>
      <vt:lpstr>1.1 統計モデル：なぜ「統計」な「モデル」?</vt:lpstr>
      <vt:lpstr>1.3 一般化線形モデルの導入とベイズ的拡張</vt:lpstr>
      <vt:lpstr>1.3 一般化線形モデルの導入とベイズ的拡張</vt:lpstr>
      <vt:lpstr>1.3 一般化線形モデルの導入とベイズ的拡張</vt:lpstr>
      <vt:lpstr>2. 確率分布と統計モデルの最尤推定</vt:lpstr>
      <vt:lpstr>2.2. データと確率分布の対応関係をながめる</vt:lpstr>
      <vt:lpstr>2.3 ポアソン分布とは何か</vt:lpstr>
      <vt:lpstr>2.4 ポアソン分布のパラメータの最尤推定</vt:lpstr>
      <vt:lpstr>2.4 ポアソン分布のパラメータの最尤推定</vt:lpstr>
      <vt:lpstr>2.5 統計モデルの要点：乱数発生・推定・予測</vt:lpstr>
      <vt:lpstr>2.6 確率分布の選びかた</vt:lpstr>
      <vt:lpstr>3. 一般化線形モデル（GLM） - ポアソン回帰</vt:lpstr>
      <vt:lpstr>3.1 例題：個体ごとに平均種子数が異なる場合</vt:lpstr>
      <vt:lpstr>3.2 観測データの概要</vt:lpstr>
      <vt:lpstr>3.3 統計モデリングに使用するデータの図示</vt:lpstr>
      <vt:lpstr>3.4 ポアソン回帰の統計モデル</vt:lpstr>
      <vt:lpstr>3.4 ポアソン回帰の統計モデル</vt:lpstr>
      <vt:lpstr>3.4 ポアソン回帰の統計モデル</vt:lpstr>
      <vt:lpstr>3.4 ポアソン回帰の統計モデル</vt:lpstr>
      <vt:lpstr>3.5 説明変数が因子型の統計モデル</vt:lpstr>
      <vt:lpstr>3.6 説明変数が数量型+因子型の統計モデル</vt:lpstr>
      <vt:lpstr>4. GLMのモデル選択 – AICとモデルの予測の良さ </vt:lpstr>
      <vt:lpstr>4.1 データはひとつ、モデルはたくさん</vt:lpstr>
      <vt:lpstr>4.2 統計モデルのあてはまりの悪さ：逸脱度</vt:lpstr>
      <vt:lpstr>4.3 AIC – モデル選択基準</vt:lpstr>
      <vt:lpstr>4.5 AICに基づくモデル選択</vt:lpstr>
      <vt:lpstr>4.5 AICに基づくモデル選択</vt:lpstr>
      <vt:lpstr>5. GLMの尤度比検定と検定の非対称性</vt:lpstr>
      <vt:lpstr>5.1 統計学的な検定の枠組み</vt:lpstr>
      <vt:lpstr>5.2 尤度比検定の例題：逸脱度の差を調べる</vt:lpstr>
      <vt:lpstr>5.3 2種類の過誤と統計学的な検定の非対称性</vt:lpstr>
      <vt:lpstr>5.4 帰無仮説を棄却するための有意水準</vt:lpstr>
    </vt:vector>
  </TitlesOfParts>
  <Company>Ernst &amp; Young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タイトル（30 pt.） タイトル（2行目）</dc:title>
  <dc:creator>EY Japan</dc:creator>
  <cp:keywords>global; PowerPoint; Templates; ribbon; Branding Zone; branding; brand; office</cp:keywords>
  <cp:lastModifiedBy>EY Japan</cp:lastModifiedBy>
  <cp:revision>256</cp:revision>
  <dcterms:created xsi:type="dcterms:W3CDTF">2017-08-27T14:12:29Z</dcterms:created>
  <dcterms:modified xsi:type="dcterms:W3CDTF">2017-10-31T04:11:59Z</dcterms:modified>
  <cp:contentStatus>Approved</cp:contentStatus>
</cp:coreProperties>
</file>