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708" r:id="rId2"/>
    <p:sldMasterId id="2147483680" r:id="rId3"/>
    <p:sldMasterId id="2147483694" r:id="rId4"/>
  </p:sldMasterIdLst>
  <p:notesMasterIdLst>
    <p:notesMasterId r:id="rId15"/>
  </p:notesMasterIdLst>
  <p:handoutMasterIdLst>
    <p:handoutMasterId r:id="rId16"/>
  </p:handoutMasterIdLst>
  <p:sldIdLst>
    <p:sldId id="256" r:id="rId5"/>
    <p:sldId id="295" r:id="rId6"/>
    <p:sldId id="294" r:id="rId7"/>
    <p:sldId id="296" r:id="rId8"/>
    <p:sldId id="298" r:id="rId9"/>
    <p:sldId id="299" r:id="rId10"/>
    <p:sldId id="300" r:id="rId11"/>
    <p:sldId id="301" r:id="rId12"/>
    <p:sldId id="302" r:id="rId13"/>
    <p:sldId id="303" r:id="rId14"/>
  </p:sldIdLst>
  <p:sldSz cx="9144000" cy="6858000" type="screen4x3"/>
  <p:notesSz cx="7315200" cy="96012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82">
          <p15:clr>
            <a:srgbClr val="A4A3A4"/>
          </p15:clr>
        </p15:guide>
        <p15:guide id="3" orient="horz" pos="935" userDrawn="1">
          <p15:clr>
            <a:srgbClr val="A4A3A4"/>
          </p15:clr>
        </p15:guide>
        <p15:guide id="4" orient="horz" pos="3858">
          <p15:clr>
            <a:srgbClr val="A4A3A4"/>
          </p15:clr>
        </p15:guide>
        <p15:guide id="5" orient="horz" pos="127">
          <p15:clr>
            <a:srgbClr val="A4A3A4"/>
          </p15:clr>
        </p15:guide>
        <p15:guide id="6" orient="horz" pos="4319">
          <p15:clr>
            <a:srgbClr val="A4A3A4"/>
          </p15:clr>
        </p15:guide>
        <p15:guide id="7" orient="horz" pos="4111">
          <p15:clr>
            <a:srgbClr val="A4A3A4"/>
          </p15:clr>
        </p15:guide>
        <p15:guide id="8" pos="2886">
          <p15:clr>
            <a:srgbClr val="A4A3A4"/>
          </p15:clr>
        </p15:guide>
        <p15:guide id="9" pos="286">
          <p15:clr>
            <a:srgbClr val="A4A3A4"/>
          </p15:clr>
        </p15:guide>
        <p15:guide id="10" pos="5473">
          <p15:clr>
            <a:srgbClr val="A4A3A4"/>
          </p15:clr>
        </p15:guide>
        <p15:guide id="11" pos="2937">
          <p15:clr>
            <a:srgbClr val="A4A3A4"/>
          </p15:clr>
        </p15:guide>
        <p15:guide id="12" pos="2842">
          <p15:clr>
            <a:srgbClr val="A4A3A4"/>
          </p15:clr>
        </p15:guide>
        <p15:guide id="13" pos="521" userDrawn="1">
          <p15:clr>
            <a:srgbClr val="A4A3A4"/>
          </p15:clr>
        </p15:guide>
        <p15:guide id="14" pos="748"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FFFFF"/>
    <a:srgbClr val="FFD200"/>
    <a:srgbClr val="FFE600"/>
    <a:srgbClr val="000000"/>
    <a:srgbClr val="FF00FF"/>
    <a:srgbClr val="FF0090"/>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000" autoAdjust="0"/>
    <p:restoredTop sz="34938" autoAdjust="0"/>
  </p:normalViewPr>
  <p:slideViewPr>
    <p:cSldViewPr snapToGrid="0" snapToObjects="1" showGuides="1">
      <p:cViewPr>
        <p:scale>
          <a:sx n="70" d="100"/>
          <a:sy n="70" d="100"/>
        </p:scale>
        <p:origin x="1752" y="-54"/>
      </p:cViewPr>
      <p:guideLst>
        <p:guide orient="horz" pos="2160"/>
        <p:guide orient="horz" pos="682"/>
        <p:guide orient="horz" pos="935"/>
        <p:guide orient="horz" pos="3858"/>
        <p:guide orient="horz" pos="127"/>
        <p:guide orient="horz" pos="4319"/>
        <p:guide orient="horz" pos="4111"/>
        <p:guide pos="2886"/>
        <p:guide pos="286"/>
        <p:guide pos="5473"/>
        <p:guide pos="2937"/>
        <p:guide pos="2842"/>
        <p:guide pos="521"/>
        <p:guide pos="74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200" d="100"/>
          <a:sy n="200" d="100"/>
        </p:scale>
        <p:origin x="612" y="274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04/10/2017</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04/10/2017</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slideMaster" Target="../slideMasters/slideMaster2.xml"/><Relationship Id="rId4" Type="http://schemas.openxmlformats.org/officeDocument/2006/relationships/image" Target="../media/image7.w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wmf"/><Relationship Id="rId1" Type="http://schemas.openxmlformats.org/officeDocument/2006/relationships/slideMaster" Target="../slideMasters/slideMaster2.xml"/><Relationship Id="rId4" Type="http://schemas.openxmlformats.org/officeDocument/2006/relationships/image" Target="../media/image7.w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slideMaster" Target="../slideMasters/slideMaster3.xml"/><Relationship Id="rId4" Type="http://schemas.openxmlformats.org/officeDocument/2006/relationships/image" Target="../media/image14.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5.wmf"/><Relationship Id="rId1" Type="http://schemas.openxmlformats.org/officeDocument/2006/relationships/slideMaster" Target="../slideMasters/slideMaster3.xml"/><Relationship Id="rId4" Type="http://schemas.openxmlformats.org/officeDocument/2006/relationships/image" Target="../media/image13.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8.wmf"/><Relationship Id="rId1" Type="http://schemas.openxmlformats.org/officeDocument/2006/relationships/slideMaster" Target="../slideMasters/slideMaster4.xml"/><Relationship Id="rId4" Type="http://schemas.openxmlformats.org/officeDocument/2006/relationships/image" Target="../media/image20.emf"/></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0.wmf"/><Relationship Id="rId1" Type="http://schemas.openxmlformats.org/officeDocument/2006/relationships/slideMaster" Target="../slideMasters/slideMaster4.xml"/><Relationship Id="rId4" Type="http://schemas.openxmlformats.org/officeDocument/2006/relationships/image" Target="../media/image19.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2"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ja-JP" altLang="en-US" smtClean="0"/>
              <a:t>マスター タイトルの書式設定</a:t>
            </a:r>
            <a:endParaRPr lang="en-GB" dirty="0"/>
          </a:p>
        </p:txBody>
      </p:sp>
      <p:sp>
        <p:nvSpPr>
          <p:cNvPr id="15"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ja-JP" altLang="en-US" smtClean="0"/>
              <a:t>マスター テキストの書式設定</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Date Placeholder 5"/>
          <p:cNvSpPr>
            <a:spLocks noGrp="1"/>
          </p:cNvSpPr>
          <p:nvPr>
            <p:ph type="dt" sz="half" idx="12"/>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dirty="0" smtClean="0"/>
              <a:t>マスター タイトルの書式設定</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6" name="Footer Placeholder 5"/>
          <p:cNvSpPr>
            <a:spLocks noGrp="1"/>
          </p:cNvSpPr>
          <p:nvPr>
            <p:ph type="ftr" sz="quarter" idx="11"/>
          </p:nvPr>
        </p:nvSpPr>
        <p:spPr/>
        <p:txBody>
          <a:bodyPr/>
          <a:lstStyle/>
          <a:p>
            <a:r>
              <a:rPr lang="ja-JP" altLang="en-US" dirty="0" smtClean="0"/>
              <a:t>みんなの</a:t>
            </a:r>
            <a:r>
              <a:rPr lang="en-US" altLang="ja-JP" dirty="0" smtClean="0"/>
              <a:t>R</a:t>
            </a:r>
            <a:endParaRPr lang="en-GB" dirty="0"/>
          </a:p>
        </p:txBody>
      </p:sp>
    </p:spTree>
    <p:extLst>
      <p:ext uri="{BB962C8B-B14F-4D97-AF65-F5344CB8AC3E}">
        <p14:creationId xmlns:p14="http://schemas.microsoft.com/office/powerpoint/2010/main" val="199994089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6" name="Footer Placeholder 5"/>
          <p:cNvSpPr>
            <a:spLocks noGrp="1"/>
          </p:cNvSpPr>
          <p:nvPr>
            <p:ph type="ftr" sz="quarter" idx="11"/>
          </p:nvPr>
        </p:nvSpPr>
        <p:spPr/>
        <p:txBody>
          <a:bodyPr/>
          <a:lstStyle/>
          <a:p>
            <a:r>
              <a:rPr lang="ja-JP" altLang="en-US" dirty="0" smtClean="0"/>
              <a:t>みんなの</a:t>
            </a:r>
            <a:r>
              <a:rPr lang="en-US" altLang="ja-JP" dirty="0" smtClean="0"/>
              <a:t>R</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3000" b="0" cap="none" baseline="0"/>
            </a:lvl1pPr>
          </a:lstStyle>
          <a:p>
            <a:r>
              <a:rPr lang="ja-JP" altLang="en-US" smtClean="0"/>
              <a:t>マスター タイトルの書式設定</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5562600" y="6356350"/>
            <a:ext cx="1622612" cy="365125"/>
          </a:xfrm>
          <a:prstGeom prst="rect">
            <a:avLst/>
          </a:prstGeom>
        </p:spPr>
        <p:txBody>
          <a:bodyPr/>
          <a:lstStyle/>
          <a:p>
            <a:fld id="{B1A24CD3-204F-4468-8EE4-28A6668D006A}" type="datetimeFigureOut">
              <a:rPr lang="en-US" smtClean="0"/>
              <a:t>10/4/2017</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a:xfrm>
            <a:off x="8256494" y="361016"/>
            <a:ext cx="506506" cy="365125"/>
          </a:xfrm>
          <a:prstGeom prst="rect">
            <a:avLst/>
          </a:prstGeom>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3656232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3674158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Title 1"/>
          <p:cNvSpPr>
            <a:spLocks noGrp="1"/>
          </p:cNvSpPr>
          <p:nvPr>
            <p:ph type="ctrTitle"/>
          </p:nvPr>
        </p:nvSpPr>
        <p:spPr>
          <a:xfrm>
            <a:off x="3557109" y="1677507"/>
            <a:ext cx="4901184"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5" name="Subtitle 2"/>
          <p:cNvSpPr>
            <a:spLocks noGrp="1"/>
          </p:cNvSpPr>
          <p:nvPr>
            <p:ph type="subTitle" idx="1"/>
          </p:nvPr>
        </p:nvSpPr>
        <p:spPr>
          <a:xfrm>
            <a:off x="3557109" y="2685128"/>
            <a:ext cx="4901184"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Subtitle 2"/>
          <p:cNvSpPr>
            <a:spLocks noGrp="1"/>
          </p:cNvSpPr>
          <p:nvPr>
            <p:ph type="subTitle" idx="1"/>
          </p:nvPr>
        </p:nvSpPr>
        <p:spPr>
          <a:xfrm>
            <a:off x="886968" y="3258529"/>
            <a:ext cx="5943432"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8" name="Title 1"/>
          <p:cNvSpPr>
            <a:spLocks noGrp="1"/>
          </p:cNvSpPr>
          <p:nvPr>
            <p:ph type="ctrTitle"/>
          </p:nvPr>
        </p:nvSpPr>
        <p:spPr>
          <a:xfrm>
            <a:off x="886968" y="2288083"/>
            <a:ext cx="5943432"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499730"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99730"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568748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2891094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4619011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769335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54553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14642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87587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userDrawn="1">
            <p:custDataLst>
              <p:tags r:id="rId2"/>
            </p:custDataLst>
            <p:extLst>
              <p:ext uri="{D42A27DB-BD31-4B8C-83A1-F6EECF244321}">
                <p14:modId xmlns:p14="http://schemas.microsoft.com/office/powerpoint/2010/main" val="40589006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57200" y="201600"/>
            <a:ext cx="8232775" cy="860400"/>
          </a:xfrm>
          <a:prstGeom prst="rect">
            <a:avLst/>
          </a:prstGeom>
        </p:spPr>
        <p:txBody>
          <a:bodyPr/>
          <a:lstStyle>
            <a:lvl1pPr>
              <a:defRPr sz="2400">
                <a:solidFill>
                  <a:schemeClr val="bg1"/>
                </a:solidFill>
                <a:latin typeface="EYInterstate Light" panose="02000506000000020004" pitchFamily="2" charset="0"/>
                <a:ea typeface="ＭＳ Ｐゴシック" panose="020B0600070205080204" pitchFamily="50" charset="-128"/>
                <a:cs typeface="Arial" pitchFamily="34" charset="0"/>
              </a:defRPr>
            </a:lvl1pPr>
          </a:lstStyle>
          <a:p>
            <a:r>
              <a:rPr lang="ja-JP" altLang="en-US" dirty="0"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1pPr>
            <a:lvl2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2pPr>
            <a:lvl3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3pPr>
            <a:lvl4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4pPr>
            <a:lvl5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EYInterstate Light" panose="02000506000000020004" pitchFamily="2" charset="0"/>
              <a:ea typeface="ＭＳ Ｐゴシック" panose="020B0600070205080204" pitchFamily="50" charset="-128"/>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6" name="Date Placeholder 5"/>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615625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0448329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33272"/>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6112614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4193976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0372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en-US" dirty="0" smtClean="0"/>
              <a:t>Click to edit Master subtitle style</a:t>
            </a:r>
            <a:endParaRPr lang="en-GB"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p:nvPr>
        </p:nvSpPr>
        <p:spPr>
          <a:xfrm>
            <a:off x="3557109" y="1677507"/>
            <a:ext cx="493776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3557109" y="2685128"/>
            <a:ext cx="493776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8" name="Subtitle 2"/>
          <p:cNvSpPr>
            <a:spLocks noGrp="1"/>
          </p:cNvSpPr>
          <p:nvPr>
            <p:ph type="subTitle" idx="1"/>
          </p:nvPr>
        </p:nvSpPr>
        <p:spPr>
          <a:xfrm>
            <a:off x="888191"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9" name="Title 1"/>
          <p:cNvSpPr>
            <a:spLocks noGrp="1"/>
          </p:cNvSpPr>
          <p:nvPr>
            <p:ph type="ctrTitle"/>
          </p:nvPr>
        </p:nvSpPr>
        <p:spPr>
          <a:xfrm>
            <a:off x="888191"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56315184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8173977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04545405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Title 1"/>
          <p:cNvSpPr>
            <a:spLocks noGrp="1"/>
          </p:cNvSpPr>
          <p:nvPr>
            <p:ph type="ctrTitle"/>
          </p:nvPr>
        </p:nvSpPr>
        <p:spPr>
          <a:xfrm>
            <a:off x="3557109" y="1677507"/>
            <a:ext cx="4901184"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5" name="Subtitle 2"/>
          <p:cNvSpPr>
            <a:spLocks noGrp="1"/>
          </p:cNvSpPr>
          <p:nvPr>
            <p:ph type="subTitle" idx="1"/>
          </p:nvPr>
        </p:nvSpPr>
        <p:spPr>
          <a:xfrm>
            <a:off x="3557109" y="2685128"/>
            <a:ext cx="4901184"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12" name="Subtitle 2"/>
          <p:cNvSpPr>
            <a:spLocks noGrp="1"/>
          </p:cNvSpPr>
          <p:nvPr>
            <p:ph type="subTitle" idx="1"/>
          </p:nvPr>
        </p:nvSpPr>
        <p:spPr>
          <a:xfrm>
            <a:off x="886968"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13" name="Title 1"/>
          <p:cNvSpPr>
            <a:spLocks noGrp="1"/>
          </p:cNvSpPr>
          <p:nvPr>
            <p:ph type="ctrTitle"/>
          </p:nvPr>
        </p:nvSpPr>
        <p:spPr>
          <a:xfrm>
            <a:off x="886968"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382772"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82772"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050963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0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4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0000" y="1426464"/>
            <a:ext cx="4042800" cy="640800"/>
          </a:xfrm>
        </p:spPr>
        <p:txBody>
          <a:bodyPr anchor="t" anchorCtr="0"/>
          <a:lstStyle>
            <a:lvl1pPr>
              <a:buNone/>
              <a:defRPr b="0"/>
            </a:lvl1pPr>
          </a:lstStyle>
          <a:p>
            <a:pPr lvl="0"/>
            <a:endParaRPr lang="en-GB" dirty="0"/>
          </a:p>
        </p:txBody>
      </p:sp>
      <p:sp>
        <p:nvSpPr>
          <p:cNvPr id="11" name="Text Placeholder 9"/>
          <p:cNvSpPr>
            <a:spLocks noGrp="1"/>
          </p:cNvSpPr>
          <p:nvPr>
            <p:ph type="body" sz="quarter" idx="13"/>
          </p:nvPr>
        </p:nvSpPr>
        <p:spPr>
          <a:xfrm>
            <a:off x="4644000" y="1426464"/>
            <a:ext cx="4042800" cy="640800"/>
          </a:xfrm>
        </p:spPr>
        <p:txBody>
          <a:bodyPr anchor="t" anchorCtr="0"/>
          <a:lstStyle>
            <a:lvl1pPr>
              <a:buNone/>
              <a:defRPr b="0"/>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3" name="Footer Placeholder 12"/>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7281714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nchor="ctr"/>
          <a:lstStyle>
            <a:lvl1pPr>
              <a:defRPr sz="2400">
                <a:solidFill>
                  <a:schemeClr val="bg1"/>
                </a:solidFill>
                <a:latin typeface="+mn-lt"/>
                <a:cs typeface="Arial" pitchFamily="34" charset="0"/>
              </a:defRPr>
            </a:lvl1pPr>
          </a:lstStyle>
          <a:p>
            <a:r>
              <a:rPr lang="ja-JP" altLang="en-US" dirty="0" smtClean="0"/>
              <a:t>マスター タイトルの書式設定</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4"/>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2" name="Footer Placeholder 11"/>
          <p:cNvSpPr>
            <a:spLocks noGrp="1"/>
          </p:cNvSpPr>
          <p:nvPr>
            <p:ph type="ftr" sz="quarter" idx="15"/>
          </p:nvPr>
        </p:nvSpPr>
        <p:spPr/>
        <p:txBody>
          <a:bodyPr/>
          <a:lstStyle/>
          <a:p>
            <a:r>
              <a:rPr lang="ja-JP" altLang="en-US" smtClean="0"/>
              <a:t>プレゼンテーションタイトル</a:t>
            </a:r>
            <a:endParaRPr lang="en-GB" dirty="0"/>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6.wmf"/><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image" Target="../media/image11.wmf"/><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theme" Target="../theme/theme3.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 Type="http://schemas.openxmlformats.org/officeDocument/2006/relationships/slideLayout" Target="../slideLayouts/slideLayout58.xml"/><Relationship Id="rId21" Type="http://schemas.openxmlformats.org/officeDocument/2006/relationships/image" Target="../media/image18.wmf"/><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theme" Target="../theme/theme4.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20"/>
            </p:custDataLst>
            <p:extLst>
              <p:ext uri="{D42A27DB-BD31-4B8C-83A1-F6EECF244321}">
                <p14:modId xmlns:p14="http://schemas.microsoft.com/office/powerpoint/2010/main" val="9506938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2"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ctr" anchorCtr="0">
            <a:noAutofit/>
          </a:bodyPr>
          <a:lstStyle/>
          <a:p>
            <a:r>
              <a:rPr lang="ja-JP" altLang="en-US" dirty="0" smtClean="0"/>
              <a:t>タイトル（</a:t>
            </a:r>
            <a:r>
              <a:rPr lang="en-US" altLang="ja-JP" dirty="0" smtClean="0"/>
              <a:t>30pt.</a:t>
            </a:r>
            <a:r>
              <a:rPr lang="ja-JP" altLang="en-US" dirty="0" smtClean="0"/>
              <a:t>）</a:t>
            </a:r>
            <a:r>
              <a:rPr lang="en-US" altLang="ja-JP" dirty="0" smtClean="0"/>
              <a:t/>
            </a:r>
            <a:br>
              <a:rPr lang="en-US" altLang="ja-JP" dirty="0" smtClean="0"/>
            </a:br>
            <a:r>
              <a:rPr lang="ja-JP" altLang="en-US" sz="2400" dirty="0" smtClean="0"/>
              <a:t>サブタイトル（</a:t>
            </a:r>
            <a:r>
              <a:rPr lang="en-US" altLang="ja-JP" sz="2400" dirty="0" smtClean="0"/>
              <a:t>24pt.</a:t>
            </a:r>
            <a:r>
              <a:rPr lang="ja-JP" altLang="en-US" sz="2400" dirty="0" smtClean="0"/>
              <a:t>以下）</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14" name="Footer Placeholder 4"/>
          <p:cNvSpPr>
            <a:spLocks noGrp="1"/>
          </p:cNvSpPr>
          <p:nvPr>
            <p:ph type="ftr" sz="quarter" idx="3"/>
          </p:nvPr>
        </p:nvSpPr>
        <p:spPr>
          <a:xfrm>
            <a:off x="2588400" y="6496184"/>
            <a:ext cx="3434400" cy="201168"/>
          </a:xfrm>
          <a:prstGeom prst="rect">
            <a:avLst/>
          </a:prstGeom>
        </p:spPr>
        <p:txBody>
          <a:bodyPr vert="horz" lIns="0" tIns="0" rIns="0" bIns="0" rtlCol="0" anchor="t" anchorCtr="0">
            <a:noAutofit/>
          </a:bodyPr>
          <a:lstStyle>
            <a:lvl1pPr algn="l">
              <a:defRPr sz="11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stStyle>
          <a:p>
            <a:r>
              <a:rPr lang="ja-JP" altLang="en-US" smtClean="0"/>
              <a:t>みんなの</a:t>
            </a:r>
            <a:r>
              <a:rPr lang="en-US" altLang="ja-JP" smtClean="0"/>
              <a:t>R</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ページ</a:t>
            </a:r>
            <a:r>
              <a:rPr lang="en-GB"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cs typeface="Arial" pitchFamily="34" charset="0"/>
              </a:rPr>
              <a:pPr/>
              <a:t>‹#›</a:t>
            </a:fld>
            <a:endParaRPr lang="en-GB" sz="1100" baseline="0" dirty="0">
              <a:solidFill>
                <a:schemeClr val="bg1"/>
              </a:solidFill>
              <a:latin typeface="Arial" panose="020B0604020202020204" pitchFamily="34" charset="0"/>
              <a:ea typeface="ＭＳ Ｐゴシック" panose="020B0600070205080204" pitchFamily="50" charset="-128"/>
              <a:cs typeface="Arial" pitchFamily="34" charset="0"/>
            </a:endParaRPr>
          </a:p>
        </p:txBody>
      </p:sp>
    </p:spTree>
  </p:cSld>
  <p:clrMap bg1="lt1" tx1="dk1" bg2="lt2" tx2="dk2" accent1="accent1" accent2="accent2" accent3="accent3" accent4="accent4" accent5="accent5" accent6="accent6" hlink="hlink" folHlink="folHlink"/>
  <p:sldLayoutIdLst>
    <p:sldLayoutId id="2147483667" r:id="rId1"/>
    <p:sldLayoutId id="2147483784" r:id="rId2"/>
    <p:sldLayoutId id="2147483668" r:id="rId3"/>
    <p:sldLayoutId id="2147483748" r:id="rId4"/>
    <p:sldLayoutId id="2147483749" r:id="rId5"/>
    <p:sldLayoutId id="2147483669" r:id="rId6"/>
    <p:sldLayoutId id="2147483780" r:id="rId7"/>
    <p:sldLayoutId id="2147483670" r:id="rId8"/>
    <p:sldLayoutId id="2147483671" r:id="rId9"/>
    <p:sldLayoutId id="2147483672" r:id="rId10"/>
    <p:sldLayoutId id="2147483673" r:id="rId11"/>
    <p:sldLayoutId id="2147483674" r:id="rId12"/>
    <p:sldLayoutId id="2147483726" r:id="rId13"/>
    <p:sldLayoutId id="2147483677" r:id="rId14"/>
    <p:sldLayoutId id="2147483678" r:id="rId15"/>
    <p:sldLayoutId id="2147483679" r:id="rId16"/>
    <p:sldLayoutId id="2147483788" r:id="rId17"/>
  </p:sldLayoutIdLst>
  <p:timing>
    <p:tnLst>
      <p:par>
        <p:cTn id="1" dur="indefinite" restart="never" nodeType="tmRoot"/>
      </p:par>
    </p:tnLst>
  </p:timing>
  <p:hf sldNum="0" hdr="0"/>
  <p:txStyles>
    <p:titleStyle>
      <a:lvl1pPr algn="l" defTabSz="914400" rtl="0" eaLnBrk="1" latinLnBrk="0" hangingPunct="1">
        <a:lnSpc>
          <a:spcPct val="85000"/>
        </a:lnSpc>
        <a:spcBef>
          <a:spcPct val="0"/>
        </a:spcBef>
        <a:buNone/>
        <a:defRPr kumimoji="1" sz="2400" b="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15"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Footer Placeholder 4"/>
          <p:cNvSpPr>
            <a:spLocks noGrp="1"/>
          </p:cNvSpPr>
          <p:nvPr>
            <p:ph type="ftr" sz="quarter" idx="3"/>
          </p:nvPr>
        </p:nvSpPr>
        <p:spPr>
          <a:xfrm>
            <a:off x="2588400" y="6492240"/>
            <a:ext cx="3434400" cy="201168"/>
          </a:xfrm>
          <a:prstGeom prst="rect">
            <a:avLst/>
          </a:prstGeom>
        </p:spPr>
        <p:txBody>
          <a:bodyPr vert="horz" wrap="square"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8" name="TextBox 17"/>
          <p:cNvSpPr txBox="1"/>
          <p:nvPr/>
        </p:nvSpPr>
        <p:spPr>
          <a:xfrm>
            <a:off x="457200" y="6492240"/>
            <a:ext cx="720000"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9" name="Date Placeholder 2"/>
          <p:cNvSpPr>
            <a:spLocks noGrp="1"/>
          </p:cNvSpPr>
          <p:nvPr>
            <p:ph type="dt" sz="half" idx="2"/>
          </p:nvPr>
        </p:nvSpPr>
        <p:spPr>
          <a:xfrm>
            <a:off x="1217792" y="6492240"/>
            <a:ext cx="1188720" cy="201168"/>
          </a:xfrm>
          <a:prstGeom prst="rect">
            <a:avLst/>
          </a:prstGeom>
        </p:spPr>
        <p:txBody>
          <a:bodyPr vert="horz" wrap="square"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20" name="Picture 1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extLst>
      <p:ext uri="{BB962C8B-B14F-4D97-AF65-F5344CB8AC3E}">
        <p14:creationId xmlns:p14="http://schemas.microsoft.com/office/powerpoint/2010/main" val="2074791551"/>
      </p:ext>
    </p:extLst>
  </p:cSld>
  <p:clrMap bg1="lt1" tx1="dk1" bg2="lt2" tx2="dk2" accent1="accent1" accent2="accent2" accent3="accent3" accent4="accent4" accent5="accent5" accent6="accent6" hlink="hlink" folHlink="folHlink"/>
  <p:sldLayoutIdLst>
    <p:sldLayoutId id="2147483709" r:id="rId1"/>
    <p:sldLayoutId id="2147483777" r:id="rId2"/>
    <p:sldLayoutId id="2147483763" r:id="rId3"/>
    <p:sldLayoutId id="2147483765" r:id="rId4"/>
    <p:sldLayoutId id="2147483785" r:id="rId5"/>
    <p:sldLayoutId id="2147483710" r:id="rId6"/>
    <p:sldLayoutId id="2147483750" r:id="rId7"/>
    <p:sldLayoutId id="2147483751" r:id="rId8"/>
    <p:sldLayoutId id="2147483711" r:id="rId9"/>
    <p:sldLayoutId id="2147483783" r:id="rId10"/>
    <p:sldLayoutId id="2147483712" r:id="rId11"/>
    <p:sldLayoutId id="2147483713" r:id="rId12"/>
    <p:sldLayoutId id="2147483714" r:id="rId13"/>
    <p:sldLayoutId id="2147483715" r:id="rId14"/>
    <p:sldLayoutId id="2147483716" r:id="rId15"/>
    <p:sldLayoutId id="2147483727" r:id="rId16"/>
    <p:sldLayoutId id="2147483719" r:id="rId17"/>
    <p:sldLayoutId id="2147483720" r:id="rId18"/>
    <p:sldLayoutId id="2147483721"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extBox 16"/>
          <p:cNvSpPr txBox="1"/>
          <p:nvPr/>
        </p:nvSpPr>
        <p:spPr>
          <a:xfrm>
            <a:off x="457200" y="6501764"/>
            <a:ext cx="720000" cy="201168"/>
          </a:xfrm>
          <a:prstGeom prst="rect">
            <a:avLst/>
          </a:prstGeom>
          <a:noFill/>
        </p:spPr>
        <p:txBody>
          <a:bodyPr wrap="square" lIns="0" tIns="0" rIns="0" bIns="0" rtlCol="0" anchor="t" anchorCtr="0">
            <a:noAutofit/>
          </a:bodyPr>
          <a:lstStyle/>
          <a:p>
            <a:r>
              <a:rPr lang="ja-JP" altLang="en-US" sz="1100" b="0" baseline="0" dirty="0" smtClean="0">
                <a:solidFill>
                  <a:schemeClr val="bg1"/>
                </a:solidFill>
                <a:latin typeface="Arial" panose="020B0604020202020204" pitchFamily="34" charset="0"/>
                <a:ea typeface="ＭＳ Ｐゴシック" panose="020B0600070205080204" pitchFamily="50" charset="-128"/>
              </a:rPr>
              <a:t>ページ</a:t>
            </a:r>
            <a:r>
              <a:rPr lang="en-GB" sz="1100" b="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0" baseline="0" smtClean="0">
                <a:solidFill>
                  <a:schemeClr val="bg1"/>
                </a:solidFill>
                <a:latin typeface="Arial" panose="020B0604020202020204" pitchFamily="34" charset="0"/>
                <a:ea typeface="ＭＳ Ｐゴシック" panose="020B0600070205080204" pitchFamily="50" charset="-128"/>
              </a:rPr>
              <a:pPr/>
              <a:t>‹#›</a:t>
            </a:fld>
            <a:endParaRPr lang="en-GB" sz="1100" b="0" baseline="0" dirty="0">
              <a:solidFill>
                <a:schemeClr val="bg1"/>
              </a:solidFill>
              <a:latin typeface="Arial" panose="020B0604020202020204" pitchFamily="34" charset="0"/>
              <a:ea typeface="ＭＳ Ｐゴシック" panose="020B0600070205080204" pitchFamily="50" charset="-128"/>
            </a:endParaRPr>
          </a:p>
        </p:txBody>
      </p:sp>
      <p:sp>
        <p:nvSpPr>
          <p:cNvPr id="19" name="Footer Placeholder 4"/>
          <p:cNvSpPr>
            <a:spLocks noGrp="1"/>
          </p:cNvSpPr>
          <p:nvPr>
            <p:ph type="ftr" sz="quarter" idx="3"/>
          </p:nvPr>
        </p:nvSpPr>
        <p:spPr>
          <a:xfrm>
            <a:off x="2588400" y="6501764"/>
            <a:ext cx="3434400" cy="201168"/>
          </a:xfrm>
          <a:prstGeom prst="rect">
            <a:avLst/>
          </a:prstGeom>
        </p:spPr>
        <p:txBody>
          <a:bodyPr vert="horz" lIns="0" tIns="0" rIns="0" bIns="0" rtlCol="0" anchor="t" anchorCtr="0">
            <a:noAutofit/>
          </a:bodyPr>
          <a:lstStyle>
            <a:lvl1pPr algn="l">
              <a:defRPr sz="1100" b="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2" name="Date Placeholder 2"/>
          <p:cNvSpPr>
            <a:spLocks noGrp="1"/>
          </p:cNvSpPr>
          <p:nvPr>
            <p:ph type="dt" sz="half" idx="2"/>
          </p:nvPr>
        </p:nvSpPr>
        <p:spPr>
          <a:xfrm>
            <a:off x="1217792" y="6501764"/>
            <a:ext cx="1188720" cy="201168"/>
          </a:xfrm>
          <a:prstGeom prst="rect">
            <a:avLst/>
          </a:prstGeom>
        </p:spPr>
        <p:txBody>
          <a:bodyPr lIns="0" tIns="0" rIns="0" bIns="0" anchor="t" anchorCtr="0"/>
          <a:lstStyle>
            <a:lvl1pPr>
              <a:defRPr sz="1100" b="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3" name="Picture 1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778" r:id="rId2"/>
    <p:sldLayoutId id="2147483768" r:id="rId3"/>
    <p:sldLayoutId id="2147483770" r:id="rId4"/>
    <p:sldLayoutId id="2147483786" r:id="rId5"/>
    <p:sldLayoutId id="2147483682" r:id="rId6"/>
    <p:sldLayoutId id="2147483752" r:id="rId7"/>
    <p:sldLayoutId id="2147483753" r:id="rId8"/>
    <p:sldLayoutId id="2147483683" r:id="rId9"/>
    <p:sldLayoutId id="2147483782" r:id="rId10"/>
    <p:sldLayoutId id="2147483684" r:id="rId11"/>
    <p:sldLayoutId id="2147483685" r:id="rId12"/>
    <p:sldLayoutId id="2147483686" r:id="rId13"/>
    <p:sldLayoutId id="2147483687" r:id="rId14"/>
    <p:sldLayoutId id="2147483688" r:id="rId15"/>
    <p:sldLayoutId id="2147483728" r:id="rId16"/>
    <p:sldLayoutId id="2147483691" r:id="rId17"/>
    <p:sldLayoutId id="2147483692" r:id="rId18"/>
    <p:sldLayoutId id="2147483693"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Footer Placeholder 4"/>
          <p:cNvSpPr>
            <a:spLocks noGrp="1"/>
          </p:cNvSpPr>
          <p:nvPr>
            <p:ph type="ftr" sz="quarter" idx="3"/>
          </p:nvPr>
        </p:nvSpPr>
        <p:spPr>
          <a:xfrm>
            <a:off x="2588400" y="6492240"/>
            <a:ext cx="3434400" cy="201168"/>
          </a:xfrm>
          <a:prstGeom prst="rect">
            <a:avLst/>
          </a:prstGeom>
        </p:spPr>
        <p:txBody>
          <a:bodyPr vert="horz"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3" name="TextBox 12"/>
          <p:cNvSpPr txBox="1"/>
          <p:nvPr/>
        </p:nvSpPr>
        <p:spPr>
          <a:xfrm>
            <a:off x="457200" y="6492240"/>
            <a:ext cx="720000" cy="201168"/>
          </a:xfrm>
          <a:prstGeom prst="rect">
            <a:avLst/>
          </a:prstGeom>
          <a:noFill/>
        </p:spPr>
        <p:txBody>
          <a:bodyPr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5" name="Date Placeholder 2"/>
          <p:cNvSpPr>
            <a:spLocks noGrp="1"/>
          </p:cNvSpPr>
          <p:nvPr>
            <p:ph type="dt" sz="half" idx="2"/>
          </p:nvPr>
        </p:nvSpPr>
        <p:spPr>
          <a:xfrm>
            <a:off x="1217792" y="6492240"/>
            <a:ext cx="1188720" cy="201168"/>
          </a:xfrm>
          <a:prstGeom prst="rect">
            <a:avLst/>
          </a:prstGeom>
        </p:spPr>
        <p:txBody>
          <a:bodyPr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4" name="Picture 1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779" r:id="rId2"/>
    <p:sldLayoutId id="2147483773" r:id="rId3"/>
    <p:sldLayoutId id="2147483775" r:id="rId4"/>
    <p:sldLayoutId id="2147483787" r:id="rId5"/>
    <p:sldLayoutId id="2147483696" r:id="rId6"/>
    <p:sldLayoutId id="2147483754" r:id="rId7"/>
    <p:sldLayoutId id="2147483755" r:id="rId8"/>
    <p:sldLayoutId id="2147483697" r:id="rId9"/>
    <p:sldLayoutId id="2147483781" r:id="rId10"/>
    <p:sldLayoutId id="2147483698" r:id="rId11"/>
    <p:sldLayoutId id="2147483699" r:id="rId12"/>
    <p:sldLayoutId id="2147483700" r:id="rId13"/>
    <p:sldLayoutId id="2147483701" r:id="rId14"/>
    <p:sldLayoutId id="2147483702" r:id="rId15"/>
    <p:sldLayoutId id="2147483729" r:id="rId16"/>
    <p:sldLayoutId id="2147483705" r:id="rId17"/>
    <p:sldLayoutId id="2147483706" r:id="rId18"/>
    <p:sldLayoutId id="2147483707"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l"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l"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l"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3.png"/><Relationship Id="rId5" Type="http://schemas.openxmlformats.org/officeDocument/2006/relationships/image" Target="../media/image22.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idx="1"/>
          </p:nvPr>
        </p:nvSpPr>
        <p:spPr/>
        <p:txBody>
          <a:bodyPr/>
          <a:lstStyle/>
          <a:p>
            <a:r>
              <a:rPr kumimoji="1" lang="en-US" altLang="ja-JP" dirty="0" smtClean="0">
                <a:latin typeface="EYInterstate Light" panose="02000506000000020004" pitchFamily="2" charset="0"/>
              </a:rPr>
              <a:t>Summary material 2017/07 ~ </a:t>
            </a:r>
            <a:endParaRPr kumimoji="1" lang="ja-JP" altLang="en-US" dirty="0">
              <a:latin typeface="EYInterstate Light" panose="02000506000000020004" pitchFamily="2" charset="0"/>
            </a:endParaRPr>
          </a:p>
        </p:txBody>
      </p:sp>
      <p:sp>
        <p:nvSpPr>
          <p:cNvPr id="2" name="タイトル 1"/>
          <p:cNvSpPr>
            <a:spLocks noGrp="1"/>
          </p:cNvSpPr>
          <p:nvPr>
            <p:ph type="ctrTitle" idx="4294967295"/>
          </p:nvPr>
        </p:nvSpPr>
        <p:spPr>
          <a:xfrm>
            <a:off x="2925763" y="2239963"/>
            <a:ext cx="6218237" cy="860425"/>
          </a:xfrm>
        </p:spPr>
        <p:txBody>
          <a:bodyPr/>
          <a:lstStyle/>
          <a:p>
            <a:r>
              <a:rPr kumimoji="1" lang="ja-JP" altLang="en-US" dirty="0" smtClean="0">
                <a:solidFill>
                  <a:schemeClr val="bg1"/>
                </a:solidFill>
              </a:rPr>
              <a:t>みんなの</a:t>
            </a:r>
            <a:r>
              <a:rPr kumimoji="1" lang="en-US" altLang="ja-JP" dirty="0" smtClean="0">
                <a:solidFill>
                  <a:schemeClr val="bg1"/>
                </a:solidFill>
              </a:rPr>
              <a:t>R - </a:t>
            </a:r>
            <a:endParaRPr kumimoji="1" lang="ja-JP" altLang="en-US" dirty="0">
              <a:solidFill>
                <a:schemeClr val="bg1"/>
              </a:solidFill>
            </a:endParaRPr>
          </a:p>
        </p:txBody>
      </p:sp>
    </p:spTree>
    <p:extLst>
      <p:ext uri="{BB962C8B-B14F-4D97-AF65-F5344CB8AC3E}">
        <p14:creationId xmlns:p14="http://schemas.microsoft.com/office/powerpoint/2010/main" val="338810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14.1 </a:t>
            </a:r>
            <a:r>
              <a:rPr kumimoji="1" lang="ja-JP" altLang="en-US" dirty="0" smtClean="0"/>
              <a:t>正規分布</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p</a:t>
            </a:r>
            <a:r>
              <a:rPr kumimoji="1" lang="en-US" altLang="ja-JP" dirty="0" err="1" smtClean="0"/>
              <a:t>norm</a:t>
            </a:r>
            <a:r>
              <a:rPr kumimoji="1" lang="en-US" altLang="ja-JP" dirty="0" smtClean="0"/>
              <a:t> function visualization</a:t>
            </a:r>
            <a:endParaRPr kumimoji="1" lang="ja-JP" altLang="en-US" dirty="0"/>
          </a:p>
        </p:txBody>
      </p:sp>
      <p:sp>
        <p:nvSpPr>
          <p:cNvPr id="4" name="正方形/長方形 3"/>
          <p:cNvSpPr/>
          <p:nvPr/>
        </p:nvSpPr>
        <p:spPr>
          <a:xfrm>
            <a:off x="832481" y="1810879"/>
            <a:ext cx="7859712" cy="431369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2C973E"/>
                </a:solidFill>
                <a:latin typeface="EYInterstate Light" panose="02000506000000020004" pitchFamily="2" charset="0"/>
                <a:ea typeface="ＭＳ Ｐゴシック" panose="020B0600070205080204" pitchFamily="50" charset="-128"/>
              </a:rPr>
              <a:t>#pnorm function visualization</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 &lt;- ggplot(data.frame(x=randNorm, y=randDensity)) + aes(x=x, y=y) + geom_point() + labs(x="x", y="Density")</a:t>
            </a:r>
          </a:p>
          <a:p>
            <a:r>
              <a:rPr kumimoji="1" lang="pt-BR" altLang="ja-JP" sz="1200" dirty="0">
                <a:solidFill>
                  <a:srgbClr val="2C973E"/>
                </a:solidFill>
                <a:latin typeface="EYInterstate Light" panose="02000506000000020004" pitchFamily="2" charset="0"/>
                <a:ea typeface="ＭＳ Ｐゴシック" panose="020B0600070205080204" pitchFamily="50" charset="-128"/>
              </a:rPr>
              <a:t># calculation of left edge to -1 for shadow space generation</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neg1Seq &lt;- seq(from=min(randNorm), to=-1, by=.1)</a:t>
            </a:r>
          </a:p>
          <a:p>
            <a:r>
              <a:rPr kumimoji="1" lang="pt-BR" altLang="ja-JP" sz="1200" dirty="0">
                <a:solidFill>
                  <a:srgbClr val="2C973E"/>
                </a:solidFill>
                <a:latin typeface="EYInterstate Light" panose="02000506000000020004" pitchFamily="2" charset="0"/>
                <a:ea typeface="ＭＳ Ｐゴシック" panose="020B0600070205080204" pitchFamily="50" charset="-128"/>
              </a:rPr>
              <a:t># x-axix by data.frame / calcultion of y values based on x-axix</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lessThanNeg1 &lt;- data.frame(x=neg1Seq,y=dnorm(neg1Seq</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head (lessThanNeg1</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 x            y</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1 -3.763937 0.0003346080</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2 -3.663937 0.0004850991</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3 -3.563937 0.0006962766</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4 -3.463937 0.0009894416</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5 -3.363937 0.0013920525</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6 -3.263937 0.0019390012</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56218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13</a:t>
            </a:r>
            <a:r>
              <a:rPr kumimoji="1" lang="ja-JP" altLang="en-US" dirty="0" smtClean="0"/>
              <a:t>章：文字列操作</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10/4/2017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1189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13.1 paste</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Paste</a:t>
            </a:r>
            <a:r>
              <a:rPr kumimoji="1" lang="ja-JP" altLang="en-US" dirty="0" smtClean="0"/>
              <a:t>関数：文字列を一緒に結合</a:t>
            </a:r>
            <a:endParaRPr kumimoji="1" lang="en-US" altLang="ja-JP" dirty="0" smtClean="0"/>
          </a:p>
          <a:p>
            <a:pPr lvl="1"/>
            <a:r>
              <a:rPr lang="ja-JP" altLang="en-US" dirty="0" smtClean="0"/>
              <a:t>複数の文字列、文字列として評価される式を引数にとり、</a:t>
            </a:r>
            <a:r>
              <a:rPr lang="en-US" altLang="ja-JP" dirty="0" smtClean="0"/>
              <a:t>1</a:t>
            </a:r>
            <a:r>
              <a:rPr lang="ja-JP" altLang="en-US" dirty="0" err="1" smtClean="0"/>
              <a:t>つの</a:t>
            </a:r>
            <a:r>
              <a:rPr lang="ja-JP" altLang="en-US" dirty="0" smtClean="0"/>
              <a:t>文字列へ結合</a:t>
            </a:r>
            <a:endParaRPr lang="en-US" altLang="ja-JP" dirty="0" smtClean="0"/>
          </a:p>
          <a:p>
            <a:pPr lvl="1"/>
            <a:endParaRPr kumimoji="1" lang="en-US" altLang="ja-JP" dirty="0"/>
          </a:p>
          <a:p>
            <a:pPr lvl="1"/>
            <a:endParaRPr lang="en-US" altLang="ja-JP" dirty="0" smtClean="0"/>
          </a:p>
          <a:p>
            <a:pPr lvl="1"/>
            <a:endParaRPr kumimoji="1" lang="en-US" altLang="ja-JP" dirty="0"/>
          </a:p>
          <a:p>
            <a:pPr lvl="1"/>
            <a:endParaRPr lang="en-US" altLang="ja-JP" dirty="0" smtClean="0"/>
          </a:p>
          <a:p>
            <a:pPr lvl="1"/>
            <a:endParaRPr kumimoji="1" lang="en-US" altLang="ja-JP" dirty="0"/>
          </a:p>
          <a:p>
            <a:pPr lvl="1"/>
            <a:r>
              <a:rPr lang="ja-JP" altLang="en-US" dirty="0" smtClean="0"/>
              <a:t>空白が文字列の間に挿入されているので、</a:t>
            </a:r>
            <a:r>
              <a:rPr lang="en-US" altLang="ja-JP" dirty="0" smtClean="0"/>
              <a:t>paste</a:t>
            </a:r>
            <a:r>
              <a:rPr lang="ja-JP" altLang="en-US" dirty="0" smtClean="0"/>
              <a:t>関数の引数に含まれている</a:t>
            </a:r>
            <a:r>
              <a:rPr lang="en-US" altLang="ja-JP" dirty="0" err="1" smtClean="0"/>
              <a:t>sep</a:t>
            </a:r>
            <a:r>
              <a:rPr lang="ja-JP" altLang="en-US" dirty="0" smtClean="0"/>
              <a:t>を用いて、文字列の間に何を挿入するか変更が可能 </a:t>
            </a:r>
            <a:r>
              <a:rPr lang="en-US" altLang="ja-JP" dirty="0" smtClean="0"/>
              <a:t>(</a:t>
            </a:r>
            <a:r>
              <a:rPr lang="ja-JP" altLang="en-US" dirty="0" smtClean="0"/>
              <a:t>空のテキストの場合、</a:t>
            </a:r>
            <a:r>
              <a:rPr lang="en-US" altLang="ja-JP" dirty="0" smtClean="0"/>
              <a:t>””)</a:t>
            </a:r>
          </a:p>
          <a:p>
            <a:pPr lvl="1"/>
            <a:r>
              <a:rPr kumimoji="1" lang="en-US" altLang="ja-JP" dirty="0" smtClean="0"/>
              <a:t>Paste</a:t>
            </a:r>
            <a:r>
              <a:rPr kumimoji="1" lang="ja-JP" altLang="en-US" dirty="0" smtClean="0"/>
              <a:t>関数もベクトル化されとえり、</a:t>
            </a:r>
            <a:r>
              <a:rPr lang="en-US" altLang="ja-JP" dirty="0" smtClean="0"/>
              <a:t>paste</a:t>
            </a:r>
            <a:r>
              <a:rPr lang="ja-JP" altLang="en-US" dirty="0" smtClean="0"/>
              <a:t>関数の</a:t>
            </a:r>
            <a:r>
              <a:rPr kumimoji="1" lang="ja-JP" altLang="en-US" dirty="0" smtClean="0"/>
              <a:t>引数の各要素がベクトル・データになる </a:t>
            </a:r>
            <a:r>
              <a:rPr kumimoji="1" lang="en-US" altLang="ja-JP" dirty="0" smtClean="0"/>
              <a:t>(</a:t>
            </a:r>
            <a:r>
              <a:rPr kumimoji="1" lang="ja-JP" altLang="en-US" dirty="0" smtClean="0"/>
              <a:t>ベクトルが同じ長さを持っていない場合、値が繰り返し使用される</a:t>
            </a:r>
            <a:r>
              <a:rPr kumimoji="1" lang="en-US" altLang="ja-JP" dirty="0" smtClean="0"/>
              <a:t>)</a:t>
            </a:r>
          </a:p>
          <a:p>
            <a:pPr lvl="1"/>
            <a:endParaRPr lang="en-US" altLang="ja-JP" dirty="0"/>
          </a:p>
          <a:p>
            <a:pPr lvl="1"/>
            <a:r>
              <a:rPr lang="en-US" altLang="ja-JP" dirty="0" smtClean="0"/>
              <a:t>Paste</a:t>
            </a:r>
            <a:r>
              <a:rPr lang="ja-JP" altLang="en-US" dirty="0" smtClean="0"/>
              <a:t>関数は、</a:t>
            </a:r>
            <a:r>
              <a:rPr lang="en-US" altLang="ja-JP" dirty="0" smtClean="0"/>
              <a:t>collapse</a:t>
            </a:r>
            <a:r>
              <a:rPr lang="ja-JP" altLang="en-US" dirty="0" smtClean="0"/>
              <a:t>引数を使用することで、テキストのベクトルを全ての要素を任意の区切文字（セパレータ）で結合して</a:t>
            </a:r>
            <a:r>
              <a:rPr lang="en-US" altLang="ja-JP" dirty="0" smtClean="0"/>
              <a:t>1</a:t>
            </a:r>
            <a:r>
              <a:rPr lang="ja-JP" altLang="en-US" dirty="0" err="1" smtClean="0"/>
              <a:t>つの</a:t>
            </a:r>
            <a:r>
              <a:rPr lang="ja-JP" altLang="en-US" dirty="0" smtClean="0"/>
              <a:t>ベクトルに変換する機能がある</a:t>
            </a:r>
            <a:endParaRPr kumimoji="1" lang="en-US" altLang="ja-JP" dirty="0" smtClean="0"/>
          </a:p>
          <a:p>
            <a:pPr lvl="1"/>
            <a:endParaRPr kumimoji="1" lang="ja-JP" altLang="en-US" dirty="0"/>
          </a:p>
        </p:txBody>
      </p:sp>
      <p:sp>
        <p:nvSpPr>
          <p:cNvPr id="4" name="正方形/長方形 3"/>
          <p:cNvSpPr/>
          <p:nvPr/>
        </p:nvSpPr>
        <p:spPr>
          <a:xfrm>
            <a:off x="827088" y="2002030"/>
            <a:ext cx="7859712" cy="135795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70C0"/>
                </a:solidFill>
                <a:latin typeface="EYInterstate Light" panose="02000506000000020004" pitchFamily="2" charset="0"/>
                <a:ea typeface="ＭＳ Ｐゴシック" panose="020B0600070205080204" pitchFamily="50" charset="-128"/>
              </a:rPr>
              <a:t>&gt; paste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Hello","Jared","and</a:t>
            </a:r>
            <a:r>
              <a:rPr kumimoji="1" lang="en-US" altLang="ja-JP" sz="1200" dirty="0">
                <a:solidFill>
                  <a:srgbClr val="0070C0"/>
                </a:solidFill>
                <a:latin typeface="EYInterstate Light" panose="02000506000000020004" pitchFamily="2" charset="0"/>
                <a:ea typeface="ＭＳ Ｐゴシック" panose="020B0600070205080204" pitchFamily="50" charset="-128"/>
              </a:rPr>
              <a:t> Others")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 Jared and Others"</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paste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Hello","Jared","and</a:t>
            </a:r>
            <a:r>
              <a:rPr kumimoji="1" lang="en-US" altLang="ja-JP" sz="1200" dirty="0">
                <a:solidFill>
                  <a:srgbClr val="0070C0"/>
                </a:solidFill>
                <a:latin typeface="EYInterstate Light" panose="02000506000000020004" pitchFamily="2" charset="0"/>
                <a:ea typeface="ＭＳ Ｐゴシック" panose="020B0600070205080204" pitchFamily="50" charset="-128"/>
              </a:rPr>
              <a:t> Others",</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sep</a:t>
            </a:r>
            <a:r>
              <a:rPr kumimoji="1" lang="en-US" altLang="ja-JP" sz="1200" dirty="0">
                <a:solidFill>
                  <a:srgbClr val="0070C0"/>
                </a:solidFill>
                <a:latin typeface="EYInterstate Light" panose="02000506000000020004" pitchFamily="2" charset="0"/>
                <a:ea typeface="ＭＳ Ｐゴシック" panose="020B0600070205080204" pitchFamily="50" charset="-128"/>
              </a:rPr>
              <a:t> =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"Hello/Jared/and Others"</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paste(c("Hello","</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Hej</a:t>
            </a:r>
            <a:r>
              <a:rPr kumimoji="1" lang="en-US" altLang="ja-JP" sz="1200" dirty="0">
                <a:solidFill>
                  <a:srgbClr val="0070C0"/>
                </a:solidFill>
                <a:latin typeface="EYInterstate Light" panose="02000506000000020004" pitchFamily="2" charset="0"/>
                <a:ea typeface="ＭＳ Ｐゴシック" panose="020B0600070205080204" pitchFamily="50" charset="-128"/>
              </a:rPr>
              <a:t>","Howdy"), c("</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Jared","Bob","David</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 Jared"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Hej</a:t>
            </a:r>
            <a:r>
              <a:rPr kumimoji="1" lang="en-US" altLang="ja-JP" sz="1200" dirty="0">
                <a:solidFill>
                  <a:schemeClr val="bg1"/>
                </a:solidFill>
                <a:latin typeface="EYInterstate Light" panose="02000506000000020004" pitchFamily="2" charset="0"/>
                <a:ea typeface="ＭＳ Ｐゴシック" panose="020B0600070205080204" pitchFamily="50" charset="-128"/>
              </a:rPr>
              <a:t> Bob"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[3] "Howdy David"</a:t>
            </a:r>
            <a:endParaRPr kumimoji="1" lang="ja-JP" altLang="en-US" sz="1200" dirty="0">
              <a:solidFill>
                <a:schemeClr val="bg1"/>
              </a:solidFill>
              <a:latin typeface="EYInterstate Light" panose="02000506000000020004" pitchFamily="2" charset="0"/>
              <a:ea typeface="ＭＳ Ｐゴシック" panose="020B0600070205080204" pitchFamily="50" charset="-128"/>
            </a:endParaRPr>
          </a:p>
        </p:txBody>
      </p:sp>
      <p:sp>
        <p:nvSpPr>
          <p:cNvPr id="5" name="正方形/長方形 4"/>
          <p:cNvSpPr/>
          <p:nvPr/>
        </p:nvSpPr>
        <p:spPr>
          <a:xfrm>
            <a:off x="830263" y="5234060"/>
            <a:ext cx="7859712" cy="97806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vectorOfText</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c("</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Hello","Everyone","out</a:t>
            </a:r>
            <a:r>
              <a:rPr kumimoji="1" lang="en-US" altLang="ja-JP" sz="1200" dirty="0">
                <a:solidFill>
                  <a:srgbClr val="0070C0"/>
                </a:solidFill>
                <a:latin typeface="EYInterstate Light" panose="02000506000000020004" pitchFamily="2" charset="0"/>
                <a:ea typeface="ＭＳ Ｐゴシック" panose="020B0600070205080204" pitchFamily="50" charset="-128"/>
              </a:rPr>
              <a:t> there",".")</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paste(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vectorOfText</a:t>
            </a:r>
            <a:r>
              <a:rPr kumimoji="1" lang="en-US" altLang="ja-JP" sz="1200" dirty="0">
                <a:solidFill>
                  <a:srgbClr val="0070C0"/>
                </a:solidFill>
                <a:latin typeface="EYInterstate Light" panose="02000506000000020004" pitchFamily="2" charset="0"/>
                <a:ea typeface="ＭＳ Ｐゴシック" panose="020B0600070205080204" pitchFamily="50" charset="-128"/>
              </a:rPr>
              <a:t>, collapse = "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 Everyone out there ."</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paste(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vectorOfText</a:t>
            </a:r>
            <a:r>
              <a:rPr kumimoji="1" lang="en-US" altLang="ja-JP" sz="1200" dirty="0">
                <a:solidFill>
                  <a:srgbClr val="0070C0"/>
                </a:solidFill>
                <a:latin typeface="EYInterstate Light" panose="02000506000000020004" pitchFamily="2" charset="0"/>
                <a:ea typeface="ＭＳ Ｐゴシック" panose="020B0600070205080204" pitchFamily="50" charset="-128"/>
              </a:rPr>
              <a:t>, collapse=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"Hello*Everyone*out there*."</a:t>
            </a:r>
            <a:endParaRPr kumimoji="1" lang="ja-JP" altLang="en-US"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072675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p:custDataLst>
              <p:tags r:id="rId2"/>
            </p:custDataLst>
            <p:extLst>
              <p:ext uri="{D42A27DB-BD31-4B8C-83A1-F6EECF244321}">
                <p14:modId xmlns:p14="http://schemas.microsoft.com/office/powerpoint/2010/main" val="28125760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kumimoji="1" lang="en-US" altLang="ja-JP" dirty="0" smtClean="0"/>
              <a:t>13.2: </a:t>
            </a:r>
            <a:r>
              <a:rPr kumimoji="1" lang="en-US" altLang="ja-JP" dirty="0" err="1" smtClean="0"/>
              <a:t>sprintf</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200" dirty="0" smtClean="0"/>
              <a:t>Paste</a:t>
            </a:r>
            <a:r>
              <a:rPr kumimoji="1" lang="ja-JP" altLang="en-US" sz="1200" dirty="0" smtClean="0"/>
              <a:t>関数が短いテキストをまとめる機能を有する一方、</a:t>
            </a:r>
            <a:r>
              <a:rPr kumimoji="1" lang="en-US" altLang="ja-JP" sz="1200" dirty="0" err="1" smtClean="0"/>
              <a:t>sprintf</a:t>
            </a:r>
            <a:r>
              <a:rPr kumimoji="1" lang="ja-JP" altLang="en-US" sz="1200" dirty="0" smtClean="0"/>
              <a:t>はいくつかの変数を長いテキストに挿入していくように、長いテキストをつなぐ際に使いにくい</a:t>
            </a:r>
            <a:endParaRPr kumimoji="1" lang="en-US" altLang="ja-JP" sz="1200" dirty="0" smtClean="0"/>
          </a:p>
          <a:p>
            <a:r>
              <a:rPr lang="ja-JP" altLang="en-US" sz="1200" dirty="0" smtClean="0"/>
              <a:t>長文の一部の内容を変更する場合などでは、</a:t>
            </a:r>
            <a:r>
              <a:rPr lang="en-US" altLang="ja-JP" sz="1200" dirty="0" err="1" smtClean="0"/>
              <a:t>sprintf</a:t>
            </a:r>
            <a:r>
              <a:rPr lang="ja-JP" altLang="en-US" sz="1200" dirty="0" smtClean="0"/>
              <a:t>関数は、どこに変数を挿入すれば良いかを表す特殊な目印をもった</a:t>
            </a:r>
            <a:r>
              <a:rPr lang="en-US" altLang="ja-JP" sz="1200" dirty="0" smtClean="0"/>
              <a:t>1</a:t>
            </a:r>
            <a:r>
              <a:rPr lang="ja-JP" altLang="en-US" sz="1200" dirty="0" err="1" smtClean="0"/>
              <a:t>つの</a:t>
            </a:r>
            <a:r>
              <a:rPr lang="ja-JP" altLang="en-US" sz="1200" dirty="0" smtClean="0"/>
              <a:t>長い文字列を生成する</a:t>
            </a:r>
            <a:endParaRPr lang="en-US" altLang="ja-JP" sz="1200" dirty="0" smtClean="0"/>
          </a:p>
          <a:p>
            <a:endParaRPr lang="en-US" altLang="ja-JP" sz="1200" dirty="0" smtClean="0"/>
          </a:p>
          <a:p>
            <a:endParaRPr kumimoji="1" lang="en-US" altLang="ja-JP" sz="1200" dirty="0"/>
          </a:p>
          <a:p>
            <a:endParaRPr lang="en-US" altLang="ja-JP" sz="1200" dirty="0" smtClean="0"/>
          </a:p>
          <a:p>
            <a:endParaRPr kumimoji="1" lang="en-US" altLang="ja-JP" sz="1200" dirty="0"/>
          </a:p>
          <a:p>
            <a:endParaRPr lang="en-US" altLang="ja-JP" sz="1200" dirty="0" smtClean="0"/>
          </a:p>
          <a:p>
            <a:pPr lvl="1"/>
            <a:r>
              <a:rPr kumimoji="1" lang="ja-JP" altLang="en-US" sz="1200" dirty="0" smtClean="0"/>
              <a:t>それぞれの</a:t>
            </a:r>
            <a:r>
              <a:rPr kumimoji="1" lang="en-US" altLang="ja-JP" sz="1200" dirty="0" smtClean="0"/>
              <a:t>%s</a:t>
            </a:r>
            <a:r>
              <a:rPr kumimoji="1" lang="ja-JP" altLang="en-US" sz="1200" dirty="0" smtClean="0"/>
              <a:t>が対応した変数の値へ置き換えており、</a:t>
            </a:r>
            <a:r>
              <a:rPr kumimoji="1" lang="en-US" altLang="ja-JP" sz="1200" dirty="0" smtClean="0"/>
              <a:t>%s</a:t>
            </a:r>
            <a:r>
              <a:rPr kumimoji="1" lang="ja-JP" altLang="en-US" sz="1200" dirty="0" smtClean="0"/>
              <a:t>と対応した変数の順番に</a:t>
            </a:r>
            <a:r>
              <a:rPr lang="ja-JP" altLang="en-US" sz="1200" dirty="0" smtClean="0"/>
              <a:t>従う</a:t>
            </a:r>
            <a:endParaRPr lang="en-US" altLang="ja-JP" sz="1200" dirty="0" smtClean="0"/>
          </a:p>
          <a:p>
            <a:r>
              <a:rPr lang="en-US" altLang="ja-JP" sz="1200" dirty="0" smtClean="0"/>
              <a:t>sprint</a:t>
            </a:r>
            <a:r>
              <a:rPr lang="ja-JP" altLang="en-US" sz="1200" dirty="0" smtClean="0"/>
              <a:t>関数もベクトル化されており、各ベクトルの長さは、お互いの長さの倍数（長い方から見て）になる必要がある</a:t>
            </a:r>
            <a:endParaRPr kumimoji="1" lang="en-US" altLang="ja-JP" sz="1200" dirty="0"/>
          </a:p>
          <a:p>
            <a:endParaRPr kumimoji="1" lang="ja-JP" altLang="en-US" sz="1200" dirty="0"/>
          </a:p>
        </p:txBody>
      </p:sp>
      <p:sp>
        <p:nvSpPr>
          <p:cNvPr id="4" name="正方形/長方形 3"/>
          <p:cNvSpPr/>
          <p:nvPr/>
        </p:nvSpPr>
        <p:spPr>
          <a:xfrm>
            <a:off x="818833" y="2450933"/>
            <a:ext cx="7859712" cy="97806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70C0"/>
                </a:solidFill>
                <a:latin typeface="EYInterstate Light" panose="02000506000000020004" pitchFamily="2" charset="0"/>
                <a:ea typeface="ＭＳ Ｐゴシック" panose="020B0600070205080204" pitchFamily="50" charset="-128"/>
              </a:rPr>
              <a:t>person &lt;- "Jared"</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partySize</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"eight"</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waitTime</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&lt;- 25</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sprintf</a:t>
            </a:r>
            <a:r>
              <a:rPr kumimoji="1" lang="en-US" altLang="ja-JP" sz="1200" dirty="0">
                <a:solidFill>
                  <a:srgbClr val="0070C0"/>
                </a:solidFill>
                <a:latin typeface="EYInterstate Light" panose="02000506000000020004" pitchFamily="2" charset="0"/>
                <a:ea typeface="ＭＳ Ｐゴシック" panose="020B0600070205080204" pitchFamily="50" charset="-128"/>
              </a:rPr>
              <a:t>("Hello %s your party of %s will be seated in %s minutes",</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person,partySize,waitTime</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 Jared your party of eight will be seated in 25 minutes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7" name="正方形/長方形 6"/>
          <p:cNvSpPr/>
          <p:nvPr/>
        </p:nvSpPr>
        <p:spPr>
          <a:xfrm>
            <a:off x="818833" y="4180673"/>
            <a:ext cx="7859712" cy="122571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sprintf</a:t>
            </a:r>
            <a:r>
              <a:rPr kumimoji="1" lang="en-US" altLang="ja-JP" sz="1200" dirty="0">
                <a:solidFill>
                  <a:srgbClr val="0070C0"/>
                </a:solidFill>
                <a:latin typeface="EYInterstate Light" panose="02000506000000020004" pitchFamily="2" charset="0"/>
                <a:ea typeface="ＭＳ Ｐゴシック" panose="020B0600070205080204" pitchFamily="50" charset="-128"/>
              </a:rPr>
              <a:t>("Hello %s, your party of %s will be seated in %s minutes", </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         c("</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Jared","Bob</a:t>
            </a:r>
            <a:r>
              <a:rPr kumimoji="1" lang="en-US" altLang="ja-JP" sz="1200" dirty="0">
                <a:solidFill>
                  <a:srgbClr val="0070C0"/>
                </a:solidFill>
                <a:latin typeface="EYInterstate Light" panose="02000506000000020004" pitchFamily="2" charset="0"/>
                <a:ea typeface="ＭＳ Ｐゴシック" panose="020B0600070205080204" pitchFamily="50" charset="-128"/>
              </a:rPr>
              <a:t>"),c("</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eight",16,"four",10</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waitTime</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 Jared, your party of eight will be seated in 25 minutes" "Hello Bob, your party of 16 will be seated in 25 minutes"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[3] "Hello Jared, your party of four will be seated in 25 minutes"  "Hello Bob, your party of 10 will be seated in 25 minutes"     </a:t>
            </a:r>
          </a:p>
        </p:txBody>
      </p:sp>
    </p:spTree>
    <p:extLst>
      <p:ext uri="{BB962C8B-B14F-4D97-AF65-F5344CB8AC3E}">
        <p14:creationId xmlns:p14="http://schemas.microsoft.com/office/powerpoint/2010/main" val="262981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13.3 </a:t>
            </a:r>
            <a:r>
              <a:rPr kumimoji="1" lang="ja-JP" altLang="en-US" dirty="0" smtClean="0"/>
              <a:t>テキストの抽出</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Data set</a:t>
            </a:r>
            <a:r>
              <a:rPr kumimoji="1" lang="ja-JP" altLang="en-US" dirty="0" smtClean="0"/>
              <a:t>のリンクが不明のため、後日作業</a:t>
            </a:r>
            <a:r>
              <a:rPr lang="ja-JP" altLang="en-US" dirty="0" smtClean="0"/>
              <a:t>が必要</a:t>
            </a:r>
            <a:endParaRPr kumimoji="1" lang="ja-JP" altLang="en-US" dirty="0"/>
          </a:p>
        </p:txBody>
      </p:sp>
    </p:spTree>
    <p:extLst>
      <p:ext uri="{BB962C8B-B14F-4D97-AF65-F5344CB8AC3E}">
        <p14:creationId xmlns:p14="http://schemas.microsoft.com/office/powerpoint/2010/main" val="270122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１４章：確率分布</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10/4/2017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9447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14.1 </a:t>
            </a:r>
            <a:r>
              <a:rPr kumimoji="1" lang="ja-JP" altLang="en-US" dirty="0" smtClean="0"/>
              <a:t>正規分布</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kumimoji="1" lang="ja-JP" altLang="en-US" dirty="0" smtClean="0"/>
                  <a:t>正規分布（ガウス分布） </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lang="en-US" altLang="ja-JP" i="1" smtClean="0">
                            <a:latin typeface="Cambria Math" panose="02040503050406030204" pitchFamily="18" charset="0"/>
                            <a:ea typeface="Cambria Math" panose="02040503050406030204" pitchFamily="18" charset="0"/>
                          </a:rPr>
                          <m:t>𝜇</m:t>
                        </m:r>
                        <m:r>
                          <a:rPr lang="en-US" altLang="ja-JP" b="0" i="1" smtClean="0">
                            <a:latin typeface="Cambria Math" panose="02040503050406030204" pitchFamily="18" charset="0"/>
                          </a:rPr>
                          <m:t>, </m:t>
                        </m:r>
                        <m:r>
                          <a:rPr lang="en-US" altLang="ja-JP"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rPr>
                          <m:t> </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ad>
                          <m:radPr>
                            <m:degHide m:val="on"/>
                            <m:ctrlPr>
                              <a:rPr lang="en-US" altLang="ja-JP" b="0" i="1" smtClean="0">
                                <a:latin typeface="Cambria Math" panose="02040503050406030204" pitchFamily="18" charset="0"/>
                                <a:ea typeface="Cambria Math" panose="02040503050406030204" pitchFamily="18" charset="0"/>
                              </a:rPr>
                            </m:ctrlPr>
                          </m:radPr>
                          <m:deg/>
                          <m:e>
                            <m:r>
                              <a:rPr lang="en-US" altLang="ja-JP" b="0" i="1" smtClean="0">
                                <a:latin typeface="Cambria Math" panose="02040503050406030204" pitchFamily="18" charset="0"/>
                                <a:ea typeface="Cambria Math" panose="02040503050406030204" pitchFamily="18" charset="0"/>
                              </a:rPr>
                              <m:t>2</m:t>
                            </m:r>
                            <m:r>
                              <m:rPr>
                                <m:sty m:val="p"/>
                              </m:rPr>
                              <a:rPr lang="en-US" altLang="ja-JP" i="1">
                                <a:latin typeface="Cambria Math" panose="02040503050406030204" pitchFamily="18" charset="0"/>
                                <a:ea typeface="Cambria Math" panose="02040503050406030204" pitchFamily="18" charset="0"/>
                              </a:rPr>
                              <m:t>π</m:t>
                            </m:r>
                          </m:e>
                        </m:rad>
                        <m:r>
                          <a:rPr lang="ja-JP" altLang="en-US" b="0" i="1" smtClean="0">
                            <a:latin typeface="Cambria Math" panose="02040503050406030204" pitchFamily="18" charset="0"/>
                            <a:ea typeface="Cambria Math" panose="02040503050406030204" pitchFamily="18" charset="0"/>
                          </a:rPr>
                          <m:t>𝜎</m:t>
                        </m:r>
                      </m:den>
                    </m:f>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ja-JP" altLang="en-US" i="1">
                                    <a:latin typeface="Cambria Math" panose="02040503050406030204" pitchFamily="18" charset="0"/>
                                  </a:rPr>
                                  <m:t>𝜇</m:t>
                                </m:r>
                                <m:r>
                                  <a:rPr lang="en-US" altLang="ja-JP" i="1">
                                    <a:latin typeface="Cambria Math" panose="02040503050406030204" pitchFamily="18" charset="0"/>
                                  </a:rPr>
                                  <m:t>)</m:t>
                                </m:r>
                              </m:e>
                              <m:sup>
                                <m:r>
                                  <a:rPr lang="en-US" altLang="ja-JP" b="0" i="1" smtClean="0">
                                    <a:latin typeface="Cambria Math" panose="02040503050406030204" pitchFamily="18" charset="0"/>
                                  </a:rPr>
                                  <m:t>2</m:t>
                                </m:r>
                              </m:sup>
                            </m:sSup>
                          </m:num>
                          <m:den>
                            <m:r>
                              <a:rPr lang="en-US" altLang="ja-JP" b="0" i="1" smtClean="0">
                                <a:latin typeface="Cambria Math" panose="02040503050406030204" pitchFamily="18" charset="0"/>
                              </a:rPr>
                              <m:t>2</m:t>
                            </m:r>
                            <m:sSup>
                              <m:sSupPr>
                                <m:ctrlPr>
                                  <a:rPr lang="en-US" altLang="ja-JP" b="0" i="1" smtClean="0">
                                    <a:latin typeface="Cambria Math" panose="02040503050406030204" pitchFamily="18" charset="0"/>
                                  </a:rPr>
                                </m:ctrlPr>
                              </m:sSupPr>
                              <m:e>
                                <m:r>
                                  <a:rPr lang="ja-JP" altLang="en-US" b="0" i="1" smtClean="0">
                                    <a:latin typeface="Cambria Math" panose="02040503050406030204" pitchFamily="18" charset="0"/>
                                  </a:rPr>
                                  <m:t>𝜎</m:t>
                                </m:r>
                              </m:e>
                              <m:sup>
                                <m:r>
                                  <a:rPr lang="en-US" altLang="ja-JP" b="0" i="1" smtClean="0">
                                    <a:latin typeface="Cambria Math" panose="02040503050406030204" pitchFamily="18" charset="0"/>
                                  </a:rPr>
                                  <m:t>2</m:t>
                                </m:r>
                              </m:sup>
                            </m:sSup>
                          </m:den>
                        </m:f>
                      </m:sup>
                    </m:sSup>
                    <m:r>
                      <a:rPr lang="en-US" altLang="ja-JP" b="0" i="1" smtClean="0">
                        <a:latin typeface="Cambria Math" panose="02040503050406030204" pitchFamily="18" charset="0"/>
                      </a:rPr>
                      <m:t> </m:t>
                    </m:r>
                  </m:oMath>
                </a14:m>
                <a:endParaRPr kumimoji="1" lang="en-US" altLang="ja-JP" dirty="0" smtClean="0"/>
              </a:p>
              <a:p>
                <a:pPr lvl="1"/>
                <a:r>
                  <a:rPr lang="el-GR" altLang="ja-JP" dirty="0" smtClean="0"/>
                  <a:t>Μ</a:t>
                </a:r>
                <a:r>
                  <a:rPr lang="ja-JP" altLang="en-US" dirty="0" smtClean="0"/>
                  <a:t>は平均、</a:t>
                </a:r>
                <a:r>
                  <a:rPr lang="en-US" altLang="ja-JP" dirty="0" smtClean="0"/>
                  <a:t>σ</a:t>
                </a:r>
                <a:r>
                  <a:rPr lang="ja-JP" altLang="en-US" dirty="0" smtClean="0"/>
                  <a:t>は標準偏差を表しており、ベルカーブ</a:t>
                </a:r>
                <a:r>
                  <a:rPr lang="en-US" altLang="ja-JP" dirty="0" smtClean="0"/>
                  <a:t>(</a:t>
                </a:r>
                <a:r>
                  <a:rPr lang="ja-JP" altLang="en-US" dirty="0" smtClean="0"/>
                  <a:t>釣鐘型曲線）</a:t>
                </a:r>
                <a:endParaRPr lang="en-US" altLang="ja-JP" dirty="0" smtClean="0"/>
              </a:p>
              <a:p>
                <a:pPr lvl="1"/>
                <a:r>
                  <a:rPr kumimoji="1" lang="ja-JP" altLang="en-US" dirty="0" smtClean="0"/>
                  <a:t>ランダムに正規分布から数字を生成した場合、</a:t>
                </a:r>
                <a:r>
                  <a:rPr kumimoji="1" lang="en-US" altLang="ja-JP" dirty="0" err="1" smtClean="0"/>
                  <a:t>rnorm</a:t>
                </a:r>
                <a:r>
                  <a:rPr kumimoji="1" lang="ja-JP" altLang="en-US" dirty="0" smtClean="0"/>
                  <a:t>関数を使用</a:t>
                </a:r>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r>
                  <a:rPr lang="ja-JP" altLang="en-US" dirty="0" smtClean="0"/>
                  <a:t>正規分布の確率密度（特定の値の確率）を計算する場合、</a:t>
                </a:r>
                <a:r>
                  <a:rPr lang="en-US" altLang="ja-JP" dirty="0" err="1" smtClean="0"/>
                  <a:t>dnorm</a:t>
                </a:r>
                <a:r>
                  <a:rPr lang="ja-JP" altLang="en-US" dirty="0" smtClean="0"/>
                  <a:t>関数を使用</a:t>
                </a:r>
                <a:endParaRPr lang="en-US" altLang="ja-JP" dirty="0" smtClean="0"/>
              </a:p>
              <a:p>
                <a:pPr lvl="2"/>
                <a:r>
                  <a:rPr lang="en-US" altLang="ja-JP" dirty="0" err="1" smtClean="0"/>
                  <a:t>dnorm</a:t>
                </a:r>
                <a:r>
                  <a:rPr lang="ja-JP" altLang="en-US" dirty="0" smtClean="0"/>
                  <a:t>関数は指定された数値が生起する確率</a:t>
                </a:r>
                <a:endParaRPr lang="en-US" altLang="ja-JP" dirty="0"/>
              </a:p>
              <a:p>
                <a:pPr lvl="1"/>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15"/>
                </a:stretch>
              </a:blipFill>
            </p:spPr>
            <p:txBody>
              <a:bodyPr/>
              <a:lstStyle/>
              <a:p>
                <a:r>
                  <a:rPr lang="ja-JP" altLang="en-US">
                    <a:noFill/>
                  </a:rPr>
                  <a:t> </a:t>
                </a:r>
              </a:p>
            </p:txBody>
          </p:sp>
        </mc:Fallback>
      </mc:AlternateContent>
      <p:sp>
        <p:nvSpPr>
          <p:cNvPr id="4" name="正方形/長方形 3"/>
          <p:cNvSpPr/>
          <p:nvPr/>
        </p:nvSpPr>
        <p:spPr>
          <a:xfrm>
            <a:off x="832481" y="2478229"/>
            <a:ext cx="7859712" cy="97806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0070C0"/>
                </a:solidFill>
                <a:latin typeface="EYInterstate Light" panose="02000506000000020004" pitchFamily="2" charset="0"/>
                <a:ea typeface="ＭＳ Ｐゴシック" panose="020B0600070205080204" pitchFamily="50" charset="-128"/>
              </a:rPr>
              <a:t>&gt; rnorm(n=10)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[1] -0.1074365  0.1503632 -0.3941198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[4] -1.5784947  0.7068465  0.9905588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[7] -0.2669391  1.6010505  0.5369311</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[10] -0.5883099</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5" name="正方形/長方形 4"/>
          <p:cNvSpPr/>
          <p:nvPr/>
        </p:nvSpPr>
        <p:spPr>
          <a:xfrm>
            <a:off x="830263" y="4279205"/>
            <a:ext cx="7859712" cy="184864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randNorm10</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(10)</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randNorm10</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[1] -0.7054968 -0.9768437 -1.2239968</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[4] -0.2455213  1.9239081 -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1.4632757…</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randNorm10</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[1] 0.31105006 0.24757287 0.18861966</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[4] 0.38709742 0.06268396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0.13676019…</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(c(-1,0,1))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0.2419707 0.3989423 0.2419707</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413698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p:custDataLst>
              <p:tags r:id="rId2"/>
            </p:custDataLst>
            <p:extLst>
              <p:ext uri="{D42A27DB-BD31-4B8C-83A1-F6EECF244321}">
                <p14:modId xmlns:p14="http://schemas.microsoft.com/office/powerpoint/2010/main" val="223859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5" name="図 4"/>
          <p:cNvPicPr>
            <a:picLocks noChangeAspect="1"/>
          </p:cNvPicPr>
          <p:nvPr/>
        </p:nvPicPr>
        <p:blipFill>
          <a:blip r:embed="rId6"/>
          <a:stretch>
            <a:fillRect/>
          </a:stretch>
        </p:blipFill>
        <p:spPr>
          <a:xfrm>
            <a:off x="4254506" y="3680624"/>
            <a:ext cx="4432294" cy="2325393"/>
          </a:xfrm>
          <a:prstGeom prst="rect">
            <a:avLst/>
          </a:prstGeom>
        </p:spPr>
      </p:pic>
      <p:sp>
        <p:nvSpPr>
          <p:cNvPr id="2" name="タイトル 1"/>
          <p:cNvSpPr>
            <a:spLocks noGrp="1"/>
          </p:cNvSpPr>
          <p:nvPr>
            <p:ph type="title"/>
          </p:nvPr>
        </p:nvSpPr>
        <p:spPr/>
        <p:txBody>
          <a:bodyPr/>
          <a:lstStyle/>
          <a:p>
            <a:r>
              <a:rPr kumimoji="1" lang="en-US" altLang="ja-JP" dirty="0" smtClean="0"/>
              <a:t>14.1 </a:t>
            </a:r>
            <a:r>
              <a:rPr kumimoji="1" lang="ja-JP" altLang="en-US" dirty="0" smtClean="0"/>
              <a:t>正規分布</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正規分布から生成されたランダム数字を可視化するには分布を計算して作図</a:t>
            </a:r>
            <a:endParaRPr lang="en-US" altLang="ja-JP" dirty="0" smtClean="0"/>
          </a:p>
          <a:p>
            <a:endParaRPr kumimoji="1" lang="ja-JP" altLang="en-US" dirty="0"/>
          </a:p>
        </p:txBody>
      </p:sp>
      <p:sp>
        <p:nvSpPr>
          <p:cNvPr id="4" name="正方形/長方形 3"/>
          <p:cNvSpPr/>
          <p:nvPr/>
        </p:nvSpPr>
        <p:spPr>
          <a:xfrm>
            <a:off x="832481" y="1741248"/>
            <a:ext cx="7859712" cy="182081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 data generation from normal distribution</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(30000)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distribution density calculation</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randDensity</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ggplot2</a:t>
            </a:r>
            <a:r>
              <a:rPr kumimoji="1" lang="en-US" altLang="ja-JP" sz="1200" dirty="0">
                <a:solidFill>
                  <a:schemeClr val="bg1"/>
                </a:solidFill>
                <a:latin typeface="EYInterstate Light" panose="02000506000000020004" pitchFamily="2" charset="0"/>
                <a:ea typeface="ＭＳ Ｐゴシック" panose="020B0600070205080204" pitchFamily="50" charset="-128"/>
              </a:rPr>
              <a:t> download</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require(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ggplot2</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#chart generation</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ggplot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data.frame</a:t>
            </a:r>
            <a:r>
              <a:rPr kumimoji="1" lang="en-US" altLang="ja-JP" sz="1200" dirty="0">
                <a:solidFill>
                  <a:srgbClr val="0070C0"/>
                </a:solidFill>
                <a:latin typeface="EYInterstate Light" panose="02000506000000020004" pitchFamily="2" charset="0"/>
                <a:ea typeface="ＭＳ Ｐゴシック" panose="020B0600070205080204" pitchFamily="50" charset="-128"/>
              </a:rPr>
              <a:t>(x=</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 y=</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randDensity</a:t>
            </a:r>
            <a:r>
              <a:rPr kumimoji="1" lang="en-US" altLang="ja-JP" sz="1200" dirty="0">
                <a:solidFill>
                  <a:srgbClr val="0070C0"/>
                </a:solidFill>
                <a:latin typeface="EYInterstate Light" panose="02000506000000020004" pitchFamily="2" charset="0"/>
                <a:ea typeface="ＭＳ Ｐゴシック" panose="020B0600070205080204" pitchFamily="50" charset="-128"/>
              </a:rPr>
              <a:t>))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aes</a:t>
            </a:r>
            <a:r>
              <a:rPr kumimoji="1" lang="en-US" altLang="ja-JP" sz="1200" dirty="0">
                <a:solidFill>
                  <a:srgbClr val="0070C0"/>
                </a:solidFill>
                <a:latin typeface="EYInterstate Light" panose="02000506000000020004" pitchFamily="2" charset="0"/>
                <a:ea typeface="ＭＳ Ｐゴシック" panose="020B0600070205080204" pitchFamily="50" charset="-128"/>
              </a:rPr>
              <a:t>(x=x, y=y)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geom_point</a:t>
            </a:r>
            <a:r>
              <a:rPr kumimoji="1" lang="en-US" altLang="ja-JP" sz="1200" dirty="0">
                <a:solidFill>
                  <a:srgbClr val="0070C0"/>
                </a:solidFill>
                <a:latin typeface="EYInterstate Light" panose="02000506000000020004" pitchFamily="2" charset="0"/>
                <a:ea typeface="ＭＳ Ｐゴシック" panose="020B0600070205080204" pitchFamily="50" charset="-128"/>
              </a:rPr>
              <a:t>() + labs(x="Random Normal Variables", y="Density")</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72670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14.1 </a:t>
            </a:r>
            <a:r>
              <a:rPr kumimoji="1" lang="ja-JP" altLang="en-US" dirty="0" smtClean="0"/>
              <a:t>正規分布</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kumimoji="1" lang="en-US" altLang="ja-JP" dirty="0" smtClean="0"/>
                  <a:t>pnorm</a:t>
                </a:r>
                <a:r>
                  <a:rPr kumimoji="1" lang="ja-JP" altLang="en-US" dirty="0" smtClean="0"/>
                  <a:t>確率：累積確率を返す関数で以下が定義である</a:t>
                </a:r>
                <a:endParaRPr kumimoji="1" lang="en-US" altLang="ja-JP" dirty="0" smtClean="0"/>
              </a:p>
              <a:p>
                <a:pPr lvl="1"/>
                <a14:m>
                  <m:oMath xmlns:m="http://schemas.openxmlformats.org/officeDocument/2006/math">
                    <m:r>
                      <m:rPr>
                        <m:sty m:val="p"/>
                      </m:rPr>
                      <a:rPr lang="en-US" altLang="ja-JP" b="0" i="1" dirty="0">
                        <a:latin typeface="Cambria Math" panose="02040503050406030204" pitchFamily="18" charset="0"/>
                      </a:rPr>
                      <m:t>Φ</m:t>
                    </m:r>
                    <m:r>
                      <a:rPr lang="en-US" altLang="ja-JP" b="0" i="1" dirty="0" smtClean="0">
                        <a:latin typeface="Cambria Math" panose="02040503050406030204" pitchFamily="18" charset="0"/>
                      </a:rPr>
                      <m:t> ∗ </m:t>
                    </m:r>
                    <m:r>
                      <a:rPr lang="ja-JP" altLang="en-US" i="1" dirty="0">
                        <a:latin typeface="Cambria Math" panose="02040503050406030204" pitchFamily="18" charset="0"/>
                      </a:rPr>
                      <m:t>ファイ</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m:t>
                        </m:r>
                      </m:sub>
                      <m:sup>
                        <m:r>
                          <a:rPr kumimoji="1" lang="en-US" altLang="ja-JP" b="0" i="1" smtClean="0">
                            <a:latin typeface="Cambria Math" panose="02040503050406030204" pitchFamily="18" charset="0"/>
                            <a:ea typeface="Cambria Math" panose="02040503050406030204" pitchFamily="18" charset="0"/>
                          </a:rPr>
                          <m:t>∞</m:t>
                        </m:r>
                      </m:sup>
                      <m:e>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2</m:t>
                                </m:r>
                                <m:r>
                                  <m:rPr>
                                    <m:sty m:val="p"/>
                                  </m:rPr>
                                  <a:rPr lang="en-US" altLang="ja-JP" i="1">
                                    <a:latin typeface="Cambria Math" panose="02040503050406030204" pitchFamily="18" charset="0"/>
                                    <a:ea typeface="Cambria Math" panose="02040503050406030204" pitchFamily="18" charset="0"/>
                                  </a:rPr>
                                  <m:t>π</m:t>
                                </m:r>
                              </m:e>
                            </m:rad>
                            <m:r>
                              <a:rPr lang="ja-JP" altLang="en-US" i="1">
                                <a:latin typeface="Cambria Math" panose="02040503050406030204" pitchFamily="18" charset="0"/>
                                <a:ea typeface="Cambria Math" panose="02040503050406030204" pitchFamily="18" charset="0"/>
                              </a:rPr>
                              <m:t>𝜎</m:t>
                            </m:r>
                          </m:den>
                        </m:f>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f>
                              <m:fPr>
                                <m:ctrlPr>
                                  <a:rPr lang="en-US" altLang="ja-JP" i="1">
                                    <a:latin typeface="Cambria Math" panose="02040503050406030204" pitchFamily="18" charset="0"/>
                                  </a:rPr>
                                </m:ctrlPr>
                              </m:fPr>
                              <m:num>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ja-JP" altLang="en-US" i="1">
                                        <a:latin typeface="Cambria Math" panose="02040503050406030204" pitchFamily="18" charset="0"/>
                                      </a:rPr>
                                      <m:t>𝜇</m:t>
                                    </m:r>
                                    <m:r>
                                      <a:rPr lang="en-US" altLang="ja-JP" i="1">
                                        <a:latin typeface="Cambria Math" panose="02040503050406030204" pitchFamily="18" charset="0"/>
                                      </a:rPr>
                                      <m:t>)</m:t>
                                    </m:r>
                                  </m:e>
                                  <m:sup>
                                    <m:r>
                                      <a:rPr lang="en-US" altLang="ja-JP" i="1">
                                        <a:latin typeface="Cambria Math" panose="02040503050406030204" pitchFamily="18" charset="0"/>
                                      </a:rPr>
                                      <m:t>2</m:t>
                                    </m:r>
                                  </m:sup>
                                </m:sSup>
                              </m:num>
                              <m:den>
                                <m:r>
                                  <a:rPr lang="en-US" altLang="ja-JP" i="1">
                                    <a:latin typeface="Cambria Math" panose="02040503050406030204" pitchFamily="18" charset="0"/>
                                  </a:rPr>
                                  <m:t>2</m:t>
                                </m:r>
                                <m:sSup>
                                  <m:sSupPr>
                                    <m:ctrlPr>
                                      <a:rPr lang="en-US" altLang="ja-JP" i="1">
                                        <a:latin typeface="Cambria Math" panose="02040503050406030204" pitchFamily="18" charset="0"/>
                                      </a:rPr>
                                    </m:ctrlPr>
                                  </m:sSupPr>
                                  <m:e>
                                    <m:r>
                                      <a:rPr lang="ja-JP" altLang="en-US" i="1">
                                        <a:latin typeface="Cambria Math" panose="02040503050406030204" pitchFamily="18" charset="0"/>
                                      </a:rPr>
                                      <m:t>𝜎</m:t>
                                    </m:r>
                                  </m:e>
                                  <m:sup>
                                    <m:r>
                                      <a:rPr lang="en-US" altLang="ja-JP" i="1">
                                        <a:latin typeface="Cambria Math" panose="02040503050406030204" pitchFamily="18" charset="0"/>
                                      </a:rPr>
                                      <m:t>2</m:t>
                                    </m:r>
                                  </m:sup>
                                </m:sSup>
                              </m:den>
                            </m:f>
                          </m:sup>
                        </m:sSup>
                      </m:e>
                    </m:nary>
                  </m:oMath>
                </a14:m>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r>
                  <a:rPr lang="en-US" altLang="ja-JP" dirty="0" err="1" smtClean="0"/>
                  <a:t>pnorm</a:t>
                </a:r>
                <a:r>
                  <a:rPr lang="ja-JP" altLang="en-US" dirty="0" smtClean="0"/>
                  <a:t>は、標準で左側の無限遠を基準として確立を計算しており、変数が</a:t>
                </a:r>
                <a:r>
                  <a:rPr lang="en-US" altLang="ja-JP" dirty="0" smtClean="0"/>
                  <a:t>2</a:t>
                </a:r>
                <a:r>
                  <a:rPr lang="ja-JP" altLang="en-US" dirty="0" err="1" smtClean="0"/>
                  <a:t>つの</a:t>
                </a:r>
                <a:r>
                  <a:rPr lang="ja-JP" altLang="en-US" dirty="0" smtClean="0"/>
                  <a:t>点の間に入る確率を求めるには、各点における累積確率を計算し、差分を算出。この</a:t>
                </a:r>
                <a:endParaRPr lang="en-US" altLang="ja-JP" dirty="0" smtClean="0"/>
              </a:p>
              <a:p>
                <a:pPr lvl="1"/>
                <a:endParaRPr lang="en-US" altLang="ja-JP" dirty="0"/>
              </a:p>
              <a:p>
                <a:pPr lvl="1"/>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15" t="-1427" r="-1333"/>
                </a:stretch>
              </a:blipFill>
            </p:spPr>
            <p:txBody>
              <a:bodyPr/>
              <a:lstStyle/>
              <a:p>
                <a:r>
                  <a:rPr lang="ja-JP" altLang="en-US">
                    <a:noFill/>
                  </a:rPr>
                  <a:t> </a:t>
                </a:r>
              </a:p>
            </p:txBody>
          </p:sp>
        </mc:Fallback>
      </mc:AlternateContent>
      <p:sp>
        <p:nvSpPr>
          <p:cNvPr id="4" name="正方形/長方形 3"/>
          <p:cNvSpPr/>
          <p:nvPr/>
        </p:nvSpPr>
        <p:spPr>
          <a:xfrm>
            <a:off x="832481" y="2123381"/>
            <a:ext cx="7859712" cy="115549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0070C0"/>
                </a:solidFill>
                <a:latin typeface="EYInterstate Light" panose="02000506000000020004" pitchFamily="2" charset="0"/>
                <a:ea typeface="ＭＳ Ｐゴシック" panose="020B0600070205080204" pitchFamily="50" charset="-128"/>
              </a:rPr>
              <a:t>&gt; pnorm(randNorm10)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[1] 0.24025056 0.16432328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[3] 0.11047671 0.40302642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[5] 0.97281695 0.07169598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[7] 0.31780194 0.41596218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[9] 0.11220453 0.29214786</a:t>
            </a:r>
          </a:p>
        </p:txBody>
      </p:sp>
      <p:sp>
        <p:nvSpPr>
          <p:cNvPr id="5" name="正方形/長方形 4"/>
          <p:cNvSpPr/>
          <p:nvPr/>
        </p:nvSpPr>
        <p:spPr>
          <a:xfrm>
            <a:off x="832481" y="3871691"/>
            <a:ext cx="7859712" cy="17648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0070C0"/>
                </a:solidFill>
                <a:latin typeface="EYInterstate Light" panose="02000506000000020004" pitchFamily="2" charset="0"/>
                <a:ea typeface="ＭＳ Ｐゴシック" panose="020B0600070205080204" pitchFamily="50" charset="-128"/>
              </a:rPr>
              <a:t>&gt; pnorm(c(-3,0,3))</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0.001349898 0.500000000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[3] 0.998650102</a:t>
            </a:r>
          </a:p>
          <a:p>
            <a:r>
              <a:rPr kumimoji="1" lang="pt-BR" altLang="ja-JP" sz="1200" dirty="0">
                <a:solidFill>
                  <a:srgbClr val="0070C0"/>
                </a:solidFill>
                <a:latin typeface="EYInterstate Light" panose="02000506000000020004" pitchFamily="2" charset="0"/>
                <a:ea typeface="ＭＳ Ｐゴシック" panose="020B0600070205080204" pitchFamily="50" charset="-128"/>
              </a:rPr>
              <a:t>&gt; pnorm(-1)</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0.1586553</a:t>
            </a:r>
          </a:p>
          <a:p>
            <a:r>
              <a:rPr kumimoji="1" lang="pt-BR" altLang="ja-JP" sz="1200" dirty="0">
                <a:solidFill>
                  <a:srgbClr val="0070C0"/>
                </a:solidFill>
                <a:latin typeface="EYInterstate Light" panose="02000506000000020004" pitchFamily="2" charset="0"/>
                <a:ea typeface="ＭＳ Ｐゴシック" panose="020B0600070205080204" pitchFamily="50" charset="-128"/>
              </a:rPr>
              <a:t>&gt; pnorm(1) - pnorm(0)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0.3413447</a:t>
            </a:r>
          </a:p>
          <a:p>
            <a:r>
              <a:rPr kumimoji="1" lang="pt-BR" altLang="ja-JP" sz="1200" dirty="0">
                <a:solidFill>
                  <a:srgbClr val="0070C0"/>
                </a:solidFill>
                <a:latin typeface="EYInterstate Light" panose="02000506000000020004" pitchFamily="2" charset="0"/>
                <a:ea typeface="ＭＳ Ｐゴシック" panose="020B0600070205080204" pitchFamily="50" charset="-128"/>
              </a:rPr>
              <a:t>&gt; pnorm(1) - pnorm(-1)</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0.6826895</a:t>
            </a:r>
          </a:p>
        </p:txBody>
      </p:sp>
    </p:spTree>
    <p:extLst>
      <p:ext uri="{BB962C8B-B14F-4D97-AF65-F5344CB8AC3E}">
        <p14:creationId xmlns:p14="http://schemas.microsoft.com/office/powerpoint/2010/main" val="34555451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EY light projection">
  <a:themeElements>
    <a:clrScheme name="EY light projection">
      <a:dk1>
        <a:srgbClr val="000000"/>
      </a:dk1>
      <a:lt1>
        <a:srgbClr val="646464"/>
      </a:lt1>
      <a:dk2>
        <a:srgbClr val="FFFFFF"/>
      </a:dk2>
      <a:lt2>
        <a:srgbClr val="646464"/>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EY dark print">
  <a:themeElements>
    <a:clrScheme name="EY dark print">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EY dark projection">
  <a:themeElements>
    <a:clrScheme name="EY dark projection">
      <a:dk1>
        <a:srgbClr val="FFFFFF"/>
      </a:dk1>
      <a:lt1>
        <a:srgbClr val="FFFFFF"/>
      </a:lt1>
      <a:dk2>
        <a:srgbClr val="333333"/>
      </a:dk2>
      <a:lt2>
        <a:srgbClr val="FFD20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baseline="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Japan Tax regular presentation 201611 Japanese</Template>
  <TotalTime>262</TotalTime>
  <Words>952</Words>
  <Application>Microsoft Office PowerPoint</Application>
  <PresentationFormat>画面に合わせる (4:3)</PresentationFormat>
  <Paragraphs>125</Paragraphs>
  <Slides>10</Slides>
  <Notes>0</Notes>
  <HiddenSlides>0</HiddenSlides>
  <MMClips>0</MMClips>
  <ScaleCrop>false</ScaleCrop>
  <HeadingPairs>
    <vt:vector size="8" baseType="variant">
      <vt:variant>
        <vt:lpstr>使用されているフォント</vt:lpstr>
      </vt:variant>
      <vt:variant>
        <vt:i4>4</vt:i4>
      </vt:variant>
      <vt:variant>
        <vt:lpstr>テーマ</vt:lpstr>
      </vt:variant>
      <vt:variant>
        <vt:i4>4</vt:i4>
      </vt:variant>
      <vt:variant>
        <vt:lpstr>埋め込まれた OLE サーバー</vt:lpstr>
      </vt:variant>
      <vt:variant>
        <vt:i4>1</vt:i4>
      </vt:variant>
      <vt:variant>
        <vt:lpstr>スライド タイトル</vt:lpstr>
      </vt:variant>
      <vt:variant>
        <vt:i4>10</vt:i4>
      </vt:variant>
    </vt:vector>
  </HeadingPairs>
  <TitlesOfParts>
    <vt:vector size="19" baseType="lpstr">
      <vt:lpstr>ＭＳ Ｐゴシック</vt:lpstr>
      <vt:lpstr>Arial</vt:lpstr>
      <vt:lpstr>Cambria Math</vt:lpstr>
      <vt:lpstr>EYInterstate Light</vt:lpstr>
      <vt:lpstr>EY regular presentation 2015 v1</vt:lpstr>
      <vt:lpstr>EY light projection</vt:lpstr>
      <vt:lpstr>EY dark print</vt:lpstr>
      <vt:lpstr>EY dark projection</vt:lpstr>
      <vt:lpstr>think-cell Slide</vt:lpstr>
      <vt:lpstr>みんなのR - </vt:lpstr>
      <vt:lpstr>第13章：文字列操作</vt:lpstr>
      <vt:lpstr>13.1 paste</vt:lpstr>
      <vt:lpstr>13.2: sprintf</vt:lpstr>
      <vt:lpstr>13.3 テキストの抽出</vt:lpstr>
      <vt:lpstr>１４章：確率分布</vt:lpstr>
      <vt:lpstr>14.1 正規分布</vt:lpstr>
      <vt:lpstr>14.1 正規分布</vt:lpstr>
      <vt:lpstr>14.1 正規分布</vt:lpstr>
      <vt:lpstr>14.1 正規分布</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みんなのR</dc:title>
  <dc:creator>EY Japan</dc:creator>
  <cp:keywords>global; PowerPoint; Templates; ribbon; Branding Zone; branding; brand; office</cp:keywords>
  <cp:lastModifiedBy>EY Japan</cp:lastModifiedBy>
  <cp:revision>33</cp:revision>
  <dcterms:created xsi:type="dcterms:W3CDTF">2017-09-20T00:15:06Z</dcterms:created>
  <dcterms:modified xsi:type="dcterms:W3CDTF">2017-10-04T00:21:54Z</dcterms:modified>
  <cp:contentStatus>Approved</cp:contentStatus>
</cp:coreProperties>
</file>