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708" r:id="rId2"/>
    <p:sldMasterId id="2147483680" r:id="rId3"/>
    <p:sldMasterId id="2147483694" r:id="rId4"/>
  </p:sldMasterIdLst>
  <p:notesMasterIdLst>
    <p:notesMasterId r:id="rId16"/>
  </p:notesMasterIdLst>
  <p:handoutMasterIdLst>
    <p:handoutMasterId r:id="rId17"/>
  </p:handoutMasterIdLst>
  <p:sldIdLst>
    <p:sldId id="260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4" r:id="rId14"/>
    <p:sldId id="273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5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Y Japan" initials="KM" lastIdx="1" clrIdx="0">
    <p:extLst>
      <p:ext uri="{19B8F6BF-5375-455C-9EA6-DF929625EA0E}">
        <p15:presenceInfo xmlns:p15="http://schemas.microsoft.com/office/powerpoint/2012/main" userId="EY Jap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FFD200"/>
    <a:srgbClr val="FFE60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34938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08" y="786"/>
      </p:cViewPr>
      <p:guideLst>
        <p:guide orient="horz" pos="2160"/>
        <p:guide orient="horz" pos="663"/>
        <p:guide orient="horz" pos="91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11/09/2017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11/09/2017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w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0.w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サブタイトルの書式設定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158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3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01184" cy="860400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01184" cy="64574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9463"/>
            <a:ext cx="6753225" cy="3400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86968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サブタイトルの書式設定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67712" y="5754254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404040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730" y="777600"/>
            <a:ext cx="82080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730" y="1753200"/>
            <a:ext cx="7200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67712" y="5754254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48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33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5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642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0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000" baseline="0">
                <a:solidFill>
                  <a:schemeClr val="bg1"/>
                </a:solidFill>
              </a:defRPr>
            </a:lvl3pPr>
            <a:lvl4pPr>
              <a:defRPr sz="1800" baseline="0">
                <a:solidFill>
                  <a:schemeClr val="bg1"/>
                </a:solidFill>
              </a:defRPr>
            </a:lvl4pPr>
            <a:lvl5pPr>
              <a:defRPr sz="1800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79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6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267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EYInterstate Light" panose="02000506000000020004" pitchFamily="2" charset="0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9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33272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0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12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397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037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37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37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762" y="2405185"/>
            <a:ext cx="9144762" cy="3345197"/>
            <a:chOff x="-762" y="2405185"/>
            <a:chExt cx="9144762" cy="3345197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3498" y="2405185"/>
              <a:ext cx="6870502" cy="2495124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-762" y="4411632"/>
              <a:ext cx="2283067" cy="133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600"/>
            <a:ext cx="8229600" cy="4698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3977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6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0" indent="0" algn="l">
              <a:buNone/>
              <a:defRPr sz="1600">
                <a:solidFill>
                  <a:srgbClr val="404040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3" name="Freeform 5"/>
          <p:cNvSpPr>
            <a:spLocks noChangeAspect="1"/>
          </p:cNvSpPr>
          <p:nvPr userDrawn="1"/>
        </p:nvSpPr>
        <p:spPr bwMode="gray">
          <a:xfrm rot="10800000">
            <a:off x="3277045" y="457200"/>
            <a:ext cx="5413248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557109" y="1677507"/>
            <a:ext cx="4901184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557109" y="2685128"/>
            <a:ext cx="4901184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626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9463"/>
            <a:ext cx="6753225" cy="340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86968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886968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358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5413375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879592"/>
            <a:ext cx="3780000" cy="61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464306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464306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2940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762" y="2405185"/>
            <a:ext cx="9144762" cy="3345197"/>
            <a:chOff x="-762" y="2405185"/>
            <a:chExt cx="9144762" cy="3345197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2273498" y="2405185"/>
              <a:ext cx="6870502" cy="2495124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-762" y="4411632"/>
              <a:ext cx="2283067" cy="133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772" y="777600"/>
            <a:ext cx="82080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772" y="1753200"/>
            <a:ext cx="7200000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4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011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0963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10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106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00" y="2121114"/>
            <a:ext cx="4042800" cy="400346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2121114"/>
            <a:ext cx="4042800" cy="400346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0000" y="1426464"/>
            <a:ext cx="4042800" cy="640800"/>
          </a:xfrm>
        </p:spPr>
        <p:txBody>
          <a:bodyPr anchor="t" anchorCtr="0"/>
          <a:lstStyle>
            <a:lvl1pPr>
              <a:buNone/>
              <a:defRPr b="0"/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000" y="1426464"/>
            <a:ext cx="4042800" cy="640800"/>
          </a:xfrm>
        </p:spPr>
        <p:txBody>
          <a:bodyPr anchor="t" anchorCtr="0"/>
          <a:lstStyle>
            <a:lvl1pPr>
              <a:buNone/>
              <a:defRPr b="0"/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5525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7.w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12.wmf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image" Target="../media/image19.wmf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4582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ja-JP" altLang="en-US" dirty="0" smtClean="0"/>
              <a:t>タイトル（</a:t>
            </a:r>
            <a:r>
              <a:rPr lang="en-US" altLang="ja-JP" dirty="0" smtClean="0"/>
              <a:t>30pt.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サブタイトル（</a:t>
            </a:r>
            <a:r>
              <a:rPr lang="en-US" altLang="ja-JP" sz="2400" dirty="0" smtClean="0"/>
              <a:t>24pt.</a:t>
            </a:r>
            <a:r>
              <a:rPr lang="ja-JP" altLang="en-US" sz="2400" dirty="0" smtClean="0"/>
              <a:t>以下）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ja-JP" altLang="en-US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rPr>
              <a:t>ページ</a:t>
            </a:r>
            <a:r>
              <a:rPr lang="en-GB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rPr>
              <a:t> </a:t>
            </a:r>
            <a:fld id="{9AE4D82F-B047-469B-AC52-A46321747EAF}" type="slidenum">
              <a:rPr lang="en-GB" sz="1100" baseline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rPr>
              <a:pPr/>
              <a:t>‹#›</a:t>
            </a:fld>
            <a:endParaRPr lang="en-GB" sz="11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84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2400" b="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1pPr>
    </p:titleStyle>
    <p:bodyStyle>
      <a:lvl1pPr marL="356616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kumimoji="1" sz="140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1pPr>
      <a:lvl2pPr marL="713232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kumimoji="1" sz="140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2pPr>
      <a:lvl3pPr marL="1069848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kumimoji="1" sz="140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3pPr>
      <a:lvl4pPr marL="1426464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kumimoji="1" sz="140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4pPr>
      <a:lvl5pPr marL="1783080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kumimoji="1" sz="1400" kern="1200" baseline="0">
          <a:solidFill>
            <a:schemeClr val="bg1"/>
          </a:solidFill>
          <a:latin typeface="EYInterstate Light" panose="02000506000000020004" pitchFamily="2" charset="0"/>
          <a:ea typeface="ＭＳ Ｐゴシック" panose="020B0600070205080204" pitchFamily="50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2240"/>
            <a:ext cx="3434400" cy="2011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6492240"/>
            <a:ext cx="720000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ja-JP" altLang="en-US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ページ</a:t>
            </a:r>
            <a:r>
              <a:rPr lang="en-GB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 </a:t>
            </a:r>
            <a:fld id="{9AE4D82F-B047-469B-AC52-A46321747EAF}" type="slidenum">
              <a:rPr lang="en-GB" sz="1100" baseline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pPr/>
              <a:t>‹#›</a:t>
            </a:fld>
            <a:endParaRPr lang="en-GB" sz="11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492240"/>
            <a:ext cx="1188720" cy="201168"/>
          </a:xfrm>
          <a:prstGeom prst="rect">
            <a:avLst/>
          </a:prstGeom>
        </p:spPr>
        <p:txBody>
          <a:bodyPr vert="horz" wrap="square" lIns="0" tIns="0" rIns="0" bIns="0" anchor="t" anchorCtr="0"/>
          <a:lstStyle>
            <a:lvl1pPr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defRPr>
            </a:lvl1pPr>
          </a:lstStyle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77" r:id="rId2"/>
    <p:sldLayoutId id="2147483763" r:id="rId3"/>
    <p:sldLayoutId id="2147483765" r:id="rId4"/>
    <p:sldLayoutId id="2147483785" r:id="rId5"/>
    <p:sldLayoutId id="2147483710" r:id="rId6"/>
    <p:sldLayoutId id="2147483750" r:id="rId7"/>
    <p:sldLayoutId id="2147483751" r:id="rId8"/>
    <p:sldLayoutId id="2147483711" r:id="rId9"/>
    <p:sldLayoutId id="2147483783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27" r:id="rId16"/>
    <p:sldLayoutId id="2147483719" r:id="rId17"/>
    <p:sldLayoutId id="2147483720" r:id="rId18"/>
    <p:sldLayoutId id="2147483721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Arial" pitchFamily="34" charset="0"/>
        </a:defRPr>
      </a:lvl1pPr>
    </p:titleStyle>
    <p:bodyStyle>
      <a:lvl1pPr marL="356616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40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1pPr>
      <a:lvl2pPr marL="713232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00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2pPr>
      <a:lvl3pPr marL="1069848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80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3pPr>
      <a:lvl4pPr marL="1426464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4pPr>
      <a:lvl5pPr marL="1783080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6501764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ja-JP" altLang="en-US" sz="1100" b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ページ</a:t>
            </a:r>
            <a:r>
              <a:rPr lang="en-GB" sz="1100" b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 </a:t>
            </a:r>
            <a:fld id="{9AE4D82F-B047-469B-AC52-A46321747EAF}" type="slidenum">
              <a:rPr lang="en-GB" sz="1100" b="0" baseline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pPr/>
              <a:t>‹#›</a:t>
            </a:fld>
            <a:endParaRPr lang="en-GB" sz="1100" b="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50176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501764"/>
            <a:ext cx="1188720" cy="20116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defRPr>
            </a:lvl1pPr>
          </a:lstStyle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78" r:id="rId2"/>
    <p:sldLayoutId id="2147483768" r:id="rId3"/>
    <p:sldLayoutId id="2147483770" r:id="rId4"/>
    <p:sldLayoutId id="2147483786" r:id="rId5"/>
    <p:sldLayoutId id="2147483682" r:id="rId6"/>
    <p:sldLayoutId id="2147483752" r:id="rId7"/>
    <p:sldLayoutId id="2147483753" r:id="rId8"/>
    <p:sldLayoutId id="2147483683" r:id="rId9"/>
    <p:sldLayoutId id="2147483782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728" r:id="rId16"/>
    <p:sldLayoutId id="2147483691" r:id="rId17"/>
    <p:sldLayoutId id="2147483692" r:id="rId18"/>
    <p:sldLayoutId id="2147483693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Arial" pitchFamily="34" charset="0"/>
        </a:defRPr>
      </a:lvl1pPr>
    </p:titleStyle>
    <p:bodyStyle>
      <a:lvl1pPr marL="356616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4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1pPr>
      <a:lvl2pPr marL="713232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0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2pPr>
      <a:lvl3pPr marL="1069848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8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3pPr>
      <a:lvl4pPr marL="1426464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4pPr>
      <a:lvl5pPr marL="1783080" indent="-356616" algn="just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2240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smtClean="0"/>
              <a:t>プレゼンテーションタイトル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6492240"/>
            <a:ext cx="7200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ja-JP" altLang="en-US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ページ</a:t>
            </a:r>
            <a:r>
              <a:rPr lang="en-GB" sz="11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 </a:t>
            </a:r>
            <a:fld id="{9AE4D82F-B047-469B-AC52-A46321747EAF}" type="slidenum">
              <a:rPr lang="en-GB" sz="1100" baseline="0" smtClean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pPr/>
              <a:t>‹#›</a:t>
            </a:fld>
            <a:endParaRPr lang="en-GB" sz="1100" baseline="0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1217792" y="6492240"/>
            <a:ext cx="1188720" cy="20116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100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itchFamily="34" charset="0"/>
              </a:defRPr>
            </a:lvl1pPr>
          </a:lstStyle>
          <a:p>
            <a:r>
              <a:rPr lang="en-US" altLang="ja-JP" smtClean="0"/>
              <a:t>20XX</a:t>
            </a:r>
            <a:r>
              <a:rPr lang="ja-JP" altLang="en-US" smtClean="0"/>
              <a:t>年</a:t>
            </a:r>
            <a:r>
              <a:rPr lang="en-US" altLang="ja-JP" smtClean="0"/>
              <a:t>XX</a:t>
            </a:r>
            <a:r>
              <a:rPr lang="ja-JP" altLang="en-US" smtClean="0"/>
              <a:t>月</a:t>
            </a:r>
            <a:r>
              <a:rPr lang="en-US" altLang="ja-JP" smtClean="0"/>
              <a:t>XX</a:t>
            </a:r>
            <a:r>
              <a:rPr lang="ja-JP" altLang="en-US" smtClean="0"/>
              <a:t>日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79" r:id="rId2"/>
    <p:sldLayoutId id="2147483773" r:id="rId3"/>
    <p:sldLayoutId id="2147483775" r:id="rId4"/>
    <p:sldLayoutId id="2147483787" r:id="rId5"/>
    <p:sldLayoutId id="2147483696" r:id="rId6"/>
    <p:sldLayoutId id="2147483754" r:id="rId7"/>
    <p:sldLayoutId id="2147483755" r:id="rId8"/>
    <p:sldLayoutId id="2147483697" r:id="rId9"/>
    <p:sldLayoutId id="2147483781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29" r:id="rId16"/>
    <p:sldLayoutId id="2147483705" r:id="rId17"/>
    <p:sldLayoutId id="2147483706" r:id="rId18"/>
    <p:sldLayoutId id="2147483707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4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1pPr>
      <a:lvl2pPr marL="713232" indent="-356616" algn="l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20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2pPr>
      <a:lvl3pPr marL="1069848" indent="-356616" algn="l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8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3pPr>
      <a:lvl4pPr marL="1426464" indent="-356616" algn="l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4pPr>
      <a:lvl5pPr marL="1783080" indent="-356616" algn="l" defTabSz="914400" rtl="0" eaLnBrk="1" latinLnBrk="0" hangingPunct="1">
        <a:spcBef>
          <a:spcPts val="600"/>
        </a:spcBef>
        <a:buClr>
          <a:schemeClr val="accent2"/>
        </a:buClr>
        <a:buSzPct val="70000"/>
        <a:buFont typeface="Arial" pitchFamily="34" charset="0"/>
        <a:buChar char="►"/>
        <a:defRPr sz="1600" b="0" kern="1200" baseline="0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sho.ees.hokudai.ac.jp/~kubo/ce/IwanamiBook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データ解析のための統計モデリング入門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000" dirty="0" smtClean="0"/>
              <a:t>一般化線形モデル・階層ベイズモデル・</a:t>
            </a:r>
            <a:r>
              <a:rPr lang="en-US" altLang="ja-JP" sz="2000" dirty="0" smtClean="0"/>
              <a:t>MCMC</a:t>
            </a:r>
            <a:endParaRPr kumimoji="1" lang="ja-JP" altLang="en-US" sz="20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dirty="0" smtClean="0"/>
              <a:t>2017</a:t>
            </a:r>
            <a:r>
              <a:rPr kumimoji="1" lang="ja-JP" altLang="en-US" dirty="0" smtClean="0"/>
              <a:t>年</a:t>
            </a:r>
            <a:r>
              <a:rPr lang="en-US" altLang="ja-JP" dirty="0"/>
              <a:t>9</a:t>
            </a:r>
            <a:r>
              <a:rPr kumimoji="1" lang="ja-JP" altLang="en-US" dirty="0" smtClean="0"/>
              <a:t>月</a:t>
            </a:r>
            <a:r>
              <a:rPr lang="en-US" altLang="ja-JP" dirty="0" smtClean="0"/>
              <a:t>11</a:t>
            </a:r>
            <a:r>
              <a:rPr kumimoji="1" lang="ja-JP" altLang="en-US" dirty="0" smtClean="0"/>
              <a:t>日 </a:t>
            </a:r>
            <a:r>
              <a:rPr kumimoji="1" lang="en-US" altLang="ja-JP" dirty="0" smtClean="0"/>
              <a:t>DRAFT</a:t>
            </a:r>
          </a:p>
          <a:p>
            <a:pPr>
              <a:spcBef>
                <a:spcPts val="0"/>
              </a:spcBef>
            </a:pPr>
            <a:r>
              <a:rPr lang="en-US" altLang="ja-JP" i="1" dirty="0" smtClean="0"/>
              <a:t>Internal for Training </a:t>
            </a:r>
          </a:p>
          <a:p>
            <a:pPr>
              <a:spcBef>
                <a:spcPts val="0"/>
              </a:spcBef>
            </a:pPr>
            <a:r>
              <a:rPr lang="en-US" altLang="ja-JP" dirty="0" smtClean="0"/>
              <a:t>Koji Arai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4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 </a:t>
            </a:r>
            <a:r>
              <a:rPr kumimoji="1" lang="ja-JP" altLang="en-US" dirty="0" smtClean="0"/>
              <a:t>ポアソン分布とは何か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b="0" dirty="0" smtClean="0"/>
                  <a:t>ポアソ分布：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b="0" dirty="0" smtClean="0"/>
              </a:p>
              <a:p>
                <a:pPr lvl="1"/>
                <a:r>
                  <a:rPr lang="ja-JP" altLang="en-US" dirty="0" smtClean="0"/>
                  <a:t>確率分布：</a:t>
                </a:r>
                <a:r>
                  <a:rPr lang="en-US" altLang="ja-JP" i="1" dirty="0" smtClean="0"/>
                  <a:t>p(</a:t>
                </a:r>
                <a:r>
                  <a:rPr lang="en-US" altLang="ja-JP" i="1" dirty="0" err="1" smtClean="0"/>
                  <a:t>y|λ</a:t>
                </a:r>
                <a:r>
                  <a:rPr lang="en-US" altLang="ja-JP" i="1" dirty="0" smtClean="0"/>
                  <a:t>) = </a:t>
                </a:r>
                <a:r>
                  <a:rPr lang="en-US" altLang="ja-JP" i="1" dirty="0" err="1" smtClean="0"/>
                  <a:t>λ</a:t>
                </a:r>
                <a:r>
                  <a:rPr lang="en-US" altLang="ja-JP" i="1" baseline="30000" dirty="0" err="1" smtClean="0"/>
                  <a:t>y</a:t>
                </a:r>
                <a:r>
                  <a:rPr lang="en-US" altLang="ja-JP" i="1" baseline="30000" dirty="0" smtClean="0"/>
                  <a:t> </a:t>
                </a:r>
                <a:r>
                  <a:rPr lang="en-US" altLang="ja-JP" i="1" dirty="0" err="1" smtClean="0"/>
                  <a:t>exp</a:t>
                </a:r>
                <a:r>
                  <a:rPr lang="en-US" altLang="ja-JP" i="1" dirty="0" smtClean="0"/>
                  <a:t> (-λ) / y!</a:t>
                </a:r>
                <a:endParaRPr lang="en-US" altLang="ja-JP" i="1" baseline="30000" dirty="0" smtClean="0"/>
              </a:p>
              <a:p>
                <a:pPr lvl="1"/>
                <a:r>
                  <a:rPr lang="en-US" altLang="ja-JP" dirty="0" smtClean="0"/>
                  <a:t>P(</a:t>
                </a:r>
                <a:r>
                  <a:rPr lang="en-US" altLang="ja-JP" dirty="0" err="1" smtClean="0"/>
                  <a:t>y|λ</a:t>
                </a:r>
                <a:r>
                  <a:rPr lang="en-US" altLang="ja-JP" dirty="0" smtClean="0"/>
                  <a:t>)</a:t>
                </a:r>
                <a:r>
                  <a:rPr lang="ja-JP" altLang="en-US" dirty="0" smtClean="0"/>
                  <a:t>は平均が</a:t>
                </a:r>
                <a:r>
                  <a:rPr lang="en-US" altLang="ja-JP" dirty="0" smtClean="0"/>
                  <a:t>λ</a:t>
                </a:r>
                <a:r>
                  <a:rPr lang="ja-JP" altLang="en-US" dirty="0" smtClean="0"/>
                  <a:t>であるときに，ポアソン分布に従う確率変数が</a:t>
                </a:r>
                <a:r>
                  <a:rPr lang="en-US" altLang="ja-JP" dirty="0" smtClean="0"/>
                  <a:t>y</a:t>
                </a:r>
                <a:r>
                  <a:rPr lang="ja-JP" altLang="en-US" dirty="0" smtClean="0"/>
                  <a:t>になる</a:t>
                </a:r>
                <a:r>
                  <a:rPr lang="ja-JP" altLang="en-US" dirty="0" smtClean="0"/>
                  <a:t>確率</a:t>
                </a:r>
                <a:endParaRPr lang="en-US" altLang="ja-JP" dirty="0" smtClean="0"/>
              </a:p>
              <a:p>
                <a:pPr lvl="2"/>
                <a:r>
                  <a:rPr lang="en-US" altLang="ja-JP" i="1" dirty="0" smtClean="0"/>
                  <a:t>Y</a:t>
                </a:r>
                <a:r>
                  <a:rPr lang="ja-JP" altLang="en-US" dirty="0" smtClean="0"/>
                  <a:t>の値を取り，全ての</a:t>
                </a:r>
                <a:r>
                  <a:rPr lang="en-US" altLang="ja-JP" i="1" dirty="0" smtClean="0"/>
                  <a:t>Y</a:t>
                </a:r>
                <a:r>
                  <a:rPr lang="ja-JP" altLang="en-US" dirty="0" smtClean="0"/>
                  <a:t>について和をとると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になる： </a:t>
                </a:r>
                <a:r>
                  <a:rPr lang="en-US" altLang="ja-JP" i="1" dirty="0" err="1" smtClean="0"/>
                  <a:t>Σp</a:t>
                </a:r>
                <a:r>
                  <a:rPr lang="en-US" altLang="ja-JP" i="1" dirty="0" smtClean="0"/>
                  <a:t>(</a:t>
                </a:r>
                <a:r>
                  <a:rPr lang="en-US" altLang="ja-JP" i="1" dirty="0" err="1" smtClean="0"/>
                  <a:t>y|λ</a:t>
                </a:r>
                <a:r>
                  <a:rPr lang="en-US" altLang="ja-JP" i="1" dirty="0" smtClean="0"/>
                  <a:t>) = 1</a:t>
                </a:r>
              </a:p>
              <a:p>
                <a:pPr lvl="2"/>
                <a:r>
                  <a:rPr lang="ja-JP" altLang="en-US" dirty="0" smtClean="0"/>
                  <a:t>確率分布の平均は</a:t>
                </a:r>
                <a:r>
                  <a:rPr lang="en-US" altLang="ja-JP" i="1" dirty="0" smtClean="0"/>
                  <a:t>λ</a:t>
                </a:r>
                <a:r>
                  <a:rPr lang="en-US" altLang="ja-JP" dirty="0" smtClean="0"/>
                  <a:t>&gt;=0</a:t>
                </a:r>
              </a:p>
              <a:p>
                <a:pPr lvl="2"/>
                <a:r>
                  <a:rPr lang="ja-JP" altLang="en-US" dirty="0" smtClean="0"/>
                  <a:t>分散と平均は等しい：</a:t>
                </a:r>
                <a:r>
                  <a:rPr lang="en-US" altLang="ja-JP" i="1" dirty="0" smtClean="0"/>
                  <a:t>λ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平均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分散</a:t>
                </a:r>
                <a:endParaRPr lang="en-US" altLang="ja-JP" dirty="0" smtClean="0"/>
              </a:p>
              <a:p>
                <a:pPr lvl="2"/>
                <a:endParaRPr lang="en-US" altLang="ja-JP" dirty="0"/>
              </a:p>
              <a:p>
                <a:pPr lvl="1"/>
                <a:r>
                  <a:rPr lang="ja-JP" altLang="en-US" dirty="0" smtClean="0"/>
                  <a:t>ポアソン分布選択の理由</a:t>
                </a:r>
                <a:endParaRPr lang="en-US" altLang="ja-JP" dirty="0" smtClean="0"/>
              </a:p>
              <a:p>
                <a:pPr lvl="2" algn="l"/>
                <a:r>
                  <a:rPr lang="ja-JP" altLang="en-US" dirty="0" smtClean="0"/>
                  <a:t>データに含まれている値</a:t>
                </a:r>
                <a:r>
                  <a:rPr lang="en-US" altLang="ja-JP" i="1" dirty="0" err="1" smtClean="0"/>
                  <a:t>y</a:t>
                </a:r>
                <a:r>
                  <a:rPr lang="en-US" altLang="ja-JP" i="1" baseline="-25000" dirty="0" err="1" smtClean="0"/>
                  <a:t>i</a:t>
                </a:r>
                <a:r>
                  <a:rPr lang="en-US" altLang="ja-JP" dirty="0" smtClean="0"/>
                  <a:t> </a:t>
                </a:r>
                <a:r>
                  <a:rPr lang="ja-JP" altLang="en-US" dirty="0" err="1" smtClean="0"/>
                  <a:t>が非</a:t>
                </a:r>
                <a:r>
                  <a:rPr lang="ja-JP" altLang="en-US" dirty="0" err="1" smtClean="0"/>
                  <a:t>負の</a:t>
                </a:r>
                <a:r>
                  <a:rPr lang="ja-JP" altLang="en-US" dirty="0" smtClean="0"/>
                  <a:t>整数（カウントデータ）</a:t>
                </a:r>
                <a:endParaRPr lang="en-US" altLang="ja-JP" dirty="0" smtClean="0"/>
              </a:p>
              <a:p>
                <a:pPr lvl="2" algn="l"/>
                <a:r>
                  <a:rPr lang="en-US" altLang="ja-JP" i="1" dirty="0" smtClean="0"/>
                  <a:t>Y</a:t>
                </a:r>
                <a:r>
                  <a:rPr lang="en-US" altLang="ja-JP" i="1" baseline="-25000" dirty="0" smtClean="0"/>
                  <a:t>i</a:t>
                </a:r>
                <a:r>
                  <a:rPr lang="ja-JP" altLang="en-US" dirty="0" smtClean="0"/>
                  <a:t>に下限はあるが，上限は分からない</a:t>
                </a:r>
                <a:endParaRPr lang="en-US" altLang="ja-JP" dirty="0" smtClean="0"/>
              </a:p>
              <a:p>
                <a:pPr lvl="2" algn="l"/>
                <a:r>
                  <a:rPr lang="ja-JP" altLang="en-US" dirty="0" smtClean="0"/>
                  <a:t>観測データでは平均と分散が等しい</a:t>
                </a:r>
                <a:endParaRPr lang="en-US" altLang="ja-JP" dirty="0" smtClean="0"/>
              </a:p>
              <a:p>
                <a:pPr lvl="2" algn="l"/>
                <a:endParaRPr lang="en-US" altLang="ja-JP" dirty="0"/>
              </a:p>
              <a:p>
                <a:pPr lvl="1" algn="l"/>
                <a:endParaRPr lang="en-US" altLang="ja-JP" dirty="0" smtClean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5" t="-14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 </a:t>
            </a:r>
            <a:r>
              <a:rPr kumimoji="1" lang="ja-JP" altLang="en-US" dirty="0" smtClean="0"/>
              <a:t>ポアソン分布のパラメータ</a:t>
            </a:r>
            <a:r>
              <a:rPr kumimoji="1" lang="en-US" altLang="ja-JP" dirty="0" smtClean="0"/>
              <a:t>―</a:t>
            </a:r>
            <a:r>
              <a:rPr kumimoji="1" lang="ja-JP" altLang="en-US" dirty="0" err="1" smtClean="0"/>
              <a:t>の最尤</a:t>
            </a:r>
            <a:r>
              <a:rPr kumimoji="1" lang="ja-JP" altLang="en-US" dirty="0" smtClean="0"/>
              <a:t>推定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最尤推定（</a:t>
            </a:r>
            <a:r>
              <a:rPr kumimoji="1" lang="en-US" altLang="ja-JP" dirty="0" smtClean="0"/>
              <a:t>Maximum Likelihood Estimation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尤度：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ある</a:t>
            </a:r>
            <a:r>
              <a:rPr lang="en-US" altLang="ja-JP" dirty="0" smtClean="0"/>
              <a:t>λ</a:t>
            </a:r>
            <a:r>
              <a:rPr lang="ja-JP" altLang="en-US" dirty="0" smtClean="0"/>
              <a:t>の値をけってしたときに全ての個体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についての</a:t>
            </a:r>
            <a:r>
              <a:rPr lang="en-US" altLang="ja-JP" i="1" dirty="0" smtClean="0"/>
              <a:t>p(</a:t>
            </a:r>
            <a:r>
              <a:rPr lang="en-US" altLang="ja-JP" i="1" dirty="0" err="1" smtClean="0"/>
              <a:t>y|λ</a:t>
            </a:r>
            <a:r>
              <a:rPr lang="en-US" altLang="ja-JP" i="1" dirty="0" smtClean="0"/>
              <a:t>)</a:t>
            </a:r>
            <a:r>
              <a:rPr lang="ja-JP" altLang="en-US" dirty="0" smtClean="0"/>
              <a:t>の積</a:t>
            </a:r>
            <a:endParaRPr lang="en-US" altLang="ja-JP" dirty="0" smtClean="0"/>
          </a:p>
          <a:p>
            <a:pPr lvl="2"/>
            <a:r>
              <a:rPr lang="en-US" altLang="ja-JP" i="1" dirty="0" smtClean="0"/>
              <a:t>L(λ) = </a:t>
            </a:r>
            <a:r>
              <a:rPr lang="en-US" altLang="ja-JP" dirty="0" smtClean="0"/>
              <a:t>Π </a:t>
            </a:r>
            <a:r>
              <a:rPr lang="en-US" altLang="ja-JP" i="1" dirty="0"/>
              <a:t>p(</a:t>
            </a:r>
            <a:r>
              <a:rPr lang="en-US" altLang="ja-JP" i="1" dirty="0" err="1"/>
              <a:t>y|λ</a:t>
            </a:r>
            <a:r>
              <a:rPr lang="en-US" altLang="ja-JP" i="1" dirty="0" smtClean="0"/>
              <a:t>) = </a:t>
            </a:r>
            <a:r>
              <a:rPr lang="en-US" altLang="ja-JP" dirty="0" smtClean="0"/>
              <a:t>Π </a:t>
            </a:r>
            <a:r>
              <a:rPr lang="en-US" altLang="ja-JP" i="1" dirty="0" err="1"/>
              <a:t>λ</a:t>
            </a:r>
            <a:r>
              <a:rPr lang="en-US" altLang="ja-JP" i="1" baseline="30000" dirty="0" err="1"/>
              <a:t>y</a:t>
            </a:r>
            <a:r>
              <a:rPr lang="en-US" altLang="ja-JP" i="1" baseline="30000" dirty="0"/>
              <a:t> </a:t>
            </a:r>
            <a:r>
              <a:rPr lang="en-US" altLang="ja-JP" i="1" dirty="0" err="1"/>
              <a:t>exp</a:t>
            </a:r>
            <a:r>
              <a:rPr lang="en-US" altLang="ja-JP" i="1" dirty="0"/>
              <a:t> (-λ) / y</a:t>
            </a:r>
            <a:r>
              <a:rPr lang="en-US" altLang="ja-JP" i="1" dirty="0" smtClean="0"/>
              <a:t>! </a:t>
            </a:r>
            <a:r>
              <a:rPr lang="en-US" altLang="ja-JP" baseline="-25000" dirty="0"/>
              <a:t>*Π</a:t>
            </a:r>
            <a:r>
              <a:rPr lang="ja-JP" altLang="en-US" baseline="-25000" dirty="0"/>
              <a:t>：パイという</a:t>
            </a:r>
            <a:r>
              <a:rPr lang="en-US" altLang="ja-JP" i="1" baseline="-25000" dirty="0"/>
              <a:t> </a:t>
            </a:r>
            <a:endParaRPr lang="en-US" altLang="ja-JP" baseline="-25000" dirty="0" smtClean="0"/>
          </a:p>
          <a:p>
            <a:pPr lvl="2"/>
            <a:r>
              <a:rPr lang="ja-JP" altLang="en-US" dirty="0" smtClean="0"/>
              <a:t>尤度関数 </a:t>
            </a:r>
            <a:r>
              <a:rPr lang="en-US" altLang="ja-JP" dirty="0" smtClean="0"/>
              <a:t>L (λ) </a:t>
            </a:r>
            <a:r>
              <a:rPr lang="ja-JP" altLang="en-US" dirty="0" smtClean="0"/>
              <a:t>は扱いづらいので，対数尤度関数（</a:t>
            </a:r>
            <a:r>
              <a:rPr lang="en-US" altLang="ja-JP" dirty="0" smtClean="0"/>
              <a:t>Log Likelihood Function</a:t>
            </a:r>
            <a:r>
              <a:rPr lang="ja-JP" altLang="en-US" dirty="0" smtClean="0"/>
              <a:t>）を使って，パラメーターを最尤推定する</a:t>
            </a:r>
            <a:endParaRPr lang="en-US" altLang="ja-JP" dirty="0" smtClean="0"/>
          </a:p>
          <a:p>
            <a:pPr lvl="2"/>
            <a:r>
              <a:rPr lang="en-US" altLang="ja-JP" i="1" dirty="0"/>
              <a:t>l</a:t>
            </a:r>
            <a:r>
              <a:rPr lang="en-US" altLang="ja-JP" i="1" dirty="0" smtClean="0"/>
              <a:t>og L(λ)</a:t>
            </a:r>
            <a:r>
              <a:rPr lang="en-US" altLang="ja-JP" dirty="0" smtClean="0"/>
              <a:t> = </a:t>
            </a:r>
            <a:r>
              <a:rPr lang="en-US" altLang="ja-JP" i="1" dirty="0" smtClean="0"/>
              <a:t>Σ (</a:t>
            </a:r>
            <a:r>
              <a:rPr lang="en-US" altLang="ja-JP" i="1" dirty="0" err="1" smtClean="0"/>
              <a:t>y</a:t>
            </a:r>
            <a:r>
              <a:rPr lang="en-US" altLang="ja-JP" i="1" baseline="-25000" dirty="0" err="1" smtClean="0"/>
              <a:t>i</a:t>
            </a:r>
            <a:r>
              <a:rPr lang="en-US" altLang="ja-JP" i="1" dirty="0"/>
              <a:t> </a:t>
            </a:r>
            <a:r>
              <a:rPr lang="en-US" altLang="ja-JP" i="1" dirty="0" smtClean="0"/>
              <a:t>log λ – λ – Σ log k) </a:t>
            </a:r>
          </a:p>
          <a:p>
            <a:pPr lvl="2"/>
            <a:endParaRPr lang="en-US" altLang="ja-JP" i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02290" y="3432132"/>
            <a:ext cx="7584510" cy="154070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a</a:t>
            </a:r>
            <a:endParaRPr kumimoji="1" lang="ja-JP" altLang="en-US" sz="1200" dirty="0">
              <a:solidFill>
                <a:schemeClr val="tx1"/>
              </a:solidFill>
              <a:latin typeface="EYInterstate Light" panose="02000506000000020004" pitchFamily="2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EYInterstate Light" panose="02000506000000020004" pitchFamily="2" charset="0"/>
              </a:rPr>
              <a:t>R</a:t>
            </a:r>
            <a:r>
              <a:rPr kumimoji="1" lang="ja-JP" altLang="en-US" dirty="0" smtClean="0">
                <a:latin typeface="EYInterstate Light" panose="02000506000000020004" pitchFamily="2" charset="0"/>
              </a:rPr>
              <a:t>と</a:t>
            </a:r>
            <a:r>
              <a:rPr kumimoji="1" lang="en-US" altLang="ja-JP" dirty="0" err="1" smtClean="0">
                <a:latin typeface="EYInterstate Light" panose="02000506000000020004" pitchFamily="2" charset="0"/>
              </a:rPr>
              <a:t>WinBUGS</a:t>
            </a:r>
            <a:r>
              <a:rPr kumimoji="1" lang="ja-JP" altLang="en-US" dirty="0" smtClean="0">
                <a:latin typeface="EYInterstate Light" panose="02000506000000020004" pitchFamily="2" charset="0"/>
              </a:rPr>
              <a:t>のコードは，以下のページを参照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en-US" altLang="ja-JP" dirty="0">
                <a:latin typeface="EYInterstate Light" panose="02000506000000020004" pitchFamily="2" charset="0"/>
                <a:hlinkClick r:id="rId2"/>
              </a:rPr>
              <a:t>http://hosho.ees.hokudai.ac.jp/~</a:t>
            </a:r>
            <a:r>
              <a:rPr lang="en-US" altLang="ja-JP" dirty="0" smtClean="0">
                <a:latin typeface="EYInterstate Light" panose="02000506000000020004" pitchFamily="2" charset="0"/>
                <a:hlinkClick r:id="rId2"/>
              </a:rPr>
              <a:t>kubo/ce/IwanamiBook.html</a:t>
            </a:r>
            <a:endParaRPr lang="en-US" altLang="ja-JP" dirty="0" smtClean="0">
              <a:latin typeface="EYInterstate Light" panose="02000506000000020004" pitchFamily="2" charset="0"/>
            </a:endParaRPr>
          </a:p>
          <a:p>
            <a:pPr lvl="1"/>
            <a:endParaRPr lang="en-US" altLang="ja-JP" dirty="0" smtClean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1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データを理解するために統計モデルを作る</a:t>
            </a:r>
            <a:endParaRPr lang="en-US" altLang="ja-JP" dirty="0" smtClean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2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確</a:t>
            </a:r>
            <a:r>
              <a:rPr lang="ja-JP" altLang="en-US" dirty="0">
                <a:latin typeface="EYInterstate Light" panose="02000506000000020004" pitchFamily="2" charset="0"/>
              </a:rPr>
              <a:t>率</a:t>
            </a:r>
            <a:r>
              <a:rPr lang="ja-JP" altLang="en-US" dirty="0" smtClean="0">
                <a:latin typeface="EYInterstate Light" panose="02000506000000020004" pitchFamily="2" charset="0"/>
              </a:rPr>
              <a:t>分布と統計モデルの最尤推定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3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一般化線形モデル</a:t>
            </a:r>
            <a:r>
              <a:rPr lang="en-US" altLang="ja-JP" dirty="0" smtClean="0">
                <a:latin typeface="EYInterstate Light" panose="02000506000000020004" pitchFamily="2" charset="0"/>
              </a:rPr>
              <a:t>(GLM) – </a:t>
            </a:r>
            <a:r>
              <a:rPr lang="ja-JP" altLang="en-US" dirty="0" smtClean="0">
                <a:latin typeface="EYInterstate Light" panose="02000506000000020004" pitchFamily="2" charset="0"/>
              </a:rPr>
              <a:t>ポアソン回帰 </a:t>
            </a:r>
            <a:r>
              <a:rPr lang="en-US" altLang="ja-JP" dirty="0" smtClean="0">
                <a:latin typeface="EYInterstate Light" panose="02000506000000020004" pitchFamily="2" charset="0"/>
              </a:rPr>
              <a:t>- 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4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GLM</a:t>
            </a:r>
            <a:r>
              <a:rPr lang="ja-JP" altLang="en-US" dirty="0" smtClean="0">
                <a:latin typeface="EYInterstate Light" panose="02000506000000020004" pitchFamily="2" charset="0"/>
              </a:rPr>
              <a:t>のモデル選択 </a:t>
            </a:r>
            <a:r>
              <a:rPr lang="en-US" altLang="ja-JP" dirty="0" smtClean="0">
                <a:latin typeface="EYInterstate Light" panose="02000506000000020004" pitchFamily="2" charset="0"/>
              </a:rPr>
              <a:t>– AIC</a:t>
            </a:r>
            <a:r>
              <a:rPr lang="ja-JP" altLang="en-US" dirty="0" smtClean="0">
                <a:latin typeface="EYInterstate Light" panose="02000506000000020004" pitchFamily="2" charset="0"/>
              </a:rPr>
              <a:t>とモデルの予測精度 </a:t>
            </a:r>
            <a:r>
              <a:rPr lang="en-US" altLang="ja-JP" dirty="0" smtClean="0">
                <a:latin typeface="EYInterstate Light" panose="02000506000000020004" pitchFamily="2" charset="0"/>
              </a:rPr>
              <a:t>- 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5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GLM</a:t>
            </a:r>
            <a:r>
              <a:rPr lang="ja-JP" altLang="en-US" dirty="0" err="1" smtClean="0">
                <a:latin typeface="EYInterstate Light" panose="02000506000000020004" pitchFamily="2" charset="0"/>
              </a:rPr>
              <a:t>の尤</a:t>
            </a:r>
            <a:r>
              <a:rPr lang="ja-JP" altLang="en-US" dirty="0" smtClean="0">
                <a:latin typeface="EYInterstate Light" panose="02000506000000020004" pitchFamily="2" charset="0"/>
              </a:rPr>
              <a:t>度比検定と検定の非対称性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6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GLM</a:t>
            </a:r>
            <a:r>
              <a:rPr lang="ja-JP" altLang="en-US" dirty="0" smtClean="0">
                <a:latin typeface="EYInterstate Light" panose="02000506000000020004" pitchFamily="2" charset="0"/>
              </a:rPr>
              <a:t>の応用範囲をひろげる </a:t>
            </a:r>
            <a:r>
              <a:rPr lang="en-US" altLang="ja-JP" dirty="0" smtClean="0">
                <a:latin typeface="EYInterstate Light" panose="02000506000000020004" pitchFamily="2" charset="0"/>
              </a:rPr>
              <a:t>– </a:t>
            </a:r>
            <a:r>
              <a:rPr lang="ja-JP" altLang="en-US" dirty="0" smtClean="0">
                <a:latin typeface="EYInterstate Light" panose="02000506000000020004" pitchFamily="2" charset="0"/>
              </a:rPr>
              <a:t>ロジスティック回帰 </a:t>
            </a:r>
            <a:r>
              <a:rPr lang="en-US" altLang="ja-JP" dirty="0" smtClean="0">
                <a:latin typeface="EYInterstate Light" panose="02000506000000020004" pitchFamily="2" charset="0"/>
              </a:rPr>
              <a:t>- 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7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一般化線形混合モデル（</a:t>
            </a:r>
            <a:r>
              <a:rPr lang="en-US" altLang="ja-JP" dirty="0" smtClean="0">
                <a:latin typeface="EYInterstate Light" panose="02000506000000020004" pitchFamily="2" charset="0"/>
              </a:rPr>
              <a:t>GLMM</a:t>
            </a:r>
            <a:r>
              <a:rPr lang="ja-JP" altLang="en-US" dirty="0" smtClean="0">
                <a:latin typeface="EYInterstate Light" panose="02000506000000020004" pitchFamily="2" charset="0"/>
              </a:rPr>
              <a:t>） </a:t>
            </a:r>
            <a:r>
              <a:rPr lang="en-US" altLang="ja-JP" dirty="0" smtClean="0">
                <a:latin typeface="EYInterstate Light" panose="02000506000000020004" pitchFamily="2" charset="0"/>
              </a:rPr>
              <a:t>- </a:t>
            </a:r>
            <a:r>
              <a:rPr lang="ja-JP" altLang="en-US" dirty="0" smtClean="0">
                <a:latin typeface="EYInterstate Light" panose="02000506000000020004" pitchFamily="2" charset="0"/>
              </a:rPr>
              <a:t>個体差のモデリング </a:t>
            </a:r>
            <a:r>
              <a:rPr lang="en-US" altLang="ja-JP" dirty="0" smtClean="0">
                <a:latin typeface="EYInterstate Light" panose="02000506000000020004" pitchFamily="2" charset="0"/>
              </a:rPr>
              <a:t>- 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8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MCMC</a:t>
            </a:r>
            <a:r>
              <a:rPr lang="ja-JP" altLang="en-US" dirty="0" smtClean="0">
                <a:latin typeface="EYInterstate Light" panose="02000506000000020004" pitchFamily="2" charset="0"/>
              </a:rPr>
              <a:t>とベイズ統計モデル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 smtClean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9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GLM</a:t>
            </a:r>
            <a:r>
              <a:rPr lang="ja-JP" altLang="en-US" dirty="0" smtClean="0">
                <a:latin typeface="EYInterstate Light" panose="02000506000000020004" pitchFamily="2" charset="0"/>
              </a:rPr>
              <a:t>のベイズモデル化と事後分布の推定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10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階層ベイズモデル </a:t>
            </a:r>
            <a:r>
              <a:rPr lang="en-US" altLang="ja-JP" dirty="0" smtClean="0">
                <a:latin typeface="EYInterstate Light" panose="02000506000000020004" pitchFamily="2" charset="0"/>
              </a:rPr>
              <a:t>– GLMM</a:t>
            </a:r>
            <a:r>
              <a:rPr lang="ja-JP" altLang="en-US" dirty="0" smtClean="0">
                <a:latin typeface="EYInterstate Light" panose="02000506000000020004" pitchFamily="2" charset="0"/>
              </a:rPr>
              <a:t>のベイズモデル化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r>
              <a:rPr lang="ja-JP" altLang="en-US" dirty="0">
                <a:latin typeface="EYInterstate Light" panose="02000506000000020004" pitchFamily="2" charset="0"/>
              </a:rPr>
              <a:t>第</a:t>
            </a:r>
            <a:r>
              <a:rPr lang="en-US" altLang="ja-JP" dirty="0" smtClean="0">
                <a:latin typeface="EYInterstate Light" panose="02000506000000020004" pitchFamily="2" charset="0"/>
              </a:rPr>
              <a:t>11</a:t>
            </a:r>
            <a:r>
              <a:rPr lang="ja-JP" altLang="en-US" dirty="0" smtClean="0">
                <a:latin typeface="EYInterstate Light" panose="02000506000000020004" pitchFamily="2" charset="0"/>
              </a:rPr>
              <a:t>章</a:t>
            </a:r>
            <a:r>
              <a:rPr lang="en-US" altLang="ja-JP" dirty="0" smtClean="0">
                <a:latin typeface="EYInterstate Light" panose="02000506000000020004" pitchFamily="2" charset="0"/>
              </a:rPr>
              <a:t>: </a:t>
            </a:r>
            <a:r>
              <a:rPr lang="ja-JP" altLang="en-US" dirty="0" smtClean="0">
                <a:latin typeface="EYInterstate Light" panose="02000506000000020004" pitchFamily="2" charset="0"/>
              </a:rPr>
              <a:t>空間構造のある階層ベイズモデル</a:t>
            </a:r>
            <a:endParaRPr lang="en-US" altLang="ja-JP" dirty="0">
              <a:latin typeface="EYInterstate Light" panose="02000506000000020004" pitchFamily="2" charset="0"/>
            </a:endParaRPr>
          </a:p>
          <a:p>
            <a:pPr lvl="1"/>
            <a:endParaRPr kumimoji="1" lang="en-US" altLang="ja-JP" dirty="0" smtClean="0">
              <a:latin typeface="EYInterstate Light" panose="02000506000000020004" pitchFamily="2" charset="0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5474911" y="2279799"/>
            <a:ext cx="3642479" cy="3182325"/>
            <a:chOff x="5474911" y="1522547"/>
            <a:chExt cx="3642479" cy="318232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757988" y="1522547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2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7920050" y="2124836"/>
              <a:ext cx="657225" cy="699238"/>
              <a:chOff x="6934200" y="2124836"/>
              <a:chExt cx="657225" cy="69923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6934200" y="2124836"/>
                <a:ext cx="657225" cy="193899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第</a:t>
                </a:r>
                <a:r>
                  <a:rPr kumimoji="1" lang="en-US" altLang="ja-JP" sz="1200" dirty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4</a:t>
                </a: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章</a:t>
                </a: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6934200" y="2630175"/>
                <a:ext cx="657225" cy="193899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第</a:t>
                </a:r>
                <a:r>
                  <a:rPr kumimoji="1" lang="en-US" altLang="ja-JP" sz="1200" dirty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5</a:t>
                </a: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章</a:t>
                </a:r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5905501" y="3010662"/>
              <a:ext cx="657225" cy="699238"/>
              <a:chOff x="6934200" y="2124836"/>
              <a:chExt cx="657225" cy="699238"/>
            </a:xfrm>
          </p:grpSpPr>
          <p:sp>
            <p:nvSpPr>
              <p:cNvPr id="12" name="テキスト ボックス 11"/>
              <p:cNvSpPr txBox="1"/>
              <p:nvPr/>
            </p:nvSpPr>
            <p:spPr>
              <a:xfrm>
                <a:off x="6934200" y="2124836"/>
                <a:ext cx="657225" cy="193899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第</a:t>
                </a:r>
                <a:r>
                  <a:rPr kumimoji="1" lang="en-US" altLang="ja-JP" sz="1200" dirty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8</a:t>
                </a: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章</a:t>
                </a:r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6934200" y="2630175"/>
                <a:ext cx="657225" cy="193899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第</a:t>
                </a:r>
                <a:r>
                  <a:rPr kumimoji="1" lang="en-US" altLang="ja-JP" sz="1200" dirty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9</a:t>
                </a:r>
                <a:r>
                  <a:rPr kumimoji="1" lang="ja-JP" altLang="en-US" sz="1200" dirty="0" smtClean="0">
                    <a:solidFill>
                      <a:schemeClr val="bg1"/>
                    </a:solidFill>
                    <a:latin typeface="EYInterstate Light" panose="02000506000000020004" pitchFamily="2" charset="0"/>
                    <a:ea typeface="ＭＳ Ｐゴシック" panose="020B0600070205080204" pitchFamily="50" charset="-128"/>
                  </a:rPr>
                  <a:t>章</a:t>
                </a: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6934200" y="2124836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3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934200" y="3235101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7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934200" y="2630175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6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cxnSp>
          <p:nvCxnSpPr>
            <p:cNvPr id="21" name="曲線コネクタ 20"/>
            <p:cNvCxnSpPr>
              <a:stCxn id="15" idx="0"/>
              <a:endCxn id="5" idx="0"/>
            </p:cNvCxnSpPr>
            <p:nvPr/>
          </p:nvCxnSpPr>
          <p:spPr>
            <a:xfrm rot="5400000" flipH="1" flipV="1">
              <a:off x="7755738" y="1631911"/>
              <a:ext cx="12700" cy="985850"/>
            </a:xfrm>
            <a:prstGeom prst="curvedConnector3">
              <a:avLst>
                <a:gd name="adj1" fmla="val 1800000"/>
              </a:avLst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" idx="2"/>
              <a:endCxn id="15" idx="0"/>
            </p:cNvCxnSpPr>
            <p:nvPr/>
          </p:nvCxnSpPr>
          <p:spPr>
            <a:xfrm>
              <a:off x="7086601" y="1716446"/>
              <a:ext cx="176212" cy="4083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5" idx="2"/>
              <a:endCxn id="6" idx="0"/>
            </p:cNvCxnSpPr>
            <p:nvPr/>
          </p:nvCxnSpPr>
          <p:spPr>
            <a:xfrm>
              <a:off x="8248663" y="2318735"/>
              <a:ext cx="0" cy="31144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15" idx="2"/>
              <a:endCxn id="17" idx="0"/>
            </p:cNvCxnSpPr>
            <p:nvPr/>
          </p:nvCxnSpPr>
          <p:spPr>
            <a:xfrm>
              <a:off x="7262813" y="2318735"/>
              <a:ext cx="0" cy="31144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17" idx="2"/>
              <a:endCxn id="16" idx="0"/>
            </p:cNvCxnSpPr>
            <p:nvPr/>
          </p:nvCxnSpPr>
          <p:spPr>
            <a:xfrm>
              <a:off x="7262813" y="2824074"/>
              <a:ext cx="0" cy="411027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6934199" y="3840027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10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105654" y="4442316"/>
              <a:ext cx="657225" cy="193899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第</a:t>
              </a:r>
              <a:r>
                <a:rPr kumimoji="1" lang="en-US" altLang="ja-JP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11</a:t>
              </a:r>
              <a:r>
                <a:rPr kumimoji="1" lang="ja-JP" altLang="en-US" sz="12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章</a:t>
              </a:r>
            </a:p>
          </p:txBody>
        </p:sp>
        <p:cxnSp>
          <p:nvCxnSpPr>
            <p:cNvPr id="39" name="直線矢印コネクタ 38"/>
            <p:cNvCxnSpPr>
              <a:stCxn id="16" idx="2"/>
              <a:endCxn id="36" idx="0"/>
            </p:cNvCxnSpPr>
            <p:nvPr/>
          </p:nvCxnSpPr>
          <p:spPr>
            <a:xfrm flipH="1">
              <a:off x="7262812" y="3429000"/>
              <a:ext cx="1" cy="411027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6" idx="2"/>
              <a:endCxn id="37" idx="0"/>
            </p:cNvCxnSpPr>
            <p:nvPr/>
          </p:nvCxnSpPr>
          <p:spPr>
            <a:xfrm>
              <a:off x="7262812" y="4033926"/>
              <a:ext cx="171455" cy="40839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4" idx="2"/>
              <a:endCxn id="12" idx="0"/>
            </p:cNvCxnSpPr>
            <p:nvPr/>
          </p:nvCxnSpPr>
          <p:spPr>
            <a:xfrm rot="5400000">
              <a:off x="6013250" y="1937311"/>
              <a:ext cx="1294216" cy="852487"/>
            </a:xfrm>
            <a:prstGeom prst="curvedConnector3">
              <a:avLst>
                <a:gd name="adj1" fmla="val 322"/>
              </a:avLst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12" idx="2"/>
              <a:endCxn id="13" idx="0"/>
            </p:cNvCxnSpPr>
            <p:nvPr/>
          </p:nvCxnSpPr>
          <p:spPr>
            <a:xfrm>
              <a:off x="6234114" y="3204561"/>
              <a:ext cx="0" cy="311440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曲線コネクタ 51"/>
            <p:cNvCxnSpPr>
              <a:stCxn id="13" idx="2"/>
              <a:endCxn id="36" idx="1"/>
            </p:cNvCxnSpPr>
            <p:nvPr/>
          </p:nvCxnSpPr>
          <p:spPr>
            <a:xfrm rot="16200000" flipH="1">
              <a:off x="6470618" y="3473395"/>
              <a:ext cx="227077" cy="700085"/>
            </a:xfrm>
            <a:prstGeom prst="curvedConnector2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/>
            <p:cNvSpPr txBox="1"/>
            <p:nvPr/>
          </p:nvSpPr>
          <p:spPr>
            <a:xfrm>
              <a:off x="7207257" y="1726793"/>
              <a:ext cx="1808156" cy="16773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ポアソン分布が分かった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7359656" y="3450839"/>
              <a:ext cx="1217619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個体差・場所差の統計モデリングが分かった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359657" y="2293541"/>
              <a:ext cx="712794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ポアソン回帰が分かった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7359657" y="2822179"/>
              <a:ext cx="712794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色々</a:t>
              </a: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な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GLM</a:t>
              </a: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7502526" y="4033926"/>
              <a:ext cx="788984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階層事前分布が分かった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742254" y="4389993"/>
              <a:ext cx="1101704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空間構造のある階層事前分布とは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?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60" name="曲線コネクタ 59"/>
            <p:cNvCxnSpPr>
              <a:stCxn id="17" idx="1"/>
              <a:endCxn id="12" idx="3"/>
            </p:cNvCxnSpPr>
            <p:nvPr/>
          </p:nvCxnSpPr>
          <p:spPr>
            <a:xfrm rot="10800000" flipV="1">
              <a:off x="6562726" y="2727124"/>
              <a:ext cx="371474" cy="380487"/>
            </a:xfrm>
            <a:prstGeom prst="curvedConnector3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506249" y="2230538"/>
              <a:ext cx="794535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最尤推定法が分かった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6316668" y="2482928"/>
              <a:ext cx="741358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二項分布が分かった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474911" y="2942874"/>
              <a:ext cx="794535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MCMC</a:t>
              </a: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が</a:t>
              </a:r>
              <a:endParaRPr kumimoji="1" lang="en-US" altLang="ja-JP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6071009" y="3937468"/>
              <a:ext cx="794535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事前分布が</a:t>
              </a:r>
              <a:endParaRPr kumimoji="1" lang="en-US" altLang="ja-JP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6071008" y="4275524"/>
              <a:ext cx="794535" cy="42934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複数パラメーターの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MCMC</a:t>
              </a: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が分かった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!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8081561" y="2795989"/>
              <a:ext cx="1035829" cy="167738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検定ってエラいの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? 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8333192" y="2293540"/>
              <a:ext cx="682222" cy="298543"/>
            </a:xfrm>
            <a:prstGeom prst="rect">
              <a:avLst/>
            </a:prstGeom>
            <a:noFill/>
          </p:spPr>
          <p:txBody>
            <a:bodyPr wrap="square" lIns="0" tIns="36576" rIns="0" bIns="0" rtlCol="0">
              <a:spAutoFit/>
            </a:bodyPr>
            <a:lstStyle/>
            <a:p>
              <a:pPr>
                <a:lnSpc>
                  <a:spcPct val="85000"/>
                </a:lnSpc>
                <a:buClr>
                  <a:schemeClr val="accent2"/>
                </a:buClr>
                <a:buSzPct val="70000"/>
              </a:pPr>
              <a:r>
                <a:rPr kumimoji="1" lang="ja-JP" altLang="en-US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良いモデルとは</a:t>
              </a:r>
              <a:r>
                <a:rPr kumimoji="1" lang="en-US" altLang="ja-JP" sz="1000" dirty="0" smtClean="0">
                  <a:solidFill>
                    <a:schemeClr val="bg1"/>
                  </a:solidFill>
                  <a:latin typeface="EYInterstate Light" panose="02000506000000020004" pitchFamily="2" charset="0"/>
                  <a:ea typeface="ＭＳ Ｐゴシック" panose="020B0600070205080204" pitchFamily="50" charset="-128"/>
                </a:rPr>
                <a:t>?</a:t>
              </a:r>
              <a:endParaRPr kumimoji="1" lang="ja-JP" altLang="en-US" sz="10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2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データを理解するために統計モデルを作る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5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 </a:t>
            </a:r>
            <a:r>
              <a:rPr kumimoji="1" lang="ja-JP" altLang="en-US" dirty="0" smtClean="0"/>
              <a:t>統計モデル：なぜ「統計」な「モデル」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6725" y="1433513"/>
            <a:ext cx="8229600" cy="4698977"/>
          </a:xfrm>
        </p:spPr>
        <p:txBody>
          <a:bodyPr/>
          <a:lstStyle/>
          <a:p>
            <a:r>
              <a:rPr kumimoji="1" lang="ja-JP" altLang="en-US" dirty="0" smtClean="0"/>
              <a:t>統計モデル（</a:t>
            </a:r>
            <a:r>
              <a:rPr kumimoji="1" lang="en-US" altLang="ja-JP" dirty="0" smtClean="0"/>
              <a:t>Statistical </a:t>
            </a:r>
            <a:r>
              <a:rPr kumimoji="1" lang="en-US" altLang="ja-JP" dirty="0" err="1" smtClean="0"/>
              <a:t>Mdel</a:t>
            </a:r>
            <a:r>
              <a:rPr kumimoji="1" lang="ja-JP" altLang="en-US" dirty="0" smtClean="0"/>
              <a:t>）は，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観察によってデータ化された現象を説明するために作られる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確率分布が基本的な部品であり，これはデータに見られるばらつきを表現する手段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データとモデルを対応づける手続きが準備されていて，モデルがデータにどれぐらい良くあてはまっているかを定量的に評価できる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385888" y="3028950"/>
            <a:ext cx="671512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自然が持つ情報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973512" y="3707606"/>
            <a:ext cx="1200150" cy="92868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観測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データ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ストライプ矢印 6"/>
          <p:cNvSpPr/>
          <p:nvPr/>
        </p:nvSpPr>
        <p:spPr>
          <a:xfrm>
            <a:off x="2515393" y="3900486"/>
            <a:ext cx="1000125" cy="542925"/>
          </a:xfrm>
          <a:prstGeom prst="striped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ストライプ矢印 7"/>
          <p:cNvSpPr/>
          <p:nvPr/>
        </p:nvSpPr>
        <p:spPr>
          <a:xfrm>
            <a:off x="5631656" y="3900485"/>
            <a:ext cx="1000125" cy="542925"/>
          </a:xfrm>
          <a:prstGeom prst="stripedRightArrow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058025" y="4086219"/>
            <a:ext cx="142875" cy="114303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7248521" y="3979063"/>
            <a:ext cx="952500" cy="3000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推定結果</a:t>
            </a:r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5655467" y="4557750"/>
            <a:ext cx="1402557" cy="3000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データ解析</a:t>
            </a: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統計モデリング</a:t>
            </a:r>
            <a:endParaRPr lang="ja-JP" altLang="en-US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631656" y="3111591"/>
            <a:ext cx="2083594" cy="424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段階の情報喪失</a:t>
            </a:r>
            <a:r>
              <a:rPr lang="en-US" altLang="ja-JP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100" dirty="0" smtClean="0"/>
              <a:t>データ解析により統計モデルをあてはめ・情報の整理</a:t>
            </a:r>
            <a:endParaRPr lang="ja-JP" altLang="en-US" dirty="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515391" y="3111591"/>
            <a:ext cx="1870872" cy="424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段階の情報喪失：</a:t>
            </a: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100" dirty="0" smtClean="0"/>
              <a:t>観測・実験による情報収集で，観測データに変換</a:t>
            </a:r>
            <a:endParaRPr lang="ja-JP" altLang="en-US" sz="11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2515392" y="4560131"/>
            <a:ext cx="1402557" cy="8548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野外調査</a:t>
            </a: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野外実験</a:t>
            </a:r>
            <a:endParaRPr lang="en-US" altLang="ja-JP" dirty="0" smtClean="0"/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 smtClean="0"/>
              <a:t>室内実験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47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 </a:t>
            </a:r>
            <a:r>
              <a:rPr kumimoji="1" lang="ja-JP" altLang="en-US" dirty="0" smtClean="0"/>
              <a:t>一般化線形モデルの導入とベイズ的拡張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一般化線形モデル（</a:t>
            </a:r>
            <a:r>
              <a:rPr kumimoji="1" lang="en-US" altLang="ja-JP" dirty="0" smtClean="0"/>
              <a:t>Generalized Liner Model, GLM</a:t>
            </a:r>
            <a:r>
              <a:rPr kumimoji="1" lang="ja-JP" altLang="en-US" dirty="0" smtClean="0"/>
              <a:t>）とよばれるクラスの統計モデル，及びそのベイズ化によるモデルの拡張を取り扱う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ローチャート: 論理積ゲート 4"/>
          <p:cNvSpPr/>
          <p:nvPr/>
        </p:nvSpPr>
        <p:spPr>
          <a:xfrm rot="16200000">
            <a:off x="2957513" y="1352554"/>
            <a:ext cx="3300412" cy="6338887"/>
          </a:xfrm>
          <a:prstGeom prst="flowChartDelay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フローチャート: 論理積ゲート 5"/>
          <p:cNvSpPr/>
          <p:nvPr/>
        </p:nvSpPr>
        <p:spPr>
          <a:xfrm rot="16200000">
            <a:off x="5262563" y="3652842"/>
            <a:ext cx="1914525" cy="3114675"/>
          </a:xfrm>
          <a:prstGeom prst="flowChartDelay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57932" y="4707738"/>
            <a:ext cx="952500" cy="4452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最小二乗法</a:t>
            </a:r>
            <a:r>
              <a:rPr lang="en-US" altLang="ja-JP" dirty="0" smtClean="0"/>
              <a:t>(OLS)</a:t>
            </a:r>
            <a:endParaRPr lang="ja-JP" altLang="en-US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743575" y="5513361"/>
            <a:ext cx="952500" cy="3000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/>
              <a:t>線形モデル</a:t>
            </a:r>
            <a:endParaRPr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276600" y="4014792"/>
            <a:ext cx="1595437" cy="53816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一般化線形モデル</a:t>
            </a:r>
            <a:endParaRPr lang="en-US" altLang="ja-JP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dirty="0"/>
              <a:t>【</a:t>
            </a:r>
            <a:r>
              <a:rPr lang="en-US" altLang="ja-JP" dirty="0" smtClean="0"/>
              <a:t>3-6</a:t>
            </a:r>
            <a:r>
              <a:rPr lang="ja-JP" altLang="en-US" dirty="0" smtClean="0"/>
              <a:t>章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491291" y="3892541"/>
            <a:ext cx="952500" cy="3000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最尤推定法</a:t>
            </a:r>
            <a:endParaRPr lang="en-US" altLang="ja-JP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dirty="0"/>
              <a:t>【</a:t>
            </a:r>
            <a:r>
              <a:rPr lang="en-US" altLang="ja-JP" dirty="0" smtClean="0"/>
              <a:t>2</a:t>
            </a:r>
            <a:r>
              <a:rPr lang="ja-JP" altLang="en-US" dirty="0" smtClean="0"/>
              <a:t>章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cxnSp>
        <p:nvCxnSpPr>
          <p:cNvPr id="12" name="曲線コネクタ 11"/>
          <p:cNvCxnSpPr>
            <a:stCxn id="8" idx="1"/>
            <a:endCxn id="9" idx="2"/>
          </p:cNvCxnSpPr>
          <p:nvPr/>
        </p:nvCxnSpPr>
        <p:spPr>
          <a:xfrm rot="10800000">
            <a:off x="4074319" y="4552954"/>
            <a:ext cx="1669256" cy="1110426"/>
          </a:xfrm>
          <a:prstGeom prst="curved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025254" y="3115466"/>
            <a:ext cx="1595437" cy="4873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一般化線形混合</a:t>
            </a:r>
            <a:endParaRPr lang="en-US" altLang="ja-JP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モデル</a:t>
            </a:r>
            <a:r>
              <a:rPr lang="en-US" altLang="ja-JP" dirty="0" smtClean="0"/>
              <a:t>【7</a:t>
            </a:r>
            <a:r>
              <a:rPr lang="ja-JP" altLang="en-US" dirty="0" smtClean="0"/>
              <a:t>章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6205544" y="2764625"/>
            <a:ext cx="2009775" cy="5365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ja-JP" dirty="0" smtClean="0"/>
              <a:t>MCMC</a:t>
            </a:r>
            <a:r>
              <a:rPr lang="ja-JP" altLang="en-US" dirty="0" smtClean="0"/>
              <a:t>による事後分布</a:t>
            </a:r>
            <a:endParaRPr lang="en-US" altLang="ja-JP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の推定</a:t>
            </a:r>
            <a:r>
              <a:rPr lang="en-US" altLang="ja-JP" dirty="0" smtClean="0"/>
              <a:t>【8-9</a:t>
            </a:r>
            <a:r>
              <a:rPr lang="ja-JP" altLang="en-US" dirty="0" smtClean="0"/>
              <a:t>章</a:t>
            </a:r>
            <a:r>
              <a:rPr lang="en-US" altLang="ja-JP" dirty="0" smtClean="0"/>
              <a:t>】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773907" y="2264518"/>
            <a:ext cx="1595437" cy="4873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階層ベイズモデル</a:t>
            </a:r>
            <a:endParaRPr lang="en-US" altLang="ja-JP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ja-JP" dirty="0"/>
              <a:t>【</a:t>
            </a:r>
            <a:r>
              <a:rPr lang="en-US" altLang="ja-JP" dirty="0" smtClean="0"/>
              <a:t>10-11</a:t>
            </a:r>
            <a:r>
              <a:rPr lang="ja-JP" altLang="en-US" dirty="0" smtClean="0"/>
              <a:t>章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cxnSp>
        <p:nvCxnSpPr>
          <p:cNvPr id="18" name="曲線コネクタ 17"/>
          <p:cNvCxnSpPr>
            <a:stCxn id="9" idx="1"/>
            <a:endCxn id="13" idx="2"/>
          </p:cNvCxnSpPr>
          <p:nvPr/>
        </p:nvCxnSpPr>
        <p:spPr>
          <a:xfrm rot="10800000">
            <a:off x="2822974" y="3602817"/>
            <a:ext cx="453627" cy="681057"/>
          </a:xfrm>
          <a:prstGeom prst="curved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13" idx="1"/>
            <a:endCxn id="16" idx="2"/>
          </p:cNvCxnSpPr>
          <p:nvPr/>
        </p:nvCxnSpPr>
        <p:spPr>
          <a:xfrm rot="10800000">
            <a:off x="1571626" y="2751869"/>
            <a:ext cx="453628" cy="607273"/>
          </a:xfrm>
          <a:prstGeom prst="curved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6824668" y="2369278"/>
            <a:ext cx="1238248" cy="3207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推定計算方法</a:t>
            </a:r>
            <a:endParaRPr lang="ja-JP" altLang="en-US" dirty="0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3822502" y="2183173"/>
            <a:ext cx="1570433" cy="32071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ja-JP" altLang="en-US" dirty="0" smtClean="0"/>
              <a:t>線形モデルの発展</a:t>
            </a:r>
            <a:endParaRPr lang="ja-JP" altLang="en-US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2613424" y="4833896"/>
            <a:ext cx="1612504" cy="5365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ja-JP" altLang="en-US" dirty="0"/>
              <a:t>正規</a:t>
            </a:r>
            <a:r>
              <a:rPr lang="ja-JP" altLang="en-US" dirty="0" smtClean="0"/>
              <a:t>分布以外の確率分布を扱いたい</a:t>
            </a:r>
            <a:endParaRPr lang="en-US" altLang="ja-JP" dirty="0" smtClean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1255512" y="3775086"/>
            <a:ext cx="1612504" cy="5365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ja-JP" altLang="en-US" dirty="0" smtClean="0"/>
              <a:t>個体差・場所さといったランダム効果を扱いたい</a:t>
            </a:r>
            <a:endParaRPr lang="en-US" altLang="ja-JP" dirty="0" smtClean="0"/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237925" y="3042394"/>
            <a:ext cx="1612504" cy="53658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56616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1pPr>
            <a:lvl2pPr marL="713232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2pPr>
            <a:lvl3pPr marL="1069848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3pPr>
            <a:lvl4pPr marL="1426464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4pPr>
            <a:lvl5pPr marL="1783080" indent="-356616" algn="just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kumimoji="1" sz="1400" kern="1200" baseline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ja-JP" altLang="en-US" dirty="0" smtClean="0"/>
              <a:t>もっと自由で現実的な統計モデリングを</a:t>
            </a:r>
            <a:r>
              <a:rPr lang="en-US" altLang="ja-JP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6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一般化線形モデルの導入とベイズ的拡張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616"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章：</a:t>
            </a:r>
            <a:r>
              <a:rPr lang="ja-JP" altLang="en-US" dirty="0"/>
              <a:t>確率分布と統計モデルの最尤</a:t>
            </a:r>
            <a:r>
              <a:rPr lang="ja-JP" altLang="en-US" dirty="0" smtClean="0"/>
              <a:t>推定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統計モデルの主要部品である</a:t>
            </a:r>
            <a:r>
              <a:rPr kumimoji="1" lang="ja-JP" altLang="en-US" b="1" dirty="0" smtClean="0"/>
              <a:t>確率分布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Probability Distribution</a:t>
            </a:r>
            <a:r>
              <a:rPr kumimoji="1" lang="ja-JP" altLang="en-US" dirty="0" smtClean="0"/>
              <a:t>）を概観し，</a:t>
            </a:r>
            <a:r>
              <a:rPr kumimoji="1" lang="ja-JP" altLang="en-US" b="1" dirty="0" smtClean="0"/>
              <a:t>ポアソン分布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Poisson Distribution</a:t>
            </a:r>
            <a:r>
              <a:rPr kumimoji="1" lang="ja-JP" altLang="en-US" dirty="0" smtClean="0"/>
              <a:t>）をカウントデータを表現するために適用．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また，統計モデルをデータにあてはめて</a:t>
            </a:r>
            <a:r>
              <a:rPr kumimoji="1" lang="en-US" altLang="ja-JP" dirty="0" smtClean="0"/>
              <a:t>parameter</a:t>
            </a:r>
            <a:r>
              <a:rPr lang="ja-JP" altLang="en-US" dirty="0" smtClean="0"/>
              <a:t>の推定値を得る，</a:t>
            </a:r>
            <a:r>
              <a:rPr lang="ja-JP" altLang="en-US" b="1" dirty="0" smtClean="0"/>
              <a:t>最尤推定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Maximum Likelihood Estimation</a:t>
            </a:r>
            <a:r>
              <a:rPr lang="ja-JP" altLang="en-US" dirty="0" smtClean="0"/>
              <a:t>）を説明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章</a:t>
            </a:r>
            <a:r>
              <a:rPr lang="en-US" altLang="ja-JP" dirty="0"/>
              <a:t>: </a:t>
            </a:r>
            <a:r>
              <a:rPr lang="ja-JP" altLang="en-US" dirty="0"/>
              <a:t>一般化線形モデル</a:t>
            </a:r>
            <a:r>
              <a:rPr lang="en-US" altLang="ja-JP" dirty="0"/>
              <a:t>(GLM) – </a:t>
            </a:r>
            <a:r>
              <a:rPr lang="ja-JP" altLang="en-US" dirty="0"/>
              <a:t>ポアソン回帰 </a:t>
            </a:r>
            <a:r>
              <a:rPr lang="en-US" altLang="ja-JP" dirty="0"/>
              <a:t>- </a:t>
            </a:r>
          </a:p>
          <a:p>
            <a:pPr lvl="1"/>
            <a:r>
              <a:rPr lang="ja-JP" altLang="en-US" dirty="0" smtClean="0"/>
              <a:t>ポアソン回帰で使う</a:t>
            </a:r>
            <a:r>
              <a:rPr lang="en-US" altLang="ja-JP" b="1" dirty="0" smtClean="0"/>
              <a:t>GLM</a:t>
            </a:r>
            <a:r>
              <a:rPr lang="ja-JP" altLang="en-US" dirty="0" smtClean="0"/>
              <a:t>の詳細を説明し，ポアソン分布・リンク関数・線形予測子を組み合わせて統計モデルを構築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/>
              <a:t>章</a:t>
            </a:r>
            <a:r>
              <a:rPr lang="en-US" altLang="ja-JP" dirty="0"/>
              <a:t>: GLM</a:t>
            </a:r>
            <a:r>
              <a:rPr lang="ja-JP" altLang="en-US" dirty="0"/>
              <a:t>のモデル選択 </a:t>
            </a:r>
            <a:r>
              <a:rPr lang="en-US" altLang="ja-JP" dirty="0"/>
              <a:t>– AIC</a:t>
            </a:r>
            <a:r>
              <a:rPr lang="ja-JP" altLang="en-US" dirty="0"/>
              <a:t>とモデルの予測精度 </a:t>
            </a:r>
            <a:r>
              <a:rPr lang="en-US" altLang="ja-JP" dirty="0"/>
              <a:t>- </a:t>
            </a:r>
          </a:p>
          <a:p>
            <a:pPr lvl="1"/>
            <a:r>
              <a:rPr lang="ja-JP" altLang="en-US" dirty="0" smtClean="0"/>
              <a:t>モデルの精度（良し悪し）を判断する方法として，</a:t>
            </a:r>
            <a:r>
              <a:rPr lang="en-US" altLang="ja-JP" b="1" dirty="0" smtClean="0"/>
              <a:t>AIC</a:t>
            </a:r>
            <a:r>
              <a:rPr lang="ja-JP" altLang="en-US" dirty="0" smtClean="0"/>
              <a:t>統計量を使ったモデル選択</a:t>
            </a:r>
            <a:r>
              <a:rPr lang="en-US" altLang="ja-JP" dirty="0" smtClean="0"/>
              <a:t>(model selection)</a:t>
            </a:r>
            <a:r>
              <a:rPr lang="ja-JP" altLang="en-US" dirty="0" smtClean="0"/>
              <a:t>の考え方を導入．</a:t>
            </a:r>
            <a:r>
              <a:rPr lang="en-US" altLang="ja-JP" dirty="0" smtClean="0"/>
              <a:t>AIC</a:t>
            </a:r>
            <a:r>
              <a:rPr lang="ja-JP" altLang="en-US" dirty="0" smtClean="0"/>
              <a:t>は，手元のデータのあてはまりではなく，次に得られるデータをうまく予測できるかでモデルの良さを評価する指標．</a:t>
            </a:r>
            <a:endParaRPr lang="en-US" altLang="ja-JP" dirty="0" smtClean="0"/>
          </a:p>
          <a:p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章</a:t>
            </a:r>
            <a:r>
              <a:rPr lang="en-US" altLang="ja-JP" dirty="0"/>
              <a:t>: GLM</a:t>
            </a:r>
            <a:r>
              <a:rPr lang="ja-JP" altLang="en-US" dirty="0" err="1"/>
              <a:t>の尤</a:t>
            </a:r>
            <a:r>
              <a:rPr lang="ja-JP" altLang="en-US" dirty="0"/>
              <a:t>度比検定と検定の非対称性</a:t>
            </a:r>
            <a:endParaRPr lang="en-US" altLang="ja-JP" dirty="0"/>
          </a:p>
          <a:p>
            <a:pPr lvl="1"/>
            <a:r>
              <a:rPr lang="ja-JP" altLang="en-US" dirty="0" smtClean="0"/>
              <a:t>観測データのあてはまりの良さである最大対数尤度（</a:t>
            </a:r>
            <a:r>
              <a:rPr lang="en-US" altLang="ja-JP" dirty="0" smtClean="0"/>
              <a:t>Maximum Log Likelihood</a:t>
            </a:r>
            <a:r>
              <a:rPr lang="ja-JP" altLang="en-US" dirty="0" smtClean="0"/>
              <a:t>）と，モデル間の最大尤度を比較する尤度比検定（</a:t>
            </a:r>
            <a:r>
              <a:rPr lang="en-US" altLang="ja-JP" dirty="0" smtClean="0"/>
              <a:t>Likelihood Ratio Test</a:t>
            </a:r>
            <a:r>
              <a:rPr lang="ja-JP" altLang="en-US" dirty="0" smtClean="0"/>
              <a:t>）を導入．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3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一般化線形モデルの導入とベイズ的拡張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6</a:t>
            </a:r>
            <a:r>
              <a:rPr lang="ja-JP" altLang="en-US" dirty="0"/>
              <a:t>章</a:t>
            </a:r>
            <a:r>
              <a:rPr lang="en-US" altLang="ja-JP" dirty="0"/>
              <a:t>: GLM</a:t>
            </a:r>
            <a:r>
              <a:rPr lang="ja-JP" altLang="en-US" dirty="0"/>
              <a:t>の応用範囲をひろげる </a:t>
            </a:r>
            <a:r>
              <a:rPr lang="en-US" altLang="ja-JP" dirty="0"/>
              <a:t>– </a:t>
            </a:r>
            <a:r>
              <a:rPr lang="ja-JP" altLang="en-US" dirty="0"/>
              <a:t>ロジスティック回帰 </a:t>
            </a:r>
            <a:r>
              <a:rPr lang="en-US" altLang="ja-JP" dirty="0"/>
              <a:t>- </a:t>
            </a:r>
          </a:p>
          <a:p>
            <a:pPr lvl="1"/>
            <a:r>
              <a:rPr lang="ja-JP" altLang="en-US" dirty="0" smtClean="0"/>
              <a:t>二項分布・正規分布・ガンマ分布を使った</a:t>
            </a:r>
            <a:r>
              <a:rPr lang="en-US" altLang="ja-JP" dirty="0" smtClean="0"/>
              <a:t>GLM</a:t>
            </a:r>
            <a:r>
              <a:rPr lang="ja-JP" altLang="en-US" dirty="0" smtClean="0"/>
              <a:t>を導入し，ロジスティック回帰，</a:t>
            </a:r>
            <a:r>
              <a:rPr lang="en-US" altLang="ja-JP" dirty="0" smtClean="0"/>
              <a:t>GLM</a:t>
            </a:r>
            <a:r>
              <a:rPr lang="ja-JP" altLang="en-US" dirty="0" smtClean="0"/>
              <a:t>のオフセット項を使ったモデリングを説明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7</a:t>
            </a:r>
            <a:r>
              <a:rPr lang="ja-JP" altLang="en-US" dirty="0"/>
              <a:t>章</a:t>
            </a:r>
            <a:r>
              <a:rPr lang="en-US" altLang="ja-JP" dirty="0"/>
              <a:t>: </a:t>
            </a:r>
            <a:r>
              <a:rPr lang="ja-JP" altLang="en-US" dirty="0"/>
              <a:t>一般化線形混合モデル（</a:t>
            </a:r>
            <a:r>
              <a:rPr lang="en-US" altLang="ja-JP" dirty="0"/>
              <a:t>GLMM</a:t>
            </a:r>
            <a:r>
              <a:rPr lang="ja-JP" altLang="en-US" dirty="0"/>
              <a:t>） </a:t>
            </a:r>
            <a:r>
              <a:rPr lang="en-US" altLang="ja-JP" dirty="0"/>
              <a:t>- </a:t>
            </a:r>
            <a:r>
              <a:rPr lang="ja-JP" altLang="en-US" dirty="0"/>
              <a:t>個体差のモデリング </a:t>
            </a:r>
            <a:r>
              <a:rPr lang="en-US" altLang="ja-JP" dirty="0" smtClean="0"/>
              <a:t>–</a:t>
            </a:r>
          </a:p>
          <a:p>
            <a:pPr lvl="1"/>
            <a:r>
              <a:rPr lang="en-US" altLang="ja-JP" dirty="0" smtClean="0"/>
              <a:t>GLM</a:t>
            </a:r>
            <a:r>
              <a:rPr lang="ja-JP" altLang="en-US" dirty="0" smtClean="0"/>
              <a:t>を</a:t>
            </a:r>
            <a:r>
              <a:rPr lang="en-US" altLang="ja-JP" dirty="0" smtClean="0"/>
              <a:t>GLMM</a:t>
            </a:r>
            <a:r>
              <a:rPr lang="ja-JP" altLang="en-US" dirty="0" smtClean="0"/>
              <a:t>に拡張して，固定効果・ランダム効果（</a:t>
            </a:r>
            <a:r>
              <a:rPr lang="ja-JP" altLang="en-US" dirty="0"/>
              <a:t>個体差・</a:t>
            </a:r>
            <a:r>
              <a:rPr lang="ja-JP" altLang="en-US" dirty="0" smtClean="0"/>
              <a:t>場所等</a:t>
            </a:r>
            <a:r>
              <a:rPr lang="ja-JP" altLang="en-US" dirty="0"/>
              <a:t>を</a:t>
            </a:r>
            <a:r>
              <a:rPr lang="ja-JP" altLang="en-US" dirty="0" smtClean="0"/>
              <a:t>表現を組みこむ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8</a:t>
            </a:r>
            <a:r>
              <a:rPr lang="ja-JP" altLang="en-US" dirty="0"/>
              <a:t>章</a:t>
            </a:r>
            <a:r>
              <a:rPr lang="en-US" altLang="ja-JP" dirty="0"/>
              <a:t>: MCMC</a:t>
            </a:r>
            <a:r>
              <a:rPr lang="ja-JP" altLang="en-US" dirty="0"/>
              <a:t>とベイズ統計</a:t>
            </a:r>
            <a:r>
              <a:rPr lang="ja-JP" altLang="en-US" dirty="0" smtClean="0"/>
              <a:t>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マルコフ連鎖モンテカルロ法</a:t>
            </a:r>
            <a:r>
              <a:rPr lang="en-US" altLang="ja-JP" dirty="0" smtClean="0"/>
              <a:t>(MCMC)</a:t>
            </a:r>
            <a:r>
              <a:rPr lang="ja-JP" altLang="en-US" dirty="0" smtClean="0"/>
              <a:t>を導入し，ベイズ統計モデリングを概観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9</a:t>
            </a:r>
            <a:r>
              <a:rPr lang="ja-JP" altLang="en-US" dirty="0" smtClean="0"/>
              <a:t>章</a:t>
            </a:r>
            <a:r>
              <a:rPr lang="en-US" altLang="ja-JP" dirty="0" smtClean="0"/>
              <a:t>: </a:t>
            </a:r>
            <a:r>
              <a:rPr lang="en-US" altLang="ja-JP" dirty="0"/>
              <a:t>GLM</a:t>
            </a:r>
            <a:r>
              <a:rPr lang="ja-JP" altLang="en-US" dirty="0"/>
              <a:t>のベイズモデル化と事後分布の</a:t>
            </a:r>
            <a:r>
              <a:rPr lang="ja-JP" altLang="en-US" dirty="0" smtClean="0"/>
              <a:t>推定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GLM</a:t>
            </a:r>
            <a:r>
              <a:rPr lang="ja-JP" altLang="en-US" dirty="0" smtClean="0"/>
              <a:t>をベイズモデル化し，汎用性のある</a:t>
            </a:r>
            <a:r>
              <a:rPr lang="en-US" altLang="ja-JP" dirty="0" smtClean="0"/>
              <a:t>MCMC</a:t>
            </a:r>
            <a:r>
              <a:rPr lang="ja-JP" altLang="en-US" dirty="0" smtClean="0"/>
              <a:t>サンプルソフトウェアを使用して複数のパラメータを推定する方法を説明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章</a:t>
            </a:r>
            <a:r>
              <a:rPr lang="en-US" altLang="ja-JP" dirty="0"/>
              <a:t>: </a:t>
            </a:r>
            <a:r>
              <a:rPr lang="ja-JP" altLang="en-US" dirty="0"/>
              <a:t>階層ベイズモデル </a:t>
            </a:r>
            <a:r>
              <a:rPr lang="en-US" altLang="ja-JP" dirty="0"/>
              <a:t>– GLMM</a:t>
            </a:r>
            <a:r>
              <a:rPr lang="ja-JP" altLang="en-US" dirty="0"/>
              <a:t>の</a:t>
            </a:r>
            <a:r>
              <a:rPr lang="ja-JP" altLang="en-US" dirty="0" smtClean="0"/>
              <a:t>ベイズモデル化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GLMM</a:t>
            </a:r>
            <a:r>
              <a:rPr lang="ja-JP" altLang="en-US" dirty="0" smtClean="0"/>
              <a:t>をベイズモデル化した階層ベイズモデル（</a:t>
            </a:r>
            <a:r>
              <a:rPr lang="en-US" altLang="ja-JP" dirty="0" smtClean="0"/>
              <a:t>Hierarchical Bayesian Model</a:t>
            </a:r>
            <a:r>
              <a:rPr lang="ja-JP" altLang="en-US" dirty="0" smtClean="0"/>
              <a:t>）について説明し，個体差や場所といった「局所的な」パラメータの扱い方を検討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11</a:t>
            </a:r>
            <a:r>
              <a:rPr lang="ja-JP" altLang="en-US" dirty="0"/>
              <a:t>章</a:t>
            </a:r>
            <a:r>
              <a:rPr lang="en-US" altLang="ja-JP" dirty="0"/>
              <a:t>: </a:t>
            </a:r>
            <a:r>
              <a:rPr lang="ja-JP" altLang="en-US" dirty="0"/>
              <a:t>空間構造のある階層</a:t>
            </a:r>
            <a:r>
              <a:rPr lang="ja-JP" altLang="en-US" dirty="0" smtClean="0"/>
              <a:t>ベイズモデル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階層ベイズモデルの応用例として，空間構造を考慮した統計モデルを照会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9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確率分布と統計モデルの最尤推定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1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31284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2.2. </a:t>
            </a:r>
            <a:r>
              <a:rPr kumimoji="1" lang="ja-JP" altLang="en-US" dirty="0" smtClean="0"/>
              <a:t>データと確率分布の対応関係をながめる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1" y="2857714"/>
            <a:ext cx="5752381" cy="3342857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統計モデリングでは、確率分布を用いることで，ばらつきのある事象・現象を記述できる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Y</a:t>
            </a:r>
            <a:r>
              <a:rPr lang="es-ES" altLang="ja-JP" dirty="0" smtClean="0"/>
              <a:t> </a:t>
            </a:r>
            <a:r>
              <a:rPr lang="es-ES" altLang="ja-JP" dirty="0"/>
              <a:t>&lt;- 0:9</a:t>
            </a:r>
          </a:p>
          <a:p>
            <a:pPr lvl="1"/>
            <a:r>
              <a:rPr lang="es-ES" altLang="ja-JP" dirty="0" err="1"/>
              <a:t>prob</a:t>
            </a:r>
            <a:r>
              <a:rPr lang="es-ES" altLang="ja-JP" dirty="0"/>
              <a:t> &lt;- </a:t>
            </a:r>
            <a:r>
              <a:rPr lang="es-ES" altLang="ja-JP" dirty="0" err="1"/>
              <a:t>dpois</a:t>
            </a:r>
            <a:r>
              <a:rPr lang="es-ES" altLang="ja-JP" dirty="0"/>
              <a:t>(y, lambda = 3.56)</a:t>
            </a:r>
          </a:p>
          <a:p>
            <a:pPr lvl="1"/>
            <a:r>
              <a:rPr lang="es-ES" altLang="ja-JP" dirty="0" err="1"/>
              <a:t>plot</a:t>
            </a:r>
            <a:r>
              <a:rPr lang="es-ES" altLang="ja-JP" dirty="0"/>
              <a:t>(</a:t>
            </a:r>
            <a:r>
              <a:rPr lang="es-ES" altLang="ja-JP" dirty="0" err="1"/>
              <a:t>y,prob,type</a:t>
            </a:r>
            <a:r>
              <a:rPr lang="es-ES" altLang="ja-JP" dirty="0"/>
              <a:t> = "b", </a:t>
            </a:r>
            <a:r>
              <a:rPr lang="es-ES" altLang="ja-JP" dirty="0" err="1"/>
              <a:t>lty</a:t>
            </a:r>
            <a:r>
              <a:rPr lang="es-ES" altLang="ja-JP" dirty="0"/>
              <a:t>=2)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19514" y="1676288"/>
            <a:ext cx="4870461" cy="149887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Y</a:t>
            </a:r>
            <a:r>
              <a:rPr kumimoji="1" lang="ja-JP" altLang="en-US" sz="1400" dirty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に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0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から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9</a:t>
            </a:r>
            <a:r>
              <a:rPr kumimoji="1" lang="ja-JP" altLang="en-US" sz="1400" dirty="0" err="1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までの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数値を格納</a:t>
            </a:r>
            <a:endParaRPr kumimoji="1" lang="en-US" altLang="ja-JP" sz="1400" dirty="0" smtClean="0">
              <a:solidFill>
                <a:schemeClr val="bg1"/>
              </a:solidFill>
              <a:latin typeface="EYInterstate Light" panose="02000506000000020004" pitchFamily="2" charset="0"/>
              <a:ea typeface="ＭＳ Ｐゴシック" panose="020B0600070205080204" pitchFamily="50" charset="-128"/>
            </a:endParaRPr>
          </a:p>
          <a:p>
            <a:pPr marL="356616" indent="-356616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kumimoji="1" lang="en-US" altLang="ja-JP" sz="1400" dirty="0" err="1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Prob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オブジェクトに「ある個体の種子数が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y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個ある確率」格納</a:t>
            </a:r>
            <a:endParaRPr kumimoji="1" lang="en-US" altLang="ja-JP" sz="1400" dirty="0" smtClean="0">
              <a:solidFill>
                <a:schemeClr val="bg1"/>
              </a:solidFill>
              <a:latin typeface="EYInterstate Light" panose="02000506000000020004" pitchFamily="2" charset="0"/>
              <a:ea typeface="ＭＳ Ｐゴシック" panose="020B0600070205080204" pitchFamily="50" charset="-128"/>
            </a:endParaRPr>
          </a:p>
          <a:p>
            <a:pPr marL="356616" indent="-356616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Plot()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関数：種子数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Y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と確率</a:t>
            </a:r>
            <a:r>
              <a:rPr kumimoji="1" lang="en-US" altLang="ja-JP" sz="1400" dirty="0" err="1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Prob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図示</a:t>
            </a:r>
            <a:endParaRPr kumimoji="1" lang="en-US" altLang="ja-JP" sz="1400" dirty="0" smtClean="0">
              <a:solidFill>
                <a:schemeClr val="bg1"/>
              </a:solidFill>
              <a:latin typeface="EYInterstate Light" panose="02000506000000020004" pitchFamily="2" charset="0"/>
              <a:ea typeface="ＭＳ Ｐゴシック" panose="020B0600070205080204" pitchFamily="50" charset="-128"/>
            </a:endParaRPr>
          </a:p>
          <a:p>
            <a:pPr marL="813816" lvl="1" indent="-356616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Type =“b”: 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丸と折線による図示</a:t>
            </a:r>
            <a:endParaRPr kumimoji="1" lang="en-US" altLang="ja-JP" sz="1400" dirty="0" smtClean="0">
              <a:solidFill>
                <a:schemeClr val="bg1"/>
              </a:solidFill>
              <a:latin typeface="EYInterstate Light" panose="02000506000000020004" pitchFamily="2" charset="0"/>
              <a:ea typeface="ＭＳ Ｐゴシック" panose="020B0600070205080204" pitchFamily="50" charset="-128"/>
            </a:endParaRPr>
          </a:p>
          <a:p>
            <a:pPr marL="813816" lvl="1" indent="-356616">
              <a:spcBef>
                <a:spcPts val="6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kumimoji="1" lang="en-US" altLang="ja-JP" sz="1400" dirty="0" err="1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lty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=2: 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EYInterstate Light" panose="02000506000000020004" pitchFamily="2" charset="0"/>
                <a:ea typeface="ＭＳ Ｐゴシック" panose="020B0600070205080204" pitchFamily="50" charset="-128"/>
              </a:rPr>
              <a:t>折線は破線</a:t>
            </a:r>
          </a:p>
        </p:txBody>
      </p:sp>
    </p:spTree>
    <p:extLst>
      <p:ext uri="{BB962C8B-B14F-4D97-AF65-F5344CB8AC3E}">
        <p14:creationId xmlns:p14="http://schemas.microsoft.com/office/powerpoint/2010/main" val="2229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light projection">
  <a:themeElements>
    <a:clrScheme name="EY light projection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EY dark print">
  <a:themeElements>
    <a:clrScheme name="EY dark print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4.xml><?xml version="1.0" encoding="utf-8"?>
<a:theme xmlns:a="http://schemas.openxmlformats.org/drawingml/2006/main" name="EY dark projection">
  <a:themeElements>
    <a:clrScheme name="EY dark projection">
      <a:dk1>
        <a:srgbClr val="FFFFFF"/>
      </a:dk1>
      <a:lt1>
        <a:srgbClr val="FFFFFF"/>
      </a:lt1>
      <a:dk2>
        <a:srgbClr val="333333"/>
      </a:dk2>
      <a:lt2>
        <a:srgbClr val="FFD200"/>
      </a:lt2>
      <a:accent1>
        <a:srgbClr val="808080"/>
      </a:accent1>
      <a:accent2>
        <a:srgbClr val="FFD2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baseline="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Japan Tax regular presentation 201611 Japanese</Template>
  <TotalTime>998</TotalTime>
  <Words>1294</Words>
  <Application>Microsoft Office PowerPoint</Application>
  <PresentationFormat>画面に合わせる (4:3)</PresentationFormat>
  <Paragraphs>137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Cambria Math</vt:lpstr>
      <vt:lpstr>EYInterstate Light</vt:lpstr>
      <vt:lpstr>EY regular presentation 2015 v1</vt:lpstr>
      <vt:lpstr>EY light projection</vt:lpstr>
      <vt:lpstr>EY dark print</vt:lpstr>
      <vt:lpstr>EY dark projection</vt:lpstr>
      <vt:lpstr>think-cell Slide</vt:lpstr>
      <vt:lpstr>データ解析のための統計モデリング入門 一般化線形モデル・階層ベイズモデル・MCMC</vt:lpstr>
      <vt:lpstr>はじめに</vt:lpstr>
      <vt:lpstr>1. データを理解するために統計モデルを作る</vt:lpstr>
      <vt:lpstr>1.1 統計モデル：なぜ「統計」な「モデル」?</vt:lpstr>
      <vt:lpstr>1.3 一般化線形モデルの導入とベイズ的拡張</vt:lpstr>
      <vt:lpstr>1.3 一般化線形モデルの導入とベイズ的拡張</vt:lpstr>
      <vt:lpstr>1.3 一般化線形モデルの導入とベイズ的拡張</vt:lpstr>
      <vt:lpstr>2. 確率分布と統計モデルの最尤推定</vt:lpstr>
      <vt:lpstr>2.2. データと確率分布の対応関係をながめる</vt:lpstr>
      <vt:lpstr>2.3 ポアソン分布とは何か</vt:lpstr>
      <vt:lpstr>2.4 ポアソン分布のパラメータ―の最尤推定</vt:lpstr>
    </vt:vector>
  </TitlesOfParts>
  <Company>Ernst &amp; Young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タイトル（30 pt.） タイトル（2行目）</dc:title>
  <dc:creator>EY Japan</dc:creator>
  <cp:keywords>global; PowerPoint; Templates; ribbon; Branding Zone; branding; brand; office</cp:keywords>
  <cp:lastModifiedBy>EY Japan</cp:lastModifiedBy>
  <cp:revision>108</cp:revision>
  <dcterms:created xsi:type="dcterms:W3CDTF">2017-08-27T14:12:29Z</dcterms:created>
  <dcterms:modified xsi:type="dcterms:W3CDTF">2017-09-11T00:52:55Z</dcterms:modified>
  <cp:contentStatus>Approved</cp:contentStatus>
</cp:coreProperties>
</file>