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9" r:id="rId3"/>
    <p:sldId id="260" r:id="rId4"/>
    <p:sldId id="257" r:id="rId5"/>
    <p:sldId id="258" r:id="rId6"/>
    <p:sldId id="263" r:id="rId7"/>
    <p:sldId id="276" r:id="rId8"/>
    <p:sldId id="264" r:id="rId9"/>
    <p:sldId id="265" r:id="rId10"/>
    <p:sldId id="266" r:id="rId11"/>
    <p:sldId id="267" r:id="rId12"/>
    <p:sldId id="268" r:id="rId13"/>
    <p:sldId id="269" r:id="rId14"/>
    <p:sldId id="270" r:id="rId15"/>
    <p:sldId id="273" r:id="rId16"/>
    <p:sldId id="278" r:id="rId17"/>
    <p:sldId id="279" r:id="rId18"/>
    <p:sldId id="280" r:id="rId19"/>
    <p:sldId id="281" r:id="rId20"/>
    <p:sldId id="283" r:id="rId21"/>
    <p:sldId id="282"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 id="296" r:id="rId35"/>
    <p:sldId id="299" r:id="rId36"/>
    <p:sldId id="297" r:id="rId37"/>
    <p:sldId id="30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84" y="-5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printerSettings" Target="printerSettings/printerSettings1.bin"/><Relationship Id="rId40" Type="http://schemas.openxmlformats.org/officeDocument/2006/relationships/presProps" Target="presProps.xml"/><Relationship Id="rId41" Type="http://schemas.openxmlformats.org/officeDocument/2006/relationships/viewProps" Target="viewProps.xml"/><Relationship Id="rId42" Type="http://schemas.openxmlformats.org/officeDocument/2006/relationships/theme" Target="theme/theme1.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3186953" y="268288"/>
            <a:ext cx="5669280" cy="3900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400" y="4208929"/>
            <a:ext cx="5458968" cy="1048684"/>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ja-JP" altLang="en-US" smtClean="0"/>
              <a:t>マスター タイトルの書式設定</a:t>
            </a:r>
            <a:endParaRPr/>
          </a:p>
        </p:txBody>
      </p:sp>
      <p:sp>
        <p:nvSpPr>
          <p:cNvPr id="3" name="Subtitle 2"/>
          <p:cNvSpPr>
            <a:spLocks noGrp="1"/>
          </p:cNvSpPr>
          <p:nvPr>
            <p:ph type="subTitle" idx="1"/>
          </p:nvPr>
        </p:nvSpPr>
        <p:spPr>
          <a:xfrm>
            <a:off x="3200400" y="5257800"/>
            <a:ext cx="5458968" cy="621792"/>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dirty="0"/>
          </a:p>
        </p:txBody>
      </p:sp>
      <p:sp>
        <p:nvSpPr>
          <p:cNvPr id="4" name="Date Placeholder 3"/>
          <p:cNvSpPr>
            <a:spLocks noGrp="1"/>
          </p:cNvSpPr>
          <p:nvPr>
            <p:ph type="dt" sz="half" idx="10"/>
          </p:nvPr>
        </p:nvSpPr>
        <p:spPr>
          <a:xfrm>
            <a:off x="3276600" y="390525"/>
            <a:ext cx="5504688" cy="365125"/>
          </a:xfrm>
        </p:spPr>
        <p:txBody>
          <a:bodyPr vert="horz" lIns="91440" tIns="45720" rIns="91440" bIns="45720" rtlCol="0" anchor="ctr"/>
          <a:lstStyle>
            <a:lvl1pPr marL="0" algn="r" defTabSz="914400" rtl="0" eaLnBrk="1" latinLnBrk="0" hangingPunct="1">
              <a:defRPr sz="2200" b="0" kern="1200" baseline="0">
                <a:solidFill>
                  <a:schemeClr val="bg1"/>
                </a:solidFill>
                <a:latin typeface="+mn-lt"/>
                <a:ea typeface="+mn-ea"/>
                <a:cs typeface="+mn-cs"/>
              </a:defRPr>
            </a:lvl1pPr>
          </a:lstStyle>
          <a:p>
            <a:fld id="{B1A24CD3-204F-4468-8EE4-28A6668D006A}" type="datetimeFigureOut">
              <a:rPr lang="en-US" smtClean="0"/>
              <a:t>17/08/02</a:t>
            </a:fld>
            <a:endParaRPr lang="en-US"/>
          </a:p>
        </p:txBody>
      </p:sp>
      <p:sp>
        <p:nvSpPr>
          <p:cNvPr id="5" name="Footer Placeholder 4"/>
          <p:cNvSpPr>
            <a:spLocks noGrp="1"/>
          </p:cNvSpPr>
          <p:nvPr>
            <p:ph type="ftr" sz="quarter" idx="11"/>
          </p:nvPr>
        </p:nvSpPr>
        <p:spPr>
          <a:xfrm>
            <a:off x="3218688" y="6356350"/>
            <a:ext cx="4736592" cy="365125"/>
          </a:xfrm>
        </p:spPr>
        <p:txBody>
          <a:bodyPr vert="horz" lIns="91440" tIns="45720" rIns="91440" bIns="45720" rtlCol="0" anchor="ctr"/>
          <a:lstStyle>
            <a:lvl1pPr marL="0" algn="l" defTabSz="914400" rtl="0" eaLnBrk="1" latinLnBrk="0" hangingPunct="1">
              <a:defRPr sz="1100" b="1" kern="1200">
                <a:solidFill>
                  <a:schemeClr val="tx2">
                    <a:lumMod val="60000"/>
                    <a:lumOff val="40000"/>
                  </a:schemeClr>
                </a:solidFill>
                <a:latin typeface="+mn-lt"/>
                <a:ea typeface="+mn-ea"/>
                <a:cs typeface="+mn-cs"/>
              </a:defRPr>
            </a:lvl1pPr>
          </a:lstStyle>
          <a:p>
            <a:endParaRPr lang="en-US"/>
          </a:p>
        </p:txBody>
      </p:sp>
      <p:sp>
        <p:nvSpPr>
          <p:cNvPr id="6" name="Slide Number Placeholder 5"/>
          <p:cNvSpPr>
            <a:spLocks noGrp="1"/>
          </p:cNvSpPr>
          <p:nvPr>
            <p:ph type="sldNum" sz="quarter" idx="12"/>
          </p:nvPr>
        </p:nvSpPr>
        <p:spPr>
          <a:xfrm>
            <a:off x="8256494"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つのコンテンツ">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ja-JP" altLang="en-US" smtClean="0"/>
              <a:t>マスター タイトルの書式設定</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17/08/02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10" name="Content Placeholder 2"/>
          <p:cNvSpPr>
            <a:spLocks noGrp="1"/>
          </p:cNvSpPr>
          <p:nvPr>
            <p:ph sz="half" idx="14"/>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4 つのコンテンツ">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ja-JP" altLang="en-US" smtClean="0"/>
              <a:t>マスター タイトルの書式設定</a:t>
            </a:r>
            <a:endParaRPr/>
          </a:p>
        </p:txBody>
      </p:sp>
      <p:sp>
        <p:nvSpPr>
          <p:cNvPr id="3" name="Content Placeholder 2"/>
          <p:cNvSpPr>
            <a:spLocks noGrp="1"/>
          </p:cNvSpPr>
          <p:nvPr>
            <p:ph sz="half" idx="1"/>
          </p:nvPr>
        </p:nvSpPr>
        <p:spPr>
          <a:xfrm>
            <a:off x="428244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17/08/02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28244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11" name="Content Placeholder 2"/>
          <p:cNvSpPr>
            <a:spLocks noGrp="1"/>
          </p:cNvSpPr>
          <p:nvPr>
            <p:ph sz="half" idx="14"/>
          </p:nvPr>
        </p:nvSpPr>
        <p:spPr>
          <a:xfrm>
            <a:off x="457200" y="2214562"/>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12" name="Content Placeholder 2"/>
          <p:cNvSpPr>
            <a:spLocks noGrp="1"/>
          </p:cNvSpPr>
          <p:nvPr>
            <p:ph sz="half" idx="15"/>
          </p:nvPr>
        </p:nvSpPr>
        <p:spPr>
          <a:xfrm>
            <a:off x="457200" y="4224973"/>
            <a:ext cx="3566160"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6" name="Rectangle 5"/>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Date Placeholder 2"/>
          <p:cNvSpPr>
            <a:spLocks noGrp="1"/>
          </p:cNvSpPr>
          <p:nvPr>
            <p:ph type="dt" sz="half" idx="10"/>
          </p:nvPr>
        </p:nvSpPr>
        <p:spPr/>
        <p:txBody>
          <a:bodyPr/>
          <a:lstStyle/>
          <a:p>
            <a:fld id="{B1A24CD3-204F-4468-8EE4-28A6668D006A}" type="datetimeFigureOut">
              <a:rPr lang="en-US" smtClean="0"/>
              <a:t>17/08/02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Rectangle 4"/>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B1A24CD3-204F-4468-8EE4-28A6668D006A}" type="datetimeFigureOut">
              <a:rPr lang="en-US" smtClean="0"/>
              <a:t>17/08/02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ja-JP" altLang="en-US" smtClean="0"/>
              <a:t>マスター タイトルの書式設定</a:t>
            </a:r>
            <a:endParaRPr/>
          </a:p>
        </p:txBody>
      </p:sp>
      <p:sp>
        <p:nvSpPr>
          <p:cNvPr id="3" name="Content Placeholder 2"/>
          <p:cNvSpPr>
            <a:spLocks noGrp="1"/>
          </p:cNvSpPr>
          <p:nvPr>
            <p:ph idx="1"/>
          </p:nvPr>
        </p:nvSpPr>
        <p:spPr>
          <a:xfrm>
            <a:off x="4762052" y="990600"/>
            <a:ext cx="3566160" cy="51355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1A24CD3-204F-4468-8EE4-28A6668D006A}" type="datetimeFigureOut">
              <a:rPr lang="en-US" smtClean="0"/>
              <a:t>17/08/02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タイトル付きの図">
    <p:spTree>
      <p:nvGrpSpPr>
        <p:cNvPr id="1" name=""/>
        <p:cNvGrpSpPr/>
        <p:nvPr/>
      </p:nvGrpSpPr>
      <p:grpSpPr>
        <a:xfrm>
          <a:off x="0" y="0"/>
          <a:ext cx="0" cy="0"/>
          <a:chOff x="0" y="0"/>
          <a:chExt cx="0" cy="0"/>
        </a:xfrm>
      </p:grpSpPr>
      <p:sp>
        <p:nvSpPr>
          <p:cNvPr id="8" name="Rectangle 7"/>
          <p:cNvSpPr/>
          <p:nvPr/>
        </p:nvSpPr>
        <p:spPr>
          <a:xfrm>
            <a:off x="4746811" y="268288"/>
            <a:ext cx="4114800"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95082"/>
            <a:ext cx="3566160" cy="1035424"/>
          </a:xfrm>
        </p:spPr>
        <p:txBody>
          <a:bodyPr anchor="b"/>
          <a:lstStyle>
            <a:lvl1pPr algn="l">
              <a:defRPr sz="2800" b="0"/>
            </a:lvl1pPr>
          </a:lstStyle>
          <a:p>
            <a:r>
              <a:rPr lang="ja-JP" altLang="en-US" smtClean="0"/>
              <a:t>マスター タイトルの書式設定</a:t>
            </a:r>
            <a:endParaRPr/>
          </a:p>
        </p:txBody>
      </p:sp>
      <p:sp>
        <p:nvSpPr>
          <p:cNvPr id="4" name="Text Placeholder 3"/>
          <p:cNvSpPr>
            <a:spLocks noGrp="1"/>
          </p:cNvSpPr>
          <p:nvPr>
            <p:ph type="body" sz="half" idx="2"/>
          </p:nvPr>
        </p:nvSpPr>
        <p:spPr>
          <a:xfrm>
            <a:off x="457199" y="2057400"/>
            <a:ext cx="3566160" cy="3657601"/>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161365" y="6124014"/>
            <a:ext cx="1752600" cy="365125"/>
          </a:xfrm>
        </p:spPr>
        <p:txBody>
          <a:bodyPr/>
          <a:lstStyle>
            <a:lvl1pPr algn="l">
              <a:defRPr/>
            </a:lvl1pPr>
          </a:lstStyle>
          <a:p>
            <a:fld id="{B1A24CD3-204F-4468-8EE4-28A6668D006A}" type="datetimeFigureOut">
              <a:rPr lang="en-US" smtClean="0"/>
              <a:t>17/08/02</a:t>
            </a:fld>
            <a:endParaRPr lang="en-US"/>
          </a:p>
        </p:txBody>
      </p:sp>
      <p:sp>
        <p:nvSpPr>
          <p:cNvPr id="6" name="Footer Placeholder 5"/>
          <p:cNvSpPr>
            <a:spLocks noGrp="1"/>
          </p:cNvSpPr>
          <p:nvPr>
            <p:ph type="ftr" sz="quarter" idx="11"/>
          </p:nvPr>
        </p:nvSpPr>
        <p:spPr>
          <a:xfrm>
            <a:off x="174812" y="6356350"/>
            <a:ext cx="3863788" cy="365125"/>
          </a:xfrm>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9"/>
          <p:cNvSpPr>
            <a:spLocks noGrp="1"/>
          </p:cNvSpPr>
          <p:nvPr>
            <p:ph type="pic" sz="quarter" idx="13"/>
          </p:nvPr>
        </p:nvSpPr>
        <p:spPr>
          <a:xfrm>
            <a:off x="4760258" y="990600"/>
            <a:ext cx="4096512" cy="5611813"/>
          </a:xfrm>
        </p:spPr>
        <p:txBody>
          <a:bodyPr/>
          <a:lstStyle>
            <a:lvl1pPr>
              <a:buNone/>
              <a:defRPr/>
            </a:lvl1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タイトルの上に図">
    <p:spTree>
      <p:nvGrpSpPr>
        <p:cNvPr id="1" name=""/>
        <p:cNvGrpSpPr/>
        <p:nvPr/>
      </p:nvGrpSpPr>
      <p:grpSpPr>
        <a:xfrm>
          <a:off x="0" y="0"/>
          <a:ext cx="0" cy="0"/>
          <a:chOff x="0" y="0"/>
          <a:chExt cx="0" cy="0"/>
        </a:xfrm>
      </p:grpSpPr>
      <p:sp>
        <p:nvSpPr>
          <p:cNvPr id="8" name="Rectangle 7"/>
          <p:cNvSpPr/>
          <p:nvPr/>
        </p:nvSpPr>
        <p:spPr>
          <a:xfrm>
            <a:off x="7216775" y="268288"/>
            <a:ext cx="1639457"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ja-JP" altLang="en-US" smtClean="0"/>
              <a:t>マスター タイトルの書式設定</a:t>
            </a:r>
            <a:endParaRPr/>
          </a:p>
        </p:txBody>
      </p:sp>
      <p:sp>
        <p:nvSpPr>
          <p:cNvPr id="3" name="Picture Placeholder 2"/>
          <p:cNvSpPr>
            <a:spLocks noGrp="1"/>
          </p:cNvSpPr>
          <p:nvPr>
            <p:ph type="pic" idx="1"/>
          </p:nvPr>
        </p:nvSpPr>
        <p:spPr>
          <a:xfrm>
            <a:off x="269874" y="268288"/>
            <a:ext cx="6858000"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1A24CD3-204F-4468-8EE4-28A6668D006A}" type="datetimeFigureOut">
              <a:rPr lang="en-US" smtClean="0"/>
              <a:t>17/08/02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タイトル付き 4 つの図">
    <p:spTree>
      <p:nvGrpSpPr>
        <p:cNvPr id="1" name=""/>
        <p:cNvGrpSpPr/>
        <p:nvPr/>
      </p:nvGrpSpPr>
      <p:grpSpPr>
        <a:xfrm>
          <a:off x="0" y="0"/>
          <a:ext cx="0" cy="0"/>
          <a:chOff x="0" y="0"/>
          <a:chExt cx="0" cy="0"/>
        </a:xfrm>
      </p:grpSpPr>
      <p:sp>
        <p:nvSpPr>
          <p:cNvPr id="8" name="Rectangle 7"/>
          <p:cNvSpPr/>
          <p:nvPr/>
        </p:nvSpPr>
        <p:spPr>
          <a:xfrm>
            <a:off x="8135471" y="268288"/>
            <a:ext cx="720761" cy="36393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8788" y="4267200"/>
            <a:ext cx="6477000" cy="566738"/>
          </a:xfrm>
        </p:spPr>
        <p:txBody>
          <a:bodyPr anchor="b"/>
          <a:lstStyle>
            <a:lvl1pPr algn="l">
              <a:defRPr sz="2800" b="0"/>
            </a:lvl1pPr>
          </a:lstStyle>
          <a:p>
            <a:r>
              <a:rPr lang="ja-JP" altLang="en-US" smtClean="0"/>
              <a:t>マスター タイトルの書式設定</a:t>
            </a:r>
            <a:endParaRPr/>
          </a:p>
        </p:txBody>
      </p:sp>
      <p:sp>
        <p:nvSpPr>
          <p:cNvPr id="3" name="Picture Placeholder 2"/>
          <p:cNvSpPr>
            <a:spLocks noGrp="1"/>
          </p:cNvSpPr>
          <p:nvPr>
            <p:ph type="pic" idx="1"/>
          </p:nvPr>
        </p:nvSpPr>
        <p:spPr>
          <a:xfrm>
            <a:off x="269874" y="268288"/>
            <a:ext cx="3006726" cy="36393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4" name="Text Placeholder 3"/>
          <p:cNvSpPr>
            <a:spLocks noGrp="1"/>
          </p:cNvSpPr>
          <p:nvPr>
            <p:ph type="body" sz="half" idx="2"/>
          </p:nvPr>
        </p:nvSpPr>
        <p:spPr>
          <a:xfrm>
            <a:off x="458788" y="4840941"/>
            <a:ext cx="6475412" cy="1304271"/>
          </a:xfrm>
        </p:spPr>
        <p:txBody>
          <a:bodyPr>
            <a:normAutofit/>
          </a:bodyPr>
          <a:lstStyle>
            <a:lvl1pPr marL="0" indent="0">
              <a:spcBef>
                <a:spcPts val="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1A24CD3-204F-4468-8EE4-28A6668D006A}" type="datetimeFigureOut">
              <a:rPr lang="en-US" smtClean="0"/>
              <a:t>17/08/02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10" name="Picture Placeholder 2"/>
          <p:cNvSpPr>
            <a:spLocks noGrp="1"/>
          </p:cNvSpPr>
          <p:nvPr>
            <p:ph type="pic" idx="13"/>
          </p:nvPr>
        </p:nvSpPr>
        <p:spPr>
          <a:xfrm>
            <a:off x="3352800" y="268288"/>
            <a:ext cx="47019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11" name="Picture Placeholder 2"/>
          <p:cNvSpPr>
            <a:spLocks noGrp="1"/>
          </p:cNvSpPr>
          <p:nvPr>
            <p:ph type="pic" idx="14"/>
          </p:nvPr>
        </p:nvSpPr>
        <p:spPr>
          <a:xfrm>
            <a:off x="33528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
        <p:nvSpPr>
          <p:cNvPr id="12" name="Picture Placeholder 2"/>
          <p:cNvSpPr>
            <a:spLocks noGrp="1"/>
          </p:cNvSpPr>
          <p:nvPr>
            <p:ph type="pic" idx="15"/>
          </p:nvPr>
        </p:nvSpPr>
        <p:spPr>
          <a:xfrm>
            <a:off x="5750500" y="2131935"/>
            <a:ext cx="2304288" cy="177566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Vertical Text Placeholder 2"/>
          <p:cNvSpPr>
            <a:spLocks noGrp="1"/>
          </p:cNvSpPr>
          <p:nvPr>
            <p:ph type="body" orient="vert" idx="1"/>
          </p:nvPr>
        </p:nvSpPr>
        <p:spPr/>
        <p:txBody>
          <a:bodyPr vert="eaVert"/>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17/08/02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8148918" y="268288"/>
            <a:ext cx="718073" cy="5669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543799" y="1035424"/>
            <a:ext cx="1322295" cy="5090739"/>
          </a:xfrm>
        </p:spPr>
        <p:txBody>
          <a:bodyPr vert="eaVert" anchor="t" anchorCtr="0"/>
          <a:lstStyle/>
          <a:p>
            <a:r>
              <a:rPr lang="ja-JP" altLang="en-US" smtClean="0"/>
              <a:t>マスター タイトルの書式設定</a:t>
            </a:r>
            <a:endParaRPr/>
          </a:p>
        </p:txBody>
      </p:sp>
      <p:sp>
        <p:nvSpPr>
          <p:cNvPr id="3" name="Vertical Text Placeholder 2"/>
          <p:cNvSpPr>
            <a:spLocks noGrp="1"/>
          </p:cNvSpPr>
          <p:nvPr>
            <p:ph type="body" orient="vert" idx="1"/>
          </p:nvPr>
        </p:nvSpPr>
        <p:spPr>
          <a:xfrm>
            <a:off x="457200" y="1035424"/>
            <a:ext cx="6019800" cy="5109789"/>
          </a:xfrm>
        </p:spPr>
        <p:txBody>
          <a:bodyPr vert="eaVert"/>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p:txBody>
          <a:bodyPr/>
          <a:lstStyle/>
          <a:p>
            <a:fld id="{B1A24CD3-204F-4468-8EE4-28A6668D006A}" type="datetimeFigureOut">
              <a:rPr lang="en-US" smtClean="0"/>
              <a:t>17/08/02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p:nvPr/>
        </p:nvSpPr>
        <p:spPr>
          <a:xfrm>
            <a:off x="7212106"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ja-JP" altLang="en-US" smtClean="0"/>
              <a:t>マスター タイトルの書式設定</a:t>
            </a:r>
            <a:endParaRPr/>
          </a:p>
        </p:txBody>
      </p:sp>
      <p:sp>
        <p:nvSpPr>
          <p:cNvPr id="3" name="Content Placeholder 2"/>
          <p:cNvSpPr>
            <a:spLocks noGrp="1"/>
          </p:cNvSpPr>
          <p:nvPr>
            <p:ph idx="1"/>
          </p:nvPr>
        </p:nvSpPr>
        <p:spPr/>
        <p:txBody>
          <a:bodyPr/>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17/08/02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図付きタイトル スライド">
    <p:spTree>
      <p:nvGrpSpPr>
        <p:cNvPr id="1" name=""/>
        <p:cNvGrpSpPr/>
        <p:nvPr/>
      </p:nvGrpSpPr>
      <p:grpSpPr>
        <a:xfrm>
          <a:off x="0" y="0"/>
          <a:ext cx="0" cy="0"/>
          <a:chOff x="0" y="0"/>
          <a:chExt cx="0" cy="0"/>
        </a:xfrm>
      </p:grpSpPr>
      <p:sp>
        <p:nvSpPr>
          <p:cNvPr id="7" name="Rectangle 6"/>
          <p:cNvSpPr/>
          <p:nvPr/>
        </p:nvSpPr>
        <p:spPr>
          <a:xfrm>
            <a:off x="3186953" y="268288"/>
            <a:ext cx="5669280" cy="2560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3200399" y="4171950"/>
            <a:ext cx="5457919" cy="1085850"/>
          </a:xfrm>
        </p:spPr>
        <p:txBody>
          <a:bodyPr>
            <a:normAutofit/>
          </a:bodyPr>
          <a:lstStyle>
            <a:lvl1pPr>
              <a:defRPr sz="4600"/>
            </a:lvl1pPr>
          </a:lstStyle>
          <a:p>
            <a:r>
              <a:rPr lang="ja-JP" altLang="en-US" smtClean="0"/>
              <a:t>マスター タイトルの書式設定</a:t>
            </a:r>
            <a:endParaRPr/>
          </a:p>
        </p:txBody>
      </p:sp>
      <p:sp>
        <p:nvSpPr>
          <p:cNvPr id="3" name="Subtitle 2"/>
          <p:cNvSpPr>
            <a:spLocks noGrp="1"/>
          </p:cNvSpPr>
          <p:nvPr>
            <p:ph type="subTitle" idx="1"/>
          </p:nvPr>
        </p:nvSpPr>
        <p:spPr>
          <a:xfrm>
            <a:off x="3200401" y="5257799"/>
            <a:ext cx="5457918" cy="618565"/>
          </a:xfrm>
        </p:spPr>
        <p:txBody>
          <a:bodyPr>
            <a:normAutofit/>
          </a:bodyPr>
          <a:lstStyle>
            <a:lvl1pPr marL="0" indent="0" algn="l">
              <a:spcBef>
                <a:spcPct val="0"/>
              </a:spcBef>
              <a:buNone/>
              <a:defRPr sz="1600">
                <a:solidFill>
                  <a:schemeClr val="tx2"/>
                </a:solidFill>
              </a:defRPr>
            </a:lvl1pPr>
            <a:lvl2pPr marL="457200" indent="0" algn="ctr">
              <a:spcBef>
                <a:spcPct val="0"/>
              </a:spcBef>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dirty="0"/>
          </a:p>
        </p:txBody>
      </p:sp>
      <p:sp>
        <p:nvSpPr>
          <p:cNvPr id="4" name="Date Placeholder 3"/>
          <p:cNvSpPr>
            <a:spLocks noGrp="1"/>
          </p:cNvSpPr>
          <p:nvPr>
            <p:ph type="dt" sz="half" idx="10"/>
          </p:nvPr>
        </p:nvSpPr>
        <p:spPr>
          <a:xfrm>
            <a:off x="3276600" y="389965"/>
            <a:ext cx="5499847" cy="365125"/>
          </a:xfrm>
        </p:spPr>
        <p:txBody>
          <a:bodyPr/>
          <a:lstStyle>
            <a:lvl1pPr>
              <a:defRPr sz="2200" b="0" baseline="0">
                <a:solidFill>
                  <a:schemeClr val="bg1"/>
                </a:solidFill>
              </a:defRPr>
            </a:lvl1pPr>
          </a:lstStyle>
          <a:p>
            <a:fld id="{B1A24CD3-204F-4468-8EE4-28A6668D006A}" type="datetimeFigureOut">
              <a:rPr lang="en-US" smtClean="0"/>
              <a:t>17/08/02</a:t>
            </a:fld>
            <a:endParaRPr lang="en-US"/>
          </a:p>
        </p:txBody>
      </p:sp>
      <p:sp>
        <p:nvSpPr>
          <p:cNvPr id="5" name="Footer Placeholder 4"/>
          <p:cNvSpPr>
            <a:spLocks noGrp="1"/>
          </p:cNvSpPr>
          <p:nvPr>
            <p:ph type="ftr" sz="quarter" idx="11"/>
          </p:nvPr>
        </p:nvSpPr>
        <p:spPr>
          <a:xfrm>
            <a:off x="3213847" y="6356350"/>
            <a:ext cx="4734112" cy="365125"/>
          </a:xfrm>
        </p:spPr>
        <p:txBody>
          <a:bodyPr/>
          <a:lstStyle/>
          <a:p>
            <a:endParaRPr lang="en-US"/>
          </a:p>
        </p:txBody>
      </p:sp>
      <p:sp>
        <p:nvSpPr>
          <p:cNvPr id="6" name="Slide Number Placeholder 5"/>
          <p:cNvSpPr>
            <a:spLocks noGrp="1"/>
          </p:cNvSpPr>
          <p:nvPr>
            <p:ph type="sldNum" sz="quarter" idx="12"/>
          </p:nvPr>
        </p:nvSpPr>
        <p:spPr>
          <a:xfrm>
            <a:off x="8265459" y="6356350"/>
            <a:ext cx="685800" cy="365125"/>
          </a:xfrm>
        </p:spPr>
        <p:txBody>
          <a:bodyPr vert="horz" lIns="91440" tIns="45720" rIns="91440" bIns="45720" rtlCol="0" anchor="ctr"/>
          <a:lstStyle>
            <a:lvl1pPr marL="0" algn="r" defTabSz="914400" rtl="0" eaLnBrk="1" latinLnBrk="0" hangingPunct="1">
              <a:defRPr sz="1100" b="1" kern="1200">
                <a:solidFill>
                  <a:schemeClr val="tx2">
                    <a:lumMod val="60000"/>
                    <a:lumOff val="40000"/>
                  </a:schemeClr>
                </a:solidFill>
                <a:latin typeface="+mn-lt"/>
                <a:ea typeface="+mn-ea"/>
                <a:cs typeface="+mn-cs"/>
              </a:defRPr>
            </a:lvl1p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3200400" y="2877671"/>
            <a:ext cx="5646867" cy="1280160"/>
          </a:xfrm>
        </p:spPr>
        <p:txBody>
          <a:bodyPr/>
          <a:lstStyle>
            <a:lvl1pPr>
              <a:buNone/>
              <a:defRPr/>
            </a:lvl1pPr>
          </a:lstStyle>
          <a:p>
            <a:r>
              <a:rPr lang="ja-JP" altLang="en-US" smtClean="0"/>
              <a:t>プレースホルダーまでドラッグするかアイコンをクリックして図を追加</a:t>
            </a:r>
            <a:endParaRPr/>
          </a:p>
        </p:txBody>
      </p:sp>
      <p:sp>
        <p:nvSpPr>
          <p:cNvPr id="10" name="Rectangle 9"/>
          <p:cNvSpPr/>
          <p:nvPr/>
        </p:nvSpPr>
        <p:spPr>
          <a:xfrm>
            <a:off x="268940" y="268288"/>
            <a:ext cx="182880" cy="38868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タイトル、コンテンツ、図">
    <p:spTree>
      <p:nvGrpSpPr>
        <p:cNvPr id="1" name=""/>
        <p:cNvGrpSpPr/>
        <p:nvPr/>
      </p:nvGrpSpPr>
      <p:grpSpPr>
        <a:xfrm>
          <a:off x="0" y="0"/>
          <a:ext cx="0" cy="0"/>
          <a:chOff x="0" y="0"/>
          <a:chExt cx="0" cy="0"/>
        </a:xfrm>
      </p:grpSpPr>
      <p:sp>
        <p:nvSpPr>
          <p:cNvPr id="7" name="Rectangle 6"/>
          <p:cNvSpPr/>
          <p:nvPr/>
        </p:nvSpPr>
        <p:spPr>
          <a:xfrm>
            <a:off x="269875" y="268288"/>
            <a:ext cx="1645920"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178423" y="914400"/>
            <a:ext cx="6508377" cy="1143000"/>
          </a:xfrm>
        </p:spPr>
        <p:txBody>
          <a:bodyPr/>
          <a:lstStyle/>
          <a:p>
            <a:r>
              <a:rPr lang="ja-JP" altLang="en-US" smtClean="0"/>
              <a:t>マスター タイトルの書式設定</a:t>
            </a:r>
            <a:endParaRPr/>
          </a:p>
        </p:txBody>
      </p:sp>
      <p:sp>
        <p:nvSpPr>
          <p:cNvPr id="3" name="Content Placeholder 2"/>
          <p:cNvSpPr>
            <a:spLocks noGrp="1"/>
          </p:cNvSpPr>
          <p:nvPr>
            <p:ph idx="1"/>
          </p:nvPr>
        </p:nvSpPr>
        <p:spPr>
          <a:xfrm>
            <a:off x="2178423" y="2209800"/>
            <a:ext cx="6508377" cy="3916363"/>
          </a:xfrm>
        </p:spPr>
        <p:txBody>
          <a:bodyPr/>
          <a:lstStyle>
            <a:lvl5pPr>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Date Placeholder 3"/>
          <p:cNvSpPr>
            <a:spLocks noGrp="1"/>
          </p:cNvSpPr>
          <p:nvPr>
            <p:ph type="dt" sz="half" idx="10"/>
          </p:nvPr>
        </p:nvSpPr>
        <p:spPr>
          <a:xfrm>
            <a:off x="7212106" y="6356350"/>
            <a:ext cx="1752600" cy="365125"/>
          </a:xfrm>
        </p:spPr>
        <p:txBody>
          <a:bodyPr/>
          <a:lstStyle/>
          <a:p>
            <a:fld id="{B1A24CD3-204F-4468-8EE4-28A6668D006A}" type="datetimeFigureOut">
              <a:rPr lang="en-US" smtClean="0"/>
              <a:t>17/08/02</a:t>
            </a:fld>
            <a:endParaRPr lang="en-US"/>
          </a:p>
        </p:txBody>
      </p:sp>
      <p:sp>
        <p:nvSpPr>
          <p:cNvPr id="5" name="Footer Placeholder 4"/>
          <p:cNvSpPr>
            <a:spLocks noGrp="1"/>
          </p:cNvSpPr>
          <p:nvPr>
            <p:ph type="ftr" sz="quarter" idx="11"/>
          </p:nvPr>
        </p:nvSpPr>
        <p:spPr>
          <a:xfrm>
            <a:off x="2178423" y="6356350"/>
            <a:ext cx="4926852" cy="365125"/>
          </a:xfrm>
        </p:spPr>
        <p:txBody>
          <a:bodyPr/>
          <a:lstStyle/>
          <a:p>
            <a:endParaRPr lang="en-US"/>
          </a:p>
        </p:txBody>
      </p:sp>
      <p:sp>
        <p:nvSpPr>
          <p:cNvPr id="6" name="Slide Number Placeholder 5"/>
          <p:cNvSpPr>
            <a:spLocks noGrp="1"/>
          </p:cNvSpPr>
          <p:nvPr>
            <p:ph type="sldNum" sz="quarter" idx="12"/>
          </p:nvPr>
        </p:nvSpPr>
        <p:spPr>
          <a:xfrm>
            <a:off x="331694" y="361016"/>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5" y="1976718"/>
            <a:ext cx="1645920" cy="4625788"/>
          </a:xfrm>
        </p:spPr>
        <p:txBody>
          <a:bodyPr/>
          <a:lstStyle>
            <a:lvl1pPr>
              <a:buNone/>
              <a:defRPr/>
            </a:lvl1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62600" y="6356350"/>
            <a:ext cx="1622612" cy="365125"/>
          </a:xfrm>
        </p:spPr>
        <p:txBody>
          <a:bodyPr/>
          <a:lstStyle/>
          <a:p>
            <a:fld id="{B1A24CD3-204F-4468-8EE4-28A6668D006A}" type="datetimeFigureOut">
              <a:rPr lang="en-US" smtClean="0"/>
              <a:t>17/08/02</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図付きセクション">
    <p:spTree>
      <p:nvGrpSpPr>
        <p:cNvPr id="1" name=""/>
        <p:cNvGrpSpPr/>
        <p:nvPr/>
      </p:nvGrpSpPr>
      <p:grpSpPr>
        <a:xfrm>
          <a:off x="0" y="0"/>
          <a:ext cx="0" cy="0"/>
          <a:chOff x="0" y="0"/>
          <a:chExt cx="0" cy="0"/>
        </a:xfrm>
      </p:grpSpPr>
      <p:sp>
        <p:nvSpPr>
          <p:cNvPr id="7" name="Rectangle 6"/>
          <p:cNvSpPr/>
          <p:nvPr/>
        </p:nvSpPr>
        <p:spPr>
          <a:xfrm>
            <a:off x="269875" y="4773706"/>
            <a:ext cx="2971800" cy="18445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720354" y="3429001"/>
            <a:ext cx="4966446" cy="1398494"/>
          </a:xfrm>
        </p:spPr>
        <p:txBody>
          <a:bodyPr anchor="b" anchorCtr="0"/>
          <a:lstStyle>
            <a:lvl1pPr algn="r">
              <a:defRPr sz="46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3720354"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6" name="Slide Number Placeholder 5"/>
          <p:cNvSpPr>
            <a:spLocks noGrp="1"/>
          </p:cNvSpPr>
          <p:nvPr>
            <p:ph type="sldNum" sz="quarter" idx="12"/>
          </p:nvPr>
        </p:nvSpPr>
        <p:spPr>
          <a:xfrm>
            <a:off x="351212" y="6104965"/>
            <a:ext cx="506506" cy="365125"/>
          </a:xfrm>
        </p:spPr>
        <p:txBody>
          <a:bodyPr/>
          <a:lstStyle/>
          <a:p>
            <a:fld id="{57AF16DE-A0D5-4438-950F-5B1E159C2C28}" type="slidenum">
              <a:rPr lang="en-US" smtClean="0"/>
              <a:t>‹#›</a:t>
            </a:fld>
            <a:endParaRPr lang="en-US"/>
          </a:p>
        </p:txBody>
      </p:sp>
      <p:sp>
        <p:nvSpPr>
          <p:cNvPr id="9" name="Picture Placeholder 8"/>
          <p:cNvSpPr>
            <a:spLocks noGrp="1"/>
          </p:cNvSpPr>
          <p:nvPr>
            <p:ph type="pic" sz="quarter" idx="13"/>
          </p:nvPr>
        </p:nvSpPr>
        <p:spPr>
          <a:xfrm>
            <a:off x="269874" y="268288"/>
            <a:ext cx="2971800" cy="4438650"/>
          </a:xfrm>
        </p:spPr>
        <p:txBody>
          <a:bodyPr/>
          <a:lstStyle>
            <a:lvl1pPr>
              <a:buNone/>
              <a:defRPr/>
            </a:lvl1pPr>
          </a:lstStyle>
          <a:p>
            <a:r>
              <a:rPr lang="ja-JP" altLang="en-US" smtClean="0"/>
              <a:t>プレースホルダーまでドラッグするかアイコンをクリックして図を追加</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ja-JP" altLang="en-US" smtClean="0"/>
              <a:t>マスター タイトルの書式設定</a:t>
            </a:r>
            <a:endParaRPr/>
          </a:p>
        </p:txBody>
      </p:sp>
      <p:sp>
        <p:nvSpPr>
          <p:cNvPr id="3" name="Content Placeholder 2"/>
          <p:cNvSpPr>
            <a:spLocks noGrp="1"/>
          </p:cNvSpPr>
          <p:nvPr>
            <p:ph sz="half" idx="1"/>
          </p:nvPr>
        </p:nvSpPr>
        <p:spPr>
          <a:xfrm>
            <a:off x="45720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4" name="Content Placeholder 3"/>
          <p:cNvSpPr>
            <a:spLocks noGrp="1"/>
          </p:cNvSpPr>
          <p:nvPr>
            <p:ph sz="half" idx="2"/>
          </p:nvPr>
        </p:nvSpPr>
        <p:spPr>
          <a:xfrm>
            <a:off x="4282440" y="2214563"/>
            <a:ext cx="3566160" cy="39116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17/08/02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Rectangle 9"/>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88352" cy="1143000"/>
          </a:xfrm>
        </p:spPr>
        <p:txBody>
          <a:bodyPr/>
          <a:lstStyle>
            <a:lvl1pPr>
              <a:defRPr/>
            </a:lvl1pPr>
          </a:lstStyle>
          <a:p>
            <a:r>
              <a:rPr lang="ja-JP" altLang="en-US" smtClean="0"/>
              <a:t>マスター タイトルの書式設定</a:t>
            </a:r>
            <a:endParaRPr/>
          </a:p>
        </p:txBody>
      </p:sp>
      <p:sp>
        <p:nvSpPr>
          <p:cNvPr id="3" name="Text Placeholder 2"/>
          <p:cNvSpPr>
            <a:spLocks noGrp="1"/>
          </p:cNvSpPr>
          <p:nvPr>
            <p:ph type="body" idx="1"/>
          </p:nvPr>
        </p:nvSpPr>
        <p:spPr>
          <a:xfrm>
            <a:off x="457200"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457200"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Text Placeholder 4"/>
          <p:cNvSpPr>
            <a:spLocks noGrp="1"/>
          </p:cNvSpPr>
          <p:nvPr>
            <p:ph type="body" sz="quarter" idx="3"/>
          </p:nvPr>
        </p:nvSpPr>
        <p:spPr>
          <a:xfrm>
            <a:off x="4279391" y="2054132"/>
            <a:ext cx="3566160" cy="639762"/>
          </a:xfrm>
        </p:spPr>
        <p:txBody>
          <a:bodyPr anchor="b">
            <a:noAutofit/>
          </a:bodyPr>
          <a:lstStyle>
            <a:lvl1pPr marL="0" indent="0" algn="ctr">
              <a:spcBef>
                <a:spcPct val="0"/>
              </a:spcBef>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279391" y="2689411"/>
            <a:ext cx="3566160" cy="3436751"/>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7" name="Date Placeholder 6"/>
          <p:cNvSpPr>
            <a:spLocks noGrp="1"/>
          </p:cNvSpPr>
          <p:nvPr>
            <p:ph type="dt" sz="half" idx="10"/>
          </p:nvPr>
        </p:nvSpPr>
        <p:spPr/>
        <p:txBody>
          <a:bodyPr/>
          <a:lstStyle/>
          <a:p>
            <a:fld id="{B1A24CD3-204F-4468-8EE4-28A6668D006A}" type="datetimeFigureOut">
              <a:rPr lang="en-US" smtClean="0"/>
              <a:t>17/08/02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AF16DE-A0D5-4438-950F-5B1E159C2C2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つの上下のコンテンツ">
    <p:spTree>
      <p:nvGrpSpPr>
        <p:cNvPr id="1" name=""/>
        <p:cNvGrpSpPr/>
        <p:nvPr/>
      </p:nvGrpSpPr>
      <p:grpSpPr>
        <a:xfrm>
          <a:off x="0" y="0"/>
          <a:ext cx="0" cy="0"/>
          <a:chOff x="0" y="0"/>
          <a:chExt cx="0" cy="0"/>
        </a:xfrm>
      </p:grpSpPr>
      <p:sp>
        <p:nvSpPr>
          <p:cNvPr id="8" name="Rectangle 7"/>
          <p:cNvSpPr/>
          <p:nvPr/>
        </p:nvSpPr>
        <p:spPr>
          <a:xfrm>
            <a:off x="8148918" y="268288"/>
            <a:ext cx="718073" cy="1645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199" y="914400"/>
            <a:ext cx="7391401" cy="1143000"/>
          </a:xfrm>
        </p:spPr>
        <p:txBody>
          <a:bodyPr/>
          <a:lstStyle/>
          <a:p>
            <a:r>
              <a:rPr lang="ja-JP" altLang="en-US" smtClean="0"/>
              <a:t>マスター タイトルの書式設定</a:t>
            </a:r>
            <a:endParaRPr/>
          </a:p>
        </p:txBody>
      </p:sp>
      <p:sp>
        <p:nvSpPr>
          <p:cNvPr id="3" name="Content Placeholder 2"/>
          <p:cNvSpPr>
            <a:spLocks noGrp="1"/>
          </p:cNvSpPr>
          <p:nvPr>
            <p:ph sz="half" idx="1"/>
          </p:nvPr>
        </p:nvSpPr>
        <p:spPr>
          <a:xfrm>
            <a:off x="457199" y="2214562"/>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
        <p:nvSpPr>
          <p:cNvPr id="5" name="Date Placeholder 4"/>
          <p:cNvSpPr>
            <a:spLocks noGrp="1"/>
          </p:cNvSpPr>
          <p:nvPr>
            <p:ph type="dt" sz="half" idx="10"/>
          </p:nvPr>
        </p:nvSpPr>
        <p:spPr/>
        <p:txBody>
          <a:bodyPr/>
          <a:lstStyle/>
          <a:p>
            <a:fld id="{B1A24CD3-204F-4468-8EE4-28A6668D006A}" type="datetimeFigureOut">
              <a:rPr lang="en-US" smtClean="0"/>
              <a:t>17/08/02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AF16DE-A0D5-4438-950F-5B1E159C2C28}" type="slidenum">
              <a:rPr lang="en-US" smtClean="0"/>
              <a:t>‹#›</a:t>
            </a:fld>
            <a:endParaRPr lang="en-US"/>
          </a:p>
        </p:txBody>
      </p:sp>
      <p:sp>
        <p:nvSpPr>
          <p:cNvPr id="9" name="Content Placeholder 2"/>
          <p:cNvSpPr>
            <a:spLocks noGrp="1"/>
          </p:cNvSpPr>
          <p:nvPr>
            <p:ph sz="half" idx="13"/>
          </p:nvPr>
        </p:nvSpPr>
        <p:spPr>
          <a:xfrm>
            <a:off x="457199" y="4224973"/>
            <a:ext cx="7396163" cy="192024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914400"/>
            <a:ext cx="6508377" cy="1143000"/>
          </a:xfrm>
          <a:prstGeom prst="rect">
            <a:avLst/>
          </a:prstGeom>
        </p:spPr>
        <p:txBody>
          <a:bodyPr vert="horz" lIns="91440" tIns="45720" rIns="91440" bIns="45720" rtlCol="0" anchor="b" anchorCtr="0">
            <a:noAutofit/>
          </a:bodyPr>
          <a:lstStyle/>
          <a:p>
            <a:r>
              <a:rPr lang="ja-JP" altLang="en-US" dirty="0" smtClean="0"/>
              <a:t>マスター タイトルの書式設定</a:t>
            </a:r>
            <a:endParaRPr dirty="0"/>
          </a:p>
        </p:txBody>
      </p:sp>
      <p:sp>
        <p:nvSpPr>
          <p:cNvPr id="3" name="Text Placeholder 2"/>
          <p:cNvSpPr>
            <a:spLocks noGrp="1"/>
          </p:cNvSpPr>
          <p:nvPr>
            <p:ph type="body" idx="1"/>
          </p:nvPr>
        </p:nvSpPr>
        <p:spPr>
          <a:xfrm>
            <a:off x="457199" y="2209800"/>
            <a:ext cx="6508377" cy="3916363"/>
          </a:xfrm>
          <a:prstGeom prst="rect">
            <a:avLst/>
          </a:prstGeom>
        </p:spPr>
        <p:txBody>
          <a:bodyPr vert="horz" lIns="91440" tIns="45720" rIns="9144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dirty="0"/>
          </a:p>
        </p:txBody>
      </p:sp>
      <p:sp>
        <p:nvSpPr>
          <p:cNvPr id="4" name="Date Placeholder 3"/>
          <p:cNvSpPr>
            <a:spLocks noGrp="1"/>
          </p:cNvSpPr>
          <p:nvPr>
            <p:ph type="dt" sz="half" idx="2"/>
          </p:nvPr>
        </p:nvSpPr>
        <p:spPr>
          <a:xfrm>
            <a:off x="7198659" y="6356350"/>
            <a:ext cx="1752600" cy="365125"/>
          </a:xfrm>
          <a:prstGeom prst="rect">
            <a:avLst/>
          </a:prstGeom>
        </p:spPr>
        <p:txBody>
          <a:bodyPr vert="horz" lIns="91440" tIns="45720" rIns="91440" bIns="45720" rtlCol="0" anchor="ctr"/>
          <a:lstStyle>
            <a:lvl1pPr algn="r">
              <a:defRPr sz="1100" b="1">
                <a:solidFill>
                  <a:schemeClr val="tx2">
                    <a:lumMod val="60000"/>
                    <a:lumOff val="40000"/>
                  </a:schemeClr>
                </a:solidFill>
              </a:defRPr>
            </a:lvl1pPr>
          </a:lstStyle>
          <a:p>
            <a:fld id="{B1A24CD3-204F-4468-8EE4-28A6668D006A}" type="datetimeFigureOut">
              <a:rPr lang="en-US" smtClean="0"/>
              <a:t>17/08/02</a:t>
            </a:fld>
            <a:endParaRPr lang="en-US"/>
          </a:p>
        </p:txBody>
      </p:sp>
      <p:sp>
        <p:nvSpPr>
          <p:cNvPr id="5" name="Footer Placeholder 4"/>
          <p:cNvSpPr>
            <a:spLocks noGrp="1"/>
          </p:cNvSpPr>
          <p:nvPr>
            <p:ph type="ftr" sz="quarter" idx="3"/>
          </p:nvPr>
        </p:nvSpPr>
        <p:spPr>
          <a:xfrm>
            <a:off x="174812" y="6356350"/>
            <a:ext cx="6007100" cy="365125"/>
          </a:xfrm>
          <a:prstGeom prst="rect">
            <a:avLst/>
          </a:prstGeom>
        </p:spPr>
        <p:txBody>
          <a:bodyPr vert="horz" lIns="91440" tIns="45720" rIns="91440" bIns="45720" rtlCol="0" anchor="ctr"/>
          <a:lstStyle>
            <a:lvl1pPr algn="l">
              <a:defRPr sz="1100" b="1">
                <a:solidFill>
                  <a:schemeClr val="tx2">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256494" y="361016"/>
            <a:ext cx="506506" cy="365125"/>
          </a:xfrm>
          <a:prstGeom prst="rect">
            <a:avLst/>
          </a:prstGeom>
        </p:spPr>
        <p:txBody>
          <a:bodyPr vert="horz" lIns="91440" tIns="45720" rIns="91440" bIns="45720" rtlCol="0" anchor="ctr"/>
          <a:lstStyle>
            <a:lvl1pPr algn="r">
              <a:defRPr sz="2200" b="1">
                <a:solidFill>
                  <a:schemeClr val="bg1"/>
                </a:solidFill>
              </a:defRPr>
            </a:lvl1pPr>
          </a:lstStyle>
          <a:p>
            <a:fld id="{57AF16DE-A0D5-4438-950F-5B1E159C2C2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defTabSz="914400" rtl="0" eaLnBrk="1" latinLnBrk="0" hangingPunct="1">
        <a:spcBef>
          <a:spcPct val="0"/>
        </a:spcBef>
        <a:buNone/>
        <a:defRPr kumimoji="1" sz="2400" kern="1200">
          <a:solidFill>
            <a:schemeClr val="accent1"/>
          </a:solidFill>
          <a:latin typeface="+mj-lt"/>
          <a:ea typeface="+mj-ea"/>
          <a:cs typeface="+mj-cs"/>
        </a:defRPr>
      </a:lvl1pPr>
    </p:titleStyle>
    <p:bodyStyle>
      <a:lvl1pPr marL="228600" indent="-228600" algn="l" defTabSz="914400" rtl="0" eaLnBrk="1" latinLnBrk="0" hangingPunct="1">
        <a:spcBef>
          <a:spcPts val="1800"/>
        </a:spcBef>
        <a:buClr>
          <a:schemeClr val="accent1"/>
        </a:buClr>
        <a:buSzPct val="100000"/>
        <a:buFont typeface="Wingdings 2" pitchFamily="18" charset="2"/>
        <a:buChar char="¡"/>
        <a:defRPr kumimoji="1" sz="14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kumimoji="1" sz="14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kumimoji="1" sz="14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kumimoji="1" sz="14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kumimoji="1" sz="14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kumimoji="1"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kumimoji="1"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kumimoji="1"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kumimoji="1" lang="en-US" sz="1800" kern="1200" dirty="0">
          <a:solidFill>
            <a:schemeClr val="tx2"/>
          </a:solidFill>
          <a:latin typeface="+mn-lt"/>
          <a:ea typeface="+mn-ea"/>
          <a:cs typeface="+mn-cs"/>
        </a:defRPr>
      </a:lvl9pPr>
    </p:bodyStyle>
    <p:otherStyle>
      <a:defPPr>
        <a:defRPr/>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jaredlander.com/data/Tomato%20First.cs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jaredlander.com/2012/02/another-kind-of-super-bowl-poo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みんなの</a:t>
            </a:r>
            <a:r>
              <a:rPr kumimoji="1" lang="en-US" altLang="ja-JP" dirty="0" smtClean="0"/>
              <a:t>R</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Summary material 2017/07 ~ </a:t>
            </a:r>
            <a:endParaRPr kumimoji="1" lang="ja-JP" altLang="en-US" dirty="0"/>
          </a:p>
        </p:txBody>
      </p:sp>
    </p:spTree>
    <p:extLst>
      <p:ext uri="{BB962C8B-B14F-4D97-AF65-F5344CB8AC3E}">
        <p14:creationId xmlns:p14="http://schemas.microsoft.com/office/powerpoint/2010/main" val="167046355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912686"/>
            <a:ext cx="6508377" cy="1143000"/>
          </a:xfrm>
        </p:spPr>
        <p:txBody>
          <a:bodyPr/>
          <a:lstStyle/>
          <a:p>
            <a:r>
              <a:rPr lang="en-US" altLang="ja-JP" dirty="0"/>
              <a:t>7</a:t>
            </a:r>
            <a:r>
              <a:rPr lang="ja-JP" altLang="en-US" dirty="0"/>
              <a:t>章：統計グラフ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7.2: ggplot2</a:t>
            </a:r>
          </a:p>
          <a:p>
            <a:pPr lvl="1"/>
            <a:r>
              <a:rPr lang="en-US" altLang="ja-JP" dirty="0" smtClean="0"/>
              <a:t>7.2.1: ggplot2</a:t>
            </a:r>
            <a:r>
              <a:rPr lang="ja-JP" altLang="en-US" dirty="0" smtClean="0"/>
              <a:t>でのヒストグラムとその密度描画</a:t>
            </a:r>
            <a:endParaRPr lang="en-US" altLang="ja-JP" dirty="0" smtClean="0"/>
          </a:p>
          <a:p>
            <a:pPr lvl="2"/>
            <a:r>
              <a:rPr lang="en-US" altLang="ja-JP" dirty="0" err="1"/>
              <a:t>ggplot</a:t>
            </a:r>
            <a:r>
              <a:rPr lang="en-US" altLang="ja-JP" dirty="0"/>
              <a:t>(data = diamonds) + </a:t>
            </a:r>
            <a:r>
              <a:rPr lang="en-US" altLang="ja-JP" dirty="0" err="1"/>
              <a:t>geom_histogram</a:t>
            </a:r>
            <a:r>
              <a:rPr lang="en-US" altLang="ja-JP" dirty="0"/>
              <a:t>(</a:t>
            </a:r>
            <a:r>
              <a:rPr lang="en-US" altLang="ja-JP" dirty="0" err="1"/>
              <a:t>aes</a:t>
            </a:r>
            <a:r>
              <a:rPr lang="en-US" altLang="ja-JP" dirty="0"/>
              <a:t>(x=carat)</a:t>
            </a:r>
            <a:r>
              <a:rPr lang="en-US" altLang="ja-JP" dirty="0" smtClean="0"/>
              <a:t>)</a:t>
            </a:r>
          </a:p>
          <a:p>
            <a:pPr lvl="3"/>
            <a:r>
              <a:rPr kumimoji="1" lang="ja-JP" altLang="en-US" sz="1200" dirty="0" smtClean="0"/>
              <a:t>ヒストグラム</a:t>
            </a:r>
            <a:r>
              <a:rPr kumimoji="1" lang="en-US" altLang="ja-JP" sz="1200" dirty="0" smtClean="0"/>
              <a:t>: </a:t>
            </a:r>
            <a:r>
              <a:rPr kumimoji="1" lang="ja-JP" altLang="en-US" sz="1200" dirty="0" smtClean="0"/>
              <a:t>データに対する</a:t>
            </a:r>
            <a:r>
              <a:rPr kumimoji="1" lang="en-US" altLang="ja-JP" sz="1200" dirty="0" smtClean="0"/>
              <a:t>1</a:t>
            </a:r>
            <a:r>
              <a:rPr kumimoji="1" lang="ja-JP" altLang="en-US" sz="1200" dirty="0" smtClean="0"/>
              <a:t>次元の表示のため、</a:t>
            </a:r>
            <a:r>
              <a:rPr kumimoji="1" lang="en-US" altLang="ja-JP" sz="1200" dirty="0" smtClean="0"/>
              <a:t>1</a:t>
            </a:r>
            <a:r>
              <a:rPr kumimoji="1" lang="ja-JP" altLang="en-US" sz="1200" dirty="0" smtClean="0"/>
              <a:t>つの審美マッピング</a:t>
            </a:r>
            <a:r>
              <a:rPr kumimoji="1" lang="en-US" altLang="ja-JP" sz="1200" dirty="0" smtClean="0"/>
              <a:t>(x</a:t>
            </a:r>
            <a:r>
              <a:rPr kumimoji="1" lang="ja-JP" altLang="en-US" sz="1200" dirty="0" smtClean="0"/>
              <a:t>軸</a:t>
            </a:r>
            <a:r>
              <a:rPr kumimoji="1" lang="en-US" altLang="ja-JP" sz="1200" dirty="0" smtClean="0"/>
              <a:t>)</a:t>
            </a:r>
            <a:r>
              <a:rPr kumimoji="1" lang="ja-JP" altLang="en-US" sz="1200" dirty="0" smtClean="0"/>
              <a:t>を指定する必要あり</a:t>
            </a:r>
            <a:endParaRPr lang="en-US" altLang="ja-JP" sz="1200" dirty="0"/>
          </a:p>
          <a:p>
            <a:pPr lvl="2"/>
            <a:r>
              <a:rPr lang="en-US" altLang="ja-JP" sz="1200" dirty="0" err="1"/>
              <a:t>ggplot</a:t>
            </a:r>
            <a:r>
              <a:rPr lang="en-US" altLang="ja-JP" sz="1200" dirty="0"/>
              <a:t>(data = diamonds) + </a:t>
            </a:r>
            <a:r>
              <a:rPr lang="en-US" altLang="ja-JP" sz="1200" dirty="0" err="1"/>
              <a:t>geom_density</a:t>
            </a:r>
            <a:r>
              <a:rPr lang="en-US" altLang="ja-JP" sz="1200" dirty="0"/>
              <a:t> (</a:t>
            </a:r>
            <a:r>
              <a:rPr lang="en-US" altLang="ja-JP" sz="1200" dirty="0" err="1"/>
              <a:t>aes</a:t>
            </a:r>
            <a:r>
              <a:rPr lang="en-US" altLang="ja-JP" sz="1200" dirty="0"/>
              <a:t>(x = carat), fill = "grey50")</a:t>
            </a:r>
          </a:p>
          <a:p>
            <a:pPr lvl="3"/>
            <a:r>
              <a:rPr lang="en-US" altLang="ja-JP" sz="1200" dirty="0" smtClean="0"/>
              <a:t>Fill</a:t>
            </a:r>
            <a:r>
              <a:rPr lang="ja-JP" altLang="en-US" sz="1200" dirty="0" smtClean="0"/>
              <a:t>引数</a:t>
            </a:r>
            <a:r>
              <a:rPr lang="en-US" altLang="ja-JP" sz="1200" dirty="0" smtClean="0"/>
              <a:t>: </a:t>
            </a:r>
            <a:r>
              <a:rPr lang="ja-JP" altLang="en-US" sz="1200" dirty="0" smtClean="0"/>
              <a:t>グラフを塗りつぶす色を指定</a:t>
            </a:r>
            <a:endParaRPr kumimoji="1" lang="en-US" altLang="ja-JP" sz="1200" dirty="0" smtClean="0"/>
          </a:p>
          <a:p>
            <a:pPr lvl="1"/>
            <a:endParaRPr kumimoji="1" lang="ja-JP" altLang="en-US" dirty="0"/>
          </a:p>
        </p:txBody>
      </p:sp>
      <p:pic>
        <p:nvPicPr>
          <p:cNvPr id="4" name="図 3"/>
          <p:cNvPicPr>
            <a:picLocks noChangeAspect="1"/>
          </p:cNvPicPr>
          <p:nvPr/>
        </p:nvPicPr>
        <p:blipFill>
          <a:blip r:embed="rId2"/>
          <a:stretch>
            <a:fillRect/>
          </a:stretch>
        </p:blipFill>
        <p:spPr>
          <a:xfrm>
            <a:off x="457198" y="4375006"/>
            <a:ext cx="3758699" cy="2126045"/>
          </a:xfrm>
          <a:prstGeom prst="rect">
            <a:avLst/>
          </a:prstGeom>
        </p:spPr>
      </p:pic>
      <p:pic>
        <p:nvPicPr>
          <p:cNvPr id="5" name="図 4"/>
          <p:cNvPicPr>
            <a:picLocks noChangeAspect="1"/>
          </p:cNvPicPr>
          <p:nvPr/>
        </p:nvPicPr>
        <p:blipFill>
          <a:blip r:embed="rId3"/>
          <a:stretch>
            <a:fillRect/>
          </a:stretch>
        </p:blipFill>
        <p:spPr>
          <a:xfrm>
            <a:off x="4445214" y="4375006"/>
            <a:ext cx="3545588" cy="2133815"/>
          </a:xfrm>
          <a:prstGeom prst="rect">
            <a:avLst/>
          </a:prstGeom>
        </p:spPr>
      </p:pic>
    </p:spTree>
    <p:extLst>
      <p:ext uri="{BB962C8B-B14F-4D97-AF65-F5344CB8AC3E}">
        <p14:creationId xmlns:p14="http://schemas.microsoft.com/office/powerpoint/2010/main" val="141199263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endParaRPr kumimoji="1" lang="ja-JP" altLang="en-US" dirty="0"/>
          </a:p>
        </p:txBody>
      </p:sp>
      <p:sp>
        <p:nvSpPr>
          <p:cNvPr id="3" name="コンテンツ プレースホルダー 2"/>
          <p:cNvSpPr>
            <a:spLocks noGrp="1"/>
          </p:cNvSpPr>
          <p:nvPr>
            <p:ph idx="1"/>
          </p:nvPr>
        </p:nvSpPr>
        <p:spPr>
          <a:xfrm>
            <a:off x="457199" y="2209800"/>
            <a:ext cx="6210623" cy="3916363"/>
          </a:xfrm>
        </p:spPr>
        <p:txBody>
          <a:bodyPr/>
          <a:lstStyle/>
          <a:p>
            <a:r>
              <a:rPr kumimoji="1" lang="en-US" altLang="ja-JP" dirty="0" smtClean="0"/>
              <a:t>7.2.2: ggplot</a:t>
            </a:r>
            <a:r>
              <a:rPr lang="en-US" altLang="ja-JP" dirty="0" smtClean="0"/>
              <a:t>2 </a:t>
            </a:r>
            <a:r>
              <a:rPr lang="ja-JP" altLang="en-US" dirty="0" smtClean="0"/>
              <a:t>散布図</a:t>
            </a:r>
            <a:endParaRPr lang="en-US" altLang="ja-JP" dirty="0" smtClean="0"/>
          </a:p>
          <a:p>
            <a:pPr lvl="1"/>
            <a:r>
              <a:rPr lang="en-US" altLang="ja-JP" dirty="0" err="1"/>
              <a:t>ggplot</a:t>
            </a:r>
            <a:r>
              <a:rPr lang="en-US" altLang="ja-JP" dirty="0"/>
              <a:t> (diamonds, </a:t>
            </a:r>
            <a:r>
              <a:rPr lang="en-US" altLang="ja-JP" dirty="0" err="1"/>
              <a:t>aes</a:t>
            </a:r>
            <a:r>
              <a:rPr lang="en-US" altLang="ja-JP" dirty="0"/>
              <a:t>(x=carat, y=price)) + </a:t>
            </a:r>
            <a:r>
              <a:rPr lang="en-US" altLang="ja-JP" dirty="0" err="1"/>
              <a:t>geom_point</a:t>
            </a:r>
            <a:r>
              <a:rPr lang="en-US" altLang="ja-JP" dirty="0"/>
              <a:t>()</a:t>
            </a:r>
          </a:p>
          <a:p>
            <a:pPr lvl="2"/>
            <a:r>
              <a:rPr lang="en-US" altLang="ja-JP" sz="1200" dirty="0" err="1"/>
              <a:t>a</a:t>
            </a:r>
            <a:r>
              <a:rPr lang="en-US" altLang="ja-JP" sz="1200" dirty="0" err="1" smtClean="0"/>
              <a:t>es</a:t>
            </a:r>
            <a:r>
              <a:rPr lang="ja-JP" altLang="en-US" sz="1200" dirty="0" smtClean="0"/>
              <a:t>引数</a:t>
            </a:r>
            <a:r>
              <a:rPr lang="en-US" altLang="ja-JP" sz="1200" dirty="0" smtClean="0"/>
              <a:t>: </a:t>
            </a:r>
            <a:r>
              <a:rPr lang="en-US" altLang="ja-JP" sz="1200" dirty="0" err="1" smtClean="0"/>
              <a:t>ggplot</a:t>
            </a:r>
            <a:r>
              <a:rPr lang="ja-JP" altLang="en-US" sz="1200" dirty="0" smtClean="0"/>
              <a:t>関数を中に入れる</a:t>
            </a:r>
            <a:endParaRPr lang="en-US" altLang="ja-JP" sz="1200" dirty="0" smtClean="0"/>
          </a:p>
          <a:p>
            <a:pPr lvl="2"/>
            <a:r>
              <a:rPr lang="en-US" altLang="ja-JP" sz="1200" dirty="0"/>
              <a:t>g</a:t>
            </a:r>
            <a:r>
              <a:rPr lang="ja-JP" altLang="en-US" sz="1200" dirty="0" smtClean="0"/>
              <a:t>関数</a:t>
            </a:r>
            <a:r>
              <a:rPr lang="en-US" altLang="ja-JP" sz="1200" dirty="0" smtClean="0"/>
              <a:t>: </a:t>
            </a:r>
            <a:r>
              <a:rPr lang="en-US" altLang="ja-JP" sz="1200" dirty="0" err="1" smtClean="0"/>
              <a:t>ggplot</a:t>
            </a:r>
            <a:r>
              <a:rPr lang="ja-JP" altLang="en-US" sz="1200" dirty="0" smtClean="0"/>
              <a:t>関数内の記載は、</a:t>
            </a:r>
            <a:r>
              <a:rPr lang="en-US" altLang="ja-JP" sz="1200" dirty="0" err="1" smtClean="0"/>
              <a:t>ggplot</a:t>
            </a:r>
            <a:r>
              <a:rPr lang="ja-JP" altLang="en-US" sz="1200" dirty="0" smtClean="0"/>
              <a:t>オブジェクトの変数として保存が可能</a:t>
            </a:r>
            <a:endParaRPr lang="en-US" altLang="ja-JP" sz="1200" dirty="0" smtClean="0"/>
          </a:p>
          <a:p>
            <a:pPr lvl="3"/>
            <a:r>
              <a:rPr lang="en-US" altLang="ja-JP" sz="1200" dirty="0"/>
              <a:t>g &lt;- </a:t>
            </a:r>
            <a:r>
              <a:rPr lang="en-US" altLang="ja-JP" sz="1200" dirty="0" err="1"/>
              <a:t>ggplot</a:t>
            </a:r>
            <a:r>
              <a:rPr lang="en-US" altLang="ja-JP" sz="1200" dirty="0"/>
              <a:t>(diamonds, </a:t>
            </a:r>
            <a:r>
              <a:rPr lang="en-US" altLang="ja-JP" sz="1200" dirty="0" err="1"/>
              <a:t>aes</a:t>
            </a:r>
            <a:r>
              <a:rPr lang="en-US" altLang="ja-JP" sz="1200" dirty="0"/>
              <a:t>(x=carat, y=price))</a:t>
            </a:r>
          </a:p>
          <a:p>
            <a:pPr lvl="3"/>
            <a:endParaRPr kumimoji="1" lang="en-US" altLang="ja-JP" sz="1200" dirty="0" smtClean="0"/>
          </a:p>
          <a:p>
            <a:pPr lvl="1"/>
            <a:r>
              <a:rPr lang="en-US" altLang="ja-JP" sz="1200" dirty="0"/>
              <a:t>g +</a:t>
            </a:r>
            <a:r>
              <a:rPr lang="en-US" altLang="ja-JP" sz="1200" dirty="0" smtClean="0"/>
              <a:t> </a:t>
            </a:r>
            <a:r>
              <a:rPr lang="en-US" altLang="ja-JP" sz="1200" dirty="0" err="1"/>
              <a:t>geom_point</a:t>
            </a:r>
            <a:r>
              <a:rPr lang="en-US" altLang="ja-JP" sz="1200" dirty="0"/>
              <a:t>(</a:t>
            </a:r>
            <a:r>
              <a:rPr lang="en-US" altLang="ja-JP" sz="1200" dirty="0" err="1"/>
              <a:t>aes</a:t>
            </a:r>
            <a:r>
              <a:rPr lang="en-US" altLang="ja-JP" sz="1200" dirty="0"/>
              <a:t>(color = color)</a:t>
            </a:r>
            <a:r>
              <a:rPr lang="en-US" altLang="ja-JP" sz="1200" dirty="0" smtClean="0"/>
              <a:t>)</a:t>
            </a:r>
          </a:p>
          <a:p>
            <a:pPr lvl="2"/>
            <a:r>
              <a:rPr kumimoji="1" lang="en-US" altLang="ja-JP" sz="1200" dirty="0" err="1" smtClean="0"/>
              <a:t>aes</a:t>
            </a:r>
            <a:r>
              <a:rPr lang="ja-JP" altLang="en-US" sz="1200" dirty="0" smtClean="0"/>
              <a:t>引数</a:t>
            </a:r>
            <a:r>
              <a:rPr lang="en-US" altLang="ja-JP" sz="1200" dirty="0" smtClean="0"/>
              <a:t>: color = color</a:t>
            </a:r>
            <a:r>
              <a:rPr lang="ja-JP" altLang="en-US" sz="1200" dirty="0" smtClean="0"/>
              <a:t>と設定しており、色の指定をデータに応じて決定</a:t>
            </a:r>
            <a:endParaRPr lang="en-US" altLang="ja-JP" sz="1200" dirty="0" smtClean="0"/>
          </a:p>
          <a:p>
            <a:pPr lvl="2"/>
            <a:endParaRPr kumimoji="1" lang="en-US" altLang="ja-JP" sz="1200" dirty="0"/>
          </a:p>
        </p:txBody>
      </p:sp>
      <p:pic>
        <p:nvPicPr>
          <p:cNvPr id="4" name="図 3"/>
          <p:cNvPicPr>
            <a:picLocks noChangeAspect="1"/>
          </p:cNvPicPr>
          <p:nvPr/>
        </p:nvPicPr>
        <p:blipFill>
          <a:blip r:embed="rId2"/>
          <a:stretch>
            <a:fillRect/>
          </a:stretch>
        </p:blipFill>
        <p:spPr>
          <a:xfrm>
            <a:off x="6667822" y="4226657"/>
            <a:ext cx="2476178" cy="2631343"/>
          </a:xfrm>
          <a:prstGeom prst="rect">
            <a:avLst/>
          </a:prstGeom>
        </p:spPr>
      </p:pic>
      <p:pic>
        <p:nvPicPr>
          <p:cNvPr id="5" name="図 4"/>
          <p:cNvPicPr>
            <a:picLocks noChangeAspect="1"/>
          </p:cNvPicPr>
          <p:nvPr/>
        </p:nvPicPr>
        <p:blipFill>
          <a:blip r:embed="rId3"/>
          <a:stretch>
            <a:fillRect/>
          </a:stretch>
        </p:blipFill>
        <p:spPr>
          <a:xfrm>
            <a:off x="6667822" y="2143115"/>
            <a:ext cx="2050479" cy="2178969"/>
          </a:xfrm>
          <a:prstGeom prst="rect">
            <a:avLst/>
          </a:prstGeom>
        </p:spPr>
      </p:pic>
    </p:spTree>
    <p:extLst>
      <p:ext uri="{BB962C8B-B14F-4D97-AF65-F5344CB8AC3E}">
        <p14:creationId xmlns:p14="http://schemas.microsoft.com/office/powerpoint/2010/main" val="361705987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endParaRPr kumimoji="1" lang="ja-JP" altLang="en-US" dirty="0"/>
          </a:p>
        </p:txBody>
      </p:sp>
      <p:sp>
        <p:nvSpPr>
          <p:cNvPr id="3" name="コンテンツ プレースホルダー 2"/>
          <p:cNvSpPr>
            <a:spLocks noGrp="1"/>
          </p:cNvSpPr>
          <p:nvPr>
            <p:ph idx="1"/>
          </p:nvPr>
        </p:nvSpPr>
        <p:spPr/>
        <p:txBody>
          <a:bodyPr/>
          <a:lstStyle/>
          <a:p>
            <a:pPr lvl="1"/>
            <a:r>
              <a:rPr lang="en-US" altLang="ja-JP" sz="1200" dirty="0"/>
              <a:t>g + </a:t>
            </a:r>
            <a:r>
              <a:rPr lang="en-US" altLang="ja-JP" sz="1200" dirty="0" err="1"/>
              <a:t>geom_point</a:t>
            </a:r>
            <a:r>
              <a:rPr lang="en-US" altLang="ja-JP" sz="1200" dirty="0"/>
              <a:t>(</a:t>
            </a:r>
            <a:r>
              <a:rPr lang="en-US" altLang="ja-JP" sz="1200" dirty="0" err="1"/>
              <a:t>aes</a:t>
            </a:r>
            <a:r>
              <a:rPr lang="en-US" altLang="ja-JP" sz="1200" dirty="0"/>
              <a:t>(color = color)) + </a:t>
            </a:r>
            <a:r>
              <a:rPr lang="en-US" altLang="ja-JP" sz="1200" dirty="0" err="1"/>
              <a:t>facet_wrap</a:t>
            </a:r>
            <a:r>
              <a:rPr lang="en-US" altLang="ja-JP" sz="1200" dirty="0"/>
              <a:t>(~color</a:t>
            </a:r>
            <a:r>
              <a:rPr lang="en-US" altLang="ja-JP" sz="1200" dirty="0" smtClean="0"/>
              <a:t>)</a:t>
            </a:r>
            <a:endParaRPr lang="en-US" altLang="ja-JP" sz="1200" dirty="0"/>
          </a:p>
          <a:p>
            <a:pPr lvl="2"/>
            <a:r>
              <a:rPr lang="en-US" altLang="ja-JP" sz="1200" dirty="0" err="1"/>
              <a:t>Facet_wrap</a:t>
            </a:r>
            <a:r>
              <a:rPr lang="ja-JP" altLang="en-US" sz="1200" dirty="0"/>
              <a:t>関数</a:t>
            </a:r>
            <a:r>
              <a:rPr lang="en-US" altLang="ja-JP" sz="1200" dirty="0"/>
              <a:t>: </a:t>
            </a:r>
            <a:r>
              <a:rPr lang="ja-JP" altLang="en-US" sz="1200" dirty="0"/>
              <a:t>ある変数の水準に応じて、データを</a:t>
            </a:r>
            <a:r>
              <a:rPr lang="ja-JP" altLang="en-US" sz="1200" dirty="0" smtClean="0"/>
              <a:t>分割</a:t>
            </a:r>
            <a:endParaRPr lang="en-US" altLang="ja-JP" sz="1200" dirty="0" smtClean="0"/>
          </a:p>
          <a:p>
            <a:pPr marL="457200" lvl="2" indent="0">
              <a:buNone/>
            </a:pPr>
            <a:endParaRPr lang="en-US" altLang="ja-JP" sz="1200" dirty="0"/>
          </a:p>
          <a:p>
            <a:pPr lvl="1"/>
            <a:r>
              <a:rPr lang="en-US" altLang="ja-JP" sz="1200" dirty="0"/>
              <a:t>g + </a:t>
            </a:r>
            <a:r>
              <a:rPr lang="en-US" altLang="ja-JP" sz="1200" dirty="0" err="1"/>
              <a:t>geom_point</a:t>
            </a:r>
            <a:r>
              <a:rPr lang="en-US" altLang="ja-JP" sz="1200" dirty="0"/>
              <a:t>(</a:t>
            </a:r>
            <a:r>
              <a:rPr lang="en-US" altLang="ja-JP" sz="1200" dirty="0" err="1"/>
              <a:t>aes</a:t>
            </a:r>
            <a:r>
              <a:rPr lang="en-US" altLang="ja-JP" sz="1200" dirty="0"/>
              <a:t>(color = color)) + </a:t>
            </a:r>
            <a:r>
              <a:rPr lang="en-US" altLang="ja-JP" sz="1200" dirty="0" err="1"/>
              <a:t>facet_grid</a:t>
            </a:r>
            <a:r>
              <a:rPr lang="en-US" altLang="ja-JP" sz="1200" dirty="0"/>
              <a:t>(cut ~ clarity)</a:t>
            </a:r>
          </a:p>
          <a:p>
            <a:pPr lvl="2"/>
            <a:r>
              <a:rPr lang="ja-JP" altLang="en-US" sz="1200" dirty="0" smtClean="0"/>
              <a:t>左上の枠：</a:t>
            </a:r>
            <a:r>
              <a:rPr lang="en-US" altLang="ja-JP" sz="1200" dirty="0" smtClean="0"/>
              <a:t>Fair cut</a:t>
            </a:r>
            <a:r>
              <a:rPr lang="ja-JP" altLang="en-US" sz="1200" dirty="0" smtClean="0"/>
              <a:t>と</a:t>
            </a:r>
            <a:r>
              <a:rPr lang="en-US" altLang="ja-JP" sz="1200" dirty="0" smtClean="0"/>
              <a:t>I1clarity</a:t>
            </a:r>
            <a:r>
              <a:rPr lang="ja-JP" altLang="en-US" sz="1200" dirty="0" smtClean="0"/>
              <a:t>を持った大亜門どデータだけの散布図</a:t>
            </a:r>
            <a:endParaRPr lang="en-US" altLang="ja-JP" sz="1200" dirty="0" smtClean="0"/>
          </a:p>
          <a:p>
            <a:pPr lvl="2"/>
            <a:r>
              <a:rPr lang="ja-JP" altLang="en-US" sz="1200" dirty="0" smtClean="0"/>
              <a:t>右側の枠：</a:t>
            </a:r>
            <a:r>
              <a:rPr lang="en-US" altLang="ja-JP" sz="1200" dirty="0" smtClean="0"/>
              <a:t> Fair Cut</a:t>
            </a:r>
            <a:r>
              <a:rPr lang="ja-JP" altLang="en-US" sz="1200" dirty="0" smtClean="0"/>
              <a:t>と</a:t>
            </a:r>
            <a:r>
              <a:rPr lang="en-US" altLang="ja-JP" sz="1200" dirty="0" smtClean="0"/>
              <a:t>SI2 Clarity</a:t>
            </a:r>
            <a:r>
              <a:rPr lang="ja-JP" altLang="en-US" sz="1200" dirty="0" smtClean="0"/>
              <a:t>を持った大亜門どだけのデータの散布図</a:t>
            </a:r>
            <a:endParaRPr lang="en-US" altLang="ja-JP" sz="1200" dirty="0" smtClean="0"/>
          </a:p>
          <a:p>
            <a:pPr lvl="2"/>
            <a:endParaRPr lang="en-US" altLang="ja-JP" sz="1200" dirty="0"/>
          </a:p>
          <a:p>
            <a:pPr lvl="1"/>
            <a:endParaRPr lang="ja-JP" altLang="en-US" sz="1200" dirty="0"/>
          </a:p>
        </p:txBody>
      </p:sp>
      <p:pic>
        <p:nvPicPr>
          <p:cNvPr id="4" name="図 3"/>
          <p:cNvPicPr>
            <a:picLocks noChangeAspect="1"/>
          </p:cNvPicPr>
          <p:nvPr/>
        </p:nvPicPr>
        <p:blipFill>
          <a:blip r:embed="rId2"/>
          <a:stretch>
            <a:fillRect/>
          </a:stretch>
        </p:blipFill>
        <p:spPr>
          <a:xfrm>
            <a:off x="6437697" y="2130026"/>
            <a:ext cx="2432299" cy="2584715"/>
          </a:xfrm>
          <a:prstGeom prst="rect">
            <a:avLst/>
          </a:prstGeom>
        </p:spPr>
      </p:pic>
      <p:pic>
        <p:nvPicPr>
          <p:cNvPr id="5" name="図 4"/>
          <p:cNvPicPr>
            <a:picLocks noChangeAspect="1"/>
          </p:cNvPicPr>
          <p:nvPr/>
        </p:nvPicPr>
        <p:blipFill>
          <a:blip r:embed="rId3"/>
          <a:stretch>
            <a:fillRect/>
          </a:stretch>
        </p:blipFill>
        <p:spPr>
          <a:xfrm>
            <a:off x="1039936" y="3863414"/>
            <a:ext cx="2614909" cy="2778768"/>
          </a:xfrm>
          <a:prstGeom prst="rect">
            <a:avLst/>
          </a:prstGeom>
        </p:spPr>
      </p:pic>
    </p:spTree>
    <p:extLst>
      <p:ext uri="{BB962C8B-B14F-4D97-AF65-F5344CB8AC3E}">
        <p14:creationId xmlns:p14="http://schemas.microsoft.com/office/powerpoint/2010/main" val="15909952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a:t>
            </a:r>
            <a:r>
              <a:rPr lang="ja-JP" altLang="en-US" dirty="0" smtClean="0"/>
              <a:t>グラフ</a:t>
            </a:r>
            <a:r>
              <a:rPr lang="en-US" altLang="ja-JP" sz="2000" dirty="0" smtClean="0"/>
              <a:t/>
            </a:r>
            <a:br>
              <a:rPr lang="en-US" altLang="ja-JP" sz="2000" dirty="0" smtClean="0"/>
            </a:br>
            <a:r>
              <a:rPr lang="en-US" altLang="ja-JP" sz="2000" dirty="0" smtClean="0"/>
              <a:t>7.2.3: ggplot2</a:t>
            </a:r>
            <a:r>
              <a:rPr lang="ja-JP" altLang="en-US" sz="2000" dirty="0" smtClean="0"/>
              <a:t>の箱ひげ図とヴァイオリン・プロット</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err="1" smtClean="0"/>
              <a:t>geom_boxplot</a:t>
            </a:r>
            <a:r>
              <a:rPr lang="ja-JP" altLang="en-US" dirty="0" smtClean="0"/>
              <a:t>関数：箱ひげ図</a:t>
            </a:r>
            <a:endParaRPr lang="en-US" altLang="ja-JP" dirty="0" smtClean="0"/>
          </a:p>
          <a:p>
            <a:pPr lvl="1"/>
            <a:r>
              <a:rPr lang="en-US" altLang="ja-JP" dirty="0" err="1"/>
              <a:t>ggplot</a:t>
            </a:r>
            <a:r>
              <a:rPr lang="en-US" altLang="ja-JP" dirty="0"/>
              <a:t>(diamonds, </a:t>
            </a:r>
            <a:r>
              <a:rPr lang="en-US" altLang="ja-JP" dirty="0" err="1"/>
              <a:t>aes</a:t>
            </a:r>
            <a:r>
              <a:rPr lang="en-US" altLang="ja-JP" dirty="0"/>
              <a:t>(y=carat, x=1)) + </a:t>
            </a:r>
            <a:r>
              <a:rPr lang="en-US" altLang="ja-JP" dirty="0" err="1"/>
              <a:t>geom_boxplot</a:t>
            </a:r>
            <a:r>
              <a:rPr lang="en-US" altLang="ja-JP" dirty="0"/>
              <a:t>(</a:t>
            </a:r>
            <a:r>
              <a:rPr lang="en-US" altLang="ja-JP" dirty="0" smtClean="0"/>
              <a:t>)</a:t>
            </a:r>
          </a:p>
          <a:p>
            <a:pPr lvl="2"/>
            <a:r>
              <a:rPr kumimoji="1" lang="ja-JP" altLang="en-US" dirty="0" smtClean="0"/>
              <a:t>左図を参照</a:t>
            </a:r>
            <a:endParaRPr kumimoji="1" lang="en-US" altLang="ja-JP" dirty="0"/>
          </a:p>
          <a:p>
            <a:pPr lvl="1"/>
            <a:r>
              <a:rPr lang="en-US" altLang="ja-JP" dirty="0" err="1"/>
              <a:t>ggplot</a:t>
            </a:r>
            <a:r>
              <a:rPr lang="en-US" altLang="ja-JP" dirty="0"/>
              <a:t>(diamonds, </a:t>
            </a:r>
            <a:r>
              <a:rPr lang="en-US" altLang="ja-JP" dirty="0" err="1"/>
              <a:t>aes</a:t>
            </a:r>
            <a:r>
              <a:rPr lang="en-US" altLang="ja-JP" dirty="0"/>
              <a:t>(y=carat, x=</a:t>
            </a:r>
            <a:r>
              <a:rPr lang="en-US" altLang="ja-JP" dirty="0" smtClean="0"/>
              <a:t>cut)</a:t>
            </a:r>
            <a:r>
              <a:rPr lang="en-US" altLang="ja-JP" dirty="0"/>
              <a:t>) + </a:t>
            </a:r>
            <a:r>
              <a:rPr lang="en-US" altLang="ja-JP" dirty="0" err="1"/>
              <a:t>geom_boxplot</a:t>
            </a:r>
            <a:r>
              <a:rPr lang="en-US" altLang="ja-JP" dirty="0"/>
              <a:t>(</a:t>
            </a:r>
            <a:r>
              <a:rPr lang="en-US" altLang="ja-JP" dirty="0" smtClean="0"/>
              <a:t>)</a:t>
            </a:r>
          </a:p>
          <a:p>
            <a:pPr lvl="2"/>
            <a:r>
              <a:rPr lang="ja-JP" altLang="en-US" dirty="0" smtClean="0"/>
              <a:t>右図を参照</a:t>
            </a:r>
            <a:endParaRPr lang="en-US" altLang="ja-JP" dirty="0"/>
          </a:p>
          <a:p>
            <a:pPr lvl="1"/>
            <a:endParaRPr kumimoji="1" lang="ja-JP" altLang="en-US" dirty="0"/>
          </a:p>
        </p:txBody>
      </p:sp>
      <p:sp>
        <p:nvSpPr>
          <p:cNvPr id="4" name="テキスト ボックス 3"/>
          <p:cNvSpPr txBox="1"/>
          <p:nvPr/>
        </p:nvSpPr>
        <p:spPr>
          <a:xfrm>
            <a:off x="5838754" y="-370464"/>
            <a:ext cx="184666" cy="369332"/>
          </a:xfrm>
          <a:prstGeom prst="rect">
            <a:avLst/>
          </a:prstGeom>
          <a:noFill/>
        </p:spPr>
        <p:txBody>
          <a:bodyPr wrap="none" rtlCol="0">
            <a:spAutoFit/>
          </a:bodyPr>
          <a:lstStyle/>
          <a:p>
            <a:endParaRPr kumimoji="1" lang="ja-JP" altLang="en-US" dirty="0"/>
          </a:p>
        </p:txBody>
      </p:sp>
      <p:pic>
        <p:nvPicPr>
          <p:cNvPr id="5" name="図 4"/>
          <p:cNvPicPr>
            <a:picLocks noChangeAspect="1"/>
          </p:cNvPicPr>
          <p:nvPr/>
        </p:nvPicPr>
        <p:blipFill>
          <a:blip r:embed="rId2"/>
          <a:stretch>
            <a:fillRect/>
          </a:stretch>
        </p:blipFill>
        <p:spPr>
          <a:xfrm>
            <a:off x="1039311" y="3828130"/>
            <a:ext cx="2631510" cy="2796409"/>
          </a:xfrm>
          <a:prstGeom prst="rect">
            <a:avLst/>
          </a:prstGeom>
        </p:spPr>
      </p:pic>
      <p:pic>
        <p:nvPicPr>
          <p:cNvPr id="6" name="図 5"/>
          <p:cNvPicPr>
            <a:picLocks noChangeAspect="1"/>
          </p:cNvPicPr>
          <p:nvPr/>
        </p:nvPicPr>
        <p:blipFill>
          <a:blip r:embed="rId3"/>
          <a:stretch>
            <a:fillRect/>
          </a:stretch>
        </p:blipFill>
        <p:spPr>
          <a:xfrm>
            <a:off x="3959569" y="3828129"/>
            <a:ext cx="2637694" cy="2802981"/>
          </a:xfrm>
          <a:prstGeom prst="rect">
            <a:avLst/>
          </a:prstGeom>
        </p:spPr>
      </p:pic>
    </p:spTree>
    <p:extLst>
      <p:ext uri="{BB962C8B-B14F-4D97-AF65-F5344CB8AC3E}">
        <p14:creationId xmlns:p14="http://schemas.microsoft.com/office/powerpoint/2010/main" val="188366478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r>
              <a:rPr lang="en-US" altLang="ja-JP" dirty="0"/>
              <a:t/>
            </a:r>
            <a:br>
              <a:rPr lang="en-US" altLang="ja-JP" dirty="0"/>
            </a:br>
            <a:r>
              <a:rPr lang="en-US" altLang="ja-JP" sz="2000" dirty="0"/>
              <a:t>7.2.3: ggplot2</a:t>
            </a:r>
            <a:r>
              <a:rPr lang="ja-JP" altLang="en-US" sz="2000" dirty="0"/>
              <a:t>の箱ひげ図とヴァイオリン・プロット</a:t>
            </a:r>
            <a:endParaRPr kumimoji="1" lang="ja-JP" altLang="en-US" sz="2000" dirty="0"/>
          </a:p>
        </p:txBody>
      </p:sp>
      <p:sp>
        <p:nvSpPr>
          <p:cNvPr id="3" name="コンテンツ プレースホルダー 2"/>
          <p:cNvSpPr>
            <a:spLocks noGrp="1"/>
          </p:cNvSpPr>
          <p:nvPr>
            <p:ph idx="1"/>
          </p:nvPr>
        </p:nvSpPr>
        <p:spPr/>
        <p:txBody>
          <a:bodyPr/>
          <a:lstStyle/>
          <a:p>
            <a:r>
              <a:rPr kumimoji="1" lang="ja-JP" altLang="en-US" dirty="0" smtClean="0"/>
              <a:t>ヴァイオリン・プロット</a:t>
            </a:r>
            <a:endParaRPr kumimoji="1" lang="en-US" altLang="ja-JP" dirty="0" smtClean="0"/>
          </a:p>
          <a:p>
            <a:pPr lvl="1"/>
            <a:r>
              <a:rPr lang="en-US" altLang="ja-JP" dirty="0" err="1"/>
              <a:t>ggplot</a:t>
            </a:r>
            <a:r>
              <a:rPr lang="en-US" altLang="ja-JP" dirty="0"/>
              <a:t>(diamonds, </a:t>
            </a:r>
            <a:r>
              <a:rPr lang="en-US" altLang="ja-JP" dirty="0" err="1"/>
              <a:t>aes</a:t>
            </a:r>
            <a:r>
              <a:rPr lang="en-US" altLang="ja-JP" dirty="0"/>
              <a:t>(y=carat, x=cut)) +</a:t>
            </a:r>
            <a:r>
              <a:rPr lang="en-US" altLang="ja-JP" dirty="0" err="1"/>
              <a:t>geom_violin</a:t>
            </a:r>
            <a:r>
              <a:rPr lang="en-US" altLang="ja-JP" dirty="0"/>
              <a:t>(</a:t>
            </a:r>
            <a:r>
              <a:rPr lang="en-US" altLang="ja-JP" dirty="0" smtClean="0"/>
              <a:t>)</a:t>
            </a:r>
          </a:p>
          <a:p>
            <a:pPr lvl="2"/>
            <a:r>
              <a:rPr lang="ja-JP" altLang="en-US" dirty="0" smtClean="0"/>
              <a:t>曲がり具合</a:t>
            </a:r>
            <a:r>
              <a:rPr lang="en-US" altLang="ja-JP" dirty="0" smtClean="0"/>
              <a:t>: </a:t>
            </a:r>
            <a:r>
              <a:rPr lang="ja-JP" altLang="en-US" dirty="0" smtClean="0"/>
              <a:t>データ密度</a:t>
            </a:r>
            <a:endParaRPr lang="en-US" altLang="ja-JP" dirty="0" smtClean="0"/>
          </a:p>
          <a:p>
            <a:pPr lvl="2"/>
            <a:r>
              <a:rPr lang="en-US" altLang="ja-JP" dirty="0" err="1" smtClean="0"/>
              <a:t>geom_point</a:t>
            </a:r>
            <a:r>
              <a:rPr lang="en-US" altLang="ja-JP" dirty="0" smtClean="0"/>
              <a:t>: </a:t>
            </a:r>
            <a:r>
              <a:rPr lang="ja-JP" altLang="en-US" dirty="0" smtClean="0"/>
              <a:t>点を重ねて表示</a:t>
            </a:r>
            <a:endParaRPr lang="en-US" altLang="ja-JP" dirty="0"/>
          </a:p>
          <a:p>
            <a:pPr lvl="1"/>
            <a:endParaRPr kumimoji="1" lang="ja-JP" altLang="en-US" dirty="0"/>
          </a:p>
        </p:txBody>
      </p:sp>
      <p:pic>
        <p:nvPicPr>
          <p:cNvPr id="4" name="図 3"/>
          <p:cNvPicPr>
            <a:picLocks noChangeAspect="1"/>
          </p:cNvPicPr>
          <p:nvPr/>
        </p:nvPicPr>
        <p:blipFill>
          <a:blip r:embed="rId2"/>
          <a:stretch>
            <a:fillRect/>
          </a:stretch>
        </p:blipFill>
        <p:spPr>
          <a:xfrm>
            <a:off x="1074590" y="3806064"/>
            <a:ext cx="2735594" cy="2907015"/>
          </a:xfrm>
          <a:prstGeom prst="rect">
            <a:avLst/>
          </a:prstGeom>
        </p:spPr>
      </p:pic>
      <p:pic>
        <p:nvPicPr>
          <p:cNvPr id="5" name="図 4"/>
          <p:cNvPicPr>
            <a:picLocks noChangeAspect="1"/>
          </p:cNvPicPr>
          <p:nvPr/>
        </p:nvPicPr>
        <p:blipFill>
          <a:blip r:embed="rId3"/>
          <a:stretch>
            <a:fillRect/>
          </a:stretch>
        </p:blipFill>
        <p:spPr>
          <a:xfrm>
            <a:off x="4229982" y="3806064"/>
            <a:ext cx="2735594" cy="2907015"/>
          </a:xfrm>
          <a:prstGeom prst="rect">
            <a:avLst/>
          </a:prstGeom>
        </p:spPr>
      </p:pic>
    </p:spTree>
    <p:extLst>
      <p:ext uri="{BB962C8B-B14F-4D97-AF65-F5344CB8AC3E}">
        <p14:creationId xmlns:p14="http://schemas.microsoft.com/office/powerpoint/2010/main" val="100016825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r>
              <a:rPr lang="en-US" altLang="ja-JP" dirty="0"/>
              <a:t/>
            </a:r>
            <a:br>
              <a:rPr lang="en-US" altLang="ja-JP" dirty="0"/>
            </a:br>
            <a:r>
              <a:rPr lang="en-US" altLang="ja-JP" sz="2000" dirty="0" smtClean="0"/>
              <a:t>7.2.4: ggplot2</a:t>
            </a:r>
            <a:r>
              <a:rPr lang="ja-JP" altLang="en-US" sz="2000" dirty="0" smtClean="0"/>
              <a:t>における折れ線グラフ</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err="1"/>
              <a:t>ggplot</a:t>
            </a:r>
            <a:r>
              <a:rPr lang="en-US" altLang="ja-JP" dirty="0"/>
              <a:t>(economics, </a:t>
            </a:r>
            <a:r>
              <a:rPr lang="en-US" altLang="ja-JP" dirty="0" err="1"/>
              <a:t>aes</a:t>
            </a:r>
            <a:r>
              <a:rPr lang="en-US" altLang="ja-JP" dirty="0"/>
              <a:t>(x = date, y = pop)) + </a:t>
            </a:r>
            <a:r>
              <a:rPr lang="en-US" altLang="ja-JP" dirty="0" err="1"/>
              <a:t>geom_line</a:t>
            </a:r>
            <a:r>
              <a:rPr lang="en-US" altLang="ja-JP" dirty="0"/>
              <a:t>(</a:t>
            </a:r>
            <a:r>
              <a:rPr lang="en-US" altLang="ja-JP" dirty="0" smtClean="0"/>
              <a:t>)</a:t>
            </a:r>
          </a:p>
          <a:p>
            <a:r>
              <a:rPr lang="en-US" altLang="ja-JP" dirty="0" smtClean="0"/>
              <a:t>#</a:t>
            </a:r>
            <a:r>
              <a:rPr lang="en-US" altLang="ja-JP" dirty="0" err="1" smtClean="0"/>
              <a:t>lubridate</a:t>
            </a:r>
            <a:r>
              <a:rPr lang="ja-JP" altLang="en-US" dirty="0" smtClean="0"/>
              <a:t>パッケージを用いる</a:t>
            </a:r>
            <a:endParaRPr lang="en-US" altLang="ja-JP" dirty="0" smtClean="0"/>
          </a:p>
          <a:p>
            <a:pPr lvl="1"/>
            <a:r>
              <a:rPr lang="en-US" altLang="ja-JP" dirty="0" smtClean="0"/>
              <a:t>#</a:t>
            </a:r>
            <a:r>
              <a:rPr lang="en-US" altLang="ja-JP" dirty="0" err="1" smtClean="0"/>
              <a:t>lubridate</a:t>
            </a:r>
            <a:r>
              <a:rPr lang="ja-JP" altLang="en-US" dirty="0" smtClean="0"/>
              <a:t>パッケージを読み込む</a:t>
            </a:r>
            <a:endParaRPr lang="en-US" altLang="ja-JP" dirty="0" smtClean="0"/>
          </a:p>
          <a:p>
            <a:pPr lvl="1"/>
            <a:r>
              <a:rPr lang="en-US" altLang="ja-JP" dirty="0" smtClean="0"/>
              <a:t>Require(</a:t>
            </a:r>
            <a:r>
              <a:rPr lang="en-US" altLang="ja-JP" dirty="0" err="1" smtClean="0"/>
              <a:t>lubridate</a:t>
            </a:r>
            <a:r>
              <a:rPr lang="en-US" altLang="ja-JP" dirty="0" smtClean="0"/>
              <a:t>)</a:t>
            </a:r>
            <a:endParaRPr lang="en-US" altLang="ja-JP" dirty="0"/>
          </a:p>
          <a:p>
            <a:endParaRPr lang="en-US" altLang="ja-JP" dirty="0"/>
          </a:p>
          <a:p>
            <a:pPr lvl="1"/>
            <a:endParaRPr kumimoji="1" lang="ja-JP" altLang="en-US" dirty="0"/>
          </a:p>
        </p:txBody>
      </p:sp>
      <p:pic>
        <p:nvPicPr>
          <p:cNvPr id="5" name="図 4"/>
          <p:cNvPicPr>
            <a:picLocks noChangeAspect="1"/>
          </p:cNvPicPr>
          <p:nvPr/>
        </p:nvPicPr>
        <p:blipFill>
          <a:blip r:embed="rId2"/>
          <a:stretch>
            <a:fillRect/>
          </a:stretch>
        </p:blipFill>
        <p:spPr>
          <a:xfrm>
            <a:off x="6384778" y="2057400"/>
            <a:ext cx="2482103" cy="2637639"/>
          </a:xfrm>
          <a:prstGeom prst="rect">
            <a:avLst/>
          </a:prstGeom>
        </p:spPr>
      </p:pic>
    </p:spTree>
    <p:extLst>
      <p:ext uri="{BB962C8B-B14F-4D97-AF65-F5344CB8AC3E}">
        <p14:creationId xmlns:p14="http://schemas.microsoft.com/office/powerpoint/2010/main" val="363243570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8</a:t>
            </a:r>
            <a:r>
              <a:rPr kumimoji="1" lang="ja-JP" altLang="en-US" dirty="0" smtClean="0"/>
              <a:t>章</a:t>
            </a:r>
            <a:r>
              <a:rPr kumimoji="1" lang="en-US" altLang="ja-JP" dirty="0" smtClean="0"/>
              <a:t>: </a:t>
            </a:r>
            <a:r>
              <a:rPr kumimoji="1" lang="ja-JP" altLang="en-US" dirty="0" smtClean="0"/>
              <a:t>関数の</a:t>
            </a:r>
            <a:r>
              <a:rPr lang="ja-JP" altLang="en-US" dirty="0" smtClean="0"/>
              <a:t>引数</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42984962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8</a:t>
            </a:r>
            <a:r>
              <a:rPr lang="ja-JP" altLang="en-US" dirty="0"/>
              <a:t>章</a:t>
            </a:r>
            <a:r>
              <a:rPr lang="en-US" altLang="ja-JP" dirty="0"/>
              <a:t>: </a:t>
            </a:r>
            <a:r>
              <a:rPr lang="ja-JP" altLang="en-US" dirty="0"/>
              <a:t>関数の</a:t>
            </a:r>
            <a:r>
              <a:rPr lang="ja-JP" altLang="en-US" dirty="0" smtClean="0"/>
              <a:t>引数</a:t>
            </a:r>
            <a:r>
              <a:rPr lang="en-US" altLang="ja-JP" dirty="0" smtClean="0"/>
              <a:t/>
            </a:r>
            <a:br>
              <a:rPr lang="en-US" altLang="ja-JP" dirty="0" smtClean="0"/>
            </a:br>
            <a:r>
              <a:rPr lang="en-US" altLang="ja-JP" dirty="0" smtClean="0"/>
              <a:t>8.2: </a:t>
            </a:r>
            <a:r>
              <a:rPr lang="ja-JP" altLang="en-US" dirty="0" smtClean="0"/>
              <a:t>関数の引数</a:t>
            </a:r>
            <a:endParaRPr kumimoji="1" lang="ja-JP" altLang="en-US" dirty="0"/>
          </a:p>
        </p:txBody>
      </p:sp>
      <p:sp>
        <p:nvSpPr>
          <p:cNvPr id="3" name="コンテンツ プレースホルダー 2"/>
          <p:cNvSpPr>
            <a:spLocks noGrp="1"/>
          </p:cNvSpPr>
          <p:nvPr>
            <p:ph idx="1"/>
          </p:nvPr>
        </p:nvSpPr>
        <p:spPr>
          <a:xfrm>
            <a:off x="457199" y="2209800"/>
            <a:ext cx="6508377" cy="4511481"/>
          </a:xfrm>
        </p:spPr>
        <p:txBody>
          <a:bodyPr>
            <a:normAutofit fontScale="92500" lnSpcReduction="10000"/>
          </a:bodyPr>
          <a:lstStyle/>
          <a:p>
            <a:r>
              <a:rPr lang="en-US" altLang="ja-JP" dirty="0" err="1" smtClean="0"/>
              <a:t>sprintf</a:t>
            </a:r>
            <a:r>
              <a:rPr lang="en-US" altLang="ja-JP" dirty="0" smtClean="0"/>
              <a:t>: </a:t>
            </a:r>
            <a:r>
              <a:rPr lang="ja-JP" altLang="en-US" dirty="0" smtClean="0"/>
              <a:t>第</a:t>
            </a:r>
            <a:r>
              <a:rPr lang="en-US" altLang="ja-JP" dirty="0" smtClean="0"/>
              <a:t>1</a:t>
            </a:r>
            <a:r>
              <a:rPr lang="ja-JP" altLang="en-US" dirty="0" smtClean="0"/>
              <a:t>引数が特別な入力文字を入れ、続く引数が特別な入力文字へ代入</a:t>
            </a:r>
            <a:endParaRPr lang="en-US" altLang="ja-JP" dirty="0" smtClean="0"/>
          </a:p>
          <a:p>
            <a:pPr lvl="1"/>
            <a:r>
              <a:rPr lang="en-US" altLang="ja-JP" dirty="0" err="1"/>
              <a:t>sprintf</a:t>
            </a:r>
            <a:r>
              <a:rPr lang="en-US" altLang="ja-JP" dirty="0"/>
              <a:t>("Hello %s", "Jared")</a:t>
            </a:r>
          </a:p>
          <a:p>
            <a:r>
              <a:rPr kumimoji="1" lang="en-US" altLang="ja-JP" dirty="0" smtClean="0"/>
              <a:t>Function</a:t>
            </a:r>
            <a:r>
              <a:rPr kumimoji="1" lang="ja-JP" altLang="en-US" dirty="0" smtClean="0"/>
              <a:t>の定義</a:t>
            </a:r>
            <a:endParaRPr kumimoji="1" lang="en-US" altLang="ja-JP" dirty="0" smtClean="0"/>
          </a:p>
          <a:p>
            <a:pPr lvl="1"/>
            <a:r>
              <a:rPr lang="en-US" altLang="ja-JP" dirty="0" err="1"/>
              <a:t>hello.person</a:t>
            </a:r>
            <a:r>
              <a:rPr lang="en-US" altLang="ja-JP" dirty="0"/>
              <a:t> &lt;- function(name</a:t>
            </a:r>
            <a:r>
              <a:rPr lang="en-US" altLang="ja-JP" dirty="0" smtClean="0"/>
              <a:t>) {</a:t>
            </a:r>
            <a:r>
              <a:rPr lang="en-US" altLang="ja-JP" dirty="0"/>
              <a:t>print(</a:t>
            </a:r>
            <a:r>
              <a:rPr lang="en-US" altLang="ja-JP" dirty="0" err="1"/>
              <a:t>sprintf</a:t>
            </a:r>
            <a:r>
              <a:rPr lang="en-US" altLang="ja-JP" dirty="0"/>
              <a:t>("</a:t>
            </a:r>
            <a:r>
              <a:rPr lang="en-US" altLang="ja-JP" dirty="0" err="1">
                <a:solidFill>
                  <a:srgbClr val="3366FF"/>
                </a:solidFill>
              </a:rPr>
              <a:t>Hello%s</a:t>
            </a:r>
            <a:r>
              <a:rPr lang="en-US" altLang="ja-JP" dirty="0"/>
              <a:t>, name))</a:t>
            </a:r>
            <a:r>
              <a:rPr lang="en-US" altLang="ja-JP" dirty="0" smtClean="0"/>
              <a:t>}</a:t>
            </a:r>
          </a:p>
          <a:p>
            <a:pPr lvl="1"/>
            <a:r>
              <a:rPr lang="en-US" altLang="ja-JP" dirty="0" err="1" smtClean="0"/>
              <a:t>hello.person</a:t>
            </a:r>
            <a:r>
              <a:rPr lang="en-US" altLang="ja-JP" dirty="0" smtClean="0"/>
              <a:t>(“Jared”)</a:t>
            </a:r>
            <a:endParaRPr lang="en-US" altLang="ja-JP" dirty="0"/>
          </a:p>
          <a:p>
            <a:pPr lvl="1"/>
            <a:endParaRPr kumimoji="1" lang="en-US" altLang="ja-JP" dirty="0" smtClean="0"/>
          </a:p>
          <a:p>
            <a:r>
              <a:rPr lang="en-US" altLang="ja-JP" dirty="0" smtClean="0"/>
              <a:t>8.2.1: </a:t>
            </a:r>
            <a:r>
              <a:rPr lang="ja-JP" altLang="en-US" dirty="0" smtClean="0"/>
              <a:t>デフォルト引数</a:t>
            </a:r>
            <a:endParaRPr lang="en-US" altLang="ja-JP" dirty="0" smtClean="0"/>
          </a:p>
          <a:p>
            <a:pPr lvl="1"/>
            <a:r>
              <a:rPr lang="en-US" altLang="ja-JP" dirty="0" err="1"/>
              <a:t>hello.person</a:t>
            </a:r>
            <a:r>
              <a:rPr lang="en-US" altLang="ja-JP" dirty="0"/>
              <a:t> &lt;- function(first, last = </a:t>
            </a:r>
            <a:r>
              <a:rPr lang="en-US" altLang="ja-JP" dirty="0" smtClean="0"/>
              <a:t>“Doe”) </a:t>
            </a:r>
            <a:r>
              <a:rPr lang="en-US" altLang="ja-JP" dirty="0"/>
              <a:t>{print(</a:t>
            </a:r>
            <a:r>
              <a:rPr lang="en-US" altLang="ja-JP" dirty="0" err="1"/>
              <a:t>sprintf</a:t>
            </a:r>
            <a:r>
              <a:rPr lang="en-US" altLang="ja-JP" dirty="0" smtClean="0"/>
              <a:t>(“Hello </a:t>
            </a:r>
            <a:r>
              <a:rPr lang="en-US" altLang="ja-JP" dirty="0"/>
              <a:t>%s %</a:t>
            </a:r>
            <a:r>
              <a:rPr lang="en-US" altLang="ja-JP" dirty="0" smtClean="0"/>
              <a:t>s”, </a:t>
            </a:r>
            <a:r>
              <a:rPr lang="en-US" altLang="ja-JP" dirty="0"/>
              <a:t>first, last))</a:t>
            </a:r>
            <a:r>
              <a:rPr lang="en-US" altLang="ja-JP" dirty="0" smtClean="0"/>
              <a:t>} </a:t>
            </a:r>
            <a:r>
              <a:rPr lang="en-US" altLang="ja-JP" dirty="0" smtClean="0">
                <a:solidFill>
                  <a:srgbClr val="008000"/>
                </a:solidFill>
              </a:rPr>
              <a:t>#</a:t>
            </a:r>
            <a:r>
              <a:rPr lang="ja-JP" altLang="en-US" dirty="0" smtClean="0">
                <a:solidFill>
                  <a:srgbClr val="008000"/>
                </a:solidFill>
              </a:rPr>
              <a:t>デフォルトの</a:t>
            </a:r>
            <a:r>
              <a:rPr lang="en-US" altLang="ja-JP" dirty="0" smtClean="0">
                <a:solidFill>
                  <a:srgbClr val="008000"/>
                </a:solidFill>
              </a:rPr>
              <a:t>last name</a:t>
            </a:r>
            <a:r>
              <a:rPr lang="ja-JP" altLang="en-US" dirty="0" smtClean="0">
                <a:solidFill>
                  <a:srgbClr val="008000"/>
                </a:solidFill>
              </a:rPr>
              <a:t>として</a:t>
            </a:r>
            <a:r>
              <a:rPr lang="en-US" altLang="ja-JP" dirty="0" smtClean="0">
                <a:solidFill>
                  <a:srgbClr val="008000"/>
                </a:solidFill>
              </a:rPr>
              <a:t>”Doe”</a:t>
            </a:r>
            <a:r>
              <a:rPr lang="ja-JP" altLang="en-US" dirty="0" smtClean="0">
                <a:solidFill>
                  <a:srgbClr val="008000"/>
                </a:solidFill>
              </a:rPr>
              <a:t>を設定</a:t>
            </a:r>
            <a:endParaRPr lang="en-US" altLang="ja-JP" dirty="0">
              <a:solidFill>
                <a:srgbClr val="008000"/>
              </a:solidFill>
            </a:endParaRPr>
          </a:p>
          <a:p>
            <a:pPr lvl="1"/>
            <a:r>
              <a:rPr lang="en-US" altLang="ja-JP" dirty="0" err="1"/>
              <a:t>hello.person</a:t>
            </a:r>
            <a:r>
              <a:rPr lang="en-US" altLang="ja-JP" dirty="0"/>
              <a:t>("Jared"</a:t>
            </a:r>
            <a:r>
              <a:rPr lang="en-US" altLang="ja-JP" dirty="0" smtClean="0"/>
              <a:t>)</a:t>
            </a:r>
          </a:p>
          <a:p>
            <a:pPr lvl="1"/>
            <a:endParaRPr kumimoji="1" lang="en-US" altLang="ja-JP" dirty="0"/>
          </a:p>
          <a:p>
            <a:r>
              <a:rPr lang="en-US" altLang="ja-JP" dirty="0" smtClean="0"/>
              <a:t>8.2.2: </a:t>
            </a:r>
            <a:r>
              <a:rPr lang="ja-JP" altLang="en-US" dirty="0" smtClean="0"/>
              <a:t>追加の引数</a:t>
            </a:r>
            <a:endParaRPr lang="en-US" altLang="ja-JP" dirty="0" smtClean="0"/>
          </a:p>
          <a:p>
            <a:pPr lvl="1"/>
            <a:r>
              <a:rPr kumimoji="1" lang="en-US" altLang="ja-JP" dirty="0" smtClean="0"/>
              <a:t> </a:t>
            </a:r>
            <a:r>
              <a:rPr kumimoji="1" lang="ja-JP" altLang="en-US" dirty="0" smtClean="0"/>
              <a:t>関数定義において指定しておく必要のない任意の引数を関数に取らせることが可能</a:t>
            </a:r>
            <a:r>
              <a:rPr kumimoji="1" lang="en-US" altLang="ja-JP" dirty="0" smtClean="0"/>
              <a:t> → </a:t>
            </a:r>
            <a:r>
              <a:rPr kumimoji="1" lang="ja-JP" altLang="en-US" dirty="0" smtClean="0"/>
              <a:t>ドット・ドット・ドット引数</a:t>
            </a:r>
            <a:r>
              <a:rPr kumimoji="1" lang="en-US" altLang="ja-JP" dirty="0" smtClean="0"/>
              <a:t>(</a:t>
            </a:r>
            <a:r>
              <a:rPr kumimoji="1" lang="mr-IN" altLang="ja-JP" dirty="0" smtClean="0"/>
              <a:t>…</a:t>
            </a:r>
            <a:r>
              <a:rPr kumimoji="1" lang="en-US" altLang="ja-JP" dirty="0" smtClean="0"/>
              <a:t>)</a:t>
            </a:r>
          </a:p>
          <a:p>
            <a:pPr lvl="1"/>
            <a:r>
              <a:rPr lang="en-US" altLang="ja-JP" dirty="0" err="1"/>
              <a:t>hello.person</a:t>
            </a:r>
            <a:r>
              <a:rPr lang="en-US" altLang="ja-JP" dirty="0"/>
              <a:t> &lt;- function(first, last = “Doe</a:t>
            </a:r>
            <a:r>
              <a:rPr lang="en-US" altLang="ja-JP" dirty="0" smtClean="0"/>
              <a:t>”, </a:t>
            </a:r>
            <a:r>
              <a:rPr lang="mr-IN" altLang="ja-JP" dirty="0" smtClean="0">
                <a:solidFill>
                  <a:srgbClr val="3366FF"/>
                </a:solidFill>
              </a:rPr>
              <a:t>…</a:t>
            </a:r>
            <a:r>
              <a:rPr lang="en-US" altLang="ja-JP" dirty="0" smtClean="0"/>
              <a:t>) </a:t>
            </a:r>
            <a:r>
              <a:rPr lang="en-US" altLang="ja-JP" dirty="0"/>
              <a:t>{print(</a:t>
            </a:r>
            <a:r>
              <a:rPr lang="en-US" altLang="ja-JP" dirty="0" err="1"/>
              <a:t>sprintf</a:t>
            </a:r>
            <a:r>
              <a:rPr lang="en-US" altLang="ja-JP" dirty="0"/>
              <a:t>(“Hello %s %s”, first, last))} </a:t>
            </a:r>
            <a:endParaRPr kumimoji="1" lang="ja-JP" altLang="en-US" dirty="0"/>
          </a:p>
        </p:txBody>
      </p:sp>
    </p:spTree>
    <p:extLst>
      <p:ext uri="{BB962C8B-B14F-4D97-AF65-F5344CB8AC3E}">
        <p14:creationId xmlns:p14="http://schemas.microsoft.com/office/powerpoint/2010/main" val="2659643718"/>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8</a:t>
            </a:r>
            <a:r>
              <a:rPr lang="ja-JP" altLang="en-US" dirty="0"/>
              <a:t>章</a:t>
            </a:r>
            <a:r>
              <a:rPr lang="en-US" altLang="ja-JP" dirty="0"/>
              <a:t>: </a:t>
            </a:r>
            <a:r>
              <a:rPr lang="ja-JP" altLang="en-US" dirty="0"/>
              <a:t>関数の引数</a:t>
            </a:r>
            <a:r>
              <a:rPr lang="en-US" altLang="ja-JP" dirty="0"/>
              <a:t/>
            </a:r>
            <a:br>
              <a:rPr lang="en-US" altLang="ja-JP" dirty="0"/>
            </a:br>
            <a:r>
              <a:rPr lang="en-US" altLang="ja-JP" dirty="0" smtClean="0"/>
              <a:t>8.3: </a:t>
            </a:r>
            <a:r>
              <a:rPr lang="ja-JP" altLang="en-US" dirty="0" smtClean="0"/>
              <a:t>値の返却</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返却機能：数値の再計算を目的として、関数うの呼び出し元に計算結果の値を戻す</a:t>
            </a:r>
            <a:endParaRPr kumimoji="1" lang="en-US" altLang="ja-JP" dirty="0" smtClean="0"/>
          </a:p>
          <a:p>
            <a:pPr marL="571500" lvl="1" indent="-342900">
              <a:buFont typeface="+mj-lt"/>
              <a:buAutoNum type="arabicPeriod"/>
            </a:pPr>
            <a:r>
              <a:rPr lang="ja-JP" altLang="en-US" dirty="0" smtClean="0"/>
              <a:t>関数の最終行値が自動的に返却される</a:t>
            </a:r>
            <a:endParaRPr lang="en-US" altLang="ja-JP" dirty="0" smtClean="0"/>
          </a:p>
          <a:p>
            <a:pPr marL="571500" lvl="1" indent="-342900">
              <a:buFont typeface="+mj-lt"/>
              <a:buAutoNum type="arabicPeriod"/>
            </a:pPr>
            <a:r>
              <a:rPr kumimoji="1" lang="en-US" altLang="ja-JP" dirty="0" smtClean="0"/>
              <a:t>Return</a:t>
            </a:r>
            <a:r>
              <a:rPr kumimoji="1" lang="ja-JP" altLang="en-US" dirty="0" smtClean="0"/>
              <a:t>コマンドを用いて、どの値が返却され、関数が終了されるべきか明示的に指定</a:t>
            </a:r>
            <a:endParaRPr lang="en-US" altLang="ja-JP" dirty="0" smtClean="0"/>
          </a:p>
          <a:p>
            <a:pPr lvl="1"/>
            <a:r>
              <a:rPr lang="en-US" altLang="ja-JP" dirty="0" smtClean="0">
                <a:solidFill>
                  <a:srgbClr val="008000"/>
                </a:solidFill>
              </a:rPr>
              <a:t>#</a:t>
            </a:r>
            <a:r>
              <a:rPr lang="ja-JP" altLang="en-US" dirty="0" smtClean="0">
                <a:solidFill>
                  <a:srgbClr val="008000"/>
                </a:solidFill>
              </a:rPr>
              <a:t>明示的な返却なしに関数を作成</a:t>
            </a:r>
            <a:endParaRPr lang="en-US" altLang="ja-JP" dirty="0" smtClean="0">
              <a:solidFill>
                <a:srgbClr val="008000"/>
              </a:solidFill>
            </a:endParaRPr>
          </a:p>
          <a:p>
            <a:pPr lvl="2"/>
            <a:r>
              <a:rPr lang="en-US" altLang="ja-JP" dirty="0" err="1" smtClean="0"/>
              <a:t>double.num</a:t>
            </a:r>
            <a:r>
              <a:rPr lang="en-US" altLang="ja-JP" dirty="0" smtClean="0"/>
              <a:t> </a:t>
            </a:r>
            <a:r>
              <a:rPr lang="en-US" altLang="ja-JP" dirty="0"/>
              <a:t>&lt;- function(x) {x*2}</a:t>
            </a:r>
          </a:p>
          <a:p>
            <a:pPr lvl="2"/>
            <a:r>
              <a:rPr lang="en-US" altLang="ja-JP" dirty="0" err="1"/>
              <a:t>double.num</a:t>
            </a:r>
            <a:r>
              <a:rPr lang="en-US" altLang="ja-JP" dirty="0"/>
              <a:t>(5</a:t>
            </a:r>
            <a:r>
              <a:rPr lang="en-US" altLang="ja-JP" dirty="0" smtClean="0"/>
              <a:t>)</a:t>
            </a:r>
          </a:p>
          <a:p>
            <a:pPr lvl="1"/>
            <a:endParaRPr lang="en-US" altLang="ja-JP" dirty="0"/>
          </a:p>
          <a:p>
            <a:pPr lvl="1"/>
            <a:r>
              <a:rPr lang="en-US" altLang="ja-JP" dirty="0" smtClean="0">
                <a:solidFill>
                  <a:srgbClr val="008000"/>
                </a:solidFill>
              </a:rPr>
              <a:t>#</a:t>
            </a:r>
            <a:r>
              <a:rPr lang="ja-JP" altLang="en-US" dirty="0" smtClean="0">
                <a:solidFill>
                  <a:srgbClr val="008000"/>
                </a:solidFill>
              </a:rPr>
              <a:t>明示的な返却をもたせて関数を作成</a:t>
            </a:r>
            <a:endParaRPr lang="en-US" altLang="ja-JP" dirty="0" smtClean="0">
              <a:solidFill>
                <a:srgbClr val="008000"/>
              </a:solidFill>
            </a:endParaRPr>
          </a:p>
          <a:p>
            <a:pPr lvl="2"/>
            <a:r>
              <a:rPr lang="en-US" altLang="ja-JP" dirty="0" err="1" smtClean="0"/>
              <a:t>double.num</a:t>
            </a:r>
            <a:r>
              <a:rPr lang="en-US" altLang="ja-JP" dirty="0" smtClean="0"/>
              <a:t> &lt;- function(x) {</a:t>
            </a:r>
            <a:r>
              <a:rPr lang="en-US" altLang="ja-JP" b="1" dirty="0" smtClean="0">
                <a:solidFill>
                  <a:srgbClr val="3366FF"/>
                </a:solidFill>
              </a:rPr>
              <a:t>return</a:t>
            </a:r>
            <a:r>
              <a:rPr lang="en-US" altLang="ja-JP" dirty="0" smtClean="0"/>
              <a:t>(x*2)}</a:t>
            </a:r>
          </a:p>
          <a:p>
            <a:pPr lvl="2"/>
            <a:r>
              <a:rPr lang="en-US" altLang="ja-JP" dirty="0" err="1"/>
              <a:t>d</a:t>
            </a:r>
            <a:r>
              <a:rPr lang="en-US" altLang="ja-JP" dirty="0" err="1" smtClean="0"/>
              <a:t>ouble.num</a:t>
            </a:r>
            <a:r>
              <a:rPr lang="en-US" altLang="ja-JP" dirty="0" smtClean="0"/>
              <a:t>(5)</a:t>
            </a:r>
            <a:endParaRPr lang="en-US" altLang="ja-JP" dirty="0"/>
          </a:p>
          <a:p>
            <a:pPr lvl="1"/>
            <a:endParaRPr kumimoji="1" lang="en-US" altLang="ja-JP" dirty="0" smtClean="0"/>
          </a:p>
        </p:txBody>
      </p:sp>
    </p:spTree>
    <p:extLst>
      <p:ext uri="{BB962C8B-B14F-4D97-AF65-F5344CB8AC3E}">
        <p14:creationId xmlns:p14="http://schemas.microsoft.com/office/powerpoint/2010/main" val="2242200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8</a:t>
            </a:r>
            <a:r>
              <a:rPr lang="ja-JP" altLang="en-US" dirty="0"/>
              <a:t>章</a:t>
            </a:r>
            <a:r>
              <a:rPr lang="en-US" altLang="ja-JP" dirty="0"/>
              <a:t>: </a:t>
            </a:r>
            <a:r>
              <a:rPr lang="ja-JP" altLang="en-US" dirty="0"/>
              <a:t>関数の引数</a:t>
            </a:r>
            <a:r>
              <a:rPr lang="en-US" altLang="ja-JP" dirty="0"/>
              <a:t/>
            </a:r>
            <a:br>
              <a:rPr lang="en-US" altLang="ja-JP" dirty="0"/>
            </a:br>
            <a:r>
              <a:rPr lang="en-US" altLang="ja-JP" dirty="0" smtClean="0"/>
              <a:t>8.4: </a:t>
            </a:r>
            <a:r>
              <a:rPr lang="en-US" altLang="ja-JP" dirty="0" err="1" smtClean="0"/>
              <a:t>do.call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d</a:t>
            </a:r>
            <a:r>
              <a:rPr kumimoji="1" lang="en-US" altLang="ja-JP" dirty="0" err="1" smtClean="0"/>
              <a:t>o.call</a:t>
            </a:r>
            <a:r>
              <a:rPr kumimoji="1" lang="ja-JP" altLang="en-US" dirty="0" smtClean="0"/>
              <a:t>関数</a:t>
            </a:r>
            <a:r>
              <a:rPr lang="ja-JP" altLang="en-US" dirty="0" smtClean="0"/>
              <a:t>：オブジェクト又は文字列として、関数の名前を指定</a:t>
            </a:r>
            <a:endParaRPr lang="en-US" altLang="ja-JP" dirty="0" smtClean="0"/>
          </a:p>
          <a:p>
            <a:pPr lvl="1"/>
            <a:r>
              <a:rPr lang="en-US" altLang="ja-JP" dirty="0" err="1"/>
              <a:t>do.call</a:t>
            </a:r>
            <a:r>
              <a:rPr lang="en-US" altLang="ja-JP" dirty="0"/>
              <a:t> ("</a:t>
            </a:r>
            <a:r>
              <a:rPr lang="en-US" altLang="ja-JP" dirty="0" err="1"/>
              <a:t>hello.person</a:t>
            </a:r>
            <a:r>
              <a:rPr lang="en-US" altLang="ja-JP" dirty="0"/>
              <a:t>", </a:t>
            </a:r>
            <a:r>
              <a:rPr lang="en-US" altLang="ja-JP" dirty="0" err="1"/>
              <a:t>args</a:t>
            </a:r>
            <a:r>
              <a:rPr lang="en-US" altLang="ja-JP" dirty="0"/>
              <a:t> = list(first="Jared", last="Lander")</a:t>
            </a:r>
            <a:r>
              <a:rPr lang="en-US" altLang="ja-JP" dirty="0" smtClean="0"/>
              <a:t>)</a:t>
            </a:r>
          </a:p>
          <a:p>
            <a:pPr lvl="1"/>
            <a:r>
              <a:rPr kumimoji="1" lang="en-US" altLang="ja-JP" dirty="0" smtClean="0"/>
              <a:t>[1] “Hello Jared Lander”</a:t>
            </a:r>
            <a:endParaRPr kumimoji="1" lang="ja-JP" altLang="en-US" dirty="0"/>
          </a:p>
        </p:txBody>
      </p:sp>
    </p:spTree>
    <p:extLst>
      <p:ext uri="{BB962C8B-B14F-4D97-AF65-F5344CB8AC3E}">
        <p14:creationId xmlns:p14="http://schemas.microsoft.com/office/powerpoint/2010/main" val="411199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a:t>
            </a:r>
            <a:r>
              <a:rPr lang="ja-JP" altLang="en-US" dirty="0" smtClean="0"/>
              <a:t>章：高度なデータ構造</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smtClean="0"/>
              <a:t>5.1: </a:t>
            </a:r>
            <a:r>
              <a:rPr kumimoji="1" lang="ja-JP" altLang="en-US" dirty="0" smtClean="0"/>
              <a:t>データフレーム</a:t>
            </a:r>
            <a:r>
              <a:rPr kumimoji="1" lang="en-US" altLang="ja-JP" dirty="0" smtClean="0"/>
              <a:t> (</a:t>
            </a:r>
            <a:r>
              <a:rPr lang="en-US" altLang="ja-JP" dirty="0" err="1"/>
              <a:t>data.frame</a:t>
            </a:r>
            <a:r>
              <a:rPr kumimoji="1" lang="en-US" altLang="ja-JP" dirty="0" smtClean="0"/>
              <a:t>)</a:t>
            </a:r>
          </a:p>
          <a:p>
            <a:pPr lvl="1"/>
            <a:r>
              <a:rPr lang="en-US" altLang="ja-JP" dirty="0" err="1" smtClean="0"/>
              <a:t>Data.frame</a:t>
            </a:r>
            <a:r>
              <a:rPr lang="ja-JP" altLang="en-US" dirty="0" smtClean="0"/>
              <a:t>は、行と列を持ち、各行</a:t>
            </a:r>
            <a:r>
              <a:rPr lang="en-US" altLang="ja-JP" dirty="0" smtClean="0"/>
              <a:t>=</a:t>
            </a:r>
            <a:r>
              <a:rPr lang="ja-JP" altLang="en-US" dirty="0" smtClean="0"/>
              <a:t>観測値、各列は変数に対応</a:t>
            </a:r>
            <a:endParaRPr lang="en-US" altLang="ja-JP" dirty="0" smtClean="0"/>
          </a:p>
          <a:p>
            <a:pPr lvl="1"/>
            <a:r>
              <a:rPr kumimoji="1" lang="en-US" altLang="ja-JP" dirty="0" err="1" smtClean="0"/>
              <a:t>Data.frame</a:t>
            </a:r>
            <a:r>
              <a:rPr kumimoji="1" lang="ja-JP" altLang="en-US" dirty="0" smtClean="0"/>
              <a:t>関数を用いて、基本的な</a:t>
            </a:r>
            <a:r>
              <a:rPr kumimoji="1" lang="en-US" altLang="ja-JP" dirty="0" err="1" smtClean="0"/>
              <a:t>data.frame</a:t>
            </a:r>
            <a:r>
              <a:rPr kumimoji="1" lang="ja-JP" altLang="en-US" dirty="0" smtClean="0"/>
              <a:t>の作成が可能</a:t>
            </a:r>
            <a:endParaRPr kumimoji="1" lang="en-US" altLang="ja-JP" dirty="0" smtClean="0"/>
          </a:p>
          <a:p>
            <a:pPr lvl="2"/>
            <a:r>
              <a:rPr lang="en-US" altLang="ja-JP" sz="1200" dirty="0" smtClean="0"/>
              <a:t>X &lt;- 10:1</a:t>
            </a:r>
          </a:p>
          <a:p>
            <a:pPr lvl="2"/>
            <a:r>
              <a:rPr kumimoji="1" lang="en-US" altLang="ja-JP" sz="1200" dirty="0" smtClean="0"/>
              <a:t>Y &lt;- 4:5</a:t>
            </a:r>
          </a:p>
          <a:p>
            <a:pPr lvl="2"/>
            <a:r>
              <a:rPr lang="en-US" altLang="ja-JP" sz="1200" dirty="0" smtClean="0"/>
              <a:t>Q &lt;- c(“Hokey”, “Football”, “Baseball”, “Curling”, “Rugby”, “Lacrosse”, “”</a:t>
            </a:r>
            <a:r>
              <a:rPr lang="en-US" altLang="ja-JP" sz="1200" dirty="0" err="1" smtClean="0"/>
              <a:t>Bascketball</a:t>
            </a:r>
            <a:r>
              <a:rPr lang="en-US" altLang="ja-JP" sz="1200" dirty="0" smtClean="0"/>
              <a:t>”, “Tennis”, “Cricket”, “Soccer”)</a:t>
            </a:r>
          </a:p>
          <a:p>
            <a:pPr lvl="2"/>
            <a:r>
              <a:rPr kumimoji="1" lang="en-US" altLang="ja-JP" sz="1200" dirty="0" err="1" smtClean="0"/>
              <a:t>theDF</a:t>
            </a:r>
            <a:r>
              <a:rPr kumimoji="1" lang="en-US" altLang="ja-JP" sz="1200" dirty="0" smtClean="0"/>
              <a:t> &lt;- </a:t>
            </a:r>
            <a:r>
              <a:rPr kumimoji="1" lang="en-US" altLang="ja-JP" sz="1200" dirty="0" err="1" smtClean="0"/>
              <a:t>data.frame</a:t>
            </a:r>
            <a:r>
              <a:rPr kumimoji="1" lang="en-US" altLang="ja-JP" sz="1200" dirty="0" smtClean="0"/>
              <a:t>(</a:t>
            </a:r>
            <a:r>
              <a:rPr kumimoji="1" lang="en-US" altLang="ja-JP" sz="1200" dirty="0" err="1" smtClean="0"/>
              <a:t>x,y,q</a:t>
            </a:r>
            <a:r>
              <a:rPr kumimoji="1" lang="en-US" altLang="ja-JP" sz="1200" dirty="0" smtClean="0"/>
              <a:t>)</a:t>
            </a:r>
          </a:p>
          <a:p>
            <a:pPr lvl="2"/>
            <a:endParaRPr lang="en-US" altLang="ja-JP" sz="1200" dirty="0"/>
          </a:p>
          <a:p>
            <a:pPr lvl="2"/>
            <a:r>
              <a:rPr kumimoji="1" lang="en-US" altLang="ja-JP" sz="1200" dirty="0" smtClean="0"/>
              <a:t>#</a:t>
            </a:r>
            <a:r>
              <a:rPr kumimoji="1" lang="ja-JP" altLang="en-US" sz="1200" dirty="0" smtClean="0"/>
              <a:t>各変数の名称を定義</a:t>
            </a:r>
            <a:endParaRPr lang="en-US" altLang="ja-JP" sz="1200" dirty="0"/>
          </a:p>
          <a:p>
            <a:pPr lvl="2"/>
            <a:r>
              <a:rPr lang="en-US" altLang="ja-JP" sz="1200" dirty="0" err="1" smtClean="0"/>
              <a:t>theDF</a:t>
            </a:r>
            <a:r>
              <a:rPr lang="en-US" altLang="ja-JP" sz="1200" dirty="0" smtClean="0"/>
              <a:t> &lt; </a:t>
            </a:r>
            <a:r>
              <a:rPr lang="en-US" altLang="ja-JP" sz="1200" dirty="0" err="1" smtClean="0"/>
              <a:t>data.frame</a:t>
            </a:r>
            <a:r>
              <a:rPr lang="en-US" altLang="ja-JP" sz="1200" dirty="0" smtClean="0"/>
              <a:t>(First = x, Second = y, Sport = q)</a:t>
            </a:r>
          </a:p>
          <a:p>
            <a:pPr lvl="2"/>
            <a:endParaRPr kumimoji="1" lang="en-US" altLang="ja-JP" sz="1200" dirty="0"/>
          </a:p>
          <a:p>
            <a:pPr lvl="2"/>
            <a:r>
              <a:rPr lang="en-US" altLang="ja-JP" sz="1200" dirty="0" smtClean="0"/>
              <a:t>#</a:t>
            </a:r>
            <a:r>
              <a:rPr lang="ja-JP" altLang="en-US" sz="1200" dirty="0" smtClean="0"/>
              <a:t>行のカウント</a:t>
            </a:r>
            <a:r>
              <a:rPr lang="en-US" altLang="ja-JP" sz="1200" dirty="0" smtClean="0"/>
              <a:t>: </a:t>
            </a:r>
            <a:r>
              <a:rPr lang="en-US" altLang="ja-JP" sz="1200" dirty="0" err="1" smtClean="0"/>
              <a:t>nrow</a:t>
            </a:r>
            <a:r>
              <a:rPr lang="en-US" altLang="ja-JP" sz="1200" dirty="0" smtClean="0"/>
              <a:t>(</a:t>
            </a:r>
            <a:r>
              <a:rPr lang="en-US" altLang="ja-JP" sz="1200" dirty="0" err="1" smtClean="0"/>
              <a:t>theDF</a:t>
            </a:r>
            <a:r>
              <a:rPr lang="en-US" altLang="ja-JP" sz="1200" dirty="0" smtClean="0"/>
              <a:t>)</a:t>
            </a:r>
          </a:p>
          <a:p>
            <a:pPr lvl="2"/>
            <a:r>
              <a:rPr kumimoji="1" lang="en-US" altLang="ja-JP" sz="1200" dirty="0" smtClean="0"/>
              <a:t>#</a:t>
            </a:r>
            <a:r>
              <a:rPr kumimoji="1" lang="ja-JP" altLang="en-US" sz="1200" dirty="0" smtClean="0"/>
              <a:t>列のカウント</a:t>
            </a:r>
            <a:r>
              <a:rPr kumimoji="1" lang="en-US" altLang="ja-JP" sz="1200" dirty="0" smtClean="0"/>
              <a:t>: </a:t>
            </a:r>
            <a:r>
              <a:rPr kumimoji="1" lang="en-US" altLang="ja-JP" sz="1200" dirty="0" err="1" smtClean="0"/>
              <a:t>ncol</a:t>
            </a:r>
            <a:r>
              <a:rPr kumimoji="1" lang="en-US" altLang="ja-JP" sz="1200" dirty="0" smtClean="0"/>
              <a:t>(</a:t>
            </a:r>
            <a:r>
              <a:rPr kumimoji="1" lang="en-US" altLang="ja-JP" sz="1200" dirty="0" err="1" smtClean="0"/>
              <a:t>theDF</a:t>
            </a:r>
            <a:r>
              <a:rPr kumimoji="1" lang="en-US" altLang="ja-JP" sz="1200" dirty="0" smtClean="0"/>
              <a:t>)</a:t>
            </a:r>
          </a:p>
          <a:p>
            <a:pPr lvl="2"/>
            <a:r>
              <a:rPr lang="en-US" altLang="ja-JP" sz="1200" dirty="0" smtClean="0"/>
              <a:t>#</a:t>
            </a:r>
            <a:r>
              <a:rPr lang="ja-JP" altLang="en-US" sz="1200" dirty="0" smtClean="0"/>
              <a:t>行列のカウント</a:t>
            </a:r>
            <a:r>
              <a:rPr lang="en-US" altLang="ja-JP" sz="1200" dirty="0" smtClean="0"/>
              <a:t>: Dim (</a:t>
            </a:r>
            <a:r>
              <a:rPr lang="en-US" altLang="ja-JP" sz="1200" dirty="0" err="1" smtClean="0"/>
              <a:t>theDF</a:t>
            </a:r>
            <a:r>
              <a:rPr lang="en-US" altLang="ja-JP" sz="1200" dirty="0" smtClean="0"/>
              <a:t>)</a:t>
            </a:r>
            <a:endParaRPr kumimoji="1" lang="ja-JP" altLang="en-US" sz="1200" dirty="0"/>
          </a:p>
        </p:txBody>
      </p:sp>
    </p:spTree>
    <p:extLst>
      <p:ext uri="{BB962C8B-B14F-4D97-AF65-F5344CB8AC3E}">
        <p14:creationId xmlns:p14="http://schemas.microsoft.com/office/powerpoint/2010/main" val="22185309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t>第</a:t>
            </a:r>
            <a:r>
              <a:rPr lang="en-US" altLang="ja-JP" sz="3600" dirty="0"/>
              <a:t>9</a:t>
            </a:r>
            <a:r>
              <a:rPr kumimoji="1" lang="ja-JP" altLang="en-US" sz="3600" dirty="0" smtClean="0"/>
              <a:t>章</a:t>
            </a:r>
            <a:r>
              <a:rPr kumimoji="1" lang="en-US" altLang="ja-JP" sz="3600" dirty="0" smtClean="0"/>
              <a:t>: </a:t>
            </a:r>
            <a:r>
              <a:rPr kumimoji="1" lang="ja-JP" altLang="en-US" sz="3600" dirty="0" smtClean="0"/>
              <a:t>コントロール文</a:t>
            </a:r>
            <a:endParaRPr kumimoji="1" lang="ja-JP" altLang="en-US" sz="3600" dirty="0"/>
          </a:p>
        </p:txBody>
      </p:sp>
      <p:sp>
        <p:nvSpPr>
          <p:cNvPr id="3" name="テキス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0894300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9</a:t>
            </a:r>
            <a:r>
              <a:rPr kumimoji="1" lang="ja-JP" altLang="en-US" dirty="0" smtClean="0"/>
              <a:t>章</a:t>
            </a:r>
            <a:r>
              <a:rPr kumimoji="1" lang="en-US" altLang="ja-JP" dirty="0" smtClean="0"/>
              <a:t>: </a:t>
            </a:r>
            <a:r>
              <a:rPr kumimoji="1" lang="ja-JP" altLang="en-US" dirty="0" smtClean="0"/>
              <a:t>コントロール文</a:t>
            </a:r>
            <a:r>
              <a:rPr kumimoji="1" lang="en-US" altLang="ja-JP" dirty="0" smtClean="0"/>
              <a:t/>
            </a:r>
            <a:br>
              <a:rPr kumimoji="1" lang="en-US" altLang="ja-JP" dirty="0" smtClean="0"/>
            </a:br>
            <a:r>
              <a:rPr lang="en-US" altLang="ja-JP" dirty="0" smtClean="0"/>
              <a:t>9.1: if</a:t>
            </a:r>
            <a:r>
              <a:rPr lang="ja-JP" altLang="en-US" dirty="0" smtClean="0"/>
              <a:t>と</a:t>
            </a:r>
            <a:r>
              <a:rPr lang="en-US" altLang="ja-JP" dirty="0" smtClean="0"/>
              <a:t>else</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IF</a:t>
            </a:r>
            <a:r>
              <a:rPr lang="ja-JP" altLang="en-US" dirty="0" smtClean="0"/>
              <a:t>関数の使用</a:t>
            </a:r>
            <a:r>
              <a:rPr lang="en-US" altLang="ja-JP" dirty="0" smtClean="0"/>
              <a:t> - </a:t>
            </a:r>
            <a:r>
              <a:rPr lang="en-US" altLang="ja-JP" dirty="0" err="1" smtClean="0"/>
              <a:t>as.numeric</a:t>
            </a:r>
            <a:r>
              <a:rPr lang="en-US" altLang="ja-JP" dirty="0" smtClean="0"/>
              <a:t>()</a:t>
            </a:r>
          </a:p>
          <a:p>
            <a:pPr lvl="1"/>
            <a:r>
              <a:rPr lang="en-US" altLang="ja-JP" dirty="0" smtClean="0"/>
              <a:t>#</a:t>
            </a:r>
            <a:r>
              <a:rPr lang="ja-JP" altLang="en-US" dirty="0" smtClean="0"/>
              <a:t>テスト</a:t>
            </a:r>
            <a:r>
              <a:rPr lang="ja-JP" altLang="en-US" dirty="0"/>
              <a:t>のアクションを制御する</a:t>
            </a:r>
            <a:r>
              <a:rPr lang="en-US" altLang="ja-JP" dirty="0"/>
              <a:t>if</a:t>
            </a:r>
            <a:r>
              <a:rPr lang="ja-JP" altLang="en-US" dirty="0"/>
              <a:t>文の内側で使用</a:t>
            </a:r>
            <a:r>
              <a:rPr lang="ja-JP" altLang="en-US" dirty="0" smtClean="0"/>
              <a:t>す</a:t>
            </a:r>
            <a:r>
              <a:rPr lang="en-US" altLang="en-US" dirty="0" smtClean="0"/>
              <a:t>る</a:t>
            </a:r>
            <a:endParaRPr lang="en-US" altLang="ja-JP" dirty="0"/>
          </a:p>
          <a:p>
            <a:pPr lvl="1"/>
            <a:r>
              <a:rPr lang="en-US" altLang="ja-JP" dirty="0" err="1" smtClean="0"/>
              <a:t>toCheck</a:t>
            </a:r>
            <a:r>
              <a:rPr lang="en-US" altLang="ja-JP" dirty="0" smtClean="0"/>
              <a:t> </a:t>
            </a:r>
            <a:r>
              <a:rPr lang="en-US" altLang="ja-JP" dirty="0"/>
              <a:t>&lt;- </a:t>
            </a:r>
            <a:r>
              <a:rPr lang="en-US" altLang="ja-JP" dirty="0" smtClean="0"/>
              <a:t>1 </a:t>
            </a:r>
            <a:r>
              <a:rPr lang="en-US" altLang="ja-JP" dirty="0"/>
              <a:t>#</a:t>
            </a:r>
            <a:r>
              <a:rPr lang="ja-JP" altLang="en-US" dirty="0"/>
              <a:t>変数を</a:t>
            </a:r>
            <a:r>
              <a:rPr lang="en-US" altLang="ja-JP" dirty="0"/>
              <a:t>1</a:t>
            </a:r>
            <a:r>
              <a:rPr lang="ja-JP" altLang="en-US" dirty="0"/>
              <a:t>と設定</a:t>
            </a:r>
            <a:r>
              <a:rPr lang="ja-JP" altLang="en-US" dirty="0" smtClean="0"/>
              <a:t>する</a:t>
            </a:r>
            <a:endParaRPr lang="en-US" altLang="ja-JP" dirty="0"/>
          </a:p>
          <a:p>
            <a:pPr lvl="1"/>
            <a:r>
              <a:rPr lang="en-US" altLang="ja-JP" dirty="0" smtClean="0"/>
              <a:t>if</a:t>
            </a:r>
            <a:r>
              <a:rPr lang="en-US" altLang="ja-JP" dirty="0"/>
              <a:t>(</a:t>
            </a:r>
            <a:r>
              <a:rPr lang="en-US" altLang="ja-JP" dirty="0" err="1"/>
              <a:t>toCheck</a:t>
            </a:r>
            <a:r>
              <a:rPr lang="en-US" altLang="ja-JP" dirty="0"/>
              <a:t>==0)</a:t>
            </a:r>
          </a:p>
          <a:p>
            <a:pPr lvl="1"/>
            <a:r>
              <a:rPr lang="en-US" altLang="ja-JP" dirty="0"/>
              <a:t>{print("hello")</a:t>
            </a:r>
            <a:r>
              <a:rPr lang="en-US" altLang="ja-JP" dirty="0" smtClean="0"/>
              <a:t>} </a:t>
            </a:r>
            <a:r>
              <a:rPr lang="en-US" altLang="ja-JP" dirty="0"/>
              <a:t>#</a:t>
            </a:r>
            <a:r>
              <a:rPr lang="ja-JP" altLang="en-US" dirty="0"/>
              <a:t>もし</a:t>
            </a:r>
            <a:r>
              <a:rPr lang="en-US" altLang="ja-JP" dirty="0" err="1"/>
              <a:t>toCheck</a:t>
            </a:r>
            <a:r>
              <a:rPr lang="ja-JP" altLang="en-US" dirty="0"/>
              <a:t>が</a:t>
            </a:r>
            <a:r>
              <a:rPr lang="en-US" altLang="ja-JP" dirty="0"/>
              <a:t>1</a:t>
            </a:r>
            <a:r>
              <a:rPr lang="ja-JP" altLang="en-US" dirty="0"/>
              <a:t>であれば、</a:t>
            </a:r>
            <a:r>
              <a:rPr lang="en-US" altLang="ja-JP" dirty="0"/>
              <a:t>hello</a:t>
            </a:r>
            <a:r>
              <a:rPr lang="ja-JP" altLang="en-US" dirty="0"/>
              <a:t>と</a:t>
            </a:r>
            <a:r>
              <a:rPr lang="ja-JP" altLang="en-US" dirty="0" smtClean="0"/>
              <a:t>表示</a:t>
            </a:r>
            <a:endParaRPr lang="en-US" altLang="ja-JP" dirty="0" smtClean="0"/>
          </a:p>
          <a:p>
            <a:pPr lvl="1"/>
            <a:endParaRPr lang="en-US" altLang="ja-JP" dirty="0" smtClean="0"/>
          </a:p>
          <a:p>
            <a:r>
              <a:rPr lang="ja-JP" altLang="en-US" dirty="0" smtClean="0"/>
              <a:t>関数を定義</a:t>
            </a:r>
            <a:endParaRPr lang="en-US" altLang="ja-JP" dirty="0" smtClean="0"/>
          </a:p>
          <a:p>
            <a:pPr lvl="1"/>
            <a:r>
              <a:rPr lang="en-US" altLang="ja-JP" dirty="0" err="1"/>
              <a:t>Check.bool</a:t>
            </a:r>
            <a:r>
              <a:rPr lang="en-US" altLang="ja-JP" dirty="0"/>
              <a:t> &lt;- function(x) </a:t>
            </a:r>
          </a:p>
          <a:p>
            <a:pPr lvl="1"/>
            <a:r>
              <a:rPr lang="en-US" altLang="ja-JP" dirty="0"/>
              <a:t>{+if (x == 1){print("hello")} else</a:t>
            </a:r>
          </a:p>
          <a:p>
            <a:pPr lvl="1"/>
            <a:r>
              <a:rPr lang="en-US" altLang="ja-JP" dirty="0"/>
              <a:t>{print("goodbye")}</a:t>
            </a:r>
            <a:r>
              <a:rPr lang="en-US" altLang="ja-JP" dirty="0" smtClean="0"/>
              <a:t>}</a:t>
            </a:r>
          </a:p>
          <a:p>
            <a:pPr lvl="1"/>
            <a:r>
              <a:rPr lang="en-US" altLang="ja-JP" dirty="0" err="1"/>
              <a:t>Check.bool</a:t>
            </a:r>
            <a:r>
              <a:rPr lang="en-US" altLang="ja-JP" dirty="0"/>
              <a:t>(1)</a:t>
            </a:r>
          </a:p>
          <a:p>
            <a:pPr lvl="1"/>
            <a:endParaRPr lang="en-US" altLang="ja-JP" dirty="0"/>
          </a:p>
          <a:p>
            <a:pPr lvl="1"/>
            <a:endParaRPr lang="ja-JP" altLang="en-US" dirty="0"/>
          </a:p>
          <a:p>
            <a:pPr lvl="1"/>
            <a:endParaRPr kumimoji="1" lang="ja-JP" altLang="en-US" dirty="0"/>
          </a:p>
        </p:txBody>
      </p:sp>
    </p:spTree>
    <p:extLst>
      <p:ext uri="{BB962C8B-B14F-4D97-AF65-F5344CB8AC3E}">
        <p14:creationId xmlns:p14="http://schemas.microsoft.com/office/powerpoint/2010/main" val="2480506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9</a:t>
            </a:r>
            <a:r>
              <a:rPr kumimoji="1" lang="ja-JP" altLang="en-US" dirty="0" smtClean="0"/>
              <a:t>章</a:t>
            </a:r>
            <a:r>
              <a:rPr kumimoji="1" lang="en-US" altLang="ja-JP" dirty="0" smtClean="0"/>
              <a:t>: </a:t>
            </a:r>
            <a:r>
              <a:rPr kumimoji="1" lang="ja-JP" altLang="en-US" dirty="0" smtClean="0"/>
              <a:t>コントロール文</a:t>
            </a:r>
            <a:r>
              <a:rPr kumimoji="1" lang="en-US" altLang="ja-JP" dirty="0" smtClean="0"/>
              <a:t/>
            </a:r>
            <a:br>
              <a:rPr kumimoji="1" lang="en-US" altLang="ja-JP" dirty="0" smtClean="0"/>
            </a:br>
            <a:r>
              <a:rPr lang="en-US" altLang="ja-JP" dirty="0" smtClean="0"/>
              <a:t>9.1: if</a:t>
            </a:r>
            <a:r>
              <a:rPr lang="ja-JP" altLang="en-US" dirty="0" smtClean="0"/>
              <a:t>と</a:t>
            </a:r>
            <a:r>
              <a:rPr lang="en-US" altLang="ja-JP" dirty="0" smtClean="0"/>
              <a:t>else / 9.2: Switch</a:t>
            </a:r>
            <a:endParaRPr kumimoji="1" lang="ja-JP" altLang="en-US" dirty="0"/>
          </a:p>
        </p:txBody>
      </p:sp>
      <p:sp>
        <p:nvSpPr>
          <p:cNvPr id="3" name="コンテンツ プレースホルダー 2"/>
          <p:cNvSpPr>
            <a:spLocks noGrp="1"/>
          </p:cNvSpPr>
          <p:nvPr>
            <p:ph idx="1"/>
          </p:nvPr>
        </p:nvSpPr>
        <p:spPr>
          <a:xfrm>
            <a:off x="457199" y="2209800"/>
            <a:ext cx="6508377" cy="4648200"/>
          </a:xfrm>
        </p:spPr>
        <p:txBody>
          <a:bodyPr/>
          <a:lstStyle/>
          <a:p>
            <a:r>
              <a:rPr lang="en-US" altLang="ja-JP" dirty="0" smtClean="0"/>
              <a:t>If</a:t>
            </a:r>
            <a:r>
              <a:rPr lang="ja-JP" altLang="en-US" dirty="0" smtClean="0"/>
              <a:t>と</a:t>
            </a:r>
            <a:r>
              <a:rPr lang="en-US" altLang="ja-JP" dirty="0" smtClean="0"/>
              <a:t>else if</a:t>
            </a:r>
            <a:r>
              <a:rPr lang="ja-JP" altLang="en-US" dirty="0" smtClean="0"/>
              <a:t>の構図</a:t>
            </a:r>
            <a:endParaRPr lang="en-US" altLang="ja-JP" dirty="0" smtClean="0"/>
          </a:p>
          <a:p>
            <a:pPr lvl="1"/>
            <a:r>
              <a:rPr lang="en-US" altLang="ja-JP" dirty="0" err="1"/>
              <a:t>Check.bool</a:t>
            </a:r>
            <a:r>
              <a:rPr lang="en-US" altLang="ja-JP" dirty="0"/>
              <a:t> &lt;- function(x) </a:t>
            </a:r>
          </a:p>
          <a:p>
            <a:pPr lvl="1"/>
            <a:r>
              <a:rPr lang="en-US" altLang="ja-JP" dirty="0"/>
              <a:t>  {+if (x == 1){print("hello")} else if (x == 0) {print("goodbye")}</a:t>
            </a:r>
          </a:p>
          <a:p>
            <a:pPr lvl="1"/>
            <a:r>
              <a:rPr lang="en-US" altLang="ja-JP" dirty="0"/>
              <a:t>  else {print("confused")}}</a:t>
            </a:r>
          </a:p>
          <a:p>
            <a:pPr lvl="1"/>
            <a:endParaRPr lang="en-US" altLang="ja-JP" dirty="0" smtClean="0"/>
          </a:p>
          <a:p>
            <a:r>
              <a:rPr lang="en-US" altLang="ja-JP" dirty="0" smtClean="0"/>
              <a:t>Switch</a:t>
            </a:r>
          </a:p>
          <a:p>
            <a:pPr lvl="1"/>
            <a:r>
              <a:rPr lang="ja-JP" altLang="en-US" dirty="0" smtClean="0"/>
              <a:t>選択肢が複数ある場合、</a:t>
            </a:r>
            <a:r>
              <a:rPr lang="en-US" altLang="ja-JP" dirty="0" smtClean="0"/>
              <a:t>else if</a:t>
            </a:r>
            <a:r>
              <a:rPr lang="ja-JP" altLang="en-US" dirty="0" smtClean="0"/>
              <a:t>を繰り５し記述することは非効率的のため、</a:t>
            </a:r>
            <a:r>
              <a:rPr lang="en-US" altLang="ja-JP" dirty="0" smtClean="0"/>
              <a:t>switch</a:t>
            </a:r>
            <a:r>
              <a:rPr lang="ja-JP" altLang="en-US" dirty="0" smtClean="0"/>
              <a:t>を用いる</a:t>
            </a:r>
            <a:endParaRPr lang="en-US" altLang="ja-JP" dirty="0" smtClean="0"/>
          </a:p>
          <a:p>
            <a:pPr lvl="2"/>
            <a:r>
              <a:rPr lang="en-US" altLang="ja-JP" dirty="0" smtClean="0"/>
              <a:t>switch</a:t>
            </a:r>
            <a:r>
              <a:rPr lang="ja-JP" altLang="en-US" dirty="0" smtClean="0"/>
              <a:t>において第一引数としててテストしたい値をとる</a:t>
            </a:r>
            <a:endParaRPr lang="en-US" altLang="ja-JP" dirty="0" smtClean="0"/>
          </a:p>
          <a:p>
            <a:pPr lvl="2"/>
            <a:r>
              <a:rPr lang="ja-JP" altLang="en-US" dirty="0" smtClean="0"/>
              <a:t>続く引数が選択肢としてのある特定の値とその選択肢であった場合の結果となる。最後の引数は、選択肢内に一致するものがなかった場合のデフォルト値となる</a:t>
            </a:r>
            <a:endParaRPr lang="en-US" altLang="ja-JP" dirty="0" smtClean="0"/>
          </a:p>
          <a:p>
            <a:pPr lvl="3"/>
            <a:r>
              <a:rPr lang="en-US" altLang="ja-JP" dirty="0" err="1"/>
              <a:t>use.switch</a:t>
            </a:r>
            <a:r>
              <a:rPr lang="en-US" altLang="ja-JP" dirty="0"/>
              <a:t> &lt;- function(</a:t>
            </a:r>
            <a:r>
              <a:rPr lang="en-US" altLang="ja-JP" dirty="0" smtClean="0"/>
              <a:t>x){</a:t>
            </a:r>
            <a:r>
              <a:rPr lang="en-US" altLang="ja-JP" dirty="0"/>
              <a:t>switch(</a:t>
            </a:r>
            <a:r>
              <a:rPr lang="en-US" altLang="ja-JP" dirty="0" err="1"/>
              <a:t>x,"a</a:t>
            </a:r>
            <a:r>
              <a:rPr lang="en-US" altLang="ja-JP" dirty="0"/>
              <a:t>"="</a:t>
            </a:r>
            <a:r>
              <a:rPr lang="en-US" altLang="ja-JP" dirty="0" err="1"/>
              <a:t>first","b</a:t>
            </a:r>
            <a:r>
              <a:rPr lang="en-US" altLang="ja-JP" dirty="0"/>
              <a:t>"="</a:t>
            </a:r>
            <a:r>
              <a:rPr lang="en-US" altLang="ja-JP" dirty="0" err="1"/>
              <a:t>second","others</a:t>
            </a:r>
            <a:r>
              <a:rPr lang="en-US" altLang="ja-JP" dirty="0"/>
              <a:t>")}</a:t>
            </a:r>
          </a:p>
          <a:p>
            <a:pPr lvl="3"/>
            <a:r>
              <a:rPr lang="en-US" altLang="ja-JP" dirty="0" err="1"/>
              <a:t>use.switch</a:t>
            </a:r>
            <a:r>
              <a:rPr lang="en-US" altLang="ja-JP" dirty="0"/>
              <a:t>("a"</a:t>
            </a:r>
            <a:r>
              <a:rPr lang="en-US" altLang="ja-JP" dirty="0" smtClean="0"/>
              <a:t>) </a:t>
            </a:r>
          </a:p>
          <a:p>
            <a:pPr lvl="3"/>
            <a:r>
              <a:rPr lang="en-US" altLang="ja-JP" dirty="0" smtClean="0"/>
              <a:t>[1] “first”</a:t>
            </a:r>
          </a:p>
          <a:p>
            <a:pPr lvl="2"/>
            <a:endParaRPr lang="en-US" altLang="ja-JP" dirty="0" smtClean="0"/>
          </a:p>
          <a:p>
            <a:pPr lvl="2"/>
            <a:endParaRPr lang="ja-JP" altLang="en-US" dirty="0"/>
          </a:p>
          <a:p>
            <a:pPr lvl="1"/>
            <a:endParaRPr kumimoji="1" lang="ja-JP" altLang="en-US" dirty="0"/>
          </a:p>
        </p:txBody>
      </p:sp>
    </p:spTree>
    <p:extLst>
      <p:ext uri="{BB962C8B-B14F-4D97-AF65-F5344CB8AC3E}">
        <p14:creationId xmlns:p14="http://schemas.microsoft.com/office/powerpoint/2010/main" val="870315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9</a:t>
            </a:r>
            <a:r>
              <a:rPr kumimoji="1" lang="ja-JP" altLang="en-US" dirty="0" smtClean="0"/>
              <a:t>章</a:t>
            </a:r>
            <a:r>
              <a:rPr kumimoji="1" lang="en-US" altLang="ja-JP" dirty="0" smtClean="0"/>
              <a:t>: </a:t>
            </a:r>
            <a:r>
              <a:rPr kumimoji="1" lang="ja-JP" altLang="en-US" dirty="0" smtClean="0"/>
              <a:t>コントロール文</a:t>
            </a:r>
            <a:r>
              <a:rPr kumimoji="1" lang="en-US" altLang="ja-JP" dirty="0" smtClean="0"/>
              <a:t/>
            </a:r>
            <a:br>
              <a:rPr kumimoji="1" lang="en-US" altLang="ja-JP" dirty="0" smtClean="0"/>
            </a:br>
            <a:r>
              <a:rPr lang="en-US" altLang="ja-JP" dirty="0" smtClean="0"/>
              <a:t>9.3: </a:t>
            </a:r>
            <a:r>
              <a:rPr lang="en-US" altLang="ja-JP" dirty="0" err="1" smtClean="0"/>
              <a:t>ifelse</a:t>
            </a:r>
            <a:r>
              <a:rPr lang="en-US" altLang="ja-JP" dirty="0" smtClean="0"/>
              <a:t> </a:t>
            </a:r>
            <a:endParaRPr kumimoji="1" lang="ja-JP" altLang="en-US" dirty="0"/>
          </a:p>
        </p:txBody>
      </p:sp>
      <p:sp>
        <p:nvSpPr>
          <p:cNvPr id="3" name="コンテンツ プレースホルダー 2"/>
          <p:cNvSpPr>
            <a:spLocks noGrp="1"/>
          </p:cNvSpPr>
          <p:nvPr>
            <p:ph idx="1"/>
          </p:nvPr>
        </p:nvSpPr>
        <p:spPr>
          <a:xfrm>
            <a:off x="457199" y="2209800"/>
            <a:ext cx="6508377" cy="4648200"/>
          </a:xfrm>
        </p:spPr>
        <p:txBody>
          <a:bodyPr/>
          <a:lstStyle/>
          <a:p>
            <a:pPr lvl="1"/>
            <a:r>
              <a:rPr lang="en-US" altLang="ja-JP" dirty="0" err="1" smtClean="0">
                <a:ea typeface="+mj-ea"/>
              </a:rPr>
              <a:t>Ifelse</a:t>
            </a:r>
            <a:r>
              <a:rPr lang="ja-JP" altLang="en-US" dirty="0" smtClean="0">
                <a:ea typeface="+mj-ea"/>
              </a:rPr>
              <a:t>関数：</a:t>
            </a:r>
            <a:r>
              <a:rPr lang="en-US" altLang="ja-JP" dirty="0" smtClean="0">
                <a:ea typeface="+mj-ea"/>
              </a:rPr>
              <a:t>Excel</a:t>
            </a:r>
            <a:r>
              <a:rPr lang="ja-JP" altLang="en-US" dirty="0" smtClean="0">
                <a:ea typeface="+mj-ea"/>
              </a:rPr>
              <a:t>の</a:t>
            </a:r>
            <a:r>
              <a:rPr lang="en-US" altLang="ja-JP" dirty="0" smtClean="0">
                <a:ea typeface="+mj-ea"/>
              </a:rPr>
              <a:t>if</a:t>
            </a:r>
            <a:r>
              <a:rPr lang="ja-JP" altLang="en-US" dirty="0" smtClean="0">
                <a:ea typeface="+mj-ea"/>
              </a:rPr>
              <a:t>関数に実態が近い</a:t>
            </a:r>
            <a:endParaRPr lang="en-US" altLang="ja-JP" dirty="0" smtClean="0">
              <a:ea typeface="+mj-ea"/>
            </a:endParaRPr>
          </a:p>
          <a:p>
            <a:pPr lvl="2"/>
            <a:r>
              <a:rPr lang="ja-JP" altLang="en-US" dirty="0" smtClean="0">
                <a:ea typeface="+mj-ea"/>
              </a:rPr>
              <a:t>第</a:t>
            </a:r>
            <a:r>
              <a:rPr lang="en-US" altLang="ja-JP" dirty="0" smtClean="0">
                <a:ea typeface="+mj-ea"/>
              </a:rPr>
              <a:t>1</a:t>
            </a:r>
            <a:r>
              <a:rPr lang="ja-JP" altLang="en-US" dirty="0" smtClean="0">
                <a:ea typeface="+mj-ea"/>
              </a:rPr>
              <a:t>引数は、テストされる条件、第</a:t>
            </a:r>
            <a:r>
              <a:rPr lang="en-US" altLang="ja-JP" dirty="0" smtClean="0">
                <a:ea typeface="+mj-ea"/>
              </a:rPr>
              <a:t>2</a:t>
            </a:r>
            <a:r>
              <a:rPr lang="ja-JP" altLang="en-US" dirty="0" smtClean="0">
                <a:ea typeface="+mj-ea"/>
              </a:rPr>
              <a:t>引数がテスト結果が</a:t>
            </a:r>
            <a:r>
              <a:rPr lang="en-US" altLang="ja-JP" dirty="0" smtClean="0">
                <a:ea typeface="+mj-ea"/>
              </a:rPr>
              <a:t>TRUE</a:t>
            </a:r>
            <a:r>
              <a:rPr lang="ja-JP" altLang="en-US" dirty="0" smtClean="0">
                <a:ea typeface="+mj-ea"/>
              </a:rPr>
              <a:t>だった場合の返り値、第３引数がテスト結果が</a:t>
            </a:r>
            <a:r>
              <a:rPr lang="en-US" altLang="ja-JP" dirty="0" smtClean="0">
                <a:ea typeface="+mj-ea"/>
              </a:rPr>
              <a:t>FALSE</a:t>
            </a:r>
            <a:r>
              <a:rPr lang="ja-JP" altLang="en-US" dirty="0" smtClean="0">
                <a:ea typeface="+mj-ea"/>
              </a:rPr>
              <a:t>だった場合の返り値</a:t>
            </a:r>
            <a:endParaRPr lang="en-US" altLang="ja-JP" dirty="0" smtClean="0">
              <a:ea typeface="+mj-ea"/>
            </a:endParaRPr>
          </a:p>
          <a:p>
            <a:pPr lvl="2"/>
            <a:r>
              <a:rPr lang="ja-JP" altLang="en-US" b="1" u="sng" dirty="0" smtClean="0">
                <a:ea typeface="+mj-ea"/>
              </a:rPr>
              <a:t>ベクトル化された引数でも動作が可能</a:t>
            </a:r>
            <a:endParaRPr lang="en-US" altLang="ja-JP" b="1" u="sng" dirty="0">
              <a:ea typeface="+mj-ea"/>
            </a:endParaRPr>
          </a:p>
          <a:p>
            <a:pPr lvl="3"/>
            <a:r>
              <a:rPr lang="en-US" altLang="ja-JP" dirty="0" smtClean="0">
                <a:ea typeface="+mj-ea"/>
              </a:rPr>
              <a:t>#1==1</a:t>
            </a:r>
            <a:r>
              <a:rPr lang="ja-JP" altLang="en-US" dirty="0" smtClean="0">
                <a:ea typeface="+mj-ea"/>
              </a:rPr>
              <a:t>かどうかを確認</a:t>
            </a:r>
            <a:endParaRPr lang="en-US" altLang="ja-JP" dirty="0" smtClean="0">
              <a:ea typeface="+mj-ea"/>
            </a:endParaRPr>
          </a:p>
          <a:p>
            <a:pPr lvl="3"/>
            <a:r>
              <a:rPr lang="mr-IN" altLang="ja-JP" dirty="0">
                <a:ea typeface="+mj-ea"/>
              </a:rPr>
              <a:t>ifelse(1==1, "Yes","No"</a:t>
            </a:r>
            <a:r>
              <a:rPr lang="mr-IN" altLang="ja-JP" dirty="0" smtClean="0">
                <a:ea typeface="+mj-ea"/>
              </a:rPr>
              <a:t>)</a:t>
            </a:r>
            <a:endParaRPr lang="en-US" altLang="ja-JP" dirty="0" smtClean="0">
              <a:ea typeface="+mj-ea"/>
            </a:endParaRPr>
          </a:p>
          <a:p>
            <a:pPr lvl="3"/>
            <a:r>
              <a:rPr lang="en-US" altLang="ja-JP" dirty="0" smtClean="0">
                <a:ea typeface="+mj-ea"/>
              </a:rPr>
              <a:t>[1] “Yes”</a:t>
            </a:r>
          </a:p>
          <a:p>
            <a:pPr lvl="3"/>
            <a:endParaRPr lang="en-US" altLang="ja-JP" dirty="0">
              <a:ea typeface="+mj-ea"/>
            </a:endParaRPr>
          </a:p>
          <a:p>
            <a:pPr lvl="2"/>
            <a:r>
              <a:rPr lang="ja-JP" altLang="en-US" dirty="0" smtClean="0">
                <a:ea typeface="+mj-ea"/>
              </a:rPr>
              <a:t>テストに使用した要素にアクセスも可能</a:t>
            </a:r>
            <a:endParaRPr lang="en-US" altLang="ja-JP" dirty="0" smtClean="0">
              <a:ea typeface="+mj-ea"/>
            </a:endParaRPr>
          </a:p>
          <a:p>
            <a:pPr lvl="3"/>
            <a:r>
              <a:rPr lang="mr-IN" altLang="ja-JP" dirty="0">
                <a:ea typeface="+mj-ea"/>
              </a:rPr>
              <a:t>&gt; ifelse(toTest==1, toTest*3,toTest)</a:t>
            </a:r>
          </a:p>
          <a:p>
            <a:pPr lvl="3"/>
            <a:r>
              <a:rPr lang="mr-IN" altLang="ja-JP" dirty="0">
                <a:ea typeface="+mj-ea"/>
              </a:rPr>
              <a:t>[1] 3 3 0 3 0 3</a:t>
            </a:r>
          </a:p>
          <a:p>
            <a:pPr lvl="3"/>
            <a:r>
              <a:rPr lang="mr-IN" altLang="ja-JP" dirty="0">
                <a:ea typeface="+mj-ea"/>
              </a:rPr>
              <a:t>&gt; ifelse(toTest==1, toTest*3,"ZERO")</a:t>
            </a:r>
          </a:p>
          <a:p>
            <a:pPr lvl="3"/>
            <a:r>
              <a:rPr lang="mr-IN" altLang="ja-JP" dirty="0">
                <a:ea typeface="+mj-ea"/>
              </a:rPr>
              <a:t>[1] "3"    "3"    "ZERO" "3"    "ZERO" "3"   </a:t>
            </a:r>
          </a:p>
          <a:p>
            <a:pPr lvl="3"/>
            <a:r>
              <a:rPr lang="mr-IN" altLang="ja-JP" dirty="0">
                <a:ea typeface="+mj-ea"/>
              </a:rPr>
              <a:t>&gt; </a:t>
            </a:r>
            <a:endParaRPr lang="en-US" altLang="ja-JP" dirty="0" smtClean="0">
              <a:ea typeface="+mj-ea"/>
            </a:endParaRPr>
          </a:p>
          <a:p>
            <a:pPr lvl="3"/>
            <a:endParaRPr lang="en-US" altLang="ja-JP" dirty="0">
              <a:ea typeface="+mj-ea"/>
            </a:endParaRPr>
          </a:p>
          <a:p>
            <a:pPr lvl="2"/>
            <a:endParaRPr lang="mr-IN" altLang="ja-JP" dirty="0">
              <a:ea typeface="+mj-ea"/>
            </a:endParaRPr>
          </a:p>
          <a:p>
            <a:pPr lvl="3"/>
            <a:endParaRPr lang="en-US" altLang="ja-JP" dirty="0" smtClean="0">
              <a:ea typeface="+mj-ea"/>
            </a:endParaRPr>
          </a:p>
          <a:p>
            <a:pPr lvl="3"/>
            <a:endParaRPr lang="en-US" altLang="ja-JP" dirty="0" smtClean="0">
              <a:ea typeface="+mj-ea"/>
            </a:endParaRPr>
          </a:p>
          <a:p>
            <a:pPr lvl="2"/>
            <a:endParaRPr lang="ja-JP" altLang="en-US" dirty="0">
              <a:ea typeface="+mj-ea"/>
            </a:endParaRPr>
          </a:p>
          <a:p>
            <a:pPr lvl="1"/>
            <a:endParaRPr kumimoji="1" lang="ja-JP" altLang="en-US" dirty="0">
              <a:ea typeface="+mj-ea"/>
            </a:endParaRPr>
          </a:p>
        </p:txBody>
      </p:sp>
    </p:spTree>
    <p:extLst>
      <p:ext uri="{BB962C8B-B14F-4D97-AF65-F5344CB8AC3E}">
        <p14:creationId xmlns:p14="http://schemas.microsoft.com/office/powerpoint/2010/main" val="521983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10</a:t>
            </a:r>
            <a:r>
              <a:rPr kumimoji="1" lang="ja-JP" altLang="en-US" dirty="0" smtClean="0"/>
              <a:t>章</a:t>
            </a:r>
            <a:r>
              <a:rPr kumimoji="1" lang="en-US" altLang="ja-JP" dirty="0" smtClean="0"/>
              <a:t>: </a:t>
            </a:r>
            <a:r>
              <a:rPr lang="ja-JP" altLang="en-US" dirty="0" smtClean="0"/>
              <a:t>ループ・</a:t>
            </a:r>
            <a:r>
              <a:rPr lang="en-US" altLang="ja-JP" dirty="0" smtClean="0"/>
              <a:t>R</a:t>
            </a:r>
            <a:r>
              <a:rPr lang="ja-JP" altLang="en-US" dirty="0" smtClean="0"/>
              <a:t>の方法でない反復方法</a:t>
            </a:r>
            <a:r>
              <a:rPr lang="en-US" altLang="ja-JP" dirty="0" smtClean="0"/>
              <a:t/>
            </a:r>
            <a:br>
              <a:rPr lang="en-US" altLang="ja-JP" dirty="0" smtClean="0"/>
            </a:br>
            <a:r>
              <a:rPr lang="en-US" altLang="ja-JP" dirty="0" smtClean="0"/>
              <a:t>10.1 for </a:t>
            </a:r>
            <a:r>
              <a:rPr lang="ja-JP" altLang="en-US" dirty="0" smtClean="0"/>
              <a:t>ループ</a:t>
            </a:r>
            <a:endParaRPr kumimoji="1" lang="ja-JP" altLang="en-US" dirty="0"/>
          </a:p>
        </p:txBody>
      </p:sp>
      <p:sp>
        <p:nvSpPr>
          <p:cNvPr id="3" name="コンテンツ プレースホルダー 2"/>
          <p:cNvSpPr>
            <a:spLocks noGrp="1"/>
          </p:cNvSpPr>
          <p:nvPr>
            <p:ph idx="1"/>
          </p:nvPr>
        </p:nvSpPr>
        <p:spPr>
          <a:xfrm>
            <a:off x="457199" y="2209800"/>
            <a:ext cx="6508377" cy="4648200"/>
          </a:xfrm>
        </p:spPr>
        <p:txBody>
          <a:bodyPr/>
          <a:lstStyle/>
          <a:p>
            <a:r>
              <a:rPr lang="en-US" altLang="ja-JP" dirty="0" smtClean="0">
                <a:latin typeface="+mj-lt"/>
              </a:rPr>
              <a:t>For</a:t>
            </a:r>
            <a:r>
              <a:rPr lang="ja-JP" altLang="en-US" dirty="0" smtClean="0">
                <a:latin typeface="+mj-lt"/>
              </a:rPr>
              <a:t>ループ</a:t>
            </a:r>
            <a:endParaRPr lang="en-US" altLang="ja-JP" dirty="0" smtClean="0">
              <a:latin typeface="+mj-lt"/>
            </a:endParaRPr>
          </a:p>
          <a:p>
            <a:pPr lvl="1"/>
            <a:r>
              <a:rPr lang="en-US" altLang="ja-JP" dirty="0" smtClean="0">
                <a:latin typeface="+mj-lt"/>
              </a:rPr>
              <a:t>for ( </a:t>
            </a:r>
            <a:r>
              <a:rPr lang="en-US" altLang="ja-JP" dirty="0" err="1" smtClean="0">
                <a:latin typeface="+mj-lt"/>
              </a:rPr>
              <a:t>i</a:t>
            </a:r>
            <a:r>
              <a:rPr lang="en-US" altLang="ja-JP" dirty="0" smtClean="0">
                <a:latin typeface="+mj-lt"/>
              </a:rPr>
              <a:t> in 1:10) {print(</a:t>
            </a:r>
            <a:r>
              <a:rPr lang="en-US" altLang="ja-JP" dirty="0" err="1" smtClean="0">
                <a:latin typeface="+mj-lt"/>
              </a:rPr>
              <a:t>i</a:t>
            </a:r>
            <a:r>
              <a:rPr lang="en-US" altLang="ja-JP" dirty="0" smtClean="0">
                <a:latin typeface="+mj-lt"/>
              </a:rPr>
              <a:t>)</a:t>
            </a:r>
            <a:r>
              <a:rPr lang="en-US" altLang="ja-JP" dirty="0" smtClean="0">
                <a:latin typeface="+mj-lt"/>
              </a:rPr>
              <a:t>}</a:t>
            </a:r>
          </a:p>
          <a:p>
            <a:pPr lvl="1"/>
            <a:endParaRPr lang="en-US" altLang="ja-JP" dirty="0">
              <a:latin typeface="+mj-lt"/>
            </a:endParaRPr>
          </a:p>
          <a:p>
            <a:pPr lvl="1"/>
            <a:r>
              <a:rPr lang="en-US" altLang="ja-JP" dirty="0">
                <a:latin typeface="+mj-lt"/>
              </a:rPr>
              <a:t>#</a:t>
            </a:r>
            <a:r>
              <a:rPr lang="ja-JP" altLang="en-US" dirty="0">
                <a:latin typeface="+mj-lt"/>
              </a:rPr>
              <a:t>フルーツの名前を持っているベクトルを作成</a:t>
            </a:r>
          </a:p>
          <a:p>
            <a:pPr lvl="1"/>
            <a:r>
              <a:rPr lang="en-US" altLang="ja-JP" dirty="0">
                <a:latin typeface="+mj-lt"/>
              </a:rPr>
              <a:t>fruit &lt;- c("apple", "banana", "pomegranate") </a:t>
            </a:r>
          </a:p>
          <a:p>
            <a:pPr lvl="1"/>
            <a:r>
              <a:rPr lang="en-US" altLang="ja-JP" dirty="0">
                <a:latin typeface="+mj-lt"/>
              </a:rPr>
              <a:t># </a:t>
            </a:r>
            <a:r>
              <a:rPr lang="ja-JP" altLang="en-US" dirty="0">
                <a:latin typeface="+mj-lt"/>
              </a:rPr>
              <a:t>フルーツベクトルの長さ分だけ、初期値として</a:t>
            </a:r>
            <a:r>
              <a:rPr lang="en-US" altLang="ja-JP" dirty="0">
                <a:latin typeface="+mj-lt"/>
              </a:rPr>
              <a:t>NA</a:t>
            </a:r>
            <a:r>
              <a:rPr lang="ja-JP" altLang="en-US" dirty="0">
                <a:latin typeface="+mj-lt"/>
              </a:rPr>
              <a:t>をもつ変数を生成</a:t>
            </a:r>
          </a:p>
          <a:p>
            <a:pPr lvl="1"/>
            <a:r>
              <a:rPr lang="en-US" altLang="ja-JP" dirty="0" err="1">
                <a:latin typeface="+mj-lt"/>
              </a:rPr>
              <a:t>fruitLength</a:t>
            </a:r>
            <a:r>
              <a:rPr lang="en-US" altLang="ja-JP" dirty="0">
                <a:latin typeface="+mj-lt"/>
              </a:rPr>
              <a:t> &lt;- rep(NA, length(fruit))</a:t>
            </a:r>
          </a:p>
          <a:p>
            <a:pPr lvl="1"/>
            <a:r>
              <a:rPr lang="en-US" altLang="ja-JP" dirty="0">
                <a:latin typeface="+mj-lt"/>
              </a:rPr>
              <a:t>names(</a:t>
            </a:r>
            <a:r>
              <a:rPr lang="en-US" altLang="ja-JP" dirty="0" err="1">
                <a:latin typeface="+mj-lt"/>
              </a:rPr>
              <a:t>fruitLength</a:t>
            </a:r>
            <a:r>
              <a:rPr lang="en-US" altLang="ja-JP" dirty="0">
                <a:latin typeface="+mj-lt"/>
              </a:rPr>
              <a:t>)&lt;-fruit</a:t>
            </a:r>
          </a:p>
          <a:p>
            <a:pPr lvl="1"/>
            <a:r>
              <a:rPr lang="en-US" altLang="ja-JP" dirty="0" err="1">
                <a:latin typeface="+mj-lt"/>
              </a:rPr>
              <a:t>fruitLength</a:t>
            </a:r>
            <a:endParaRPr lang="en-US" altLang="ja-JP" dirty="0">
              <a:latin typeface="+mj-lt"/>
            </a:endParaRPr>
          </a:p>
          <a:p>
            <a:pPr lvl="1"/>
            <a:endParaRPr lang="en-US" altLang="ja-JP" dirty="0">
              <a:latin typeface="+mj-lt"/>
            </a:endParaRPr>
          </a:p>
          <a:p>
            <a:pPr lvl="1"/>
            <a:r>
              <a:rPr lang="en-US" altLang="ja-JP" dirty="0">
                <a:latin typeface="+mj-lt"/>
              </a:rPr>
              <a:t>#</a:t>
            </a:r>
            <a:r>
              <a:rPr lang="ja-JP" altLang="en-US" dirty="0">
                <a:latin typeface="+mj-lt"/>
              </a:rPr>
              <a:t>フルーツベクトルをループ</a:t>
            </a:r>
          </a:p>
          <a:p>
            <a:pPr lvl="1"/>
            <a:r>
              <a:rPr lang="en-US" altLang="ja-JP" dirty="0">
                <a:latin typeface="+mj-lt"/>
              </a:rPr>
              <a:t>for (a in fruit)</a:t>
            </a:r>
          </a:p>
          <a:p>
            <a:pPr lvl="1"/>
            <a:r>
              <a:rPr lang="en-US" altLang="ja-JP" dirty="0">
                <a:latin typeface="+mj-lt"/>
              </a:rPr>
              <a:t>{</a:t>
            </a:r>
            <a:r>
              <a:rPr lang="en-US" altLang="ja-JP" dirty="0" err="1">
                <a:latin typeface="+mj-lt"/>
              </a:rPr>
              <a:t>fruitLength</a:t>
            </a:r>
            <a:r>
              <a:rPr lang="en-US" altLang="ja-JP" dirty="0">
                <a:latin typeface="+mj-lt"/>
              </a:rPr>
              <a:t>[a] &lt;- </a:t>
            </a:r>
            <a:r>
              <a:rPr lang="en-US" altLang="ja-JP" dirty="0" err="1">
                <a:latin typeface="+mj-lt"/>
              </a:rPr>
              <a:t>nchar</a:t>
            </a:r>
            <a:r>
              <a:rPr lang="en-US" altLang="ja-JP" dirty="0">
                <a:latin typeface="+mj-lt"/>
              </a:rPr>
              <a:t>(a)}</a:t>
            </a:r>
          </a:p>
          <a:p>
            <a:pPr lvl="1"/>
            <a:r>
              <a:rPr lang="en-US" altLang="ja-JP" dirty="0" err="1">
                <a:latin typeface="+mj-lt"/>
              </a:rPr>
              <a:t>fruitLength</a:t>
            </a:r>
            <a:endParaRPr lang="en-US" altLang="ja-JP" dirty="0">
              <a:latin typeface="+mj-lt"/>
            </a:endParaRPr>
          </a:p>
        </p:txBody>
      </p:sp>
    </p:spTree>
    <p:extLst>
      <p:ext uri="{BB962C8B-B14F-4D97-AF65-F5344CB8AC3E}">
        <p14:creationId xmlns:p14="http://schemas.microsoft.com/office/powerpoint/2010/main" val="1527742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10</a:t>
            </a:r>
            <a:r>
              <a:rPr kumimoji="1" lang="ja-JP" altLang="en-US" dirty="0" smtClean="0"/>
              <a:t>章</a:t>
            </a:r>
            <a:r>
              <a:rPr kumimoji="1" lang="en-US" altLang="ja-JP" dirty="0" smtClean="0"/>
              <a:t>: </a:t>
            </a:r>
            <a:r>
              <a:rPr lang="ja-JP" altLang="en-US" dirty="0" smtClean="0"/>
              <a:t>ループ・</a:t>
            </a:r>
            <a:r>
              <a:rPr lang="en-US" altLang="ja-JP" dirty="0" smtClean="0"/>
              <a:t>R</a:t>
            </a:r>
            <a:r>
              <a:rPr lang="ja-JP" altLang="en-US" dirty="0" smtClean="0"/>
              <a:t>の方法でない反復方法</a:t>
            </a:r>
            <a:r>
              <a:rPr lang="en-US" altLang="ja-JP" dirty="0" smtClean="0"/>
              <a:t/>
            </a:r>
            <a:br>
              <a:rPr lang="en-US" altLang="ja-JP" dirty="0" smtClean="0"/>
            </a:br>
            <a:r>
              <a:rPr lang="en-US" altLang="ja-JP" dirty="0" smtClean="0"/>
              <a:t>10.</a:t>
            </a:r>
            <a:r>
              <a:rPr lang="ja-JP" altLang="ja-JP" dirty="0"/>
              <a:t>2</a:t>
            </a:r>
            <a:r>
              <a:rPr lang="en-US" altLang="ja-JP" dirty="0" smtClean="0"/>
              <a:t> </a:t>
            </a:r>
            <a:r>
              <a:rPr lang="en-US" altLang="ja-JP" dirty="0" smtClean="0"/>
              <a:t>while</a:t>
            </a:r>
            <a:r>
              <a:rPr lang="en-US" altLang="ja-JP" dirty="0" smtClean="0"/>
              <a:t> </a:t>
            </a:r>
            <a:r>
              <a:rPr lang="ja-JP" altLang="en-US" dirty="0" smtClean="0"/>
              <a:t>ループ</a:t>
            </a:r>
            <a:endParaRPr kumimoji="1" lang="ja-JP" altLang="en-US" dirty="0"/>
          </a:p>
        </p:txBody>
      </p:sp>
      <p:sp>
        <p:nvSpPr>
          <p:cNvPr id="3" name="コンテンツ プレースホルダー 2"/>
          <p:cNvSpPr>
            <a:spLocks noGrp="1"/>
          </p:cNvSpPr>
          <p:nvPr>
            <p:ph idx="1"/>
          </p:nvPr>
        </p:nvSpPr>
        <p:spPr>
          <a:xfrm>
            <a:off x="457199" y="2209800"/>
            <a:ext cx="2911991" cy="4648200"/>
          </a:xfrm>
        </p:spPr>
        <p:txBody>
          <a:bodyPr/>
          <a:lstStyle/>
          <a:p>
            <a:pPr lvl="1"/>
            <a:r>
              <a:rPr lang="mr-IN" altLang="ja-JP" dirty="0">
                <a:latin typeface="+mj-lt"/>
              </a:rPr>
              <a:t>x &lt;- 1</a:t>
            </a:r>
          </a:p>
          <a:p>
            <a:pPr lvl="1"/>
            <a:r>
              <a:rPr lang="mr-IN" altLang="ja-JP" dirty="0">
                <a:latin typeface="+mj-lt"/>
              </a:rPr>
              <a:t>while (x&lt;=5)</a:t>
            </a:r>
          </a:p>
          <a:p>
            <a:pPr lvl="1"/>
            <a:r>
              <a:rPr lang="mr-IN" altLang="ja-JP" dirty="0">
                <a:latin typeface="+mj-lt"/>
              </a:rPr>
              <a:t>{print(x) x&lt;- x+1</a:t>
            </a:r>
            <a:r>
              <a:rPr lang="mr-IN" altLang="ja-JP" dirty="0" smtClean="0">
                <a:latin typeface="+mj-lt"/>
              </a:rPr>
              <a:t>}</a:t>
            </a:r>
            <a:endParaRPr lang="en-US" altLang="ja-JP" dirty="0" smtClean="0">
              <a:latin typeface="+mj-lt"/>
            </a:endParaRPr>
          </a:p>
          <a:p>
            <a:pPr lvl="1"/>
            <a:r>
              <a:rPr lang="en-US" altLang="ja-JP" dirty="0" smtClean="0">
                <a:latin typeface="+mj-lt"/>
              </a:rPr>
              <a:t>[1] 1</a:t>
            </a:r>
          </a:p>
          <a:p>
            <a:pPr lvl="1"/>
            <a:r>
              <a:rPr lang="en-US" altLang="ja-JP" dirty="0" smtClean="0">
                <a:latin typeface="+mj-lt"/>
              </a:rPr>
              <a:t>[2] 2</a:t>
            </a:r>
          </a:p>
          <a:p>
            <a:pPr lvl="1"/>
            <a:r>
              <a:rPr lang="en-US" altLang="ja-JP" dirty="0" smtClean="0">
                <a:latin typeface="+mj-lt"/>
              </a:rPr>
              <a:t>[3] 3</a:t>
            </a:r>
          </a:p>
          <a:p>
            <a:pPr lvl="1"/>
            <a:r>
              <a:rPr lang="en-US" altLang="ja-JP" dirty="0" smtClean="0">
                <a:latin typeface="+mj-lt"/>
              </a:rPr>
              <a:t>[4] 4</a:t>
            </a:r>
          </a:p>
          <a:p>
            <a:pPr lvl="1"/>
            <a:r>
              <a:rPr lang="en-US" altLang="ja-JP" dirty="0" smtClean="0">
                <a:latin typeface="+mj-lt"/>
              </a:rPr>
              <a:t>[5] 5</a:t>
            </a:r>
            <a:endParaRPr lang="en-US" altLang="ja-JP" dirty="0">
              <a:latin typeface="+mj-lt"/>
            </a:endParaRPr>
          </a:p>
        </p:txBody>
      </p:sp>
      <p:sp>
        <p:nvSpPr>
          <p:cNvPr id="4" name="コンテンツ プレースホルダー 2"/>
          <p:cNvSpPr txBox="1">
            <a:spLocks/>
          </p:cNvSpPr>
          <p:nvPr/>
        </p:nvSpPr>
        <p:spPr>
          <a:xfrm>
            <a:off x="4455062" y="2362200"/>
            <a:ext cx="2911991" cy="4648200"/>
          </a:xfrm>
          <a:prstGeom prst="rect">
            <a:avLst/>
          </a:prstGeom>
        </p:spPr>
        <p:txBody>
          <a:bodyPr vert="horz" lIns="91440" tIns="45720" rIns="91440" bIns="45720" rtlCol="0">
            <a:normAutofit/>
          </a:bodyPr>
          <a:lstStyle>
            <a:lvl1pPr marL="228600" indent="-228600" algn="l" defTabSz="914400" rtl="0" eaLnBrk="1" latinLnBrk="0" hangingPunct="1">
              <a:spcBef>
                <a:spcPts val="1800"/>
              </a:spcBef>
              <a:buClr>
                <a:schemeClr val="accent1"/>
              </a:buClr>
              <a:buSzPct val="100000"/>
              <a:buFont typeface="Wingdings 2" pitchFamily="18" charset="2"/>
              <a:buChar char="¡"/>
              <a:defRPr kumimoji="1" sz="1400" kern="1200">
                <a:solidFill>
                  <a:schemeClr val="tx2"/>
                </a:solidFill>
                <a:latin typeface="+mn-lt"/>
                <a:ea typeface="+mn-ea"/>
                <a:cs typeface="+mn-cs"/>
              </a:defRPr>
            </a:lvl1pPr>
            <a:lvl2pPr marL="457200" indent="-228600" algn="l" defTabSz="914400" rtl="0" eaLnBrk="1" latinLnBrk="0" hangingPunct="1">
              <a:spcBef>
                <a:spcPts val="600"/>
              </a:spcBef>
              <a:buClr>
                <a:schemeClr val="accent1">
                  <a:lumMod val="50000"/>
                </a:schemeClr>
              </a:buClr>
              <a:buSzPct val="100000"/>
              <a:buFont typeface="Wingdings 2" pitchFamily="18" charset="2"/>
              <a:buChar char="¡"/>
              <a:defRPr kumimoji="1" sz="1400" kern="1200">
                <a:solidFill>
                  <a:schemeClr val="tx2"/>
                </a:solidFill>
                <a:latin typeface="+mn-lt"/>
                <a:ea typeface="+mn-ea"/>
                <a:cs typeface="+mn-cs"/>
              </a:defRPr>
            </a:lvl2pPr>
            <a:lvl3pPr marL="685800" indent="-228600" algn="l" defTabSz="914400" rtl="0" eaLnBrk="1" latinLnBrk="0" hangingPunct="1">
              <a:spcBef>
                <a:spcPts val="600"/>
              </a:spcBef>
              <a:buClr>
                <a:schemeClr val="accent1"/>
              </a:buClr>
              <a:buSzPct val="100000"/>
              <a:buFont typeface="Wingdings 2" pitchFamily="18" charset="2"/>
              <a:buChar char="¡"/>
              <a:defRPr kumimoji="1" sz="1400" kern="1200">
                <a:solidFill>
                  <a:schemeClr val="tx2"/>
                </a:solidFill>
                <a:latin typeface="+mn-lt"/>
                <a:ea typeface="+mn-ea"/>
                <a:cs typeface="+mn-cs"/>
              </a:defRPr>
            </a:lvl3pPr>
            <a:lvl4pPr marL="914400" indent="-228600" algn="l" defTabSz="914400" rtl="0" eaLnBrk="1" latinLnBrk="0" hangingPunct="1">
              <a:spcBef>
                <a:spcPts val="600"/>
              </a:spcBef>
              <a:buClr>
                <a:schemeClr val="accent1">
                  <a:lumMod val="50000"/>
                </a:schemeClr>
              </a:buClr>
              <a:buSzPct val="100000"/>
              <a:buFont typeface="Wingdings 2" pitchFamily="18" charset="2"/>
              <a:buChar char="¡"/>
              <a:defRPr kumimoji="1" sz="1400" kern="1200">
                <a:solidFill>
                  <a:schemeClr val="tx2"/>
                </a:solidFill>
                <a:latin typeface="+mn-lt"/>
                <a:ea typeface="+mn-ea"/>
                <a:cs typeface="+mn-cs"/>
              </a:defRPr>
            </a:lvl4pPr>
            <a:lvl5pPr marL="1143000" indent="-228600" algn="l" defTabSz="914400" rtl="0" eaLnBrk="1" latinLnBrk="0" hangingPunct="1">
              <a:spcBef>
                <a:spcPts val="600"/>
              </a:spcBef>
              <a:buClr>
                <a:schemeClr val="accent1"/>
              </a:buClr>
              <a:buSzPct val="100000"/>
              <a:buFont typeface="Wingdings 2" pitchFamily="18" charset="2"/>
              <a:buChar char="¡"/>
              <a:defRPr kumimoji="1" sz="1400" kern="1200">
                <a:solidFill>
                  <a:schemeClr val="tx2"/>
                </a:solidFill>
                <a:latin typeface="+mn-lt"/>
                <a:ea typeface="+mn-ea"/>
                <a:cs typeface="+mn-cs"/>
              </a:defRPr>
            </a:lvl5pPr>
            <a:lvl6pPr marL="1377950" indent="-228600" algn="l" defTabSz="914400" rtl="0" eaLnBrk="1" latinLnBrk="0" hangingPunct="1">
              <a:spcBef>
                <a:spcPct val="20000"/>
              </a:spcBef>
              <a:buClr>
                <a:schemeClr val="accent1">
                  <a:lumMod val="50000"/>
                </a:schemeClr>
              </a:buClr>
              <a:buFont typeface="Wingdings 2" pitchFamily="18" charset="2"/>
              <a:buChar char=""/>
              <a:defRPr kumimoji="1" lang="en-US" sz="1800" kern="1200" dirty="0" smtClean="0">
                <a:solidFill>
                  <a:schemeClr val="tx2"/>
                </a:solidFill>
                <a:latin typeface="+mn-lt"/>
                <a:ea typeface="+mn-ea"/>
                <a:cs typeface="+mn-cs"/>
              </a:defRPr>
            </a:lvl6pPr>
            <a:lvl7pPr marL="1603375" indent="-228600" algn="l" defTabSz="914400" rtl="0" eaLnBrk="1" latinLnBrk="0" hangingPunct="1">
              <a:spcBef>
                <a:spcPct val="20000"/>
              </a:spcBef>
              <a:buClr>
                <a:schemeClr val="accent1"/>
              </a:buClr>
              <a:buFont typeface="Wingdings 2" pitchFamily="18" charset="2"/>
              <a:buChar char=""/>
              <a:defRPr kumimoji="1" lang="en-US" sz="1800" kern="1200" dirty="0" smtClean="0">
                <a:solidFill>
                  <a:schemeClr val="tx2"/>
                </a:solidFill>
                <a:latin typeface="+mn-lt"/>
                <a:ea typeface="+mn-ea"/>
                <a:cs typeface="+mn-cs"/>
              </a:defRPr>
            </a:lvl7pPr>
            <a:lvl8pPr marL="1830388" indent="-228600" algn="l" defTabSz="914400" rtl="0" eaLnBrk="1" latinLnBrk="0" hangingPunct="1">
              <a:spcBef>
                <a:spcPct val="20000"/>
              </a:spcBef>
              <a:buClr>
                <a:schemeClr val="accent1">
                  <a:lumMod val="50000"/>
                </a:schemeClr>
              </a:buClr>
              <a:buFont typeface="Wingdings 2" pitchFamily="18" charset="2"/>
              <a:buChar char=""/>
              <a:defRPr kumimoji="1" lang="en-US" sz="1800" kern="1200" dirty="0" smtClean="0">
                <a:solidFill>
                  <a:schemeClr val="tx2"/>
                </a:solidFill>
                <a:latin typeface="+mn-lt"/>
                <a:ea typeface="+mn-ea"/>
                <a:cs typeface="+mn-cs"/>
              </a:defRPr>
            </a:lvl8pPr>
            <a:lvl9pPr marL="2057400" indent="-228600" algn="l" defTabSz="914400" rtl="0" eaLnBrk="1" latinLnBrk="0" hangingPunct="1">
              <a:spcBef>
                <a:spcPct val="20000"/>
              </a:spcBef>
              <a:buClr>
                <a:schemeClr val="accent1"/>
              </a:buClr>
              <a:buFont typeface="Wingdings 2" pitchFamily="18" charset="2"/>
              <a:buChar char=""/>
              <a:defRPr kumimoji="1" lang="en-US" sz="1800" kern="1200" dirty="0">
                <a:solidFill>
                  <a:schemeClr val="tx2"/>
                </a:solidFill>
                <a:latin typeface="+mn-lt"/>
                <a:ea typeface="+mn-ea"/>
                <a:cs typeface="+mn-cs"/>
              </a:defRPr>
            </a:lvl9pPr>
          </a:lstStyle>
          <a:p>
            <a:r>
              <a:rPr lang="en-US" altLang="ja-JP" dirty="0" smtClean="0">
                <a:latin typeface="+mj-lt"/>
              </a:rPr>
              <a:t>10.3 </a:t>
            </a:r>
            <a:r>
              <a:rPr lang="ja-JP" altLang="en-US" dirty="0" smtClean="0">
                <a:latin typeface="+mj-lt"/>
              </a:rPr>
              <a:t>ループの制御</a:t>
            </a:r>
            <a:endParaRPr lang="en-US" altLang="ja-JP" dirty="0" smtClean="0">
              <a:latin typeface="+mj-lt"/>
            </a:endParaRPr>
          </a:p>
          <a:p>
            <a:pPr lvl="1"/>
            <a:r>
              <a:rPr lang="mr-IN" altLang="ja-JP" dirty="0">
                <a:latin typeface="+mj-lt"/>
              </a:rPr>
              <a:t>or (i in 1:10) </a:t>
            </a:r>
          </a:p>
          <a:p>
            <a:pPr lvl="1"/>
            <a:r>
              <a:rPr lang="mr-IN" altLang="ja-JP" dirty="0">
                <a:latin typeface="+mj-lt"/>
              </a:rPr>
              <a:t>{</a:t>
            </a:r>
          </a:p>
          <a:p>
            <a:pPr lvl="1"/>
            <a:r>
              <a:rPr lang="mr-IN" altLang="ja-JP" dirty="0">
                <a:latin typeface="+mj-lt"/>
              </a:rPr>
              <a:t>  if (i == 3) </a:t>
            </a:r>
          </a:p>
          <a:p>
            <a:pPr lvl="1"/>
            <a:r>
              <a:rPr lang="mr-IN" altLang="ja-JP" dirty="0">
                <a:latin typeface="+mj-lt"/>
              </a:rPr>
              <a:t>    {</a:t>
            </a:r>
          </a:p>
          <a:p>
            <a:pPr lvl="1"/>
            <a:r>
              <a:rPr lang="mr-IN" altLang="ja-JP" dirty="0">
                <a:latin typeface="+mj-lt"/>
              </a:rPr>
              <a:t>     next</a:t>
            </a:r>
          </a:p>
          <a:p>
            <a:pPr lvl="1"/>
            <a:r>
              <a:rPr lang="mr-IN" altLang="ja-JP" dirty="0">
                <a:latin typeface="+mj-lt"/>
              </a:rPr>
              <a:t>} </a:t>
            </a:r>
          </a:p>
          <a:p>
            <a:pPr lvl="1"/>
            <a:r>
              <a:rPr lang="mr-IN" altLang="ja-JP" dirty="0">
                <a:latin typeface="+mj-lt"/>
              </a:rPr>
              <a:t>  print(i)}</a:t>
            </a:r>
            <a:endParaRPr lang="en-US" altLang="ja-JP" dirty="0" smtClean="0">
              <a:latin typeface="+mj-lt"/>
            </a:endParaRPr>
          </a:p>
        </p:txBody>
      </p:sp>
    </p:spTree>
    <p:extLst>
      <p:ext uri="{BB962C8B-B14F-4D97-AF65-F5344CB8AC3E}">
        <p14:creationId xmlns:p14="http://schemas.microsoft.com/office/powerpoint/2010/main" val="1559364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smtClean="0"/>
              <a:t>1</a:t>
            </a:r>
            <a:r>
              <a:rPr lang="en-US" altLang="ja-JP" dirty="0" smtClean="0"/>
              <a:t>1</a:t>
            </a:r>
            <a:r>
              <a:rPr lang="ja-JP" altLang="en-US" dirty="0" smtClean="0"/>
              <a:t>章</a:t>
            </a:r>
            <a:r>
              <a:rPr lang="en-US" altLang="ja-JP" dirty="0"/>
              <a:t>: </a:t>
            </a:r>
            <a:r>
              <a:rPr lang="ja-JP" altLang="en-US" dirty="0" smtClean="0"/>
              <a:t>グルーピング操作</a:t>
            </a:r>
            <a:r>
              <a:rPr lang="en-US" altLang="ja-JP" dirty="0" smtClean="0"/>
              <a:t/>
            </a:r>
            <a:br>
              <a:rPr lang="en-US" altLang="ja-JP" dirty="0" smtClean="0"/>
            </a:br>
            <a:r>
              <a:rPr lang="en-US" altLang="ja-JP" dirty="0" smtClean="0"/>
              <a:t>11.1 Apply</a:t>
            </a:r>
            <a:r>
              <a:rPr lang="ja-JP" altLang="en-US" dirty="0" smtClean="0"/>
              <a:t>ファミリー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Apply</a:t>
            </a:r>
            <a:r>
              <a:rPr kumimoji="1" lang="ja-JP" altLang="en-US" dirty="0" smtClean="0"/>
              <a:t>ファミリー：</a:t>
            </a:r>
            <a:r>
              <a:rPr kumimoji="1" lang="en-US" altLang="ja-JP" dirty="0" smtClean="0"/>
              <a:t>apply</a:t>
            </a:r>
            <a:r>
              <a:rPr kumimoji="1" lang="ja-JP" altLang="en-US" dirty="0" smtClean="0"/>
              <a:t>関数及び関連関数（</a:t>
            </a:r>
            <a:r>
              <a:rPr kumimoji="1" lang="en-US" altLang="ja-JP" dirty="0" err="1" smtClean="0"/>
              <a:t>tapply</a:t>
            </a:r>
            <a:r>
              <a:rPr kumimoji="1" lang="en-US" altLang="ja-JP" dirty="0" smtClean="0"/>
              <a:t>, </a:t>
            </a:r>
            <a:r>
              <a:rPr kumimoji="1" lang="en-US" altLang="ja-JP" dirty="0" err="1" smtClean="0"/>
              <a:t>lapply</a:t>
            </a:r>
            <a:r>
              <a:rPr kumimoji="1" lang="en-US" altLang="ja-JP" dirty="0" smtClean="0"/>
              <a:t>, </a:t>
            </a:r>
            <a:r>
              <a:rPr kumimoji="1" lang="en-US" altLang="ja-JP" dirty="0" err="1" smtClean="0"/>
              <a:t>mapply</a:t>
            </a:r>
            <a:r>
              <a:rPr kumimoji="1" lang="ja-JP" altLang="en-US" dirty="0" smtClean="0"/>
              <a:t>）</a:t>
            </a:r>
            <a:endParaRPr kumimoji="1" lang="en-US" altLang="ja-JP" dirty="0" smtClean="0"/>
          </a:p>
          <a:p>
            <a:pPr lvl="1"/>
            <a:r>
              <a:rPr lang="en-US" altLang="ja-JP" dirty="0" smtClean="0"/>
              <a:t>Apply: (1) </a:t>
            </a:r>
            <a:r>
              <a:rPr lang="ja-JP" altLang="en-US" dirty="0" smtClean="0"/>
              <a:t>行列に適用、</a:t>
            </a:r>
            <a:r>
              <a:rPr lang="en-US" altLang="ja-JP" dirty="0" smtClean="0"/>
              <a:t>(2) </a:t>
            </a:r>
            <a:r>
              <a:rPr lang="ja-JP" altLang="en-US" dirty="0" smtClean="0"/>
              <a:t>データ要素が文字・数値・論理値で構成</a:t>
            </a:r>
            <a:endParaRPr lang="en-US" altLang="ja-JP" dirty="0" smtClean="0"/>
          </a:p>
          <a:p>
            <a:pPr lvl="2"/>
            <a:r>
              <a:rPr lang="en-US" altLang="ja-JP" dirty="0"/>
              <a:t>#</a:t>
            </a:r>
            <a:r>
              <a:rPr lang="ja-JP" altLang="en-US" dirty="0"/>
              <a:t>行列を作成</a:t>
            </a:r>
          </a:p>
          <a:p>
            <a:pPr lvl="2"/>
            <a:r>
              <a:rPr lang="en-US" altLang="ja-JP" dirty="0" err="1"/>
              <a:t>theMatrix</a:t>
            </a:r>
            <a:r>
              <a:rPr lang="en-US" altLang="ja-JP" dirty="0"/>
              <a:t> &lt;- matrix(1:9, </a:t>
            </a:r>
            <a:r>
              <a:rPr lang="en-US" altLang="ja-JP" dirty="0" err="1"/>
              <a:t>nrow</a:t>
            </a:r>
            <a:r>
              <a:rPr lang="en-US" altLang="ja-JP" dirty="0"/>
              <a:t>=3)</a:t>
            </a:r>
          </a:p>
          <a:p>
            <a:pPr lvl="2"/>
            <a:r>
              <a:rPr lang="en-US" altLang="ja-JP" dirty="0"/>
              <a:t>#</a:t>
            </a:r>
            <a:r>
              <a:rPr lang="ja-JP" altLang="en-US" dirty="0"/>
              <a:t>行に関しての和を計算</a:t>
            </a:r>
          </a:p>
          <a:p>
            <a:pPr lvl="2"/>
            <a:r>
              <a:rPr lang="en-US" altLang="ja-JP" dirty="0"/>
              <a:t>apply(</a:t>
            </a:r>
            <a:r>
              <a:rPr lang="en-US" altLang="ja-JP" dirty="0" err="1"/>
              <a:t>theMatrix</a:t>
            </a:r>
            <a:r>
              <a:rPr lang="en-US" altLang="ja-JP" dirty="0"/>
              <a:t>, 1, sum)</a:t>
            </a:r>
          </a:p>
          <a:p>
            <a:pPr lvl="2"/>
            <a:r>
              <a:rPr lang="en-US" altLang="ja-JP" dirty="0"/>
              <a:t>#</a:t>
            </a:r>
            <a:r>
              <a:rPr lang="ja-JP" altLang="en-US" dirty="0"/>
              <a:t>列の和を計算</a:t>
            </a:r>
          </a:p>
          <a:p>
            <a:pPr lvl="2"/>
            <a:r>
              <a:rPr lang="en-US" altLang="ja-JP" dirty="0"/>
              <a:t>apply(</a:t>
            </a:r>
            <a:r>
              <a:rPr lang="en-US" altLang="ja-JP" dirty="0" err="1"/>
              <a:t>theMatrix</a:t>
            </a:r>
            <a:r>
              <a:rPr lang="en-US" altLang="ja-JP" dirty="0"/>
              <a:t>, 2, sum</a:t>
            </a:r>
            <a:r>
              <a:rPr lang="en-US" altLang="ja-JP" dirty="0" smtClean="0"/>
              <a:t>)</a:t>
            </a:r>
          </a:p>
          <a:p>
            <a:pPr lvl="2"/>
            <a:endParaRPr kumimoji="1" lang="en-US" altLang="ja-JP" dirty="0"/>
          </a:p>
          <a:p>
            <a:pPr lvl="2"/>
            <a:r>
              <a:rPr lang="en-US" altLang="ja-JP" dirty="0" err="1" smtClean="0"/>
              <a:t>rowSums</a:t>
            </a:r>
            <a:r>
              <a:rPr lang="ja-JP" altLang="en-US" dirty="0" smtClean="0"/>
              <a:t>関数</a:t>
            </a:r>
            <a:r>
              <a:rPr lang="en-US" altLang="ja-JP" dirty="0" smtClean="0"/>
              <a:t> </a:t>
            </a:r>
            <a:r>
              <a:rPr lang="mr-IN" altLang="ja-JP" dirty="0" smtClean="0"/>
              <a:t>–</a:t>
            </a:r>
            <a:r>
              <a:rPr lang="en-US" altLang="ja-JP" dirty="0" smtClean="0"/>
              <a:t> apply(1)</a:t>
            </a:r>
            <a:r>
              <a:rPr lang="ja-JP" altLang="en-US" dirty="0" smtClean="0"/>
              <a:t>と同様</a:t>
            </a:r>
            <a:endParaRPr lang="en-US" altLang="ja-JP" dirty="0" smtClean="0"/>
          </a:p>
          <a:p>
            <a:pPr lvl="2"/>
            <a:r>
              <a:rPr kumimoji="1" lang="en-US" altLang="ja-JP" dirty="0" err="1" smtClean="0"/>
              <a:t>colSums</a:t>
            </a:r>
            <a:r>
              <a:rPr kumimoji="1" lang="ja-JP" altLang="en-US" dirty="0" smtClean="0"/>
              <a:t>関数</a:t>
            </a:r>
            <a:r>
              <a:rPr kumimoji="1" lang="en-US" altLang="ja-JP" dirty="0" smtClean="0"/>
              <a:t> </a:t>
            </a:r>
            <a:r>
              <a:rPr kumimoji="1" lang="mr-IN" altLang="ja-JP" dirty="0" smtClean="0"/>
              <a:t>–</a:t>
            </a:r>
            <a:r>
              <a:rPr kumimoji="1" lang="en-US" altLang="ja-JP" dirty="0" smtClean="0"/>
              <a:t> apply(2)</a:t>
            </a:r>
            <a:r>
              <a:rPr kumimoji="1" lang="ja-JP" altLang="en-US" dirty="0" smtClean="0"/>
              <a:t>と同様</a:t>
            </a:r>
            <a:endParaRPr kumimoji="1" lang="ja-JP" altLang="en-US" dirty="0"/>
          </a:p>
        </p:txBody>
      </p:sp>
    </p:spTree>
    <p:extLst>
      <p:ext uri="{BB962C8B-B14F-4D97-AF65-F5344CB8AC3E}">
        <p14:creationId xmlns:p14="http://schemas.microsoft.com/office/powerpoint/2010/main" val="2172278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smtClean="0"/>
              <a:t>1</a:t>
            </a:r>
            <a:r>
              <a:rPr lang="en-US" altLang="ja-JP" dirty="0" smtClean="0"/>
              <a:t>1</a:t>
            </a:r>
            <a:r>
              <a:rPr lang="ja-JP" altLang="en-US" dirty="0" smtClean="0"/>
              <a:t>章</a:t>
            </a:r>
            <a:r>
              <a:rPr lang="en-US" altLang="ja-JP" dirty="0"/>
              <a:t>: </a:t>
            </a:r>
            <a:r>
              <a:rPr lang="ja-JP" altLang="en-US" dirty="0" smtClean="0"/>
              <a:t>グルーピング操作</a:t>
            </a:r>
            <a:r>
              <a:rPr lang="en-US" altLang="ja-JP" dirty="0" smtClean="0"/>
              <a:t/>
            </a:r>
            <a:br>
              <a:rPr lang="en-US" altLang="ja-JP" dirty="0" smtClean="0"/>
            </a:br>
            <a:r>
              <a:rPr lang="en-US" altLang="ja-JP" dirty="0" smtClean="0"/>
              <a:t>11.1.2 </a:t>
            </a:r>
            <a:r>
              <a:rPr lang="en-US" altLang="ja-JP" dirty="0" err="1" smtClean="0"/>
              <a:t>lapply</a:t>
            </a:r>
            <a:r>
              <a:rPr lang="ja-JP" altLang="en-US" dirty="0" smtClean="0"/>
              <a:t>と</a:t>
            </a:r>
            <a:r>
              <a:rPr lang="en-US" altLang="ja-JP" dirty="0" err="1" smtClean="0"/>
              <a:t>sapply</a:t>
            </a:r>
            <a:endParaRPr kumimoji="1" lang="ja-JP" altLang="en-US" dirty="0"/>
          </a:p>
        </p:txBody>
      </p:sp>
      <p:sp>
        <p:nvSpPr>
          <p:cNvPr id="3" name="コンテンツ プレースホルダー 2"/>
          <p:cNvSpPr>
            <a:spLocks noGrp="1"/>
          </p:cNvSpPr>
          <p:nvPr>
            <p:ph idx="1"/>
          </p:nvPr>
        </p:nvSpPr>
        <p:spPr/>
        <p:txBody>
          <a:bodyPr>
            <a:normAutofit fontScale="92500" lnSpcReduction="20000"/>
          </a:bodyPr>
          <a:lstStyle/>
          <a:p>
            <a:r>
              <a:rPr lang="en-US" altLang="ja-JP" dirty="0" err="1" smtClean="0"/>
              <a:t>lapply</a:t>
            </a:r>
            <a:r>
              <a:rPr lang="ja-JP" altLang="en-US" dirty="0" smtClean="0"/>
              <a:t>関数：</a:t>
            </a:r>
            <a:r>
              <a:rPr lang="en-US" altLang="ja-JP" dirty="0" smtClean="0"/>
              <a:t>list</a:t>
            </a:r>
            <a:r>
              <a:rPr lang="ja-JP" altLang="en-US" dirty="0" smtClean="0"/>
              <a:t>の各要素に対して関数を適用し、その結果を</a:t>
            </a:r>
            <a:r>
              <a:rPr lang="en-US" altLang="ja-JP" dirty="0" smtClean="0"/>
              <a:t>list</a:t>
            </a:r>
            <a:r>
              <a:rPr lang="ja-JP" altLang="en-US" dirty="0" smtClean="0"/>
              <a:t>として返却</a:t>
            </a:r>
            <a:endParaRPr lang="en-US" altLang="ja-JP" dirty="0" smtClean="0"/>
          </a:p>
          <a:p>
            <a:pPr lvl="1"/>
            <a:r>
              <a:rPr lang="en-US" altLang="ja-JP" dirty="0" err="1"/>
              <a:t>theList</a:t>
            </a:r>
            <a:r>
              <a:rPr lang="en-US" altLang="ja-JP" dirty="0"/>
              <a:t> &lt;- list(A=matrix(1:9,3), B=1:5, C=matrix(1:4,2), D=2)</a:t>
            </a:r>
          </a:p>
          <a:p>
            <a:pPr lvl="1"/>
            <a:r>
              <a:rPr lang="en-US" altLang="ja-JP" dirty="0" err="1"/>
              <a:t>lapply</a:t>
            </a:r>
            <a:r>
              <a:rPr lang="en-US" altLang="ja-JP" dirty="0"/>
              <a:t>(</a:t>
            </a:r>
            <a:r>
              <a:rPr lang="en-US" altLang="ja-JP" dirty="0" err="1"/>
              <a:t>theList</a:t>
            </a:r>
            <a:r>
              <a:rPr lang="en-US" altLang="ja-JP" dirty="0"/>
              <a:t>, sum</a:t>
            </a:r>
            <a:r>
              <a:rPr lang="en-US" altLang="ja-JP" dirty="0" smtClean="0"/>
              <a:t>)</a:t>
            </a:r>
          </a:p>
          <a:p>
            <a:pPr lvl="1"/>
            <a:r>
              <a:rPr lang="en-US" altLang="ja-JP" dirty="0"/>
              <a:t>$A</a:t>
            </a:r>
          </a:p>
          <a:p>
            <a:pPr lvl="1"/>
            <a:r>
              <a:rPr lang="en-US" altLang="ja-JP" dirty="0"/>
              <a:t>[1] </a:t>
            </a:r>
            <a:r>
              <a:rPr lang="en-US" altLang="ja-JP" dirty="0" smtClean="0"/>
              <a:t>45</a:t>
            </a:r>
            <a:endParaRPr lang="en-US" altLang="ja-JP" dirty="0"/>
          </a:p>
          <a:p>
            <a:pPr lvl="1"/>
            <a:r>
              <a:rPr lang="en-US" altLang="ja-JP" dirty="0"/>
              <a:t>$B</a:t>
            </a:r>
          </a:p>
          <a:p>
            <a:pPr lvl="1"/>
            <a:r>
              <a:rPr lang="en-US" altLang="ja-JP" dirty="0"/>
              <a:t>[1] </a:t>
            </a:r>
            <a:r>
              <a:rPr lang="en-US" altLang="ja-JP" dirty="0" smtClean="0"/>
              <a:t>15</a:t>
            </a:r>
            <a:endParaRPr lang="en-US" altLang="ja-JP" dirty="0"/>
          </a:p>
          <a:p>
            <a:pPr lvl="1"/>
            <a:r>
              <a:rPr lang="en-US" altLang="ja-JP" dirty="0"/>
              <a:t>$C</a:t>
            </a:r>
          </a:p>
          <a:p>
            <a:pPr lvl="1"/>
            <a:r>
              <a:rPr lang="en-US" altLang="ja-JP" dirty="0"/>
              <a:t>[1] </a:t>
            </a:r>
            <a:r>
              <a:rPr lang="en-US" altLang="ja-JP" dirty="0" smtClean="0"/>
              <a:t>10</a:t>
            </a:r>
            <a:endParaRPr lang="en-US" altLang="ja-JP" dirty="0"/>
          </a:p>
          <a:p>
            <a:pPr lvl="1"/>
            <a:r>
              <a:rPr lang="en-US" altLang="ja-JP" dirty="0"/>
              <a:t>$D</a:t>
            </a:r>
          </a:p>
          <a:p>
            <a:pPr lvl="1"/>
            <a:r>
              <a:rPr lang="en-US" altLang="ja-JP" dirty="0"/>
              <a:t>[1] </a:t>
            </a:r>
            <a:r>
              <a:rPr lang="en-US" altLang="ja-JP" dirty="0" smtClean="0"/>
              <a:t>2</a:t>
            </a:r>
            <a:endParaRPr kumimoji="1" lang="en-US" altLang="ja-JP" dirty="0" smtClean="0"/>
          </a:p>
          <a:p>
            <a:r>
              <a:rPr lang="en-US" altLang="ja-JP" dirty="0" err="1"/>
              <a:t>s</a:t>
            </a:r>
            <a:r>
              <a:rPr lang="en-US" altLang="ja-JP" dirty="0" err="1" smtClean="0"/>
              <a:t>apply</a:t>
            </a:r>
            <a:r>
              <a:rPr lang="ja-JP" altLang="en-US" dirty="0" smtClean="0"/>
              <a:t>関数</a:t>
            </a:r>
            <a:r>
              <a:rPr lang="en-US" altLang="ja-JP" dirty="0" smtClean="0"/>
              <a:t>: </a:t>
            </a:r>
            <a:r>
              <a:rPr lang="ja-JP" altLang="en-US" dirty="0" smtClean="0"/>
              <a:t>ベクトルとして返却するために</a:t>
            </a:r>
            <a:r>
              <a:rPr lang="en-US" altLang="ja-JP" dirty="0" err="1" smtClean="0"/>
              <a:t>sapply</a:t>
            </a:r>
            <a:r>
              <a:rPr lang="ja-JP" altLang="en-US" dirty="0" smtClean="0"/>
              <a:t>を適用</a:t>
            </a:r>
            <a:endParaRPr lang="en-US" altLang="ja-JP" dirty="0" smtClean="0"/>
          </a:p>
          <a:p>
            <a:pPr lvl="1"/>
            <a:r>
              <a:rPr lang="en-US" altLang="ja-JP" dirty="0" err="1"/>
              <a:t>sapply</a:t>
            </a:r>
            <a:r>
              <a:rPr lang="en-US" altLang="ja-JP" dirty="0"/>
              <a:t>(</a:t>
            </a:r>
            <a:r>
              <a:rPr lang="en-US" altLang="ja-JP" dirty="0" err="1"/>
              <a:t>theList</a:t>
            </a:r>
            <a:r>
              <a:rPr lang="en-US" altLang="ja-JP" dirty="0"/>
              <a:t>, sum</a:t>
            </a:r>
            <a:r>
              <a:rPr lang="en-US" altLang="ja-JP" dirty="0" smtClean="0"/>
              <a:t>)</a:t>
            </a:r>
          </a:p>
          <a:p>
            <a:pPr lvl="1"/>
            <a:r>
              <a:rPr lang="mr-IN" altLang="ja-JP" dirty="0"/>
              <a:t> A  B  C  D </a:t>
            </a:r>
          </a:p>
          <a:p>
            <a:pPr lvl="1"/>
            <a:r>
              <a:rPr lang="mr-IN" altLang="ja-JP" dirty="0"/>
              <a:t>45 15 10  2 </a:t>
            </a:r>
            <a:endParaRPr kumimoji="1" lang="en-US" altLang="ja-JP" dirty="0"/>
          </a:p>
        </p:txBody>
      </p:sp>
    </p:spTree>
    <p:extLst>
      <p:ext uri="{BB962C8B-B14F-4D97-AF65-F5344CB8AC3E}">
        <p14:creationId xmlns:p14="http://schemas.microsoft.com/office/powerpoint/2010/main" val="2279219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smtClean="0"/>
              <a:t>1</a:t>
            </a:r>
            <a:r>
              <a:rPr lang="en-US" altLang="ja-JP" dirty="0" smtClean="0"/>
              <a:t>1</a:t>
            </a:r>
            <a:r>
              <a:rPr lang="ja-JP" altLang="en-US" dirty="0" smtClean="0"/>
              <a:t>章</a:t>
            </a:r>
            <a:r>
              <a:rPr lang="en-US" altLang="ja-JP" dirty="0"/>
              <a:t>: </a:t>
            </a:r>
            <a:r>
              <a:rPr lang="ja-JP" altLang="en-US" dirty="0" smtClean="0"/>
              <a:t>グルーピング操作</a:t>
            </a:r>
            <a:r>
              <a:rPr lang="en-US" altLang="ja-JP" dirty="0" smtClean="0"/>
              <a:t/>
            </a:r>
            <a:br>
              <a:rPr lang="en-US" altLang="ja-JP" dirty="0" smtClean="0"/>
            </a:br>
            <a:r>
              <a:rPr lang="en-US" altLang="ja-JP" dirty="0" smtClean="0"/>
              <a:t>11.1.3 </a:t>
            </a:r>
            <a:r>
              <a:rPr lang="en-US" altLang="ja-JP" dirty="0" err="1" smtClean="0"/>
              <a:t>mapply</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en-US" altLang="ja-JP" dirty="0" err="1" smtClean="0"/>
              <a:t>mapply</a:t>
            </a:r>
            <a:r>
              <a:rPr lang="ja-JP" altLang="en-US" dirty="0" smtClean="0"/>
              <a:t>関数</a:t>
            </a:r>
            <a:r>
              <a:rPr lang="en-US" altLang="ja-JP" dirty="0" smtClean="0"/>
              <a:t>: </a:t>
            </a:r>
            <a:r>
              <a:rPr lang="ja-JP" altLang="en-US" dirty="0" smtClean="0"/>
              <a:t>指定した関数を複数のリストの各要素に適用</a:t>
            </a:r>
            <a:endParaRPr lang="en-US" altLang="ja-JP" dirty="0" smtClean="0"/>
          </a:p>
          <a:p>
            <a:pPr lvl="1"/>
            <a:r>
              <a:rPr lang="mr-IN" altLang="ja-JP" dirty="0"/>
              <a:t>firstList &lt;- list(A=matrix(1:16,4), B=matrix(1:16,2), C=1:5)</a:t>
            </a:r>
            <a:endParaRPr lang="en-US" altLang="ja-JP" dirty="0" smtClean="0"/>
          </a:p>
          <a:p>
            <a:pPr lvl="1"/>
            <a:r>
              <a:rPr lang="mr-IN" altLang="ja-JP" dirty="0"/>
              <a:t>secondList &lt;- list(A=matrix(1:16,4), B=matrix(1:16,8), C=15:1)</a:t>
            </a:r>
          </a:p>
          <a:p>
            <a:pPr lvl="1"/>
            <a:r>
              <a:rPr lang="mr-IN" altLang="ja-JP" dirty="0"/>
              <a:t>&gt; #</a:t>
            </a:r>
            <a:r>
              <a:rPr lang="ja-JP" altLang="mr-IN" dirty="0"/>
              <a:t>要素ごとに一致するかを確認</a:t>
            </a:r>
            <a:endParaRPr lang="en-US" altLang="ja-JP" dirty="0"/>
          </a:p>
          <a:p>
            <a:pPr lvl="1"/>
            <a:r>
              <a:rPr lang="en-US" altLang="ja-JP" dirty="0" err="1" smtClean="0"/>
              <a:t>mapply</a:t>
            </a:r>
            <a:r>
              <a:rPr lang="en-US" altLang="ja-JP" dirty="0"/>
              <a:t>(identical, </a:t>
            </a:r>
            <a:r>
              <a:rPr lang="en-US" altLang="ja-JP" dirty="0" err="1"/>
              <a:t>firstList</a:t>
            </a:r>
            <a:r>
              <a:rPr lang="en-US" altLang="ja-JP" dirty="0"/>
              <a:t>, </a:t>
            </a:r>
            <a:r>
              <a:rPr lang="en-US" altLang="ja-JP" dirty="0" err="1"/>
              <a:t>secondList</a:t>
            </a:r>
            <a:r>
              <a:rPr lang="en-US" altLang="ja-JP" dirty="0"/>
              <a:t>)</a:t>
            </a:r>
          </a:p>
          <a:p>
            <a:pPr lvl="1"/>
            <a:r>
              <a:rPr lang="en-US" altLang="ja-JP" dirty="0"/>
              <a:t>    A     B     C </a:t>
            </a:r>
          </a:p>
          <a:p>
            <a:pPr lvl="1"/>
            <a:r>
              <a:rPr lang="en-US" altLang="ja-JP" dirty="0"/>
              <a:t> TRUE FALSE FALSE </a:t>
            </a:r>
          </a:p>
          <a:p>
            <a:pPr lvl="1"/>
            <a:r>
              <a:rPr lang="en-US" altLang="ja-JP" dirty="0"/>
              <a:t>&gt; </a:t>
            </a:r>
            <a:r>
              <a:rPr lang="en-US" altLang="ja-JP" dirty="0" err="1"/>
              <a:t>simpleFunc</a:t>
            </a:r>
            <a:r>
              <a:rPr lang="en-US" altLang="ja-JP" dirty="0"/>
              <a:t> &lt;- function(</a:t>
            </a:r>
            <a:r>
              <a:rPr lang="en-US" altLang="ja-JP" dirty="0" err="1"/>
              <a:t>x,y</a:t>
            </a:r>
            <a:r>
              <a:rPr lang="en-US" altLang="ja-JP" dirty="0"/>
              <a:t>)</a:t>
            </a:r>
          </a:p>
          <a:p>
            <a:pPr lvl="1"/>
            <a:r>
              <a:rPr lang="en-US" altLang="ja-JP" dirty="0"/>
              <a:t>+ {</a:t>
            </a:r>
          </a:p>
          <a:p>
            <a:pPr lvl="1"/>
            <a:r>
              <a:rPr lang="en-US" altLang="ja-JP" dirty="0"/>
              <a:t>+   NROW(x) + NROW(y)</a:t>
            </a:r>
          </a:p>
          <a:p>
            <a:pPr lvl="1"/>
            <a:r>
              <a:rPr lang="en-US" altLang="ja-JP" dirty="0"/>
              <a:t>+ }</a:t>
            </a:r>
          </a:p>
          <a:p>
            <a:pPr lvl="1"/>
            <a:r>
              <a:rPr lang="en-US" altLang="ja-JP" dirty="0"/>
              <a:t>&gt; </a:t>
            </a:r>
            <a:r>
              <a:rPr lang="en-US" altLang="ja-JP" dirty="0" err="1"/>
              <a:t>mapply</a:t>
            </a:r>
            <a:r>
              <a:rPr lang="en-US" altLang="ja-JP" dirty="0"/>
              <a:t>(</a:t>
            </a:r>
            <a:r>
              <a:rPr lang="en-US" altLang="ja-JP" dirty="0" err="1"/>
              <a:t>simpleFunc</a:t>
            </a:r>
            <a:r>
              <a:rPr lang="en-US" altLang="ja-JP" dirty="0"/>
              <a:t>, </a:t>
            </a:r>
            <a:r>
              <a:rPr lang="en-US" altLang="ja-JP" dirty="0" err="1"/>
              <a:t>firstList</a:t>
            </a:r>
            <a:r>
              <a:rPr lang="en-US" altLang="ja-JP" dirty="0"/>
              <a:t>, </a:t>
            </a:r>
            <a:r>
              <a:rPr lang="en-US" altLang="ja-JP" dirty="0" err="1"/>
              <a:t>secondList</a:t>
            </a:r>
            <a:r>
              <a:rPr lang="en-US" altLang="ja-JP" dirty="0"/>
              <a:t>)</a:t>
            </a:r>
          </a:p>
          <a:p>
            <a:pPr lvl="1"/>
            <a:r>
              <a:rPr lang="en-US" altLang="ja-JP" dirty="0"/>
              <a:t> A  B  C </a:t>
            </a:r>
          </a:p>
          <a:p>
            <a:pPr lvl="1"/>
            <a:r>
              <a:rPr lang="en-US" altLang="ja-JP" dirty="0"/>
              <a:t> 8 10 20 </a:t>
            </a:r>
            <a:endParaRPr kumimoji="1" lang="en-US" altLang="ja-JP" dirty="0"/>
          </a:p>
        </p:txBody>
      </p:sp>
    </p:spTree>
    <p:extLst>
      <p:ext uri="{BB962C8B-B14F-4D97-AF65-F5344CB8AC3E}">
        <p14:creationId xmlns:p14="http://schemas.microsoft.com/office/powerpoint/2010/main" val="1005418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a:t>
            </a:r>
            <a:r>
              <a:rPr lang="en-US" altLang="ja-JP" dirty="0" smtClean="0"/>
              <a:t>2 aggregate</a:t>
            </a:r>
            <a:endParaRPr kumimoji="1" lang="ja-JP" altLang="en-US" dirty="0"/>
          </a:p>
        </p:txBody>
      </p:sp>
      <p:sp>
        <p:nvSpPr>
          <p:cNvPr id="3" name="コンテンツ プレースホルダー 2"/>
          <p:cNvSpPr>
            <a:spLocks noGrp="1"/>
          </p:cNvSpPr>
          <p:nvPr>
            <p:ph idx="1"/>
          </p:nvPr>
        </p:nvSpPr>
        <p:spPr/>
        <p:txBody>
          <a:bodyPr/>
          <a:lstStyle/>
          <a:p>
            <a:r>
              <a:rPr lang="en-US" altLang="ja-JP" dirty="0"/>
              <a:t>a</a:t>
            </a:r>
            <a:r>
              <a:rPr kumimoji="1" lang="en-US" altLang="ja-JP" dirty="0" smtClean="0"/>
              <a:t>ggregate</a:t>
            </a:r>
            <a:r>
              <a:rPr kumimoji="1" lang="ja-JP" altLang="en-US" dirty="0" smtClean="0"/>
              <a:t>関数</a:t>
            </a:r>
            <a:r>
              <a:rPr kumimoji="1" lang="en-US" altLang="ja-JP" dirty="0" smtClean="0"/>
              <a:t>:</a:t>
            </a:r>
          </a:p>
          <a:p>
            <a:pPr lvl="1"/>
            <a:r>
              <a:rPr lang="en-US" altLang="ja-JP" dirty="0" smtClean="0"/>
              <a:t>aggregate</a:t>
            </a:r>
            <a:r>
              <a:rPr lang="ja-JP" altLang="en-US" dirty="0" smtClean="0"/>
              <a:t>関数の第一引数は価格が</a:t>
            </a:r>
            <a:r>
              <a:rPr lang="en-US" altLang="ja-JP" dirty="0" smtClean="0"/>
              <a:t>cut</a:t>
            </a:r>
            <a:r>
              <a:rPr lang="ja-JP" altLang="en-US" dirty="0" smtClean="0"/>
              <a:t>によって分割されることを示している</a:t>
            </a:r>
            <a:endParaRPr lang="en-US" altLang="ja-JP" dirty="0" smtClean="0"/>
          </a:p>
          <a:p>
            <a:pPr lvl="1"/>
            <a:r>
              <a:rPr kumimoji="1" lang="ja-JP" altLang="en-US" dirty="0" smtClean="0"/>
              <a:t>第二引数は、使用されているデータで、今回の場合、</a:t>
            </a:r>
            <a:r>
              <a:rPr kumimoji="1" lang="en-US" altLang="ja-JP" dirty="0" smtClean="0"/>
              <a:t>diamonds</a:t>
            </a:r>
          </a:p>
          <a:p>
            <a:pPr lvl="1"/>
            <a:r>
              <a:rPr lang="ja-JP" altLang="en-US" dirty="0" smtClean="0"/>
              <a:t>第三引数は、データの各分割に対して適用される関数</a:t>
            </a:r>
            <a:r>
              <a:rPr lang="en-US" altLang="ja-JP" dirty="0" smtClean="0"/>
              <a:t>(mean=</a:t>
            </a:r>
            <a:r>
              <a:rPr lang="ja-JP" altLang="en-US" dirty="0" smtClean="0"/>
              <a:t>平均</a:t>
            </a:r>
            <a:r>
              <a:rPr lang="en-US" altLang="ja-JP" dirty="0" smtClean="0"/>
              <a:t>)</a:t>
            </a:r>
          </a:p>
          <a:p>
            <a:pPr lvl="2"/>
            <a:r>
              <a:rPr lang="en-US" altLang="ja-JP" dirty="0"/>
              <a:t>aggregate(price ~ cut, diamonds, mean)</a:t>
            </a:r>
          </a:p>
          <a:p>
            <a:pPr lvl="2"/>
            <a:r>
              <a:rPr lang="en-US" altLang="ja-JP" dirty="0"/>
              <a:t>        cut    price</a:t>
            </a:r>
          </a:p>
          <a:p>
            <a:pPr lvl="2"/>
            <a:r>
              <a:rPr lang="en-US" altLang="ja-JP" dirty="0"/>
              <a:t>1      Fair 4358.758</a:t>
            </a:r>
          </a:p>
          <a:p>
            <a:pPr lvl="2"/>
            <a:r>
              <a:rPr lang="en-US" altLang="ja-JP" dirty="0"/>
              <a:t>2      Good 3928.864</a:t>
            </a:r>
          </a:p>
          <a:p>
            <a:pPr lvl="2"/>
            <a:r>
              <a:rPr lang="en-US" altLang="ja-JP" dirty="0"/>
              <a:t>3 Very Good 3981.760</a:t>
            </a:r>
          </a:p>
          <a:p>
            <a:pPr lvl="2"/>
            <a:r>
              <a:rPr lang="en-US" altLang="ja-JP" dirty="0"/>
              <a:t>4   Premium 4584.258</a:t>
            </a:r>
          </a:p>
          <a:p>
            <a:pPr lvl="2"/>
            <a:r>
              <a:rPr lang="en-US" altLang="ja-JP" dirty="0"/>
              <a:t>5     Ideal 3457.542</a:t>
            </a:r>
            <a:endParaRPr kumimoji="1" lang="ja-JP" altLang="en-US" dirty="0"/>
          </a:p>
        </p:txBody>
      </p:sp>
    </p:spTree>
    <p:extLst>
      <p:ext uri="{BB962C8B-B14F-4D97-AF65-F5344CB8AC3E}">
        <p14:creationId xmlns:p14="http://schemas.microsoft.com/office/powerpoint/2010/main" val="2304785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lang="ja-JP" altLang="en-US" dirty="0"/>
              <a:t>章：高度なデータ構造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3442764448"/>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a:t>
            </a:r>
            <a:r>
              <a:rPr lang="en-US" altLang="ja-JP" dirty="0" smtClean="0"/>
              <a:t>2 aggregate</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1</a:t>
            </a:r>
            <a:r>
              <a:rPr lang="ja-JP" altLang="en-US" dirty="0" smtClean="0"/>
              <a:t>変数以上でデータをグルーピングするためには、</a:t>
            </a:r>
            <a:r>
              <a:rPr lang="en-US" altLang="ja-JP" dirty="0" smtClean="0"/>
              <a:t>formula</a:t>
            </a:r>
            <a:r>
              <a:rPr lang="ja-JP" altLang="en-US" dirty="0" smtClean="0"/>
              <a:t>の右辺をプラス記号</a:t>
            </a:r>
            <a:r>
              <a:rPr lang="en-US" altLang="ja-JP" dirty="0" smtClean="0"/>
              <a:t>(+)</a:t>
            </a:r>
            <a:r>
              <a:rPr lang="ja-JP" altLang="en-US" dirty="0" smtClean="0"/>
              <a:t>によって区切って、変数を追加</a:t>
            </a:r>
            <a:endParaRPr lang="en-US" altLang="ja-JP" dirty="0" smtClean="0"/>
          </a:p>
          <a:p>
            <a:pPr lvl="1"/>
            <a:r>
              <a:rPr lang="de-DE" altLang="ja-JP" dirty="0"/>
              <a:t> </a:t>
            </a:r>
            <a:r>
              <a:rPr lang="de-DE" altLang="ja-JP" dirty="0" err="1"/>
              <a:t>aggregate</a:t>
            </a:r>
            <a:r>
              <a:rPr lang="de-DE" altLang="ja-JP" dirty="0"/>
              <a:t>(</a:t>
            </a:r>
            <a:r>
              <a:rPr lang="de-DE" altLang="ja-JP" dirty="0" err="1"/>
              <a:t>price</a:t>
            </a:r>
            <a:r>
              <a:rPr lang="de-DE" altLang="ja-JP" dirty="0"/>
              <a:t> ~ </a:t>
            </a:r>
            <a:r>
              <a:rPr lang="de-DE" altLang="ja-JP" dirty="0" err="1"/>
              <a:t>cut</a:t>
            </a:r>
            <a:r>
              <a:rPr lang="de-DE" altLang="ja-JP" dirty="0"/>
              <a:t> + </a:t>
            </a:r>
            <a:r>
              <a:rPr lang="de-DE" altLang="ja-JP" dirty="0" err="1"/>
              <a:t>color</a:t>
            </a:r>
            <a:r>
              <a:rPr lang="de-DE" altLang="ja-JP" dirty="0"/>
              <a:t>, </a:t>
            </a:r>
            <a:r>
              <a:rPr lang="de-DE" altLang="ja-JP" dirty="0" err="1"/>
              <a:t>diamonds</a:t>
            </a:r>
            <a:r>
              <a:rPr lang="de-DE" altLang="ja-JP" dirty="0"/>
              <a:t>, </a:t>
            </a:r>
            <a:r>
              <a:rPr lang="de-DE" altLang="ja-JP" dirty="0" err="1"/>
              <a:t>mean</a:t>
            </a:r>
            <a:r>
              <a:rPr lang="de-DE" altLang="ja-JP" dirty="0"/>
              <a:t>)</a:t>
            </a:r>
          </a:p>
          <a:p>
            <a:pPr lvl="1"/>
            <a:r>
              <a:rPr lang="de-DE" altLang="ja-JP" dirty="0"/>
              <a:t>         </a:t>
            </a:r>
            <a:r>
              <a:rPr lang="de-DE" altLang="ja-JP" dirty="0" err="1"/>
              <a:t>cut</a:t>
            </a:r>
            <a:r>
              <a:rPr lang="de-DE" altLang="ja-JP" dirty="0"/>
              <a:t> </a:t>
            </a:r>
            <a:r>
              <a:rPr lang="de-DE" altLang="ja-JP" dirty="0" err="1"/>
              <a:t>color</a:t>
            </a:r>
            <a:r>
              <a:rPr lang="de-DE" altLang="ja-JP" dirty="0"/>
              <a:t>    </a:t>
            </a:r>
            <a:r>
              <a:rPr lang="de-DE" altLang="ja-JP" dirty="0" err="1"/>
              <a:t>price</a:t>
            </a:r>
            <a:endParaRPr lang="de-DE" altLang="ja-JP" dirty="0"/>
          </a:p>
          <a:p>
            <a:pPr lvl="1"/>
            <a:r>
              <a:rPr lang="de-DE" altLang="ja-JP" dirty="0"/>
              <a:t>1       Fair     D 4291.061</a:t>
            </a:r>
          </a:p>
          <a:p>
            <a:pPr lvl="1"/>
            <a:r>
              <a:rPr lang="de-DE" altLang="ja-JP" dirty="0"/>
              <a:t>2       </a:t>
            </a:r>
            <a:r>
              <a:rPr lang="de-DE" altLang="ja-JP" dirty="0" err="1"/>
              <a:t>Good</a:t>
            </a:r>
            <a:r>
              <a:rPr lang="de-DE" altLang="ja-JP" dirty="0"/>
              <a:t>     D 3405.382</a:t>
            </a:r>
          </a:p>
          <a:p>
            <a:pPr lvl="1"/>
            <a:r>
              <a:rPr lang="de-DE" altLang="ja-JP" dirty="0"/>
              <a:t>3  </a:t>
            </a:r>
            <a:r>
              <a:rPr lang="de-DE" altLang="ja-JP" dirty="0" err="1"/>
              <a:t>Very</a:t>
            </a:r>
            <a:r>
              <a:rPr lang="de-DE" altLang="ja-JP" dirty="0"/>
              <a:t> </a:t>
            </a:r>
            <a:r>
              <a:rPr lang="de-DE" altLang="ja-JP" dirty="0" err="1"/>
              <a:t>Good</a:t>
            </a:r>
            <a:r>
              <a:rPr lang="de-DE" altLang="ja-JP" dirty="0"/>
              <a:t>     D </a:t>
            </a:r>
            <a:r>
              <a:rPr lang="de-DE" altLang="ja-JP" dirty="0" smtClean="0"/>
              <a:t>3470.467</a:t>
            </a:r>
          </a:p>
          <a:p>
            <a:r>
              <a:rPr lang="de-DE" altLang="ja-JP" dirty="0" smtClean="0"/>
              <a:t>2</a:t>
            </a:r>
            <a:r>
              <a:rPr lang="ja-JP" altLang="en-US" dirty="0" smtClean="0"/>
              <a:t>つの変数を集約する場合、</a:t>
            </a:r>
            <a:r>
              <a:rPr lang="en-US" altLang="ja-JP" dirty="0" smtClean="0"/>
              <a:t>formula</a:t>
            </a:r>
            <a:r>
              <a:rPr lang="ja-JP" altLang="en-US" dirty="0" smtClean="0"/>
              <a:t>の左辺にて</a:t>
            </a:r>
            <a:r>
              <a:rPr lang="en-US" altLang="ja-JP" dirty="0" err="1" smtClean="0"/>
              <a:t>cbind</a:t>
            </a:r>
            <a:r>
              <a:rPr lang="ja-JP" altLang="en-US" dirty="0" smtClean="0"/>
              <a:t>で結合</a:t>
            </a:r>
            <a:endParaRPr lang="en-US" altLang="ja-JP" dirty="0" smtClean="0"/>
          </a:p>
          <a:p>
            <a:pPr lvl="1"/>
            <a:r>
              <a:rPr lang="en-US" altLang="ja-JP" dirty="0"/>
              <a:t>aggregate(</a:t>
            </a:r>
            <a:r>
              <a:rPr lang="en-US" altLang="ja-JP" dirty="0" err="1"/>
              <a:t>cbind</a:t>
            </a:r>
            <a:r>
              <a:rPr lang="en-US" altLang="ja-JP" dirty="0"/>
              <a:t>(price, carat) ~ cut, diamonds, mean</a:t>
            </a:r>
            <a:r>
              <a:rPr lang="en-US" altLang="ja-JP" dirty="0" smtClean="0"/>
              <a:t>)</a:t>
            </a:r>
          </a:p>
          <a:p>
            <a:pPr lvl="1"/>
            <a:r>
              <a:rPr lang="ro-RO" altLang="ja-JP" dirty="0"/>
              <a:t> cut    price     carat</a:t>
            </a:r>
          </a:p>
          <a:p>
            <a:pPr lvl="1"/>
            <a:r>
              <a:rPr lang="ro-RO" altLang="ja-JP" dirty="0"/>
              <a:t>1      Fair 4358.758 1.0461366</a:t>
            </a:r>
          </a:p>
          <a:p>
            <a:pPr lvl="1"/>
            <a:r>
              <a:rPr lang="ro-RO" altLang="ja-JP" dirty="0"/>
              <a:t>2      Good 3928.864 0.8491847</a:t>
            </a:r>
          </a:p>
          <a:p>
            <a:pPr lvl="1"/>
            <a:r>
              <a:rPr lang="ro-RO" altLang="ja-JP" dirty="0"/>
              <a:t>3 Very Good 3981.760 0.8063814</a:t>
            </a:r>
            <a:endParaRPr lang="de-DE" altLang="ja-JP" dirty="0"/>
          </a:p>
        </p:txBody>
      </p:sp>
    </p:spTree>
    <p:extLst>
      <p:ext uri="{BB962C8B-B14F-4D97-AF65-F5344CB8AC3E}">
        <p14:creationId xmlns:p14="http://schemas.microsoft.com/office/powerpoint/2010/main" val="9318605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a:t>
            </a:r>
            <a:r>
              <a:rPr lang="en-US" altLang="ja-JP" dirty="0"/>
              <a:t>3</a:t>
            </a:r>
            <a:r>
              <a:rPr lang="en-US" altLang="ja-JP" dirty="0" smtClean="0"/>
              <a:t> </a:t>
            </a:r>
            <a:r>
              <a:rPr lang="en-US" altLang="ja-JP" dirty="0" err="1" smtClean="0"/>
              <a:t>plyr</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「分割</a:t>
            </a:r>
            <a:r>
              <a:rPr lang="en-US" altLang="ja-JP" dirty="0" smtClean="0"/>
              <a:t>-</a:t>
            </a:r>
            <a:r>
              <a:rPr lang="ja-JP" altLang="en-US" dirty="0" smtClean="0"/>
              <a:t>適用</a:t>
            </a:r>
            <a:r>
              <a:rPr lang="en-US" altLang="ja-JP" dirty="0" smtClean="0"/>
              <a:t>-</a:t>
            </a:r>
            <a:r>
              <a:rPr lang="ja-JP" altLang="en-US" dirty="0" smtClean="0"/>
              <a:t>結合」のデータ操作を行うもので、コア機能は、</a:t>
            </a:r>
            <a:r>
              <a:rPr lang="en-US" altLang="ja-JP" dirty="0" err="1" smtClean="0"/>
              <a:t>ddply</a:t>
            </a:r>
            <a:r>
              <a:rPr lang="en-US" altLang="ja-JP" dirty="0" smtClean="0"/>
              <a:t>, </a:t>
            </a:r>
            <a:r>
              <a:rPr lang="en-US" altLang="ja-JP" dirty="0" err="1" smtClean="0"/>
              <a:t>llply</a:t>
            </a:r>
            <a:r>
              <a:rPr lang="en-US" altLang="ja-JP" dirty="0" smtClean="0"/>
              <a:t>, </a:t>
            </a:r>
            <a:r>
              <a:rPr lang="en-US" altLang="ja-JP" dirty="0" err="1" smtClean="0"/>
              <a:t>ldply</a:t>
            </a:r>
            <a:r>
              <a:rPr lang="ja-JP" altLang="en-US" dirty="0" smtClean="0"/>
              <a:t>の関数から構成</a:t>
            </a:r>
            <a:endParaRPr lang="en-US" altLang="ja-JP" dirty="0" smtClean="0"/>
          </a:p>
          <a:p>
            <a:r>
              <a:rPr lang="ja-JP" altLang="en-US" dirty="0" smtClean="0"/>
              <a:t>最初の文字が入力のデータ型、</a:t>
            </a:r>
            <a:r>
              <a:rPr lang="en-US" altLang="ja-JP" dirty="0" smtClean="0"/>
              <a:t>2</a:t>
            </a:r>
            <a:r>
              <a:rPr lang="ja-JP" altLang="en-US" dirty="0" smtClean="0"/>
              <a:t>番目の文字が出力のデータ形式</a:t>
            </a:r>
            <a:endParaRPr lang="de-DE" altLang="ja-JP" dirty="0"/>
          </a:p>
        </p:txBody>
      </p:sp>
      <p:graphicFrame>
        <p:nvGraphicFramePr>
          <p:cNvPr id="4" name="表 3"/>
          <p:cNvGraphicFramePr>
            <a:graphicFrameLocks noGrp="1"/>
          </p:cNvGraphicFramePr>
          <p:nvPr>
            <p:extLst>
              <p:ext uri="{D42A27DB-BD31-4B8C-83A1-F6EECF244321}">
                <p14:modId xmlns:p14="http://schemas.microsoft.com/office/powerpoint/2010/main" val="3119023588"/>
              </p:ext>
            </p:extLst>
          </p:nvPr>
        </p:nvGraphicFramePr>
        <p:xfrm>
          <a:off x="869576" y="3337527"/>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kumimoji="1" lang="ja-JP" altLang="en-US" sz="1000" dirty="0" smtClean="0"/>
                        <a:t>関数</a:t>
                      </a:r>
                      <a:endParaRPr kumimoji="1" lang="ja-JP" altLang="en-US" sz="1000" dirty="0"/>
                    </a:p>
                  </a:txBody>
                  <a:tcPr anchor="ctr"/>
                </a:tc>
                <a:tc>
                  <a:txBody>
                    <a:bodyPr/>
                    <a:lstStyle/>
                    <a:p>
                      <a:pPr algn="ctr"/>
                      <a:r>
                        <a:rPr kumimoji="1" lang="ja-JP" altLang="en-US" sz="1000" dirty="0" smtClean="0"/>
                        <a:t>入力データ型</a:t>
                      </a:r>
                      <a:endParaRPr kumimoji="1" lang="ja-JP" altLang="en-US" sz="1000" dirty="0"/>
                    </a:p>
                  </a:txBody>
                  <a:tcPr anchor="ctr"/>
                </a:tc>
                <a:tc>
                  <a:txBody>
                    <a:bodyPr/>
                    <a:lstStyle/>
                    <a:p>
                      <a:pPr algn="ctr"/>
                      <a:r>
                        <a:rPr kumimoji="1" lang="ja-JP" altLang="en-US" sz="1000" dirty="0" smtClean="0"/>
                        <a:t>出力データ型</a:t>
                      </a:r>
                      <a:endParaRPr kumimoji="1" lang="ja-JP" altLang="en-US" sz="1000" dirty="0"/>
                    </a:p>
                  </a:txBody>
                  <a:tcPr anchor="ctr"/>
                </a:tc>
              </a:tr>
              <a:tr h="370840">
                <a:tc>
                  <a:txBody>
                    <a:bodyPr/>
                    <a:lstStyle/>
                    <a:p>
                      <a:r>
                        <a:rPr kumimoji="1" lang="en-US" altLang="ja-JP" sz="1000" dirty="0" err="1" smtClean="0"/>
                        <a:t>ddply</a:t>
                      </a:r>
                      <a:endParaRPr kumimoji="1" lang="ja-JP" altLang="en-US" sz="1000" dirty="0"/>
                    </a:p>
                  </a:txBody>
                  <a:tcPr anchor="ctr"/>
                </a:tc>
                <a:tc>
                  <a:txBody>
                    <a:bodyPr/>
                    <a:lstStyle/>
                    <a:p>
                      <a:r>
                        <a:rPr kumimoji="1" lang="en-US" altLang="ja-JP" sz="1000" dirty="0" err="1" smtClean="0"/>
                        <a:t>data.frame</a:t>
                      </a:r>
                      <a:endParaRPr kumimoji="1" lang="ja-JP" altLang="en-US" sz="1000" dirty="0"/>
                    </a:p>
                  </a:txBody>
                  <a:tcPr anchor="ctr"/>
                </a:tc>
                <a:tc>
                  <a:txBody>
                    <a:bodyPr/>
                    <a:lstStyle/>
                    <a:p>
                      <a:r>
                        <a:rPr kumimoji="1" lang="en-US" altLang="ja-JP" sz="1000" dirty="0" err="1" smtClean="0"/>
                        <a:t>data.frame</a:t>
                      </a:r>
                      <a:endParaRPr kumimoji="1" lang="ja-JP" altLang="en-US" sz="1000" dirty="0"/>
                    </a:p>
                  </a:txBody>
                  <a:tcPr anchor="ctr"/>
                </a:tc>
              </a:tr>
              <a:tr h="370840">
                <a:tc>
                  <a:txBody>
                    <a:bodyPr/>
                    <a:lstStyle/>
                    <a:p>
                      <a:r>
                        <a:rPr kumimoji="1" lang="en-US" altLang="ja-JP" sz="1000" dirty="0" err="1" smtClean="0"/>
                        <a:t>llply</a:t>
                      </a:r>
                      <a:endParaRPr kumimoji="1" lang="ja-JP" altLang="en-US" sz="1000" dirty="0"/>
                    </a:p>
                  </a:txBody>
                  <a:tcPr anchor="ctr"/>
                </a:tc>
                <a:tc>
                  <a:txBody>
                    <a:bodyPr/>
                    <a:lstStyle/>
                    <a:p>
                      <a:r>
                        <a:rPr kumimoji="1" lang="en-US" altLang="ja-JP" sz="1000" dirty="0" smtClean="0"/>
                        <a:t>list</a:t>
                      </a:r>
                      <a:endParaRPr kumimoji="1" lang="ja-JP" altLang="en-US" sz="1000" dirty="0"/>
                    </a:p>
                  </a:txBody>
                  <a:tcPr anchor="ctr"/>
                </a:tc>
                <a:tc>
                  <a:txBody>
                    <a:bodyPr/>
                    <a:lstStyle/>
                    <a:p>
                      <a:r>
                        <a:rPr kumimoji="1" lang="en-US" altLang="ja-JP" sz="1000" dirty="0" smtClean="0"/>
                        <a:t>list</a:t>
                      </a:r>
                      <a:endParaRPr kumimoji="1" lang="ja-JP" altLang="en-US" sz="1000" dirty="0"/>
                    </a:p>
                  </a:txBody>
                  <a:tcPr anchor="ctr"/>
                </a:tc>
              </a:tr>
              <a:tr h="370840">
                <a:tc>
                  <a:txBody>
                    <a:bodyPr/>
                    <a:lstStyle/>
                    <a:p>
                      <a:r>
                        <a:rPr kumimoji="1" lang="en-US" altLang="ja-JP" sz="1000" dirty="0" err="1" smtClean="0"/>
                        <a:t>aaply</a:t>
                      </a:r>
                      <a:endParaRPr kumimoji="1" lang="ja-JP" altLang="en-US" sz="1000" dirty="0"/>
                    </a:p>
                  </a:txBody>
                  <a:tcPr anchor="ctr"/>
                </a:tc>
                <a:tc>
                  <a:txBody>
                    <a:bodyPr/>
                    <a:lstStyle/>
                    <a:p>
                      <a:r>
                        <a:rPr kumimoji="1" lang="en-US" altLang="ja-JP" sz="1000" dirty="0" smtClean="0"/>
                        <a:t>Array/vector/matrix</a:t>
                      </a:r>
                      <a:endParaRPr kumimoji="1" lang="ja-JP" altLang="en-US" sz="1000" dirty="0"/>
                    </a:p>
                  </a:txBody>
                  <a:tcPr anchor="ctr"/>
                </a:tc>
                <a:tc>
                  <a:txBody>
                    <a:bodyPr/>
                    <a:lstStyle/>
                    <a:p>
                      <a:r>
                        <a:rPr kumimoji="1" lang="en-US" altLang="ja-JP" sz="1000" dirty="0" smtClean="0"/>
                        <a:t>Array/vector/matrix</a:t>
                      </a:r>
                      <a:endParaRPr kumimoji="1" lang="ja-JP" altLang="en-US" sz="1000" dirty="0"/>
                    </a:p>
                  </a:txBody>
                  <a:tcPr anchor="ctr"/>
                </a:tc>
              </a:tr>
              <a:tr h="370840">
                <a:tc>
                  <a:txBody>
                    <a:bodyPr/>
                    <a:lstStyle/>
                    <a:p>
                      <a:r>
                        <a:rPr kumimoji="1" lang="en-US" altLang="ja-JP" sz="1000" dirty="0" err="1" smtClean="0"/>
                        <a:t>dlply</a:t>
                      </a:r>
                      <a:endParaRPr kumimoji="1" lang="ja-JP" altLang="en-US" sz="1000" dirty="0"/>
                    </a:p>
                  </a:txBody>
                  <a:tcPr anchor="ctr"/>
                </a:tc>
                <a:tc>
                  <a:txBody>
                    <a:bodyPr/>
                    <a:lstStyle/>
                    <a:p>
                      <a:r>
                        <a:rPr kumimoji="1" lang="en-US" altLang="ja-JP" sz="1000" dirty="0" err="1" smtClean="0"/>
                        <a:t>data.frame</a:t>
                      </a:r>
                      <a:endParaRPr kumimoji="1" lang="ja-JP" altLang="en-US" sz="1000" dirty="0"/>
                    </a:p>
                  </a:txBody>
                  <a:tcPr anchor="ctr"/>
                </a:tc>
                <a:tc>
                  <a:txBody>
                    <a:bodyPr/>
                    <a:lstStyle/>
                    <a:p>
                      <a:r>
                        <a:rPr kumimoji="1" lang="en-US" altLang="ja-JP" sz="1000" dirty="0" smtClean="0"/>
                        <a:t>list</a:t>
                      </a:r>
                      <a:endParaRPr kumimoji="1" lang="ja-JP" altLang="en-US" sz="1000" dirty="0"/>
                    </a:p>
                  </a:txBody>
                  <a:tcPr anchor="ctr"/>
                </a:tc>
              </a:tr>
              <a:tr h="370840">
                <a:tc>
                  <a:txBody>
                    <a:bodyPr/>
                    <a:lstStyle/>
                    <a:p>
                      <a:r>
                        <a:rPr kumimoji="1" lang="en-US" altLang="ja-JP" sz="1000" dirty="0" err="1" smtClean="0"/>
                        <a:t>daply</a:t>
                      </a:r>
                      <a:endParaRPr kumimoji="1" lang="ja-JP" altLang="en-US" sz="1000" dirty="0"/>
                    </a:p>
                  </a:txBody>
                  <a:tcPr anchor="ctr"/>
                </a:tc>
                <a:tc>
                  <a:txBody>
                    <a:bodyPr/>
                    <a:lstStyle/>
                    <a:p>
                      <a:r>
                        <a:rPr kumimoji="1" lang="en-US" altLang="ja-JP" sz="1000" dirty="0" err="1" smtClean="0"/>
                        <a:t>data.fame</a:t>
                      </a:r>
                      <a:endParaRPr kumimoji="1" lang="ja-JP" altLang="en-US" sz="1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Array/vector/matrix</a:t>
                      </a:r>
                      <a:endParaRPr kumimoji="1" lang="ja-JP" altLang="en-US" sz="1000" dirty="0" smtClean="0"/>
                    </a:p>
                  </a:txBody>
                  <a:tcPr anchor="ctr"/>
                </a:tc>
              </a:tr>
            </a:tbl>
          </a:graphicData>
        </a:graphic>
      </p:graphicFrame>
    </p:spTree>
    <p:extLst>
      <p:ext uri="{BB962C8B-B14F-4D97-AF65-F5344CB8AC3E}">
        <p14:creationId xmlns:p14="http://schemas.microsoft.com/office/powerpoint/2010/main" val="3769300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a:t>
            </a:r>
            <a:r>
              <a:rPr lang="en-US" altLang="ja-JP" dirty="0" smtClean="0"/>
              <a:t>3.2 </a:t>
            </a:r>
            <a:r>
              <a:rPr lang="en-US" altLang="ja-JP" dirty="0" err="1" smtClean="0"/>
              <a:t>llply</a:t>
            </a:r>
            <a:endParaRPr kumimoji="1" lang="ja-JP" altLang="en-US" dirty="0"/>
          </a:p>
        </p:txBody>
      </p:sp>
      <p:sp>
        <p:nvSpPr>
          <p:cNvPr id="3" name="コンテンツ プレースホルダー 2"/>
          <p:cNvSpPr>
            <a:spLocks noGrp="1"/>
          </p:cNvSpPr>
          <p:nvPr>
            <p:ph idx="1"/>
          </p:nvPr>
        </p:nvSpPr>
        <p:spPr>
          <a:xfrm>
            <a:off x="457199" y="2209800"/>
            <a:ext cx="6508377" cy="4423275"/>
          </a:xfrm>
        </p:spPr>
        <p:txBody>
          <a:bodyPr>
            <a:normAutofit fontScale="92500"/>
          </a:bodyPr>
          <a:lstStyle/>
          <a:p>
            <a:r>
              <a:rPr lang="en-US" altLang="ja-JP" dirty="0" err="1"/>
              <a:t>d</a:t>
            </a:r>
            <a:r>
              <a:rPr lang="en-US" altLang="ja-JP" dirty="0" err="1" smtClean="0"/>
              <a:t>dply</a:t>
            </a:r>
            <a:r>
              <a:rPr lang="en-US" altLang="ja-JP" dirty="0" smtClean="0"/>
              <a:t>: </a:t>
            </a:r>
            <a:r>
              <a:rPr lang="ja-JP" altLang="en-US" dirty="0" smtClean="0"/>
              <a:t>データフレームを入力にとり、ある変数に従って分割し、分割したデータに対して実行したい処理を適用の上、結果をデータフレームとして返却</a:t>
            </a:r>
            <a:endParaRPr lang="en-US" altLang="ja-JP" dirty="0" smtClean="0"/>
          </a:p>
          <a:p>
            <a:r>
              <a:rPr lang="en-US" altLang="ja-JP" dirty="0" smtClean="0"/>
              <a:t>L</a:t>
            </a:r>
            <a:r>
              <a:rPr lang="de-DE" altLang="ja-JP" dirty="0" err="1" smtClean="0"/>
              <a:t>lply</a:t>
            </a:r>
            <a:r>
              <a:rPr lang="de-DE" altLang="ja-JP" dirty="0" smtClean="0"/>
              <a:t>: </a:t>
            </a:r>
            <a:r>
              <a:rPr lang="ja-JP" altLang="en-US" dirty="0" smtClean="0"/>
              <a:t>りす</a:t>
            </a:r>
            <a:r>
              <a:rPr lang="en-US" altLang="ja-JP" dirty="0" smtClean="0"/>
              <a:t>k</a:t>
            </a:r>
            <a:r>
              <a:rPr lang="ja-JP" altLang="en-US" dirty="0" smtClean="0"/>
              <a:t>との各要素の輪を計算するために使用</a:t>
            </a:r>
            <a:endParaRPr lang="en-US" altLang="ja-JP" dirty="0" smtClean="0"/>
          </a:p>
          <a:p>
            <a:pPr lvl="1"/>
            <a:r>
              <a:rPr lang="en-US" altLang="ja-JP" dirty="0"/>
              <a:t>theList2&lt;- list(A=matrix(1:9,3), B=1:5, C=matrix(1:4, 2), D=2)</a:t>
            </a:r>
          </a:p>
          <a:p>
            <a:pPr lvl="1"/>
            <a:r>
              <a:rPr lang="en-US" altLang="ja-JP" dirty="0" err="1"/>
              <a:t>lapply</a:t>
            </a:r>
            <a:r>
              <a:rPr lang="en-US" altLang="ja-JP" dirty="0"/>
              <a:t>(theList2, sum</a:t>
            </a:r>
            <a:r>
              <a:rPr lang="en-US" altLang="ja-JP" dirty="0" smtClean="0"/>
              <a:t>)</a:t>
            </a:r>
          </a:p>
          <a:p>
            <a:pPr lvl="1"/>
            <a:r>
              <a:rPr lang="en-US" altLang="ja-JP" dirty="0"/>
              <a:t>$A</a:t>
            </a:r>
          </a:p>
          <a:p>
            <a:pPr lvl="1"/>
            <a:r>
              <a:rPr lang="en-US" altLang="ja-JP" dirty="0"/>
              <a:t>[1] </a:t>
            </a:r>
            <a:r>
              <a:rPr lang="en-US" altLang="ja-JP" dirty="0" smtClean="0"/>
              <a:t>45</a:t>
            </a:r>
            <a:endParaRPr lang="en-US" altLang="ja-JP" dirty="0"/>
          </a:p>
          <a:p>
            <a:pPr lvl="1"/>
            <a:r>
              <a:rPr lang="en-US" altLang="ja-JP" dirty="0"/>
              <a:t>$B</a:t>
            </a:r>
          </a:p>
          <a:p>
            <a:pPr lvl="1"/>
            <a:r>
              <a:rPr lang="en-US" altLang="ja-JP" dirty="0"/>
              <a:t>[1] </a:t>
            </a:r>
            <a:r>
              <a:rPr lang="en-US" altLang="ja-JP" dirty="0" smtClean="0"/>
              <a:t>15</a:t>
            </a:r>
            <a:endParaRPr lang="en-US" altLang="ja-JP" dirty="0"/>
          </a:p>
          <a:p>
            <a:pPr lvl="1"/>
            <a:r>
              <a:rPr lang="en-US" altLang="ja-JP" dirty="0"/>
              <a:t>$C</a:t>
            </a:r>
          </a:p>
          <a:p>
            <a:pPr lvl="1"/>
            <a:r>
              <a:rPr lang="en-US" altLang="ja-JP" dirty="0"/>
              <a:t>[1] </a:t>
            </a:r>
            <a:r>
              <a:rPr lang="en-US" altLang="ja-JP" dirty="0" smtClean="0"/>
              <a:t>10</a:t>
            </a:r>
            <a:endParaRPr lang="en-US" altLang="ja-JP" dirty="0"/>
          </a:p>
          <a:p>
            <a:pPr lvl="1"/>
            <a:r>
              <a:rPr lang="en-US" altLang="ja-JP" dirty="0"/>
              <a:t>$D</a:t>
            </a:r>
          </a:p>
          <a:p>
            <a:pPr lvl="1"/>
            <a:r>
              <a:rPr lang="en-US" altLang="ja-JP" dirty="0"/>
              <a:t>[1] </a:t>
            </a:r>
            <a:r>
              <a:rPr lang="en-US" altLang="ja-JP" dirty="0" smtClean="0"/>
              <a:t>2</a:t>
            </a:r>
          </a:p>
          <a:p>
            <a:pPr lvl="1"/>
            <a:endParaRPr lang="en-US" altLang="ja-JP" dirty="0"/>
          </a:p>
          <a:p>
            <a:r>
              <a:rPr lang="en-US" altLang="ja-JP" dirty="0" err="1" smtClean="0"/>
              <a:t>Sapply</a:t>
            </a:r>
            <a:r>
              <a:rPr lang="ja-JP" altLang="en-US" dirty="0" smtClean="0"/>
              <a:t>関数：結果をベクトルとして取得</a:t>
            </a:r>
            <a:endParaRPr lang="de-DE" altLang="ja-JP" dirty="0"/>
          </a:p>
        </p:txBody>
      </p:sp>
    </p:spTree>
    <p:extLst>
      <p:ext uri="{BB962C8B-B14F-4D97-AF65-F5344CB8AC3E}">
        <p14:creationId xmlns:p14="http://schemas.microsoft.com/office/powerpoint/2010/main" val="2235330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sz="2000" dirty="0"/>
              <a:t/>
            </a:r>
            <a:br>
              <a:rPr lang="en-US" altLang="ja-JP" sz="2000" dirty="0"/>
            </a:br>
            <a:r>
              <a:rPr lang="en-US" altLang="ja-JP" sz="2000" dirty="0" smtClean="0"/>
              <a:t>11.3.</a:t>
            </a:r>
            <a:r>
              <a:rPr lang="en-US" altLang="ja-JP" sz="2000" dirty="0"/>
              <a:t>4</a:t>
            </a:r>
            <a:r>
              <a:rPr lang="en-US" altLang="ja-JP" sz="2000" dirty="0" smtClean="0"/>
              <a:t> </a:t>
            </a:r>
            <a:r>
              <a:rPr lang="en-US" altLang="ja-JP" sz="2000" dirty="0" err="1" smtClean="0"/>
              <a:t>plyr</a:t>
            </a:r>
            <a:r>
              <a:rPr lang="ja-JP" altLang="en-US" sz="2000" dirty="0" smtClean="0"/>
              <a:t>ヘルパー関数</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p</a:t>
            </a:r>
            <a:r>
              <a:rPr lang="en-US" altLang="ja-JP" dirty="0" err="1" smtClean="0"/>
              <a:t>l</a:t>
            </a:r>
            <a:r>
              <a:rPr kumimoji="1" lang="en-US" altLang="ja-JP" dirty="0" err="1" smtClean="0"/>
              <a:t>yr</a:t>
            </a:r>
            <a:r>
              <a:rPr kumimoji="1" lang="en-US" altLang="ja-JP" dirty="0" smtClean="0"/>
              <a:t>:</a:t>
            </a:r>
            <a:r>
              <a:rPr kumimoji="1" lang="ja-JP" altLang="en-US" dirty="0" smtClean="0"/>
              <a:t> </a:t>
            </a:r>
            <a:r>
              <a:rPr kumimoji="1" lang="en-US" altLang="ja-JP" dirty="0" smtClean="0"/>
              <a:t>aggregate</a:t>
            </a:r>
            <a:r>
              <a:rPr kumimoji="1" lang="ja-JP" altLang="en-US" dirty="0" smtClean="0"/>
              <a:t>関数のような関数に対して、複数の関数を満たすことのできる</a:t>
            </a:r>
            <a:r>
              <a:rPr kumimoji="1" lang="en-US" altLang="ja-JP" dirty="0" smtClean="0"/>
              <a:t>each</a:t>
            </a:r>
            <a:r>
              <a:rPr kumimoji="1" lang="ja-JP" altLang="en-US" dirty="0" smtClean="0"/>
              <a:t>関数のようなヘルパー関数を有している</a:t>
            </a:r>
            <a:endParaRPr kumimoji="1" lang="en-US" altLang="ja-JP" dirty="0" smtClean="0"/>
          </a:p>
          <a:p>
            <a:pPr lvl="1"/>
            <a:r>
              <a:rPr lang="en-US" altLang="ja-JP" dirty="0"/>
              <a:t>aggregate(price ~ cut, diamonds, each(</a:t>
            </a:r>
            <a:r>
              <a:rPr lang="en-US" altLang="ja-JP" dirty="0" err="1"/>
              <a:t>mean,median</a:t>
            </a:r>
            <a:r>
              <a:rPr lang="en-US" altLang="ja-JP" dirty="0"/>
              <a:t>)</a:t>
            </a:r>
            <a:r>
              <a:rPr lang="en-US" altLang="ja-JP" dirty="0" smtClean="0"/>
              <a:t>)</a:t>
            </a:r>
          </a:p>
          <a:p>
            <a:pPr lvl="1"/>
            <a:r>
              <a:rPr lang="de-DE" altLang="ja-JP" dirty="0" err="1"/>
              <a:t>cut</a:t>
            </a:r>
            <a:r>
              <a:rPr lang="de-DE" altLang="ja-JP" dirty="0"/>
              <a:t> </a:t>
            </a:r>
            <a:r>
              <a:rPr lang="de-DE" altLang="ja-JP" dirty="0" err="1"/>
              <a:t>price.mean</a:t>
            </a:r>
            <a:r>
              <a:rPr lang="de-DE" altLang="ja-JP" dirty="0"/>
              <a:t> </a:t>
            </a:r>
            <a:r>
              <a:rPr lang="de-DE" altLang="ja-JP" dirty="0" err="1"/>
              <a:t>price.median</a:t>
            </a:r>
            <a:endParaRPr lang="de-DE" altLang="ja-JP" dirty="0"/>
          </a:p>
          <a:p>
            <a:pPr lvl="1"/>
            <a:r>
              <a:rPr lang="de-DE" altLang="ja-JP" dirty="0"/>
              <a:t>1      Fair   4358.758     3282.000</a:t>
            </a:r>
          </a:p>
          <a:p>
            <a:pPr lvl="1"/>
            <a:r>
              <a:rPr lang="de-DE" altLang="ja-JP" dirty="0"/>
              <a:t>2      </a:t>
            </a:r>
            <a:r>
              <a:rPr lang="de-DE" altLang="ja-JP" dirty="0" err="1"/>
              <a:t>Good</a:t>
            </a:r>
            <a:r>
              <a:rPr lang="de-DE" altLang="ja-JP" dirty="0"/>
              <a:t>   3928.864     3050.500</a:t>
            </a:r>
          </a:p>
          <a:p>
            <a:pPr lvl="1"/>
            <a:r>
              <a:rPr lang="de-DE" altLang="ja-JP" dirty="0"/>
              <a:t>3 </a:t>
            </a:r>
            <a:r>
              <a:rPr lang="de-DE" altLang="ja-JP" dirty="0" err="1"/>
              <a:t>Very</a:t>
            </a:r>
            <a:r>
              <a:rPr lang="de-DE" altLang="ja-JP" dirty="0"/>
              <a:t> </a:t>
            </a:r>
            <a:r>
              <a:rPr lang="de-DE" altLang="ja-JP" dirty="0" err="1"/>
              <a:t>Good</a:t>
            </a:r>
            <a:r>
              <a:rPr lang="de-DE" altLang="ja-JP" dirty="0"/>
              <a:t>   3981.760     2648.000</a:t>
            </a:r>
          </a:p>
          <a:p>
            <a:pPr lvl="1"/>
            <a:r>
              <a:rPr lang="de-DE" altLang="ja-JP" dirty="0"/>
              <a:t>4   Premium   4584.258     3185.000</a:t>
            </a:r>
          </a:p>
          <a:p>
            <a:pPr lvl="1"/>
            <a:r>
              <a:rPr lang="de-DE" altLang="ja-JP" dirty="0"/>
              <a:t>5     Ideal   3457.542     1810.000</a:t>
            </a:r>
            <a:endParaRPr kumimoji="1" lang="ja-JP" altLang="en-US" dirty="0"/>
          </a:p>
        </p:txBody>
      </p:sp>
    </p:spTree>
    <p:extLst>
      <p:ext uri="{BB962C8B-B14F-4D97-AF65-F5344CB8AC3E}">
        <p14:creationId xmlns:p14="http://schemas.microsoft.com/office/powerpoint/2010/main" val="3959970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a:t>
            </a:r>
            <a:r>
              <a:rPr lang="ja-JP" altLang="en-US" dirty="0" smtClean="0"/>
              <a:t>操作</a:t>
            </a:r>
            <a:r>
              <a:rPr lang="en-US" altLang="ja-JP" dirty="0" smtClean="0"/>
              <a:t/>
            </a:r>
            <a:br>
              <a:rPr lang="en-US" altLang="ja-JP" dirty="0" smtClean="0"/>
            </a:br>
            <a:r>
              <a:rPr lang="ja-JP" altLang="ja-JP" dirty="0" smtClean="0"/>
              <a:t>11</a:t>
            </a:r>
            <a:r>
              <a:rPr lang="en-US" altLang="ja-JP" dirty="0" smtClean="0"/>
              <a:t>.4</a:t>
            </a:r>
            <a:r>
              <a:rPr lang="ja-JP" altLang="en-US" dirty="0" smtClean="0"/>
              <a:t> </a:t>
            </a:r>
            <a:r>
              <a:rPr lang="en-US" altLang="ja-JP" dirty="0" err="1" smtClean="0"/>
              <a:t>data.table</a:t>
            </a:r>
            <a:endParaRPr kumimoji="1" lang="ja-JP" altLang="en-US" dirty="0"/>
          </a:p>
        </p:txBody>
      </p:sp>
      <p:sp>
        <p:nvSpPr>
          <p:cNvPr id="3" name="コンテンツ プレースホルダー 2"/>
          <p:cNvSpPr>
            <a:spLocks noGrp="1"/>
          </p:cNvSpPr>
          <p:nvPr>
            <p:ph idx="1"/>
          </p:nvPr>
        </p:nvSpPr>
        <p:spPr>
          <a:xfrm>
            <a:off x="457199" y="2209800"/>
            <a:ext cx="6508377" cy="4405634"/>
          </a:xfrm>
        </p:spPr>
        <p:txBody>
          <a:bodyPr/>
          <a:lstStyle/>
          <a:p>
            <a:r>
              <a:rPr kumimoji="1" lang="en-US" altLang="ja-JP" dirty="0" err="1" smtClean="0"/>
              <a:t>data.table</a:t>
            </a:r>
            <a:r>
              <a:rPr kumimoji="1" lang="ja-JP" altLang="en-US" dirty="0" smtClean="0"/>
              <a:t>関数では、</a:t>
            </a:r>
            <a:r>
              <a:rPr kumimoji="1" lang="en-US" altLang="ja-JP" dirty="0" err="1" smtClean="0"/>
              <a:t>data.frame</a:t>
            </a:r>
            <a:r>
              <a:rPr kumimoji="1" lang="ja-JP" altLang="en-US" dirty="0" smtClean="0"/>
              <a:t>の機能を拡張し、スピード重視</a:t>
            </a:r>
            <a:endParaRPr kumimoji="1" lang="en-US" altLang="ja-JP" dirty="0" smtClean="0"/>
          </a:p>
          <a:p>
            <a:pPr lvl="1"/>
            <a:r>
              <a:rPr lang="mr-IN" altLang="ja-JP" dirty="0"/>
              <a:t>theDF2 &lt;- data.frame(A=1:10, </a:t>
            </a:r>
          </a:p>
          <a:p>
            <a:pPr lvl="1"/>
            <a:r>
              <a:rPr lang="mr-IN" altLang="ja-JP" dirty="0"/>
              <a:t>                     B=letters[1:10], </a:t>
            </a:r>
          </a:p>
          <a:p>
            <a:pPr lvl="1"/>
            <a:r>
              <a:rPr lang="mr-IN" altLang="ja-JP" dirty="0"/>
              <a:t>                     C=LETTERS(11:20), </a:t>
            </a:r>
          </a:p>
          <a:p>
            <a:pPr lvl="1"/>
            <a:r>
              <a:rPr lang="mr-IN" altLang="ja-JP" dirty="0"/>
              <a:t>                     D=rep(c("One","Two","Three"),length.out=10))</a:t>
            </a:r>
          </a:p>
          <a:p>
            <a:pPr lvl="1"/>
            <a:endParaRPr kumimoji="1" lang="en-US" altLang="ja-JP" dirty="0" smtClean="0"/>
          </a:p>
          <a:p>
            <a:pPr lvl="1"/>
            <a:r>
              <a:rPr lang="mr-IN" altLang="ja-JP" dirty="0" smtClean="0"/>
              <a:t>theD</a:t>
            </a:r>
            <a:r>
              <a:rPr lang="en-US" altLang="ja-JP" dirty="0" smtClean="0"/>
              <a:t>T</a:t>
            </a:r>
            <a:r>
              <a:rPr lang="mr-IN" altLang="ja-JP" dirty="0" smtClean="0"/>
              <a:t>2 </a:t>
            </a:r>
            <a:r>
              <a:rPr lang="mr-IN" altLang="ja-JP" dirty="0"/>
              <a:t>&lt;- </a:t>
            </a:r>
            <a:r>
              <a:rPr lang="mr-IN" altLang="ja-JP" dirty="0" smtClean="0"/>
              <a:t>data.</a:t>
            </a:r>
            <a:r>
              <a:rPr lang="en-US" altLang="ja-JP" dirty="0" smtClean="0"/>
              <a:t>table</a:t>
            </a:r>
            <a:r>
              <a:rPr lang="mr-IN" altLang="ja-JP" dirty="0" smtClean="0"/>
              <a:t>(</a:t>
            </a:r>
            <a:r>
              <a:rPr lang="mr-IN" altLang="ja-JP" dirty="0"/>
              <a:t>A=1:10, </a:t>
            </a:r>
          </a:p>
          <a:p>
            <a:pPr lvl="1"/>
            <a:r>
              <a:rPr lang="mr-IN" altLang="ja-JP" dirty="0"/>
              <a:t>                     B=letters[1:10], </a:t>
            </a:r>
          </a:p>
          <a:p>
            <a:pPr lvl="1"/>
            <a:r>
              <a:rPr lang="mr-IN" altLang="ja-JP" dirty="0"/>
              <a:t>                     C=LETTERS(11:20), </a:t>
            </a:r>
          </a:p>
          <a:p>
            <a:pPr lvl="1"/>
            <a:r>
              <a:rPr lang="mr-IN" altLang="ja-JP" dirty="0"/>
              <a:t>                     D=rep(c("One","Two","Three"),length.out=10))</a:t>
            </a:r>
          </a:p>
          <a:p>
            <a:pPr marL="228600" lvl="1" indent="0">
              <a:buNone/>
            </a:pPr>
            <a:endParaRPr kumimoji="1" lang="en-US" altLang="ja-JP" dirty="0" smtClean="0"/>
          </a:p>
          <a:p>
            <a:pPr lvl="1"/>
            <a:r>
              <a:rPr lang="en-US" altLang="ja-JP" dirty="0"/>
              <a:t>&gt; class(theDF2$B)</a:t>
            </a:r>
          </a:p>
          <a:p>
            <a:pPr lvl="1"/>
            <a:r>
              <a:rPr lang="en-US" altLang="ja-JP" dirty="0"/>
              <a:t>[1] "</a:t>
            </a:r>
            <a:r>
              <a:rPr lang="en-US" altLang="ja-JP" dirty="0" smtClean="0"/>
              <a:t>factor”</a:t>
            </a:r>
          </a:p>
          <a:p>
            <a:pPr lvl="1"/>
            <a:r>
              <a:rPr lang="en-US" altLang="ja-JP" dirty="0"/>
              <a:t>&gt; class(</a:t>
            </a:r>
            <a:r>
              <a:rPr lang="en-US" altLang="ja-JP" dirty="0" smtClean="0"/>
              <a:t>theD</a:t>
            </a:r>
            <a:r>
              <a:rPr lang="en-US" altLang="ja-JP" dirty="0" smtClean="0"/>
              <a:t>T</a:t>
            </a:r>
            <a:r>
              <a:rPr lang="en-US" altLang="ja-JP" dirty="0" smtClean="0"/>
              <a:t>2</a:t>
            </a:r>
            <a:r>
              <a:rPr lang="en-US" altLang="ja-JP" dirty="0"/>
              <a:t>$B)</a:t>
            </a:r>
          </a:p>
          <a:p>
            <a:pPr lvl="1"/>
            <a:r>
              <a:rPr lang="en-US" altLang="ja-JP" dirty="0"/>
              <a:t>[1] </a:t>
            </a:r>
            <a:r>
              <a:rPr lang="en-US" altLang="ja-JP" dirty="0" smtClean="0"/>
              <a:t>”</a:t>
            </a:r>
            <a:r>
              <a:rPr lang="en-US" altLang="ja-JP" dirty="0" smtClean="0"/>
              <a:t>character</a:t>
            </a:r>
            <a:r>
              <a:rPr lang="en-US" altLang="ja-JP" dirty="0" smtClean="0"/>
              <a:t>”</a:t>
            </a:r>
            <a:endParaRPr lang="en-US" altLang="ja-JP" dirty="0"/>
          </a:p>
          <a:p>
            <a:pPr lvl="1"/>
            <a:endParaRPr kumimoji="1" lang="en-US" altLang="ja-JP" dirty="0"/>
          </a:p>
          <a:p>
            <a:pPr lvl="1"/>
            <a:endParaRPr kumimoji="1" lang="ja-JP" altLang="en-US" dirty="0"/>
          </a:p>
        </p:txBody>
      </p:sp>
    </p:spTree>
    <p:extLst>
      <p:ext uri="{BB962C8B-B14F-4D97-AF65-F5344CB8AC3E}">
        <p14:creationId xmlns:p14="http://schemas.microsoft.com/office/powerpoint/2010/main" val="426133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000" dirty="0" smtClean="0"/>
              <a:t>第</a:t>
            </a:r>
            <a:r>
              <a:rPr lang="ja-JP" altLang="ja-JP" sz="4000" dirty="0" smtClean="0"/>
              <a:t>1</a:t>
            </a:r>
            <a:r>
              <a:rPr lang="en-US" altLang="ja-JP" sz="4000" dirty="0" smtClean="0"/>
              <a:t>2</a:t>
            </a:r>
            <a:r>
              <a:rPr kumimoji="1" lang="ja-JP" altLang="en-US" sz="4000" dirty="0" smtClean="0"/>
              <a:t>章</a:t>
            </a:r>
            <a:r>
              <a:rPr kumimoji="1" lang="en-US" altLang="ja-JP" sz="4000" dirty="0" smtClean="0"/>
              <a:t>:</a:t>
            </a:r>
            <a:r>
              <a:rPr kumimoji="1" lang="ja-JP" altLang="en-US" sz="4000" dirty="0" smtClean="0"/>
              <a:t>データ整形</a:t>
            </a:r>
            <a:endParaRPr kumimoji="1" lang="ja-JP" altLang="en-US" sz="4000" dirty="0"/>
          </a:p>
        </p:txBody>
      </p:sp>
    </p:spTree>
    <p:extLst>
      <p:ext uri="{BB962C8B-B14F-4D97-AF65-F5344CB8AC3E}">
        <p14:creationId xmlns:p14="http://schemas.microsoft.com/office/powerpoint/2010/main" val="335772272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lstStyle/>
          <a:p>
            <a:r>
              <a:rPr lang="ja-JP" altLang="en-US" dirty="0"/>
              <a:t>第</a:t>
            </a:r>
            <a:r>
              <a:rPr lang="ja-JP" altLang="ja-JP" dirty="0"/>
              <a:t>1</a:t>
            </a:r>
            <a:r>
              <a:rPr lang="en-US" altLang="ja-JP" dirty="0"/>
              <a:t>2</a:t>
            </a:r>
            <a:r>
              <a:rPr lang="ja-JP" altLang="en-US" dirty="0"/>
              <a:t>章</a:t>
            </a:r>
            <a:r>
              <a:rPr lang="en-US" altLang="ja-JP" dirty="0"/>
              <a:t>:</a:t>
            </a:r>
            <a:r>
              <a:rPr lang="ja-JP" altLang="en-US" dirty="0"/>
              <a:t>データ</a:t>
            </a:r>
            <a:r>
              <a:rPr lang="ja-JP" altLang="en-US" dirty="0" smtClean="0"/>
              <a:t>整形</a:t>
            </a:r>
            <a:r>
              <a:rPr lang="en-US" altLang="ja-JP" dirty="0" smtClean="0"/>
              <a:t/>
            </a:r>
            <a:br>
              <a:rPr lang="en-US" altLang="ja-JP" dirty="0" smtClean="0"/>
            </a:br>
            <a:r>
              <a:rPr lang="en-US" altLang="ja-JP" dirty="0" smtClean="0"/>
              <a:t>12.1 </a:t>
            </a:r>
            <a:r>
              <a:rPr lang="en-US" altLang="ja-JP" dirty="0" err="1" smtClean="0"/>
              <a:t>cbind</a:t>
            </a:r>
            <a:r>
              <a:rPr lang="en-US" altLang="ja-JP" dirty="0" smtClean="0"/>
              <a:t> </a:t>
            </a:r>
            <a:r>
              <a:rPr lang="ja-JP" altLang="en-US" dirty="0" smtClean="0"/>
              <a:t>と</a:t>
            </a:r>
            <a:r>
              <a:rPr lang="en-US" altLang="ja-JP" dirty="0" smtClean="0"/>
              <a:t> </a:t>
            </a:r>
            <a:r>
              <a:rPr lang="en-US" altLang="ja-JP" dirty="0" err="1" smtClean="0"/>
              <a:t>rbind</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2</a:t>
            </a:r>
            <a:r>
              <a:rPr lang="ja-JP" altLang="en-US" dirty="0" smtClean="0"/>
              <a:t>つの簡単なデータフレームを</a:t>
            </a:r>
            <a:r>
              <a:rPr lang="en-US" altLang="ja-JP" dirty="0" err="1" smtClean="0"/>
              <a:t>cbind</a:t>
            </a:r>
            <a:r>
              <a:rPr lang="ja-JP" altLang="en-US" dirty="0" smtClean="0"/>
              <a:t>関数を用いてベクトルを結合・作成し、</a:t>
            </a:r>
            <a:r>
              <a:rPr lang="en-US" altLang="ja-JP" dirty="0" err="1" smtClean="0"/>
              <a:t>rbind</a:t>
            </a:r>
            <a:r>
              <a:rPr lang="ja-JP" altLang="en-US" dirty="0" smtClean="0"/>
              <a:t>関数を用いて、行方向にデータを積み上げる</a:t>
            </a:r>
            <a:endParaRPr lang="en-US" altLang="ja-JP" dirty="0" smtClean="0"/>
          </a:p>
          <a:p>
            <a:pPr lvl="1"/>
            <a:r>
              <a:rPr lang="en-US" altLang="ja-JP" dirty="0"/>
              <a:t>sport &lt;- c("Hockey", "Baseball", "Football")</a:t>
            </a:r>
          </a:p>
          <a:p>
            <a:pPr lvl="1"/>
            <a:r>
              <a:rPr lang="en-US" altLang="ja-JP" dirty="0"/>
              <a:t>league &lt;- c("NHL", "MLB", "NFL")</a:t>
            </a:r>
          </a:p>
          <a:p>
            <a:pPr lvl="1"/>
            <a:r>
              <a:rPr lang="en-US" altLang="ja-JP" dirty="0"/>
              <a:t>trophy &lt;- c("Stanley Cup", "Commissioners Trophy", "Vince </a:t>
            </a:r>
            <a:r>
              <a:rPr lang="en-US" altLang="ja-JP" dirty="0" err="1"/>
              <a:t>Lambardi</a:t>
            </a:r>
            <a:r>
              <a:rPr lang="en-US" altLang="ja-JP" dirty="0"/>
              <a:t> Trophy")</a:t>
            </a:r>
          </a:p>
          <a:p>
            <a:pPr lvl="1"/>
            <a:r>
              <a:rPr lang="en-US" altLang="ja-JP" dirty="0"/>
              <a:t>trophies1 &lt;- </a:t>
            </a:r>
            <a:r>
              <a:rPr lang="en-US" altLang="ja-JP" dirty="0" err="1"/>
              <a:t>cbind</a:t>
            </a:r>
            <a:r>
              <a:rPr lang="en-US" altLang="ja-JP" dirty="0"/>
              <a:t>(sport, league, trophy)</a:t>
            </a:r>
          </a:p>
          <a:p>
            <a:pPr lvl="1"/>
            <a:r>
              <a:rPr lang="en-US" altLang="ja-JP" dirty="0"/>
              <a:t>trophies2 &lt;- </a:t>
            </a:r>
            <a:r>
              <a:rPr lang="en-US" altLang="ja-JP" dirty="0" err="1"/>
              <a:t>data.frame</a:t>
            </a:r>
            <a:r>
              <a:rPr lang="en-US" altLang="ja-JP" dirty="0"/>
              <a:t>(sport=c("</a:t>
            </a:r>
            <a:r>
              <a:rPr lang="en-US" altLang="ja-JP" dirty="0" err="1"/>
              <a:t>Bascketball</a:t>
            </a:r>
            <a:r>
              <a:rPr lang="en-US" altLang="ja-JP" dirty="0"/>
              <a:t>", "Golf"), league=c("NBA","PGA"), trophy=c("Larry Obrien Championship Trophy", "Wanamaker Trophy"), </a:t>
            </a:r>
            <a:r>
              <a:rPr lang="en-US" altLang="ja-JP" dirty="0" err="1"/>
              <a:t>stringsAsFactors</a:t>
            </a:r>
            <a:r>
              <a:rPr lang="en-US" altLang="ja-JP" dirty="0"/>
              <a:t> = FALSE)</a:t>
            </a:r>
          </a:p>
          <a:p>
            <a:pPr lvl="1"/>
            <a:endParaRPr lang="en-US" altLang="ja-JP" dirty="0"/>
          </a:p>
          <a:p>
            <a:pPr lvl="1"/>
            <a:r>
              <a:rPr lang="en-US" altLang="ja-JP" dirty="0"/>
              <a:t>trophies &lt;- </a:t>
            </a:r>
            <a:r>
              <a:rPr lang="en-US" altLang="ja-JP" dirty="0" err="1"/>
              <a:t>rbind</a:t>
            </a:r>
            <a:r>
              <a:rPr lang="en-US" altLang="ja-JP" dirty="0"/>
              <a:t>(trophies1, trophies2)</a:t>
            </a:r>
          </a:p>
          <a:p>
            <a:pPr lvl="1"/>
            <a:r>
              <a:rPr lang="en-US" altLang="ja-JP" dirty="0"/>
              <a:t>View(trophies)</a:t>
            </a:r>
            <a:endParaRPr kumimoji="1" lang="ja-JP" altLang="en-US" dirty="0"/>
          </a:p>
        </p:txBody>
      </p:sp>
    </p:spTree>
    <p:extLst>
      <p:ext uri="{BB962C8B-B14F-4D97-AF65-F5344CB8AC3E}">
        <p14:creationId xmlns:p14="http://schemas.microsoft.com/office/powerpoint/2010/main" val="900107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ja-JP" altLang="ja-JP" dirty="0"/>
              <a:t>1</a:t>
            </a:r>
            <a:r>
              <a:rPr lang="en-US" altLang="ja-JP" dirty="0"/>
              <a:t>2</a:t>
            </a:r>
            <a:r>
              <a:rPr lang="ja-JP" altLang="en-US" dirty="0"/>
              <a:t>章</a:t>
            </a:r>
            <a:r>
              <a:rPr lang="en-US" altLang="ja-JP" dirty="0"/>
              <a:t>:</a:t>
            </a:r>
            <a:r>
              <a:rPr lang="ja-JP" altLang="en-US" dirty="0"/>
              <a:t>データ整形</a:t>
            </a:r>
            <a:r>
              <a:rPr lang="en-US" altLang="ja-JP" dirty="0"/>
              <a:t/>
            </a:r>
            <a:br>
              <a:rPr lang="en-US" altLang="ja-JP" dirty="0"/>
            </a:br>
            <a:r>
              <a:rPr lang="en-US" altLang="ja-JP" dirty="0" smtClean="0"/>
              <a:t>12.</a:t>
            </a:r>
            <a:r>
              <a:rPr lang="en-US" altLang="ja-JP" dirty="0" smtClean="0"/>
              <a:t>2 Join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Join</a:t>
            </a:r>
            <a:r>
              <a:rPr kumimoji="1" lang="ja-JP" altLang="en-US" dirty="0" smtClean="0"/>
              <a:t>関数：</a:t>
            </a:r>
            <a:r>
              <a:rPr kumimoji="1" lang="en-US" altLang="ja-JP" dirty="0" smtClean="0"/>
              <a:t>XXX</a:t>
            </a:r>
          </a:p>
          <a:p>
            <a:r>
              <a:rPr lang="en-US" altLang="ja-JP" dirty="0" smtClean="0"/>
              <a:t>Merge</a:t>
            </a:r>
            <a:r>
              <a:rPr lang="ja-JP" altLang="en-US" dirty="0" smtClean="0"/>
              <a:t>関数：</a:t>
            </a:r>
            <a:r>
              <a:rPr lang="en-US" altLang="ja-JP" dirty="0" smtClean="0"/>
              <a:t>2</a:t>
            </a:r>
            <a:r>
              <a:rPr lang="ja-JP" altLang="en-US" dirty="0" smtClean="0"/>
              <a:t>つのデータフレームを結合するために組込関数を使用</a:t>
            </a:r>
            <a:endParaRPr lang="en-US" altLang="ja-JP" dirty="0" smtClean="0"/>
          </a:p>
          <a:p>
            <a:r>
              <a:rPr kumimoji="1" lang="en-US" altLang="ja-JP" dirty="0" err="1" smtClean="0"/>
              <a:t>Plyr</a:t>
            </a:r>
            <a:r>
              <a:rPr kumimoji="1" lang="en-US" altLang="ja-JP" dirty="0" smtClean="0"/>
              <a:t> join</a:t>
            </a:r>
            <a:r>
              <a:rPr kumimoji="1" lang="ja-JP" altLang="en-US" dirty="0" smtClean="0"/>
              <a:t>関数：</a:t>
            </a:r>
            <a:r>
              <a:rPr kumimoji="1" lang="en-US" altLang="ja-JP" dirty="0" smtClean="0"/>
              <a:t>merge</a:t>
            </a:r>
            <a:r>
              <a:rPr kumimoji="1" lang="ja-JP" altLang="en-US" dirty="0" smtClean="0"/>
              <a:t>関数と同様かつ早く動作する</a:t>
            </a:r>
            <a:r>
              <a:rPr kumimoji="1" lang="en-US" altLang="ja-JP" dirty="0" smtClean="0"/>
              <a:t>join</a:t>
            </a:r>
            <a:r>
              <a:rPr lang="ja-JP" altLang="en-US" dirty="0" smtClean="0"/>
              <a:t>関数が含まれている</a:t>
            </a:r>
            <a:endParaRPr lang="en-US" altLang="ja-JP" dirty="0" smtClean="0"/>
          </a:p>
          <a:p>
            <a:pPr lvl="1"/>
            <a:r>
              <a:rPr kumimoji="1" lang="en-US" altLang="ja-JP" dirty="0"/>
              <a:t> </a:t>
            </a:r>
            <a:r>
              <a:rPr lang="ja-JP" altLang="en-US" dirty="0" smtClean="0"/>
              <a:t>注意：それぞれのテーブルにおける結合のためのキーとなる列が同じ名前を持っていなければならない</a:t>
            </a:r>
            <a:endParaRPr kumimoji="1" lang="ja-JP" altLang="en-US" dirty="0"/>
          </a:p>
        </p:txBody>
      </p:sp>
    </p:spTree>
    <p:extLst>
      <p:ext uri="{BB962C8B-B14F-4D97-AF65-F5344CB8AC3E}">
        <p14:creationId xmlns:p14="http://schemas.microsoft.com/office/powerpoint/2010/main" val="199833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a:t>
            </a:r>
            <a:r>
              <a:rPr kumimoji="1" lang="ja-JP" altLang="en-US" dirty="0" smtClean="0"/>
              <a:t>章</a:t>
            </a:r>
            <a:r>
              <a:rPr kumimoji="1" lang="en-US" altLang="ja-JP" dirty="0" smtClean="0"/>
              <a:t>: R</a:t>
            </a:r>
            <a:r>
              <a:rPr kumimoji="1" lang="ja-JP" altLang="en-US" dirty="0" smtClean="0"/>
              <a:t>へのデータの取り込み</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6.1: CSV</a:t>
            </a:r>
            <a:r>
              <a:rPr kumimoji="1" lang="ja-JP" altLang="en-US" dirty="0" smtClean="0"/>
              <a:t>の読み込み</a:t>
            </a:r>
            <a:endParaRPr kumimoji="1" lang="en-US" altLang="ja-JP" dirty="0" smtClean="0"/>
          </a:p>
          <a:p>
            <a:pPr lvl="1"/>
            <a:r>
              <a:rPr lang="en-US" altLang="ja-JP" dirty="0" smtClean="0"/>
              <a:t>CSV</a:t>
            </a:r>
            <a:r>
              <a:rPr lang="ja-JP" altLang="en-US" dirty="0" smtClean="0"/>
              <a:t>ファイルのデータの読み込み時、</a:t>
            </a:r>
            <a:r>
              <a:rPr lang="en-US" altLang="ja-JP" dirty="0" err="1" smtClean="0"/>
              <a:t>read.table</a:t>
            </a:r>
            <a:r>
              <a:rPr lang="ja-JP" altLang="en-US" dirty="0" smtClean="0"/>
              <a:t>関数を使用する。</a:t>
            </a:r>
            <a:endParaRPr lang="en-US" altLang="ja-JP" dirty="0" smtClean="0"/>
          </a:p>
          <a:p>
            <a:pPr lvl="1"/>
            <a:r>
              <a:rPr lang="en-US" altLang="ja-JP" dirty="0" err="1" smtClean="0"/>
              <a:t>r</a:t>
            </a:r>
            <a:r>
              <a:rPr kumimoji="1" lang="en-US" altLang="ja-JP" dirty="0" err="1" smtClean="0"/>
              <a:t>ead.table</a:t>
            </a:r>
            <a:r>
              <a:rPr kumimoji="1" lang="ja-JP" altLang="en-US" dirty="0" smtClean="0"/>
              <a:t>の結果は、</a:t>
            </a:r>
            <a:r>
              <a:rPr kumimoji="1" lang="en-US" altLang="ja-JP" dirty="0" err="1" smtClean="0"/>
              <a:t>data.frame</a:t>
            </a:r>
            <a:r>
              <a:rPr kumimoji="1" lang="ja-JP" altLang="en-US" dirty="0" smtClean="0"/>
              <a:t>になる。</a:t>
            </a:r>
            <a:endParaRPr kumimoji="1" lang="en-US" altLang="ja-JP" dirty="0" smtClean="0"/>
          </a:p>
          <a:p>
            <a:pPr lvl="2"/>
            <a:r>
              <a:rPr lang="en-US" altLang="ja-JP" sz="1200" dirty="0" err="1" smtClean="0"/>
              <a:t>theUrl</a:t>
            </a:r>
            <a:r>
              <a:rPr lang="en-US" altLang="ja-JP" sz="1200" dirty="0" smtClean="0"/>
              <a:t> &lt;- </a:t>
            </a:r>
            <a:r>
              <a:rPr lang="en-US" altLang="ja-JP" sz="1200" dirty="0" smtClean="0">
                <a:hlinkClick r:id="rId2"/>
              </a:rPr>
              <a:t>”http://www.jaredlander.com/data/Tomato%20First.csv</a:t>
            </a:r>
            <a:r>
              <a:rPr lang="en-US" altLang="ja-JP" sz="1200" dirty="0" smtClean="0"/>
              <a:t>”</a:t>
            </a:r>
          </a:p>
          <a:p>
            <a:pPr lvl="2"/>
            <a:r>
              <a:rPr kumimoji="1" lang="en-US" altLang="ja-JP" sz="1200" dirty="0" smtClean="0"/>
              <a:t>tomato &lt;- </a:t>
            </a:r>
            <a:r>
              <a:rPr kumimoji="1" lang="en-US" altLang="ja-JP" sz="1200" dirty="0" err="1" smtClean="0"/>
              <a:t>read.table</a:t>
            </a:r>
            <a:r>
              <a:rPr kumimoji="1" lang="en-US" altLang="ja-JP" sz="1200" dirty="0" smtClean="0"/>
              <a:t>(file=</a:t>
            </a:r>
            <a:r>
              <a:rPr kumimoji="1" lang="en-US" altLang="ja-JP" sz="1200" dirty="0" err="1" smtClean="0"/>
              <a:t>theUrl</a:t>
            </a:r>
            <a:r>
              <a:rPr kumimoji="1" lang="en-US" altLang="ja-JP" sz="1200" dirty="0" smtClean="0"/>
              <a:t>, header=TRUE, </a:t>
            </a:r>
            <a:r>
              <a:rPr kumimoji="1" lang="en-US" altLang="ja-JP" sz="1200" dirty="0" err="1" smtClean="0"/>
              <a:t>sep</a:t>
            </a:r>
            <a:r>
              <a:rPr kumimoji="1" lang="en-US" altLang="ja-JP" sz="1200" dirty="0" smtClean="0"/>
              <a:t>=“,”)</a:t>
            </a:r>
          </a:p>
          <a:p>
            <a:pPr lvl="2"/>
            <a:r>
              <a:rPr lang="en-US" altLang="ja-JP" sz="1200" dirty="0" smtClean="0"/>
              <a:t>header(tomato)</a:t>
            </a:r>
            <a:r>
              <a:rPr lang="ja-JP" altLang="en-US" sz="1200" dirty="0" smtClean="0"/>
              <a:t>　</a:t>
            </a:r>
            <a:r>
              <a:rPr lang="en-US" altLang="ja-JP" sz="1200" dirty="0" smtClean="0"/>
              <a:t>#</a:t>
            </a:r>
            <a:r>
              <a:rPr lang="ja-JP" altLang="en-US" sz="1200" dirty="0" smtClean="0"/>
              <a:t>内容を確認</a:t>
            </a:r>
            <a:endParaRPr lang="en-US" altLang="ja-JP" sz="1200" dirty="0" smtClean="0"/>
          </a:p>
          <a:p>
            <a:pPr lvl="2"/>
            <a:endParaRPr kumimoji="1" lang="en-US" altLang="ja-JP" sz="1200" dirty="0" smtClean="0"/>
          </a:p>
          <a:p>
            <a:pPr lvl="1"/>
            <a:r>
              <a:rPr lang="en-US" altLang="ja-JP" sz="1200" dirty="0"/>
              <a:t> </a:t>
            </a:r>
            <a:r>
              <a:rPr lang="en-US" altLang="ja-JP" sz="1200" dirty="0" smtClean="0"/>
              <a:t>Desktop</a:t>
            </a:r>
            <a:r>
              <a:rPr lang="ja-JP" altLang="en-US" sz="1200" dirty="0" smtClean="0"/>
              <a:t>から読み込む場合</a:t>
            </a:r>
            <a:endParaRPr kumimoji="1" lang="en-US" altLang="ja-JP" sz="1200" dirty="0"/>
          </a:p>
          <a:p>
            <a:pPr lvl="2"/>
            <a:r>
              <a:rPr lang="en-US" altLang="ja-JP" sz="1200" dirty="0"/>
              <a:t>library(</a:t>
            </a:r>
            <a:r>
              <a:rPr lang="en-US" altLang="ja-JP" sz="1200" dirty="0" err="1"/>
              <a:t>readr</a:t>
            </a:r>
            <a:r>
              <a:rPr lang="en-US" altLang="ja-JP" sz="1200" dirty="0"/>
              <a:t>)</a:t>
            </a:r>
          </a:p>
          <a:p>
            <a:pPr lvl="2"/>
            <a:r>
              <a:rPr lang="en-US" altLang="ja-JP" sz="1200" dirty="0" err="1"/>
              <a:t>Tomato_First</a:t>
            </a:r>
            <a:r>
              <a:rPr lang="en-US" altLang="ja-JP" sz="1200" dirty="0"/>
              <a:t> &lt;- </a:t>
            </a:r>
            <a:r>
              <a:rPr lang="en-US" altLang="ja-JP" sz="1200" dirty="0" err="1"/>
              <a:t>read_csv</a:t>
            </a:r>
            <a:r>
              <a:rPr lang="en-US" altLang="ja-JP" sz="1200" dirty="0"/>
              <a:t>("</a:t>
            </a:r>
            <a:r>
              <a:rPr lang="en-US" altLang="ja-JP" sz="1200" dirty="0">
                <a:solidFill>
                  <a:srgbClr val="3366FF"/>
                </a:solidFill>
              </a:rPr>
              <a:t>~/Desktop</a:t>
            </a:r>
            <a:r>
              <a:rPr lang="en-US" altLang="ja-JP" sz="1200" dirty="0"/>
              <a:t>/Tomato </a:t>
            </a:r>
            <a:r>
              <a:rPr lang="en-US" altLang="ja-JP" sz="1200" dirty="0" err="1"/>
              <a:t>First.csv</a:t>
            </a:r>
            <a:r>
              <a:rPr lang="en-US" altLang="ja-JP" sz="1200" dirty="0"/>
              <a:t>")</a:t>
            </a:r>
          </a:p>
          <a:p>
            <a:pPr lvl="2"/>
            <a:r>
              <a:rPr lang="en-US" altLang="ja-JP" sz="1200" dirty="0"/>
              <a:t>View(</a:t>
            </a:r>
            <a:r>
              <a:rPr lang="en-US" altLang="ja-JP" sz="1200" dirty="0" err="1"/>
              <a:t>Tomato_First</a:t>
            </a:r>
            <a:r>
              <a:rPr lang="en-US" altLang="ja-JP" sz="1200" dirty="0"/>
              <a:t>)</a:t>
            </a:r>
            <a:endParaRPr kumimoji="1" lang="en-US" altLang="ja-JP" sz="1200" dirty="0"/>
          </a:p>
        </p:txBody>
      </p:sp>
    </p:spTree>
    <p:extLst>
      <p:ext uri="{BB962C8B-B14F-4D97-AF65-F5344CB8AC3E}">
        <p14:creationId xmlns:p14="http://schemas.microsoft.com/office/powerpoint/2010/main" val="354295326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a:t>
            </a:r>
            <a:r>
              <a:rPr kumimoji="1" lang="ja-JP" altLang="en-US" dirty="0" smtClean="0"/>
              <a:t>章</a:t>
            </a:r>
            <a:r>
              <a:rPr kumimoji="1" lang="en-US" altLang="ja-JP" dirty="0" smtClean="0"/>
              <a:t>: R</a:t>
            </a:r>
            <a:r>
              <a:rPr kumimoji="1" lang="ja-JP" altLang="en-US" dirty="0" smtClean="0"/>
              <a:t>へのデータの取り込み</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6.5: R</a:t>
            </a:r>
            <a:r>
              <a:rPr kumimoji="1" lang="ja-JP" altLang="en-US" dirty="0" smtClean="0"/>
              <a:t>バイナリファイル</a:t>
            </a:r>
            <a:endParaRPr kumimoji="1" lang="en-US" altLang="ja-JP" dirty="0" smtClean="0"/>
          </a:p>
          <a:p>
            <a:pPr lvl="1"/>
            <a:r>
              <a:rPr lang="en-US" altLang="ja-JP" dirty="0" err="1" smtClean="0"/>
              <a:t>Rdata</a:t>
            </a:r>
            <a:r>
              <a:rPr lang="ja-JP" altLang="en-US" dirty="0" smtClean="0"/>
              <a:t>ファイルを作成</a:t>
            </a:r>
            <a:endParaRPr lang="en-US" altLang="ja-JP" dirty="0" smtClean="0"/>
          </a:p>
          <a:p>
            <a:pPr lvl="2"/>
            <a:r>
              <a:rPr kumimoji="1" lang="en-US" altLang="ja-JP" sz="1200" dirty="0" smtClean="0"/>
              <a:t>#tomato </a:t>
            </a:r>
            <a:r>
              <a:rPr kumimoji="1" lang="en-US" altLang="ja-JP" sz="1200" dirty="0" err="1" smtClean="0"/>
              <a:t>data.frame</a:t>
            </a:r>
            <a:r>
              <a:rPr kumimoji="1" lang="ja-JP" altLang="en-US" sz="1200" dirty="0" smtClean="0"/>
              <a:t>を保存する</a:t>
            </a:r>
            <a:r>
              <a:rPr lang="en-US" altLang="ja-JP" sz="1200" dirty="0"/>
              <a:t> </a:t>
            </a:r>
            <a:r>
              <a:rPr lang="en-US" altLang="ja-JP" sz="1200" dirty="0" smtClean="0"/>
              <a:t>save (tomato, file = “</a:t>
            </a:r>
            <a:r>
              <a:rPr lang="en-US" altLang="ja-JP" sz="1200" dirty="0" smtClean="0">
                <a:solidFill>
                  <a:srgbClr val="FF0000"/>
                </a:solidFill>
              </a:rPr>
              <a:t>URL(e.g., “~/Desktop”)</a:t>
            </a:r>
            <a:r>
              <a:rPr lang="en-US" altLang="ja-JP" sz="1200" dirty="0" smtClean="0"/>
              <a:t>/</a:t>
            </a:r>
            <a:r>
              <a:rPr lang="en-US" altLang="ja-JP" sz="1200" dirty="0" err="1" smtClean="0"/>
              <a:t>tomato.rdata</a:t>
            </a:r>
            <a:r>
              <a:rPr lang="en-US" altLang="ja-JP" sz="1200" dirty="0" smtClean="0"/>
              <a:t>”)</a:t>
            </a:r>
          </a:p>
          <a:p>
            <a:pPr lvl="2"/>
            <a:r>
              <a:rPr kumimoji="1" lang="en-US" altLang="ja-JP" sz="1200" dirty="0" smtClean="0"/>
              <a:t>#tomato</a:t>
            </a:r>
            <a:r>
              <a:rPr kumimoji="1" lang="ja-JP" altLang="en-US" sz="1200" dirty="0" smtClean="0"/>
              <a:t>を削除</a:t>
            </a:r>
            <a:r>
              <a:rPr kumimoji="1" lang="en-US" altLang="ja-JP" sz="1200" dirty="0" smtClean="0"/>
              <a:t> </a:t>
            </a:r>
            <a:r>
              <a:rPr kumimoji="1" lang="en-US" altLang="ja-JP" sz="1200" dirty="0" err="1" smtClean="0"/>
              <a:t>rm</a:t>
            </a:r>
            <a:r>
              <a:rPr kumimoji="1" lang="en-US" altLang="ja-JP" sz="1200" dirty="0" smtClean="0"/>
              <a:t>(tomato)</a:t>
            </a:r>
          </a:p>
          <a:p>
            <a:pPr lvl="2"/>
            <a:r>
              <a:rPr lang="en-US" altLang="ja-JP" sz="1200" dirty="0" smtClean="0"/>
              <a:t>#tomato</a:t>
            </a:r>
            <a:r>
              <a:rPr lang="ja-JP" altLang="en-US" sz="1200" dirty="0" smtClean="0"/>
              <a:t>が存在するかチェック</a:t>
            </a:r>
            <a:r>
              <a:rPr lang="en-US" altLang="ja-JP" sz="1200" dirty="0" smtClean="0"/>
              <a:t> head(tomato)</a:t>
            </a:r>
          </a:p>
          <a:p>
            <a:pPr lvl="2"/>
            <a:r>
              <a:rPr kumimoji="1" lang="en-US" altLang="ja-JP" sz="1200" dirty="0" smtClean="0"/>
              <a:t>#</a:t>
            </a:r>
            <a:r>
              <a:rPr kumimoji="1" lang="en-US" altLang="ja-JP" sz="1200" dirty="0" err="1" smtClean="0"/>
              <a:t>rdata</a:t>
            </a:r>
            <a:r>
              <a:rPr kumimoji="1" lang="ja-JP" altLang="en-US" sz="1200" dirty="0" smtClean="0"/>
              <a:t>ファイルから</a:t>
            </a:r>
            <a:r>
              <a:rPr kumimoji="1" lang="en-US" altLang="ja-JP" sz="1200" dirty="0" smtClean="0"/>
              <a:t>tomato</a:t>
            </a:r>
            <a:r>
              <a:rPr kumimoji="1" lang="ja-JP" altLang="en-US" sz="1200" dirty="0" smtClean="0"/>
              <a:t>を読み込む</a:t>
            </a:r>
            <a:r>
              <a:rPr kumimoji="1" lang="en-US" altLang="ja-JP" sz="1200" dirty="0" smtClean="0"/>
              <a:t> load(“data/</a:t>
            </a:r>
            <a:r>
              <a:rPr kumimoji="1" lang="en-US" altLang="ja-JP" sz="1200" dirty="0" err="1" smtClean="0"/>
              <a:t>tomato.rdata</a:t>
            </a:r>
            <a:r>
              <a:rPr kumimoji="1" lang="en-US" altLang="ja-JP" sz="1200" dirty="0" smtClean="0"/>
              <a:t>”)</a:t>
            </a:r>
          </a:p>
          <a:p>
            <a:pPr lvl="2"/>
            <a:endParaRPr lang="en-US" altLang="ja-JP" sz="1200" dirty="0"/>
          </a:p>
          <a:p>
            <a:r>
              <a:rPr kumimoji="1" lang="en-US" altLang="ja-JP" dirty="0" smtClean="0"/>
              <a:t>6.6: R</a:t>
            </a:r>
            <a:r>
              <a:rPr kumimoji="1" lang="ja-JP" altLang="en-US" dirty="0" smtClean="0"/>
              <a:t>に入っているデータ</a:t>
            </a:r>
            <a:endParaRPr kumimoji="1" lang="en-US" altLang="ja-JP" dirty="0" smtClean="0"/>
          </a:p>
          <a:p>
            <a:pPr lvl="1"/>
            <a:r>
              <a:rPr lang="en-US" altLang="ja-JP" dirty="0" smtClean="0"/>
              <a:t>ggplot2</a:t>
            </a:r>
            <a:r>
              <a:rPr lang="ja-JP" altLang="en-US" dirty="0" smtClean="0"/>
              <a:t>関数</a:t>
            </a:r>
            <a:r>
              <a:rPr lang="en-US" altLang="ja-JP" dirty="0" smtClean="0"/>
              <a:t> (</a:t>
            </a:r>
            <a:r>
              <a:rPr lang="ja-JP" altLang="en-US" dirty="0" smtClean="0"/>
              <a:t>図形描画関数</a:t>
            </a:r>
            <a:r>
              <a:rPr lang="en-US" altLang="ja-JP" dirty="0" smtClean="0"/>
              <a:t>)</a:t>
            </a:r>
            <a:r>
              <a:rPr lang="ja-JP" altLang="en-US" dirty="0" smtClean="0"/>
              <a:t>の読み込み</a:t>
            </a:r>
            <a:endParaRPr lang="en-US" altLang="ja-JP" dirty="0" smtClean="0"/>
          </a:p>
          <a:p>
            <a:pPr lvl="2"/>
            <a:r>
              <a:rPr lang="en-US" altLang="ja-JP" sz="1200" dirty="0" err="1" smtClean="0"/>
              <a:t>Install.package</a:t>
            </a:r>
            <a:r>
              <a:rPr lang="en-US" altLang="ja-JP" sz="1200" dirty="0" smtClean="0"/>
              <a:t>(“ggplot2”)</a:t>
            </a:r>
          </a:p>
          <a:p>
            <a:pPr lvl="2"/>
            <a:r>
              <a:rPr lang="en-US" altLang="ja-JP" sz="1200" dirty="0"/>
              <a:t>l</a:t>
            </a:r>
            <a:r>
              <a:rPr lang="en-US" altLang="ja-JP" sz="1200" dirty="0" smtClean="0"/>
              <a:t>ibrary(ggplot2)</a:t>
            </a:r>
          </a:p>
          <a:p>
            <a:pPr lvl="2"/>
            <a:r>
              <a:rPr kumimoji="1" lang="en-US" altLang="ja-JP" sz="1200" dirty="0" smtClean="0"/>
              <a:t>#</a:t>
            </a:r>
            <a:r>
              <a:rPr kumimoji="1" lang="ja-JP" altLang="en-US" sz="1200" dirty="0" smtClean="0"/>
              <a:t>なお、</a:t>
            </a:r>
            <a:r>
              <a:rPr kumimoji="1" lang="en-US" altLang="ja-JP" sz="1200" dirty="0" smtClean="0"/>
              <a:t>diamonds</a:t>
            </a:r>
            <a:r>
              <a:rPr kumimoji="1" lang="ja-JP" altLang="en-US" sz="1200" dirty="0" smtClean="0"/>
              <a:t>というデータセットが同梱されている</a:t>
            </a:r>
            <a:r>
              <a:rPr kumimoji="1" lang="en-US" altLang="ja-JP" sz="1200" dirty="0" smtClean="0"/>
              <a:t> data(diamonds)</a:t>
            </a:r>
          </a:p>
          <a:p>
            <a:pPr lvl="1"/>
            <a:endParaRPr kumimoji="1" lang="ja-JP" altLang="en-US" dirty="0"/>
          </a:p>
        </p:txBody>
      </p:sp>
    </p:spTree>
    <p:extLst>
      <p:ext uri="{BB962C8B-B14F-4D97-AF65-F5344CB8AC3E}">
        <p14:creationId xmlns:p14="http://schemas.microsoft.com/office/powerpoint/2010/main" val="198640891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lang="ja-JP" altLang="en-US" dirty="0"/>
              <a:t>章</a:t>
            </a:r>
            <a:r>
              <a:rPr lang="en-US" altLang="ja-JP" dirty="0"/>
              <a:t>: R</a:t>
            </a:r>
            <a:r>
              <a:rPr lang="ja-JP" altLang="en-US" dirty="0"/>
              <a:t>へのデータの取り込み</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6.7 </a:t>
            </a:r>
            <a:r>
              <a:rPr kumimoji="1" lang="en-US" altLang="ja-JP" dirty="0" err="1" smtClean="0"/>
              <a:t>Web</a:t>
            </a:r>
            <a:r>
              <a:rPr lang="en-US" altLang="en-US" dirty="0" err="1" smtClean="0"/>
              <a:t>サイトからの抽出</a:t>
            </a:r>
            <a:endParaRPr lang="en-US" altLang="en-US" dirty="0" smtClean="0"/>
          </a:p>
          <a:p>
            <a:pPr lvl="1"/>
            <a:r>
              <a:rPr kumimoji="1" lang="ja-JP" altLang="en-US" dirty="0" smtClean="0"/>
              <a:t>最も一般的な読み込み方法は、</a:t>
            </a:r>
            <a:r>
              <a:rPr lang="en-US" altLang="ja-JP" dirty="0" smtClean="0"/>
              <a:t>CSV</a:t>
            </a:r>
            <a:r>
              <a:rPr lang="ja-JP" altLang="en-US" dirty="0" smtClean="0"/>
              <a:t>を</a:t>
            </a:r>
            <a:r>
              <a:rPr lang="en-US" altLang="ja-JP" dirty="0" err="1" smtClean="0"/>
              <a:t>read.table</a:t>
            </a:r>
            <a:r>
              <a:rPr lang="ja-JP" altLang="en-US" dirty="0" smtClean="0"/>
              <a:t>を用いて読み込む</a:t>
            </a:r>
            <a:endParaRPr kumimoji="1" lang="en-US" altLang="ja-JP" dirty="0" smtClean="0"/>
          </a:p>
          <a:p>
            <a:pPr lvl="1"/>
            <a:r>
              <a:rPr kumimoji="1" lang="ja-JP" altLang="en-US" dirty="0" smtClean="0"/>
              <a:t>単純な</a:t>
            </a:r>
            <a:r>
              <a:rPr kumimoji="1" lang="en-US" altLang="ja-JP" dirty="0" smtClean="0"/>
              <a:t>HTML</a:t>
            </a:r>
            <a:r>
              <a:rPr kumimoji="1" lang="ja-JP" altLang="en-US" dirty="0" smtClean="0"/>
              <a:t>テーブルの抽出</a:t>
            </a:r>
            <a:endParaRPr kumimoji="1" lang="en-US" altLang="ja-JP" dirty="0" smtClean="0"/>
          </a:p>
          <a:p>
            <a:pPr lvl="2"/>
            <a:r>
              <a:rPr lang="en-US" altLang="ja-JP" dirty="0"/>
              <a:t>x</a:t>
            </a:r>
            <a:r>
              <a:rPr lang="en-US" altLang="ja-JP" dirty="0" smtClean="0"/>
              <a:t>ml</a:t>
            </a:r>
            <a:r>
              <a:rPr lang="ja-JP" altLang="en-US" dirty="0" smtClean="0"/>
              <a:t>パッケージの</a:t>
            </a:r>
            <a:r>
              <a:rPr lang="en-US" altLang="ja-JP" dirty="0" err="1" smtClean="0"/>
              <a:t>readHTMLTable</a:t>
            </a:r>
            <a:r>
              <a:rPr lang="ja-JP" altLang="en-US" dirty="0" smtClean="0"/>
              <a:t>関数を用いて、データの抽出が可能</a:t>
            </a:r>
            <a:endParaRPr lang="en-US" altLang="ja-JP" dirty="0" smtClean="0"/>
          </a:p>
          <a:p>
            <a:pPr lvl="2"/>
            <a:r>
              <a:rPr kumimoji="1" lang="en-US" altLang="ja-JP" dirty="0" smtClean="0"/>
              <a:t>Ex: </a:t>
            </a:r>
            <a:r>
              <a:rPr kumimoji="1" lang="en-US" altLang="ja-JP" dirty="0" err="1" smtClean="0"/>
              <a:t>htttp</a:t>
            </a:r>
            <a:r>
              <a:rPr lang="en-US" altLang="ja-JP" dirty="0" smtClean="0"/>
              <a:t>://</a:t>
            </a:r>
            <a:r>
              <a:rPr lang="en-US" altLang="ja-JP" dirty="0" err="1" smtClean="0"/>
              <a:t>www.jaredlander.com</a:t>
            </a:r>
            <a:r>
              <a:rPr lang="en-US" altLang="ja-JP" dirty="0" smtClean="0"/>
              <a:t>/2012/02/another-kind-of-super-bowl-pool </a:t>
            </a:r>
          </a:p>
          <a:p>
            <a:pPr lvl="2"/>
            <a:endParaRPr kumimoji="1" lang="en-US" altLang="ja-JP" dirty="0"/>
          </a:p>
          <a:p>
            <a:pPr lvl="2"/>
            <a:r>
              <a:rPr lang="en-US" altLang="ja-JP" dirty="0" smtClean="0"/>
              <a:t>Require(XML)</a:t>
            </a:r>
          </a:p>
          <a:p>
            <a:pPr lvl="2"/>
            <a:r>
              <a:rPr lang="en-US" altLang="ja-JP" dirty="0" err="1"/>
              <a:t>theURL</a:t>
            </a:r>
            <a:r>
              <a:rPr lang="en-US" altLang="ja-JP" dirty="0"/>
              <a:t> &lt;- </a:t>
            </a:r>
            <a:r>
              <a:rPr lang="en-US" altLang="ja-JP" dirty="0" smtClean="0">
                <a:hlinkClick r:id="rId2"/>
              </a:rPr>
              <a:t>“https</a:t>
            </a:r>
            <a:r>
              <a:rPr lang="en-US" altLang="ja-JP" dirty="0">
                <a:hlinkClick r:id="rId2"/>
              </a:rPr>
              <a:t>://www.jaredlander.com/2012/02/another-kind-of-super-bowl-pool</a:t>
            </a:r>
            <a:r>
              <a:rPr lang="en-US" altLang="ja-JP" dirty="0" smtClean="0">
                <a:hlinkClick r:id="rId2"/>
              </a:rPr>
              <a:t>/</a:t>
            </a:r>
            <a:r>
              <a:rPr lang="en-US" altLang="ja-JP" dirty="0" smtClean="0"/>
              <a:t>” →</a:t>
            </a:r>
            <a:r>
              <a:rPr lang="en-US" altLang="ja-JP" dirty="0" smtClean="0">
                <a:solidFill>
                  <a:srgbClr val="3366FF"/>
                </a:solidFill>
              </a:rPr>
              <a:t>html</a:t>
            </a:r>
            <a:r>
              <a:rPr lang="ja-JP" altLang="en-US" dirty="0" smtClean="0">
                <a:solidFill>
                  <a:srgbClr val="3366FF"/>
                </a:solidFill>
              </a:rPr>
              <a:t>表がうまく読み込めていない</a:t>
            </a:r>
            <a:r>
              <a:rPr lang="mr-IN" altLang="ja-JP" dirty="0" smtClean="0">
                <a:solidFill>
                  <a:srgbClr val="3366FF"/>
                </a:solidFill>
              </a:rPr>
              <a:t>…</a:t>
            </a:r>
            <a:endParaRPr lang="en-US" altLang="ja-JP" dirty="0">
              <a:solidFill>
                <a:srgbClr val="3366FF"/>
              </a:solidFill>
            </a:endParaRPr>
          </a:p>
          <a:p>
            <a:pPr lvl="2"/>
            <a:r>
              <a:rPr lang="en-US" altLang="ja-JP" dirty="0" err="1"/>
              <a:t>bowlPool</a:t>
            </a:r>
            <a:r>
              <a:rPr lang="en-US" altLang="ja-JP" dirty="0"/>
              <a:t> &lt;- </a:t>
            </a:r>
            <a:r>
              <a:rPr lang="en-US" altLang="ja-JP" dirty="0" err="1"/>
              <a:t>readHTMLTable</a:t>
            </a:r>
            <a:r>
              <a:rPr lang="en-US" altLang="ja-JP" dirty="0"/>
              <a:t>(</a:t>
            </a:r>
            <a:r>
              <a:rPr lang="en-US" altLang="ja-JP" dirty="0" err="1"/>
              <a:t>theURL</a:t>
            </a:r>
            <a:r>
              <a:rPr lang="en-US" altLang="ja-JP" dirty="0"/>
              <a:t>)</a:t>
            </a:r>
            <a:endParaRPr kumimoji="1" lang="ja-JP" altLang="en-US" dirty="0"/>
          </a:p>
        </p:txBody>
      </p:sp>
    </p:spTree>
    <p:extLst>
      <p:ext uri="{BB962C8B-B14F-4D97-AF65-F5344CB8AC3E}">
        <p14:creationId xmlns:p14="http://schemas.microsoft.com/office/powerpoint/2010/main" val="340196606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7</a:t>
            </a:r>
            <a:r>
              <a:rPr kumimoji="1" lang="ja-JP" altLang="en-US" dirty="0" smtClean="0"/>
              <a:t>章</a:t>
            </a:r>
            <a:r>
              <a:rPr kumimoji="1" lang="en-US" altLang="ja-JP" dirty="0" smtClean="0"/>
              <a:t>:</a:t>
            </a:r>
            <a:r>
              <a:rPr lang="ja-JP" altLang="en-US" dirty="0"/>
              <a:t>統計グラフ</a:t>
            </a:r>
            <a:endParaRPr kumimoji="1" lang="ja-JP" altLang="en-US" dirty="0"/>
          </a:p>
        </p:txBody>
      </p:sp>
    </p:spTree>
    <p:extLst>
      <p:ext uri="{BB962C8B-B14F-4D97-AF65-F5344CB8AC3E}">
        <p14:creationId xmlns:p14="http://schemas.microsoft.com/office/powerpoint/2010/main" val="140753111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章</a:t>
            </a:r>
            <a:r>
              <a:rPr kumimoji="1" lang="en-US" altLang="ja-JP" dirty="0" smtClean="0"/>
              <a:t>: </a:t>
            </a:r>
            <a:r>
              <a:rPr kumimoji="1" lang="ja-JP" altLang="en-US" dirty="0" smtClean="0"/>
              <a:t>統計グラフ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7.1: </a:t>
            </a:r>
            <a:r>
              <a:rPr kumimoji="1" lang="ja-JP" altLang="en-US" dirty="0" smtClean="0"/>
              <a:t>基本グラフィクス</a:t>
            </a:r>
            <a:endParaRPr kumimoji="1" lang="en-US" altLang="ja-JP" dirty="0" smtClean="0"/>
          </a:p>
          <a:p>
            <a:pPr lvl="1"/>
            <a:r>
              <a:rPr lang="en-US" altLang="ja-JP" dirty="0"/>
              <a:t>g</a:t>
            </a:r>
            <a:r>
              <a:rPr kumimoji="1" lang="en-US" altLang="ja-JP" dirty="0" smtClean="0"/>
              <a:t>gplot2</a:t>
            </a:r>
            <a:r>
              <a:rPr kumimoji="1" lang="ja-JP" altLang="en-US" dirty="0" smtClean="0"/>
              <a:t>を用いた図形描画を行う</a:t>
            </a:r>
            <a:endParaRPr kumimoji="1" lang="en-US" altLang="ja-JP" dirty="0" smtClean="0"/>
          </a:p>
          <a:p>
            <a:pPr lvl="1"/>
            <a:r>
              <a:rPr lang="ja-JP" altLang="en-US" dirty="0" smtClean="0"/>
              <a:t>基本グラフィクスのヒストグラム</a:t>
            </a:r>
            <a:endParaRPr lang="en-US" altLang="ja-JP" dirty="0" smtClean="0"/>
          </a:p>
          <a:p>
            <a:pPr lvl="2"/>
            <a:r>
              <a:rPr lang="ja-JP" altLang="en-US" dirty="0" smtClean="0"/>
              <a:t>グラフタイトル</a:t>
            </a:r>
            <a:r>
              <a:rPr lang="en-US" altLang="ja-JP" dirty="0" smtClean="0"/>
              <a:t>: main</a:t>
            </a:r>
            <a:r>
              <a:rPr lang="ja-JP" altLang="en-US" dirty="0" smtClean="0"/>
              <a:t>引数、</a:t>
            </a:r>
            <a:r>
              <a:rPr lang="en-US" altLang="ja-JP" dirty="0" smtClean="0"/>
              <a:t>x</a:t>
            </a:r>
            <a:r>
              <a:rPr lang="ja-JP" altLang="en-US" dirty="0" smtClean="0"/>
              <a:t>軸のラベル：</a:t>
            </a:r>
            <a:r>
              <a:rPr lang="en-US" altLang="ja-JP" dirty="0" err="1" smtClean="0"/>
              <a:t>xlab</a:t>
            </a:r>
            <a:r>
              <a:rPr lang="ja-JP" altLang="en-US" dirty="0" smtClean="0"/>
              <a:t>引数</a:t>
            </a:r>
            <a:endParaRPr lang="en-US" altLang="ja-JP" dirty="0" smtClean="0"/>
          </a:p>
          <a:p>
            <a:pPr lvl="2"/>
            <a:r>
              <a:rPr lang="en-US" altLang="ja-JP" dirty="0" err="1"/>
              <a:t>hist</a:t>
            </a:r>
            <a:r>
              <a:rPr lang="en-US" altLang="ja-JP" dirty="0"/>
              <a:t>(</a:t>
            </a:r>
            <a:r>
              <a:rPr lang="en-US" altLang="ja-JP" dirty="0" err="1"/>
              <a:t>diamonds$carat</a:t>
            </a:r>
            <a:r>
              <a:rPr lang="en-US" altLang="ja-JP" dirty="0"/>
              <a:t>, main="Carat Histogram", </a:t>
            </a:r>
            <a:r>
              <a:rPr lang="en-US" altLang="ja-JP" dirty="0" err="1"/>
              <a:t>xlab</a:t>
            </a:r>
            <a:r>
              <a:rPr lang="en-US" altLang="ja-JP" dirty="0"/>
              <a:t> = "Carat"</a:t>
            </a:r>
            <a:r>
              <a:rPr lang="en-US" altLang="ja-JP" dirty="0" smtClean="0"/>
              <a:t>)</a:t>
            </a:r>
          </a:p>
          <a:p>
            <a:pPr lvl="1"/>
            <a:r>
              <a:rPr kumimoji="1" lang="ja-JP" altLang="en-US" dirty="0" smtClean="0"/>
              <a:t>基本グラフィクスの散布図</a:t>
            </a:r>
            <a:endParaRPr kumimoji="1" lang="en-US" altLang="ja-JP" dirty="0" smtClean="0"/>
          </a:p>
          <a:p>
            <a:pPr lvl="2"/>
            <a:r>
              <a:rPr lang="en-US" altLang="ja-JP" dirty="0"/>
              <a:t>plot(price ~ carat, data = diamonds)</a:t>
            </a:r>
          </a:p>
          <a:p>
            <a:pPr lvl="2"/>
            <a:endParaRPr kumimoji="1" lang="en-US" altLang="ja-JP" dirty="0" smtClean="0"/>
          </a:p>
          <a:p>
            <a:pPr lvl="2"/>
            <a:endParaRPr kumimoji="1"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870703" y="4246344"/>
            <a:ext cx="2913248" cy="2611656"/>
          </a:xfrm>
          <a:prstGeom prst="rect">
            <a:avLst/>
          </a:prstGeom>
        </p:spPr>
      </p:pic>
      <p:pic>
        <p:nvPicPr>
          <p:cNvPr id="5" name="図 4"/>
          <p:cNvPicPr>
            <a:picLocks noChangeAspect="1"/>
          </p:cNvPicPr>
          <p:nvPr/>
        </p:nvPicPr>
        <p:blipFill>
          <a:blip r:embed="rId3"/>
          <a:stretch>
            <a:fillRect/>
          </a:stretch>
        </p:blipFill>
        <p:spPr>
          <a:xfrm>
            <a:off x="4386240" y="3927999"/>
            <a:ext cx="3268355" cy="2930001"/>
          </a:xfrm>
          <a:prstGeom prst="rect">
            <a:avLst/>
          </a:prstGeom>
        </p:spPr>
      </p:pic>
    </p:spTree>
    <p:extLst>
      <p:ext uri="{BB962C8B-B14F-4D97-AF65-F5344CB8AC3E}">
        <p14:creationId xmlns:p14="http://schemas.microsoft.com/office/powerpoint/2010/main" val="32524273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章：統計グラフ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7.1: </a:t>
            </a:r>
            <a:r>
              <a:rPr kumimoji="1" lang="ja-JP" altLang="en-US" dirty="0" smtClean="0"/>
              <a:t>基本グラフィクス</a:t>
            </a:r>
            <a:endParaRPr kumimoji="1" lang="en-US" altLang="ja-JP" dirty="0" smtClean="0"/>
          </a:p>
          <a:p>
            <a:pPr lvl="1"/>
            <a:r>
              <a:rPr lang="ja-JP" altLang="en-US" dirty="0" smtClean="0"/>
              <a:t>箱ひげ図</a:t>
            </a:r>
            <a:r>
              <a:rPr lang="en-US" altLang="ja-JP" dirty="0" smtClean="0"/>
              <a:t>: boxplot</a:t>
            </a:r>
          </a:p>
          <a:p>
            <a:pPr lvl="2"/>
            <a:r>
              <a:rPr kumimoji="1" lang="ja-JP" altLang="en-US" dirty="0" smtClean="0"/>
              <a:t>中央線</a:t>
            </a:r>
            <a:r>
              <a:rPr kumimoji="1" lang="en-US" altLang="ja-JP" dirty="0" smtClean="0"/>
              <a:t>:</a:t>
            </a:r>
            <a:r>
              <a:rPr kumimoji="1" lang="ja-JP" altLang="en-US" dirty="0" smtClean="0"/>
              <a:t>中位値</a:t>
            </a:r>
            <a:r>
              <a:rPr lang="en-US" altLang="ja-JP" dirty="0" smtClean="0"/>
              <a:t>, </a:t>
            </a:r>
            <a:r>
              <a:rPr lang="ja-JP" altLang="en-US" dirty="0" smtClean="0"/>
              <a:t>箱</a:t>
            </a:r>
            <a:r>
              <a:rPr lang="en-US" altLang="ja-JP" dirty="0" smtClean="0"/>
              <a:t>: </a:t>
            </a:r>
            <a:r>
              <a:rPr lang="ja-JP" altLang="en-US" dirty="0" smtClean="0"/>
              <a:t>第一・第三四分位、線</a:t>
            </a:r>
            <a:r>
              <a:rPr lang="en-US" altLang="ja-JP" dirty="0" smtClean="0"/>
              <a:t>: 1.5*IQR</a:t>
            </a:r>
          </a:p>
          <a:p>
            <a:pPr lvl="2"/>
            <a:r>
              <a:rPr kumimoji="1" lang="ja-JP" altLang="en-US" dirty="0" smtClean="0"/>
              <a:t>はずれ値が</a:t>
            </a:r>
            <a:r>
              <a:rPr kumimoji="1" lang="en-US" altLang="ja-JP" dirty="0" smtClean="0"/>
              <a:t>1.5*IQR</a:t>
            </a:r>
            <a:r>
              <a:rPr kumimoji="1" lang="ja-JP" altLang="en-US" dirty="0" smtClean="0"/>
              <a:t>の線を超えて、描画される</a:t>
            </a:r>
            <a:r>
              <a:rPr kumimoji="1" lang="en-US" altLang="ja-JP" dirty="0" smtClean="0"/>
              <a:t>(dot)</a:t>
            </a:r>
          </a:p>
          <a:p>
            <a:pPr lvl="2"/>
            <a:r>
              <a:rPr kumimoji="1" lang="en-US" altLang="ja-JP" dirty="0" smtClean="0"/>
              <a:t>Boxplot(</a:t>
            </a:r>
            <a:r>
              <a:rPr kumimoji="1" lang="en-US" altLang="ja-JP" dirty="0" err="1" smtClean="0"/>
              <a:t>diamonds$carat</a:t>
            </a:r>
            <a:r>
              <a:rPr kumimoji="1" lang="en-US" altLang="ja-JP" dirty="0" smtClean="0"/>
              <a:t>)</a:t>
            </a:r>
          </a:p>
          <a:p>
            <a:pPr lvl="2"/>
            <a:endParaRPr kumimoji="1" lang="ja-JP" altLang="en-US" dirty="0"/>
          </a:p>
        </p:txBody>
      </p:sp>
      <p:pic>
        <p:nvPicPr>
          <p:cNvPr id="4" name="図 3"/>
          <p:cNvPicPr>
            <a:picLocks noChangeAspect="1"/>
          </p:cNvPicPr>
          <p:nvPr/>
        </p:nvPicPr>
        <p:blipFill>
          <a:blip r:embed="rId2"/>
          <a:stretch>
            <a:fillRect/>
          </a:stretch>
        </p:blipFill>
        <p:spPr>
          <a:xfrm>
            <a:off x="758344" y="4059151"/>
            <a:ext cx="3287067" cy="2772661"/>
          </a:xfrm>
          <a:prstGeom prst="rect">
            <a:avLst/>
          </a:prstGeom>
        </p:spPr>
      </p:pic>
    </p:spTree>
    <p:extLst>
      <p:ext uri="{BB962C8B-B14F-4D97-AF65-F5344CB8AC3E}">
        <p14:creationId xmlns:p14="http://schemas.microsoft.com/office/powerpoint/2010/main" val="248854642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プラザ">
  <a:themeElements>
    <a:clrScheme name="Plaza">
      <a:dk1>
        <a:sysClr val="windowText" lastClr="000000"/>
      </a:dk1>
      <a:lt1>
        <a:sysClr val="window" lastClr="FFFFFF"/>
      </a:lt1>
      <a:dk2>
        <a:srgbClr val="333333"/>
      </a:dk2>
      <a:lt2>
        <a:srgbClr val="CCCCCC"/>
      </a:lt2>
      <a:accent1>
        <a:srgbClr val="990000"/>
      </a:accent1>
      <a:accent2>
        <a:srgbClr val="580101"/>
      </a:accent2>
      <a:accent3>
        <a:srgbClr val="E94A00"/>
      </a:accent3>
      <a:accent4>
        <a:srgbClr val="EB8F00"/>
      </a:accent4>
      <a:accent5>
        <a:srgbClr val="A4A4A4"/>
      </a:accent5>
      <a:accent6>
        <a:srgbClr val="666666"/>
      </a:accent6>
      <a:hlink>
        <a:srgbClr val="D01010"/>
      </a:hlink>
      <a:folHlink>
        <a:srgbClr val="E6682E"/>
      </a:folHlink>
    </a:clrScheme>
    <a:fontScheme name="Plaza">
      <a:majorFont>
        <a:latin typeface="Century Gothic"/>
        <a:ea typeface=""/>
        <a:cs typeface=""/>
        <a:font script="Jpan" typeface="メイリオ"/>
        <a:font script="Hans" typeface="宋体"/>
        <a:font script="Hant" typeface="新細明體"/>
      </a:majorFont>
      <a:minorFont>
        <a:latin typeface="Century Gothic"/>
        <a:ea typeface=""/>
        <a:cs typeface=""/>
        <a:font script="Jpan" typeface="メイリオ"/>
        <a:font script="Hans" typeface="宋体"/>
        <a:font script="Hant" typeface="新細明體"/>
      </a:minorFont>
    </a:fontScheme>
    <a:fmtScheme name="Plaza">
      <a:fillStyleLst>
        <a:solidFill>
          <a:schemeClr val="phClr"/>
        </a:solidFill>
        <a:gradFill rotWithShape="1">
          <a:gsLst>
            <a:gs pos="0">
              <a:schemeClr val="phClr">
                <a:tint val="100000"/>
                <a:shade val="60000"/>
                <a:satMod val="135000"/>
              </a:schemeClr>
            </a:gs>
            <a:gs pos="100000">
              <a:schemeClr val="phClr">
                <a:tint val="100000"/>
                <a:shade val="100000"/>
                <a:satMod val="135000"/>
              </a:schemeClr>
            </a:gs>
          </a:gsLst>
          <a:lin ang="16200000" scaled="1"/>
        </a:gradFill>
        <a:gradFill rotWithShape="1">
          <a:gsLst>
            <a:gs pos="0">
              <a:schemeClr val="phClr">
                <a:shade val="70000"/>
                <a:satMod val="120000"/>
              </a:schemeClr>
            </a:gs>
            <a:gs pos="35000">
              <a:schemeClr val="phClr">
                <a:shade val="100000"/>
                <a:satMod val="150000"/>
              </a:schemeClr>
            </a:gs>
            <a:gs pos="70000">
              <a:schemeClr val="phClr">
                <a:tint val="100000"/>
                <a:shade val="100000"/>
                <a:satMod val="200000"/>
                <a:greenMod val="100000"/>
              </a:schemeClr>
            </a:gs>
            <a:gs pos="100000">
              <a:schemeClr val="phClr">
                <a:tint val="100000"/>
                <a:shade val="100000"/>
                <a:satMod val="250000"/>
                <a:greenMod val="100000"/>
              </a:schemeClr>
            </a:gs>
          </a:gsLst>
          <a:lin ang="162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innerShdw blurRad="190500" dist="63500" dir="5400000">
              <a:srgbClr val="FFFFFF">
                <a:alpha val="65000"/>
              </a:srgbClr>
            </a:innerShdw>
          </a:effectLst>
          <a:scene3d>
            <a:camera prst="orthographicFront">
              <a:rot lat="0" lon="0" rev="0"/>
            </a:camera>
            <a:lightRig rig="twoPt" dir="r">
              <a:rot lat="0" lon="0" rev="6000000"/>
            </a:lightRig>
          </a:scene3d>
          <a:sp3d prstMaterial="matte">
            <a:bevelT w="0" h="0" prst="relaxedInset"/>
          </a:sp3d>
        </a:effectStyle>
        <a:effectStyle>
          <a:effectLst>
            <a:innerShdw blurRad="50800" dist="25400" dir="13500000">
              <a:srgbClr val="FFFFFF">
                <a:alpha val="75000"/>
              </a:srgbClr>
            </a:innerShdw>
            <a:outerShdw blurRad="88900" dist="38100" dir="6600000" sx="101000" sy="101000" rotWithShape="0">
              <a:srgbClr val="000000">
                <a:alpha val="50000"/>
              </a:srgbClr>
            </a:outerShdw>
          </a:effectLst>
          <a:scene3d>
            <a:camera prst="perspectiveFront" fov="3000000"/>
            <a:lightRig rig="morning" dir="tl">
              <a:rot lat="0" lon="0" rev="1800000"/>
            </a:lightRig>
          </a:scene3d>
          <a:sp3d contourW="38100" prstMaterial="softEdge">
            <a:bevelT w="25400" h="38100"/>
            <a:contourClr>
              <a:schemeClr val="phClr">
                <a:tint val="6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プラザ.thmx</Template>
  <TotalTime>39787</TotalTime>
  <Words>3269</Words>
  <Application>Microsoft Macintosh PowerPoint</Application>
  <PresentationFormat>画面に合わせる (4:3)</PresentationFormat>
  <Paragraphs>361</Paragraphs>
  <Slides>37</Slides>
  <Notes>0</Notes>
  <HiddenSlides>0</HiddenSlides>
  <MMClips>0</MMClips>
  <ScaleCrop>false</ScaleCrop>
  <HeadingPairs>
    <vt:vector size="4" baseType="variant">
      <vt:variant>
        <vt:lpstr>テーマ</vt:lpstr>
      </vt:variant>
      <vt:variant>
        <vt:i4>1</vt:i4>
      </vt:variant>
      <vt:variant>
        <vt:lpstr>スライド タイトル</vt:lpstr>
      </vt:variant>
      <vt:variant>
        <vt:i4>37</vt:i4>
      </vt:variant>
    </vt:vector>
  </HeadingPairs>
  <TitlesOfParts>
    <vt:vector size="38" baseType="lpstr">
      <vt:lpstr>プラザ</vt:lpstr>
      <vt:lpstr>みんなのR</vt:lpstr>
      <vt:lpstr>5章：高度なデータ構造</vt:lpstr>
      <vt:lpstr>5章：高度なデータ構造</vt:lpstr>
      <vt:lpstr>6章: Rへのデータの取り込み</vt:lpstr>
      <vt:lpstr>6章: Rへのデータの取り込み</vt:lpstr>
      <vt:lpstr>6章: Rへのデータの取り込み</vt:lpstr>
      <vt:lpstr>第7章:統計グラフ</vt:lpstr>
      <vt:lpstr>7章: 統計グラフ</vt:lpstr>
      <vt:lpstr>7章：統計グラフ</vt:lpstr>
      <vt:lpstr>7章：統計グラフ</vt:lpstr>
      <vt:lpstr>7章：統計グラフ</vt:lpstr>
      <vt:lpstr>7章：統計グラフ</vt:lpstr>
      <vt:lpstr>7章：統計グラフ 7.2.3: ggplot2の箱ひげ図とヴァイオリン・プロット</vt:lpstr>
      <vt:lpstr>7章：統計グラフ 7.2.3: ggplot2の箱ひげ図とヴァイオリン・プロット</vt:lpstr>
      <vt:lpstr>7章：統計グラフ 7.2.4: ggplot2における折れ線グラフ</vt:lpstr>
      <vt:lpstr>第8章: 関数の引数</vt:lpstr>
      <vt:lpstr>第8章: 関数の引数 8.2: 関数の引数</vt:lpstr>
      <vt:lpstr>第8章: 関数の引数 8.3: 値の返却</vt:lpstr>
      <vt:lpstr>第8章: 関数の引数 8.4: do.call</vt:lpstr>
      <vt:lpstr>第9章: コントロール文</vt:lpstr>
      <vt:lpstr>第9章: コントロール文 9.1: ifとelse</vt:lpstr>
      <vt:lpstr>第9章: コントロール文 9.1: ifとelse / 9.2: Switch</vt:lpstr>
      <vt:lpstr>第9章: コントロール文 9.3: ifelse </vt:lpstr>
      <vt:lpstr>第10章: ループ・Rの方法でない反復方法 10.1 for ループ</vt:lpstr>
      <vt:lpstr>第10章: ループ・Rの方法でない反復方法 10.2 while ループ</vt:lpstr>
      <vt:lpstr>第11章: グルーピング操作 11.1 Applyファミリー</vt:lpstr>
      <vt:lpstr>第11章: グルーピング操作 11.1.2 lapplyとsapply</vt:lpstr>
      <vt:lpstr>第11章: グルーピング操作 11.1.3 mapply</vt:lpstr>
      <vt:lpstr>第11章: グルーピング操作 11.2 aggregate</vt:lpstr>
      <vt:lpstr>第11章: グルーピング操作 11.2 aggregate</vt:lpstr>
      <vt:lpstr>第11章: グルーピング操作 11.3 plyr</vt:lpstr>
      <vt:lpstr>第11章: グルーピング操作 11.3.2 llply</vt:lpstr>
      <vt:lpstr>第11章: グルーピング操作 11.3.4 plyrヘルパー関数</vt:lpstr>
      <vt:lpstr>第11章: グルーピング操作 11.4 data.table</vt:lpstr>
      <vt:lpstr>第12章:データ整形</vt:lpstr>
      <vt:lpstr>第12章:データ整形 12.1 cbind と rbind</vt:lpstr>
      <vt:lpstr>第12章:データ整形 12.2 Join</vt:lpstr>
    </vt:vector>
  </TitlesOfParts>
  <Company>EY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Mizumura Koji</dc:creator>
  <cp:lastModifiedBy>Mizumura Koji</cp:lastModifiedBy>
  <cp:revision>135</cp:revision>
  <dcterms:created xsi:type="dcterms:W3CDTF">2017-07-18T16:36:46Z</dcterms:created>
  <dcterms:modified xsi:type="dcterms:W3CDTF">2017-08-26T16:03:55Z</dcterms:modified>
</cp:coreProperties>
</file>