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42"/>
  </p:notesMasterIdLst>
  <p:handoutMasterIdLst>
    <p:handoutMasterId r:id="rId4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82">
          <p15:clr>
            <a:srgbClr val="A4A3A4"/>
          </p15:clr>
        </p15:guide>
        <p15:guide id="3" orient="horz" pos="935"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2842">
          <p15:clr>
            <a:srgbClr val="A4A3A4"/>
          </p15:clr>
        </p15:guide>
        <p15:guide id="13" pos="521"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4" d="100"/>
          <a:sy n="84" d="100"/>
        </p:scale>
        <p:origin x="90" y="630"/>
      </p:cViewPr>
      <p:guideLst>
        <p:guide orient="horz" pos="2160"/>
        <p:guide orient="horz" pos="682"/>
        <p:guide orient="horz" pos="935"/>
        <p:guide orient="horz" pos="3858"/>
        <p:guide orient="horz" pos="127"/>
        <p:guide orient="horz" pos="4319"/>
        <p:guide orient="horz" pos="4111"/>
        <p:guide pos="2886"/>
        <p:guide pos="286"/>
        <p:guide pos="5473"/>
        <p:guide pos="2937"/>
        <p:guide pos="2842"/>
        <p:guide pos="521"/>
        <p:guide pos="748"/>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29/09/2017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29/09/2017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0.wmf"/><Relationship Id="rId1" Type="http://schemas.openxmlformats.org/officeDocument/2006/relationships/slideMaster" Target="../slideMasters/slideMaster2.xml"/><Relationship Id="rId4" Type="http://schemas.openxmlformats.org/officeDocument/2006/relationships/image" Target="../media/image7.wmf"/></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wmf"/><Relationship Id="rId1" Type="http://schemas.openxmlformats.org/officeDocument/2006/relationships/slideMaster" Target="../slideMasters/slideMaster3.xml"/><Relationship Id="rId4" Type="http://schemas.openxmlformats.org/officeDocument/2006/relationships/image" Target="../media/image14.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5.wmf"/><Relationship Id="rId1" Type="http://schemas.openxmlformats.org/officeDocument/2006/relationships/slideMaster" Target="../slideMasters/slideMaster3.xml"/><Relationship Id="rId4" Type="http://schemas.openxmlformats.org/officeDocument/2006/relationships/image" Target="../media/image13.emf"/></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8.wmf"/><Relationship Id="rId1" Type="http://schemas.openxmlformats.org/officeDocument/2006/relationships/slideMaster" Target="../slideMasters/slideMaster4.xml"/><Relationship Id="rId4" Type="http://schemas.openxmlformats.org/officeDocument/2006/relationships/image" Target="../media/image20.e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0.wmf"/><Relationship Id="rId1" Type="http://schemas.openxmlformats.org/officeDocument/2006/relationships/slideMaster" Target="../slideMasters/slideMaster4.xml"/><Relationship Id="rId4" Type="http://schemas.openxmlformats.org/officeDocument/2006/relationships/image" Target="../media/image19.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199994089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6" name="Footer Placeholder 5"/>
          <p:cNvSpPr>
            <a:spLocks noGrp="1"/>
          </p:cNvSpPr>
          <p:nvPr>
            <p:ph type="ftr" sz="quarter" idx="11"/>
          </p:nvPr>
        </p:nvSpPr>
        <p:spPr/>
        <p:txBody>
          <a:bodyPr/>
          <a:lstStyle/>
          <a:p>
            <a:r>
              <a:rPr lang="ja-JP" altLang="en-US" dirty="0" smtClean="0"/>
              <a:t>みんなの</a:t>
            </a:r>
            <a:r>
              <a:rPr lang="en-US" altLang="ja-JP" dirty="0" smtClean="0"/>
              <a:t>R</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セクション見出し">
    <p:spTree>
      <p:nvGrpSpPr>
        <p:cNvPr id="1" name=""/>
        <p:cNvGrpSpPr/>
        <p:nvPr/>
      </p:nvGrpSpPr>
      <p:grpSpPr>
        <a:xfrm>
          <a:off x="0" y="0"/>
          <a:ext cx="0" cy="0"/>
          <a:chOff x="0" y="0"/>
          <a:chExt cx="0" cy="0"/>
        </a:xfrm>
      </p:grpSpPr>
      <p:sp>
        <p:nvSpPr>
          <p:cNvPr id="7" name="Rectangle 6"/>
          <p:cNvSpPr/>
          <p:nvPr/>
        </p:nvSpPr>
        <p:spPr>
          <a:xfrm>
            <a:off x="7758952" y="268288"/>
            <a:ext cx="1099073" cy="635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09801" y="3429000"/>
            <a:ext cx="4966446" cy="1398494"/>
          </a:xfrm>
        </p:spPr>
        <p:txBody>
          <a:bodyPr anchor="b" anchorCtr="0"/>
          <a:lstStyle>
            <a:lvl1pPr algn="r">
              <a:defRPr sz="4600" b="0" cap="none" baseline="0"/>
            </a:lvl1pPr>
          </a:lstStyle>
          <a:p>
            <a:r>
              <a:rPr lang="ja-JP" altLang="en-US" smtClean="0"/>
              <a:t>マスター タイトルの書式設定</a:t>
            </a:r>
            <a:endParaRPr/>
          </a:p>
        </p:txBody>
      </p:sp>
      <p:sp>
        <p:nvSpPr>
          <p:cNvPr id="3" name="Text Placeholder 2"/>
          <p:cNvSpPr>
            <a:spLocks noGrp="1"/>
          </p:cNvSpPr>
          <p:nvPr>
            <p:ph type="body" idx="1"/>
          </p:nvPr>
        </p:nvSpPr>
        <p:spPr>
          <a:xfrm>
            <a:off x="2209801" y="4824414"/>
            <a:ext cx="4966446" cy="1320800"/>
          </a:xfrm>
        </p:spPr>
        <p:txBody>
          <a:bodyPr anchor="t" anchorCtr="0">
            <a:normAutofit/>
          </a:bodyPr>
          <a:lstStyle>
            <a:lvl1pPr marL="0" indent="0" algn="r">
              <a:spcBef>
                <a:spcPts val="0"/>
              </a:spcBef>
              <a:buNone/>
              <a:defRPr sz="16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a:xfrm>
            <a:off x="5562600" y="6356350"/>
            <a:ext cx="1622612" cy="365125"/>
          </a:xfrm>
          <a:prstGeom prst="rect">
            <a:avLst/>
          </a:prstGeom>
        </p:spPr>
        <p:txBody>
          <a:bodyPr/>
          <a:lstStyle/>
          <a:p>
            <a:fld id="{B1A24CD3-204F-4468-8EE4-28A6668D006A}" type="datetimeFigureOut">
              <a:rPr lang="en-US" smtClean="0"/>
              <a:t>9/29/2017</a:t>
            </a:fld>
            <a:endParaRPr lang="en-US"/>
          </a:p>
        </p:txBody>
      </p:sp>
      <p:sp>
        <p:nvSpPr>
          <p:cNvPr id="5" name="Footer Placeholder 4"/>
          <p:cNvSpPr>
            <a:spLocks noGrp="1"/>
          </p:cNvSpPr>
          <p:nvPr>
            <p:ph type="ftr" sz="quarter" idx="11"/>
          </p:nvPr>
        </p:nvSpPr>
        <p:spPr>
          <a:xfrm>
            <a:off x="174812" y="6356350"/>
            <a:ext cx="5311588" cy="365125"/>
          </a:xfrm>
        </p:spPr>
        <p:txBody>
          <a:bodyPr/>
          <a:lstStyle/>
          <a:p>
            <a:endParaRPr lang="en-US"/>
          </a:p>
        </p:txBody>
      </p:sp>
      <p:sp>
        <p:nvSpPr>
          <p:cNvPr id="6" name="Slide Number Placeholder 5"/>
          <p:cNvSpPr>
            <a:spLocks noGrp="1"/>
          </p:cNvSpPr>
          <p:nvPr>
            <p:ph type="sldNum" sz="quarter" idx="12"/>
          </p:nvPr>
        </p:nvSpPr>
        <p:spPr>
          <a:xfrm>
            <a:off x="8256494" y="361016"/>
            <a:ext cx="506506" cy="365125"/>
          </a:xfrm>
          <a:prstGeom prst="rect">
            <a:avLst/>
          </a:prstGeom>
        </p:spPr>
        <p:txBody>
          <a:bodyPr/>
          <a:lstStyle/>
          <a:p>
            <a:fld id="{57AF16DE-A0D5-4438-950F-5B1E159C2C28}" type="slidenum">
              <a:rPr lang="en-US" smtClean="0"/>
              <a:t>‹#›</a:t>
            </a:fld>
            <a:endParaRPr lang="en-US"/>
          </a:p>
        </p:txBody>
      </p:sp>
    </p:spTree>
    <p:extLst>
      <p:ext uri="{BB962C8B-B14F-4D97-AF65-F5344CB8AC3E}">
        <p14:creationId xmlns:p14="http://schemas.microsoft.com/office/powerpoint/2010/main" val="36562323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sz="240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1pPr>
            <a:lvl2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2pPr>
            <a:lvl3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3pPr>
            <a:lvl4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4pPr>
            <a:lvl5pPr>
              <a:defRPr sz="1400">
                <a:solidFill>
                  <a:schemeClr val="bg1"/>
                </a:solidFill>
                <a:latin typeface="EYInterstate Light" panose="02000506000000020004" pitchFamily="2" charset="0"/>
                <a:ea typeface="ＭＳ Ｐゴシック" panose="020B0600070205080204" pitchFamily="50" charset="-128"/>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ea typeface="ＭＳ Ｐゴシック" panose="020B0600070205080204" pitchFamily="50" charset="-128"/>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nchor="ctr"/>
          <a:lstStyle>
            <a:lvl1pPr>
              <a:defRPr sz="2400">
                <a:solidFill>
                  <a:schemeClr val="bg1"/>
                </a:solidFill>
                <a:latin typeface="+mn-lt"/>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6.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image" Target="../media/image11.wmf"/><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theme" Target="../theme/theme3.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3" Type="http://schemas.openxmlformats.org/officeDocument/2006/relationships/slideLayout" Target="../slideLayouts/slideLayout58.xml"/><Relationship Id="rId21" Type="http://schemas.openxmlformats.org/officeDocument/2006/relationships/image" Target="../media/image18.wmf"/><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theme" Target="../theme/theme4.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slideLayout" Target="../slideLayouts/slideLayout70.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4" name="Footer Placeholder 4"/>
          <p:cNvSpPr>
            <a:spLocks noGrp="1"/>
          </p:cNvSpPr>
          <p:nvPr>
            <p:ph type="ftr" sz="quarter" idx="3"/>
          </p:nvPr>
        </p:nvSpPr>
        <p:spPr>
          <a:xfrm>
            <a:off x="2588400" y="6496184"/>
            <a:ext cx="3434400" cy="201168"/>
          </a:xfrm>
          <a:prstGeom prst="rect">
            <a:avLst/>
          </a:prstGeom>
        </p:spPr>
        <p:txBody>
          <a:bodyPr vert="horz" lIns="0" tIns="0" rIns="0" bIns="0" rtlCol="0" anchor="t" anchorCtr="0">
            <a:noAutofit/>
          </a:bodyPr>
          <a:lstStyle>
            <a:lvl1pPr algn="l">
              <a:defRPr sz="11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stStyle>
          <a:p>
            <a:r>
              <a:rPr lang="ja-JP" altLang="en-US" smtClean="0"/>
              <a:t>みんなの</a:t>
            </a:r>
            <a:r>
              <a:rPr lang="en-US" altLang="ja-JP" smtClean="0"/>
              <a:t>R</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pic>
        <p:nvPicPr>
          <p:cNvPr id="17" name="Picture 16"/>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8284464" y="6327648"/>
            <a:ext cx="399919" cy="408838"/>
          </a:xfrm>
          <a:prstGeom prst="rect">
            <a:avLst/>
          </a:prstGeom>
        </p:spPr>
      </p:pic>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 id="2147483788" r:id="rId17"/>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jaredlander.com/2012/02/another-kind-of-super-bowl-pool/"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idx="1"/>
          </p:nvPr>
        </p:nvSpPr>
        <p:spPr/>
        <p:txBody>
          <a:bodyPr/>
          <a:lstStyle/>
          <a:p>
            <a:r>
              <a:rPr kumimoji="1" lang="en-US" altLang="ja-JP" dirty="0" smtClean="0">
                <a:latin typeface="EYInterstate Light" panose="02000506000000020004" pitchFamily="2" charset="0"/>
              </a:rPr>
              <a:t>Summary material 2017/07 ~ </a:t>
            </a:r>
            <a:endParaRPr kumimoji="1" lang="ja-JP" altLang="en-US" dirty="0">
              <a:latin typeface="EYInterstate Light" panose="02000506000000020004" pitchFamily="2" charset="0"/>
            </a:endParaRPr>
          </a:p>
        </p:txBody>
      </p:sp>
      <p:sp>
        <p:nvSpPr>
          <p:cNvPr id="2" name="タイトル 1"/>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みんなの</a:t>
            </a:r>
            <a:r>
              <a:rPr kumimoji="1" lang="en-US" altLang="ja-JP" dirty="0" smtClean="0">
                <a:solidFill>
                  <a:schemeClr val="bg1"/>
                </a:solidFill>
              </a:rPr>
              <a:t>R - </a:t>
            </a:r>
            <a:endParaRPr kumimoji="1" lang="ja-JP" altLang="en-US" dirty="0">
              <a:solidFill>
                <a:schemeClr val="bg1"/>
              </a:solidFill>
            </a:endParaRPr>
          </a:p>
        </p:txBody>
      </p:sp>
    </p:spTree>
    <p:extLst>
      <p:ext uri="{BB962C8B-B14F-4D97-AF65-F5344CB8AC3E}">
        <p14:creationId xmlns:p14="http://schemas.microsoft.com/office/powerpoint/2010/main" val="3388103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7.2: ggplot2</a:t>
            </a:r>
          </a:p>
          <a:p>
            <a:pPr lvl="1"/>
            <a:r>
              <a:rPr lang="en-US" altLang="ja-JP" dirty="0" smtClean="0"/>
              <a:t>7.2.1: ggplot2</a:t>
            </a:r>
            <a:r>
              <a:rPr lang="ja-JP" altLang="en-US" dirty="0" smtClean="0"/>
              <a:t>でのヒストグラムとその密度描画</a:t>
            </a:r>
            <a:endParaRPr lang="en-US" altLang="ja-JP" dirty="0" smtClean="0"/>
          </a:p>
          <a:p>
            <a:pPr lvl="2"/>
            <a:r>
              <a:rPr lang="en-US" altLang="ja-JP" dirty="0" err="1"/>
              <a:t>ggplot</a:t>
            </a:r>
            <a:r>
              <a:rPr lang="en-US" altLang="ja-JP" dirty="0"/>
              <a:t>(data = diamonds) + </a:t>
            </a:r>
            <a:r>
              <a:rPr lang="en-US" altLang="ja-JP" dirty="0" err="1"/>
              <a:t>geom_histogram</a:t>
            </a:r>
            <a:r>
              <a:rPr lang="en-US" altLang="ja-JP" dirty="0"/>
              <a:t>(</a:t>
            </a:r>
            <a:r>
              <a:rPr lang="en-US" altLang="ja-JP" dirty="0" err="1"/>
              <a:t>aes</a:t>
            </a:r>
            <a:r>
              <a:rPr lang="en-US" altLang="ja-JP" dirty="0"/>
              <a:t>(x=carat)</a:t>
            </a:r>
            <a:r>
              <a:rPr lang="en-US" altLang="ja-JP" dirty="0" smtClean="0"/>
              <a:t>)</a:t>
            </a:r>
          </a:p>
          <a:p>
            <a:pPr lvl="3"/>
            <a:r>
              <a:rPr kumimoji="1" lang="ja-JP" altLang="en-US" sz="1200" dirty="0" smtClean="0"/>
              <a:t>ヒストグラム</a:t>
            </a:r>
            <a:r>
              <a:rPr kumimoji="1" lang="en-US" altLang="ja-JP" sz="1200" dirty="0" smtClean="0"/>
              <a:t>: </a:t>
            </a:r>
            <a:r>
              <a:rPr kumimoji="1" lang="ja-JP" altLang="en-US" sz="1200" dirty="0" smtClean="0"/>
              <a:t>データに対する</a:t>
            </a:r>
            <a:r>
              <a:rPr kumimoji="1" lang="en-US" altLang="ja-JP" sz="1200" dirty="0" smtClean="0"/>
              <a:t>1</a:t>
            </a:r>
            <a:r>
              <a:rPr kumimoji="1" lang="ja-JP" altLang="en-US" sz="1200" dirty="0" smtClean="0"/>
              <a:t>次元の表示のため、</a:t>
            </a:r>
            <a:r>
              <a:rPr kumimoji="1" lang="en-US" altLang="ja-JP" sz="1200" dirty="0" smtClean="0"/>
              <a:t>1</a:t>
            </a:r>
            <a:r>
              <a:rPr kumimoji="1" lang="ja-JP" altLang="en-US" sz="1200" dirty="0" smtClean="0"/>
              <a:t>つの審美マッピング</a:t>
            </a:r>
            <a:r>
              <a:rPr kumimoji="1" lang="en-US" altLang="ja-JP" sz="1200" dirty="0" smtClean="0"/>
              <a:t>(x</a:t>
            </a:r>
            <a:r>
              <a:rPr kumimoji="1" lang="ja-JP" altLang="en-US" sz="1200" dirty="0" smtClean="0"/>
              <a:t>軸</a:t>
            </a:r>
            <a:r>
              <a:rPr kumimoji="1" lang="en-US" altLang="ja-JP" sz="1200" dirty="0" smtClean="0"/>
              <a:t>)</a:t>
            </a:r>
            <a:r>
              <a:rPr kumimoji="1" lang="ja-JP" altLang="en-US" sz="1200" dirty="0" smtClean="0"/>
              <a:t>を指定する必要あり</a:t>
            </a:r>
            <a:endParaRPr lang="en-US" altLang="ja-JP" sz="1200" dirty="0"/>
          </a:p>
          <a:p>
            <a:pPr lvl="2"/>
            <a:r>
              <a:rPr lang="en-US" altLang="ja-JP" sz="1200" dirty="0" err="1"/>
              <a:t>ggplot</a:t>
            </a:r>
            <a:r>
              <a:rPr lang="en-US" altLang="ja-JP" sz="1200" dirty="0"/>
              <a:t>(data = diamonds) + </a:t>
            </a:r>
            <a:r>
              <a:rPr lang="en-US" altLang="ja-JP" sz="1200" dirty="0" err="1"/>
              <a:t>geom_density</a:t>
            </a:r>
            <a:r>
              <a:rPr lang="en-US" altLang="ja-JP" sz="1200" dirty="0"/>
              <a:t> (</a:t>
            </a:r>
            <a:r>
              <a:rPr lang="en-US" altLang="ja-JP" sz="1200" dirty="0" err="1"/>
              <a:t>aes</a:t>
            </a:r>
            <a:r>
              <a:rPr lang="en-US" altLang="ja-JP" sz="1200" dirty="0"/>
              <a:t>(x = carat), fill = "grey50")</a:t>
            </a:r>
          </a:p>
          <a:p>
            <a:pPr lvl="3"/>
            <a:r>
              <a:rPr lang="en-US" altLang="ja-JP" sz="1200" dirty="0" smtClean="0"/>
              <a:t>Fill</a:t>
            </a:r>
            <a:r>
              <a:rPr lang="ja-JP" altLang="en-US" sz="1200" dirty="0" smtClean="0"/>
              <a:t>引数</a:t>
            </a:r>
            <a:r>
              <a:rPr lang="en-US" altLang="ja-JP" sz="1200" dirty="0" smtClean="0"/>
              <a:t>: </a:t>
            </a:r>
            <a:r>
              <a:rPr lang="ja-JP" altLang="en-US" sz="1200" dirty="0" smtClean="0"/>
              <a:t>グラフを塗りつぶす色を指定</a:t>
            </a:r>
            <a:endParaRPr kumimoji="1" lang="en-US" altLang="ja-JP" sz="1200" dirty="0" smtClean="0"/>
          </a:p>
          <a:p>
            <a:pPr lvl="1"/>
            <a:endParaRPr kumimoji="1" lang="ja-JP" altLang="en-US" dirty="0"/>
          </a:p>
        </p:txBody>
      </p:sp>
      <p:pic>
        <p:nvPicPr>
          <p:cNvPr id="4" name="図 3"/>
          <p:cNvPicPr>
            <a:picLocks noChangeAspect="1"/>
          </p:cNvPicPr>
          <p:nvPr/>
        </p:nvPicPr>
        <p:blipFill>
          <a:blip r:embed="rId2"/>
          <a:stretch>
            <a:fillRect/>
          </a:stretch>
        </p:blipFill>
        <p:spPr>
          <a:xfrm>
            <a:off x="457198" y="3660633"/>
            <a:ext cx="3758699" cy="2126045"/>
          </a:xfrm>
          <a:prstGeom prst="rect">
            <a:avLst/>
          </a:prstGeom>
        </p:spPr>
      </p:pic>
      <p:pic>
        <p:nvPicPr>
          <p:cNvPr id="5" name="図 4"/>
          <p:cNvPicPr>
            <a:picLocks noChangeAspect="1"/>
          </p:cNvPicPr>
          <p:nvPr/>
        </p:nvPicPr>
        <p:blipFill>
          <a:blip r:embed="rId3"/>
          <a:stretch>
            <a:fillRect/>
          </a:stretch>
        </p:blipFill>
        <p:spPr>
          <a:xfrm>
            <a:off x="4445214" y="3632051"/>
            <a:ext cx="3545588" cy="2133815"/>
          </a:xfrm>
          <a:prstGeom prst="rect">
            <a:avLst/>
          </a:prstGeom>
        </p:spPr>
      </p:pic>
    </p:spTree>
    <p:extLst>
      <p:ext uri="{BB962C8B-B14F-4D97-AF65-F5344CB8AC3E}">
        <p14:creationId xmlns:p14="http://schemas.microsoft.com/office/powerpoint/2010/main" val="1501688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6" name="コンテンツ プレースホルダー 5"/>
          <p:cNvSpPr>
            <a:spLocks noGrp="1"/>
          </p:cNvSpPr>
          <p:nvPr>
            <p:ph idx="1"/>
          </p:nvPr>
        </p:nvSpPr>
        <p:spPr/>
        <p:txBody>
          <a:bodyPr/>
          <a:lstStyle/>
          <a:p>
            <a:r>
              <a:rPr lang="en-US" altLang="ja-JP" dirty="0"/>
              <a:t>7.2.2: </a:t>
            </a:r>
            <a:r>
              <a:rPr lang="en-US" altLang="ja-JP" dirty="0" err="1"/>
              <a:t>ggplot2</a:t>
            </a:r>
            <a:r>
              <a:rPr lang="en-US" altLang="ja-JP" dirty="0"/>
              <a:t> </a:t>
            </a:r>
            <a:r>
              <a:rPr lang="ja-JP" altLang="en-US" dirty="0"/>
              <a:t>散布図</a:t>
            </a:r>
            <a:endParaRPr lang="en-US" altLang="ja-JP" dirty="0"/>
          </a:p>
          <a:p>
            <a:pPr lvl="1"/>
            <a:r>
              <a:rPr lang="en-US" altLang="ja-JP" dirty="0" err="1"/>
              <a:t>ggplot</a:t>
            </a:r>
            <a:r>
              <a:rPr lang="en-US" altLang="ja-JP" dirty="0"/>
              <a:t> (diamonds, </a:t>
            </a:r>
            <a:r>
              <a:rPr lang="en-US" altLang="ja-JP" dirty="0" err="1"/>
              <a:t>aes</a:t>
            </a:r>
            <a:r>
              <a:rPr lang="en-US" altLang="ja-JP" dirty="0"/>
              <a:t>(x=carat, y=price)) + </a:t>
            </a:r>
            <a:r>
              <a:rPr lang="en-US" altLang="ja-JP" dirty="0" err="1"/>
              <a:t>geom_point</a:t>
            </a:r>
            <a:r>
              <a:rPr lang="en-US" altLang="ja-JP" dirty="0"/>
              <a:t>()</a:t>
            </a:r>
          </a:p>
          <a:p>
            <a:pPr lvl="2"/>
            <a:r>
              <a:rPr lang="en-US" altLang="ja-JP" sz="1200" dirty="0" err="1"/>
              <a:t>aes</a:t>
            </a:r>
            <a:r>
              <a:rPr lang="ja-JP" altLang="en-US" sz="1200" dirty="0"/>
              <a:t>引数</a:t>
            </a:r>
            <a:r>
              <a:rPr lang="en-US" altLang="ja-JP" sz="1200" dirty="0"/>
              <a:t>: </a:t>
            </a:r>
            <a:r>
              <a:rPr lang="en-US" altLang="ja-JP" sz="1200" dirty="0" err="1"/>
              <a:t>ggplot</a:t>
            </a:r>
            <a:r>
              <a:rPr lang="ja-JP" altLang="en-US" sz="1200" dirty="0"/>
              <a:t>関数を中に入れる</a:t>
            </a:r>
            <a:endParaRPr lang="en-US" altLang="ja-JP" sz="1200" dirty="0"/>
          </a:p>
          <a:p>
            <a:pPr lvl="2"/>
            <a:r>
              <a:rPr lang="en-US" altLang="ja-JP" sz="1200" dirty="0"/>
              <a:t>g</a:t>
            </a:r>
            <a:r>
              <a:rPr lang="ja-JP" altLang="en-US" sz="1200" dirty="0"/>
              <a:t>関数</a:t>
            </a:r>
            <a:r>
              <a:rPr lang="en-US" altLang="ja-JP" sz="1200" dirty="0"/>
              <a:t>: </a:t>
            </a:r>
            <a:r>
              <a:rPr lang="en-US" altLang="ja-JP" sz="1200" dirty="0" err="1"/>
              <a:t>ggplot</a:t>
            </a:r>
            <a:r>
              <a:rPr lang="ja-JP" altLang="en-US" sz="1200" dirty="0"/>
              <a:t>関数内の記載は、</a:t>
            </a:r>
            <a:r>
              <a:rPr lang="en-US" altLang="ja-JP" sz="1200" dirty="0" err="1"/>
              <a:t>ggplot</a:t>
            </a:r>
            <a:r>
              <a:rPr lang="ja-JP" altLang="en-US" sz="1200" dirty="0"/>
              <a:t>オブジェクトの変数として保存が可能</a:t>
            </a:r>
            <a:endParaRPr lang="en-US" altLang="ja-JP" sz="1200" dirty="0"/>
          </a:p>
          <a:p>
            <a:pPr lvl="3"/>
            <a:r>
              <a:rPr lang="en-US" altLang="ja-JP" sz="1200" dirty="0"/>
              <a:t>g &lt;- </a:t>
            </a:r>
            <a:r>
              <a:rPr lang="en-US" altLang="ja-JP" sz="1200" dirty="0" err="1"/>
              <a:t>ggplot</a:t>
            </a:r>
            <a:r>
              <a:rPr lang="en-US" altLang="ja-JP" sz="1200" dirty="0"/>
              <a:t>(diamonds, </a:t>
            </a:r>
            <a:r>
              <a:rPr lang="en-US" altLang="ja-JP" sz="1200" dirty="0" err="1"/>
              <a:t>aes</a:t>
            </a:r>
            <a:r>
              <a:rPr lang="en-US" altLang="ja-JP" sz="1200" dirty="0"/>
              <a:t>(x=carat, y=price))</a:t>
            </a:r>
          </a:p>
          <a:p>
            <a:pPr lvl="3"/>
            <a:endParaRPr lang="en-US" altLang="ja-JP" sz="1200" dirty="0"/>
          </a:p>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a:t>
            </a:r>
          </a:p>
          <a:p>
            <a:pPr lvl="2"/>
            <a:r>
              <a:rPr lang="en-US" altLang="ja-JP" sz="1200" dirty="0" err="1"/>
              <a:t>aes</a:t>
            </a:r>
            <a:r>
              <a:rPr lang="ja-JP" altLang="en-US" sz="1200" dirty="0"/>
              <a:t>引数</a:t>
            </a:r>
            <a:r>
              <a:rPr lang="en-US" altLang="ja-JP" sz="1200" dirty="0"/>
              <a:t>: color = color</a:t>
            </a:r>
            <a:r>
              <a:rPr lang="ja-JP" altLang="en-US" sz="1200" dirty="0"/>
              <a:t>と設定しており、色の指定をデータに応じて決定</a:t>
            </a:r>
            <a:endParaRPr lang="en-US" altLang="ja-JP" sz="1200" dirty="0"/>
          </a:p>
          <a:p>
            <a:pPr lvl="2"/>
            <a:endParaRPr lang="en-US" altLang="ja-JP" sz="1200" dirty="0"/>
          </a:p>
          <a:p>
            <a:endParaRPr kumimoji="1" lang="ja-JP" altLang="en-US" dirty="0"/>
          </a:p>
        </p:txBody>
      </p:sp>
      <p:pic>
        <p:nvPicPr>
          <p:cNvPr id="4" name="図 3"/>
          <p:cNvPicPr>
            <a:picLocks noChangeAspect="1"/>
          </p:cNvPicPr>
          <p:nvPr/>
        </p:nvPicPr>
        <p:blipFill>
          <a:blip r:embed="rId2"/>
          <a:stretch>
            <a:fillRect/>
          </a:stretch>
        </p:blipFill>
        <p:spPr>
          <a:xfrm>
            <a:off x="6667822" y="3369401"/>
            <a:ext cx="2476178" cy="2631343"/>
          </a:xfrm>
          <a:prstGeom prst="rect">
            <a:avLst/>
          </a:prstGeom>
        </p:spPr>
      </p:pic>
      <p:pic>
        <p:nvPicPr>
          <p:cNvPr id="5" name="図 4"/>
          <p:cNvPicPr>
            <a:picLocks noChangeAspect="1"/>
          </p:cNvPicPr>
          <p:nvPr/>
        </p:nvPicPr>
        <p:blipFill>
          <a:blip r:embed="rId3"/>
          <a:stretch>
            <a:fillRect/>
          </a:stretch>
        </p:blipFill>
        <p:spPr>
          <a:xfrm>
            <a:off x="6667822" y="1285859"/>
            <a:ext cx="2050479" cy="2178969"/>
          </a:xfrm>
          <a:prstGeom prst="rect">
            <a:avLst/>
          </a:prstGeom>
        </p:spPr>
      </p:pic>
    </p:spTree>
    <p:extLst>
      <p:ext uri="{BB962C8B-B14F-4D97-AF65-F5344CB8AC3E}">
        <p14:creationId xmlns:p14="http://schemas.microsoft.com/office/powerpoint/2010/main" val="1445202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endParaRPr kumimoji="1" lang="ja-JP" altLang="en-US" dirty="0"/>
          </a:p>
        </p:txBody>
      </p:sp>
      <p:sp>
        <p:nvSpPr>
          <p:cNvPr id="3" name="コンテンツ プレースホルダー 2"/>
          <p:cNvSpPr>
            <a:spLocks noGrp="1"/>
          </p:cNvSpPr>
          <p:nvPr>
            <p:ph idx="1"/>
          </p:nvPr>
        </p:nvSpPr>
        <p:spPr/>
        <p:txBody>
          <a:bodyPr/>
          <a:lstStyle/>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facet_wrap</a:t>
            </a:r>
            <a:r>
              <a:rPr lang="en-US" altLang="ja-JP" sz="1200" dirty="0"/>
              <a:t>(~color</a:t>
            </a:r>
            <a:r>
              <a:rPr lang="en-US" altLang="ja-JP" sz="1200" dirty="0" smtClean="0"/>
              <a:t>)</a:t>
            </a:r>
            <a:endParaRPr lang="en-US" altLang="ja-JP" sz="1200" dirty="0"/>
          </a:p>
          <a:p>
            <a:pPr lvl="2"/>
            <a:r>
              <a:rPr lang="en-US" altLang="ja-JP" sz="1200" dirty="0" err="1"/>
              <a:t>Facet_wrap</a:t>
            </a:r>
            <a:r>
              <a:rPr lang="ja-JP" altLang="en-US" sz="1200" dirty="0"/>
              <a:t>関数</a:t>
            </a:r>
            <a:r>
              <a:rPr lang="en-US" altLang="ja-JP" sz="1200" dirty="0"/>
              <a:t>: </a:t>
            </a:r>
            <a:r>
              <a:rPr lang="ja-JP" altLang="en-US" sz="1200" dirty="0"/>
              <a:t>ある変数の水準に応じて、データを</a:t>
            </a:r>
            <a:r>
              <a:rPr lang="ja-JP" altLang="en-US" sz="1200" dirty="0" smtClean="0"/>
              <a:t>分割</a:t>
            </a:r>
            <a:endParaRPr lang="en-US" altLang="ja-JP" sz="1200" dirty="0" smtClean="0"/>
          </a:p>
          <a:p>
            <a:pPr marL="457200" lvl="2" indent="0">
              <a:buNone/>
            </a:pPr>
            <a:endParaRPr lang="en-US" altLang="ja-JP" sz="1200" dirty="0"/>
          </a:p>
          <a:p>
            <a:pPr lvl="1"/>
            <a:r>
              <a:rPr lang="en-US" altLang="ja-JP" sz="1200" dirty="0"/>
              <a:t>g + </a:t>
            </a:r>
            <a:r>
              <a:rPr lang="en-US" altLang="ja-JP" sz="1200" dirty="0" err="1"/>
              <a:t>geom_point</a:t>
            </a:r>
            <a:r>
              <a:rPr lang="en-US" altLang="ja-JP" sz="1200" dirty="0"/>
              <a:t>(</a:t>
            </a:r>
            <a:r>
              <a:rPr lang="en-US" altLang="ja-JP" sz="1200" dirty="0" err="1"/>
              <a:t>aes</a:t>
            </a:r>
            <a:r>
              <a:rPr lang="en-US" altLang="ja-JP" sz="1200" dirty="0"/>
              <a:t>(color = color)) + </a:t>
            </a:r>
            <a:r>
              <a:rPr lang="en-US" altLang="ja-JP" sz="1200" dirty="0" err="1"/>
              <a:t>facet_grid</a:t>
            </a:r>
            <a:r>
              <a:rPr lang="en-US" altLang="ja-JP" sz="1200" dirty="0"/>
              <a:t>(cut ~ clarity)</a:t>
            </a:r>
          </a:p>
          <a:p>
            <a:pPr lvl="2"/>
            <a:r>
              <a:rPr lang="ja-JP" altLang="en-US" sz="1200" dirty="0" smtClean="0"/>
              <a:t>左上の枠：</a:t>
            </a:r>
            <a:r>
              <a:rPr lang="en-US" altLang="ja-JP" sz="1200" dirty="0" smtClean="0"/>
              <a:t>Fair cut</a:t>
            </a:r>
            <a:r>
              <a:rPr lang="ja-JP" altLang="en-US" sz="1200" dirty="0" smtClean="0"/>
              <a:t>と</a:t>
            </a:r>
            <a:r>
              <a:rPr lang="en-US" altLang="ja-JP" sz="1200" dirty="0" smtClean="0"/>
              <a:t>I1clarity</a:t>
            </a:r>
            <a:r>
              <a:rPr lang="ja-JP" altLang="en-US" sz="1200" dirty="0" smtClean="0"/>
              <a:t>を持った大亜門どデータだけの散布図</a:t>
            </a:r>
            <a:endParaRPr lang="en-US" altLang="ja-JP" sz="1200" dirty="0" smtClean="0"/>
          </a:p>
          <a:p>
            <a:pPr lvl="2"/>
            <a:r>
              <a:rPr lang="ja-JP" altLang="en-US" sz="1200" dirty="0" smtClean="0"/>
              <a:t>右側の枠：</a:t>
            </a:r>
            <a:r>
              <a:rPr lang="en-US" altLang="ja-JP" sz="1200" dirty="0" smtClean="0"/>
              <a:t> Fair Cut</a:t>
            </a:r>
            <a:r>
              <a:rPr lang="ja-JP" altLang="en-US" sz="1200" dirty="0" smtClean="0"/>
              <a:t>と</a:t>
            </a:r>
            <a:r>
              <a:rPr lang="en-US" altLang="ja-JP" sz="1200" dirty="0" smtClean="0"/>
              <a:t>SI2 Clarity</a:t>
            </a:r>
            <a:r>
              <a:rPr lang="ja-JP" altLang="en-US" sz="1200" dirty="0" smtClean="0"/>
              <a:t>を持った大亜門どだけのデータの散布図</a:t>
            </a:r>
            <a:endParaRPr lang="en-US" altLang="ja-JP" sz="1200" dirty="0" smtClean="0"/>
          </a:p>
          <a:p>
            <a:pPr lvl="2"/>
            <a:endParaRPr lang="en-US" altLang="ja-JP" sz="1200" dirty="0"/>
          </a:p>
          <a:p>
            <a:pPr lvl="1"/>
            <a:endParaRPr lang="ja-JP" altLang="en-US" sz="1200" dirty="0"/>
          </a:p>
        </p:txBody>
      </p:sp>
      <p:pic>
        <p:nvPicPr>
          <p:cNvPr id="4" name="図 3"/>
          <p:cNvPicPr>
            <a:picLocks noChangeAspect="1"/>
          </p:cNvPicPr>
          <p:nvPr/>
        </p:nvPicPr>
        <p:blipFill>
          <a:blip r:embed="rId2"/>
          <a:stretch>
            <a:fillRect/>
          </a:stretch>
        </p:blipFill>
        <p:spPr>
          <a:xfrm>
            <a:off x="4005398" y="3303210"/>
            <a:ext cx="2432299" cy="2584715"/>
          </a:xfrm>
          <a:prstGeom prst="rect">
            <a:avLst/>
          </a:prstGeom>
        </p:spPr>
      </p:pic>
      <p:pic>
        <p:nvPicPr>
          <p:cNvPr id="5" name="図 4"/>
          <p:cNvPicPr>
            <a:picLocks noChangeAspect="1"/>
          </p:cNvPicPr>
          <p:nvPr/>
        </p:nvPicPr>
        <p:blipFill>
          <a:blip r:embed="rId3"/>
          <a:stretch>
            <a:fillRect/>
          </a:stretch>
        </p:blipFill>
        <p:spPr>
          <a:xfrm>
            <a:off x="1039936" y="3206184"/>
            <a:ext cx="2614909" cy="2778768"/>
          </a:xfrm>
          <a:prstGeom prst="rect">
            <a:avLst/>
          </a:prstGeom>
        </p:spPr>
      </p:pic>
    </p:spTree>
    <p:extLst>
      <p:ext uri="{BB962C8B-B14F-4D97-AF65-F5344CB8AC3E}">
        <p14:creationId xmlns:p14="http://schemas.microsoft.com/office/powerpoint/2010/main" val="3056845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a:t>
            </a:r>
            <a:r>
              <a:rPr lang="ja-JP" altLang="en-US" dirty="0" smtClean="0"/>
              <a:t>グラフ</a:t>
            </a:r>
            <a:r>
              <a:rPr lang="en-US" altLang="ja-JP" sz="2000" dirty="0" smtClean="0"/>
              <a:t/>
            </a:r>
            <a:br>
              <a:rPr lang="en-US" altLang="ja-JP" sz="2000" dirty="0" smtClean="0"/>
            </a:br>
            <a:r>
              <a:rPr lang="en-US" altLang="ja-JP" sz="2000" dirty="0" smtClean="0"/>
              <a:t>7.2.3: ggplot2</a:t>
            </a:r>
            <a:r>
              <a:rPr lang="ja-JP" altLang="en-US" sz="2000" dirty="0" smtClean="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smtClean="0"/>
              <a:t>geom_boxplot</a:t>
            </a:r>
            <a:r>
              <a:rPr lang="ja-JP" altLang="en-US" dirty="0" smtClean="0"/>
              <a:t>関数：箱ひげ図</a:t>
            </a:r>
            <a:endParaRPr lang="en-US" altLang="ja-JP" dirty="0" smtClean="0"/>
          </a:p>
          <a:p>
            <a:pPr lvl="1"/>
            <a:r>
              <a:rPr lang="en-US" altLang="ja-JP" dirty="0" err="1"/>
              <a:t>ggplot</a:t>
            </a:r>
            <a:r>
              <a:rPr lang="en-US" altLang="ja-JP" dirty="0"/>
              <a:t>(diamonds, </a:t>
            </a:r>
            <a:r>
              <a:rPr lang="en-US" altLang="ja-JP" dirty="0" err="1"/>
              <a:t>aes</a:t>
            </a:r>
            <a:r>
              <a:rPr lang="en-US" altLang="ja-JP" dirty="0"/>
              <a:t>(y=carat, x=1)) + </a:t>
            </a:r>
            <a:r>
              <a:rPr lang="en-US" altLang="ja-JP" dirty="0" err="1"/>
              <a:t>geom_boxplot</a:t>
            </a:r>
            <a:r>
              <a:rPr lang="en-US" altLang="ja-JP" dirty="0"/>
              <a:t>(</a:t>
            </a:r>
            <a:r>
              <a:rPr lang="en-US" altLang="ja-JP" dirty="0" smtClean="0"/>
              <a:t>)</a:t>
            </a:r>
          </a:p>
          <a:p>
            <a:pPr lvl="2"/>
            <a:r>
              <a:rPr kumimoji="1" lang="ja-JP" altLang="en-US" dirty="0" smtClean="0"/>
              <a:t>左図を参照</a:t>
            </a:r>
            <a:endParaRPr kumimoji="1" lang="en-US" altLang="ja-JP" dirty="0"/>
          </a:p>
          <a:p>
            <a:pPr lvl="1"/>
            <a:r>
              <a:rPr lang="en-US" altLang="ja-JP" dirty="0" err="1"/>
              <a:t>ggplot</a:t>
            </a:r>
            <a:r>
              <a:rPr lang="en-US" altLang="ja-JP" dirty="0"/>
              <a:t>(diamonds, </a:t>
            </a:r>
            <a:r>
              <a:rPr lang="en-US" altLang="ja-JP" dirty="0" err="1"/>
              <a:t>aes</a:t>
            </a:r>
            <a:r>
              <a:rPr lang="en-US" altLang="ja-JP" dirty="0"/>
              <a:t>(y=carat, x=</a:t>
            </a:r>
            <a:r>
              <a:rPr lang="en-US" altLang="ja-JP" dirty="0" smtClean="0"/>
              <a:t>cut)</a:t>
            </a:r>
            <a:r>
              <a:rPr lang="en-US" altLang="ja-JP" dirty="0"/>
              <a:t>) + </a:t>
            </a:r>
            <a:r>
              <a:rPr lang="en-US" altLang="ja-JP" dirty="0" err="1"/>
              <a:t>geom_boxplot</a:t>
            </a:r>
            <a:r>
              <a:rPr lang="en-US" altLang="ja-JP" dirty="0"/>
              <a:t>(</a:t>
            </a:r>
            <a:r>
              <a:rPr lang="en-US" altLang="ja-JP" dirty="0" smtClean="0"/>
              <a:t>)</a:t>
            </a:r>
          </a:p>
          <a:p>
            <a:pPr lvl="2"/>
            <a:r>
              <a:rPr lang="ja-JP" altLang="en-US" dirty="0" smtClean="0"/>
              <a:t>右図を参照</a:t>
            </a:r>
            <a:endParaRPr lang="en-US" altLang="ja-JP" dirty="0"/>
          </a:p>
          <a:p>
            <a:pPr lvl="1"/>
            <a:endParaRPr kumimoji="1" lang="ja-JP" altLang="en-US" dirty="0"/>
          </a:p>
        </p:txBody>
      </p:sp>
      <p:sp>
        <p:nvSpPr>
          <p:cNvPr id="4" name="テキスト ボックス 3"/>
          <p:cNvSpPr txBox="1"/>
          <p:nvPr/>
        </p:nvSpPr>
        <p:spPr>
          <a:xfrm>
            <a:off x="5838754" y="-370464"/>
            <a:ext cx="184666" cy="369332"/>
          </a:xfrm>
          <a:prstGeom prst="rect">
            <a:avLst/>
          </a:prstGeom>
          <a:noFill/>
        </p:spPr>
        <p:txBody>
          <a:bodyPr wrap="none" rtlCol="0">
            <a:spAutoFit/>
          </a:bodyPr>
          <a:lstStyle/>
          <a:p>
            <a:endParaRPr kumimoji="1" lang="ja-JP" altLang="en-US" dirty="0"/>
          </a:p>
        </p:txBody>
      </p:sp>
      <p:pic>
        <p:nvPicPr>
          <p:cNvPr id="5" name="図 4"/>
          <p:cNvPicPr>
            <a:picLocks noChangeAspect="1"/>
          </p:cNvPicPr>
          <p:nvPr/>
        </p:nvPicPr>
        <p:blipFill>
          <a:blip r:embed="rId2"/>
          <a:stretch>
            <a:fillRect/>
          </a:stretch>
        </p:blipFill>
        <p:spPr>
          <a:xfrm>
            <a:off x="1039311" y="3099466"/>
            <a:ext cx="2631510" cy="2796409"/>
          </a:xfrm>
          <a:prstGeom prst="rect">
            <a:avLst/>
          </a:prstGeom>
        </p:spPr>
      </p:pic>
      <p:pic>
        <p:nvPicPr>
          <p:cNvPr id="6" name="図 5"/>
          <p:cNvPicPr>
            <a:picLocks noChangeAspect="1"/>
          </p:cNvPicPr>
          <p:nvPr/>
        </p:nvPicPr>
        <p:blipFill>
          <a:blip r:embed="rId3"/>
          <a:stretch>
            <a:fillRect/>
          </a:stretch>
        </p:blipFill>
        <p:spPr>
          <a:xfrm>
            <a:off x="3959569" y="3099465"/>
            <a:ext cx="2637694" cy="2802981"/>
          </a:xfrm>
          <a:prstGeom prst="rect">
            <a:avLst/>
          </a:prstGeom>
        </p:spPr>
      </p:pic>
    </p:spTree>
    <p:extLst>
      <p:ext uri="{BB962C8B-B14F-4D97-AF65-F5344CB8AC3E}">
        <p14:creationId xmlns:p14="http://schemas.microsoft.com/office/powerpoint/2010/main" val="10025912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a:t>7.2.3: ggplot2</a:t>
            </a:r>
            <a:r>
              <a:rPr lang="ja-JP" altLang="en-US" sz="2000" dirty="0"/>
              <a:t>の箱ひげ図とヴァイオリン・プロット</a:t>
            </a:r>
            <a:endParaRPr kumimoji="1" lang="ja-JP" altLang="en-US" sz="2000" dirty="0"/>
          </a:p>
        </p:txBody>
      </p:sp>
      <p:sp>
        <p:nvSpPr>
          <p:cNvPr id="3" name="コンテンツ プレースホルダー 2"/>
          <p:cNvSpPr>
            <a:spLocks noGrp="1"/>
          </p:cNvSpPr>
          <p:nvPr>
            <p:ph idx="1"/>
          </p:nvPr>
        </p:nvSpPr>
        <p:spPr/>
        <p:txBody>
          <a:bodyPr/>
          <a:lstStyle/>
          <a:p>
            <a:r>
              <a:rPr kumimoji="1" lang="ja-JP" altLang="en-US" dirty="0" smtClean="0"/>
              <a:t>ヴァイオリン・プロット</a:t>
            </a:r>
            <a:endParaRPr kumimoji="1" lang="en-US" altLang="ja-JP" dirty="0" smtClean="0"/>
          </a:p>
          <a:p>
            <a:pPr lvl="1"/>
            <a:r>
              <a:rPr lang="en-US" altLang="ja-JP" dirty="0" err="1"/>
              <a:t>ggplot</a:t>
            </a:r>
            <a:r>
              <a:rPr lang="en-US" altLang="ja-JP" dirty="0"/>
              <a:t>(diamonds, </a:t>
            </a:r>
            <a:r>
              <a:rPr lang="en-US" altLang="ja-JP" dirty="0" err="1"/>
              <a:t>aes</a:t>
            </a:r>
            <a:r>
              <a:rPr lang="en-US" altLang="ja-JP" dirty="0"/>
              <a:t>(y=carat, x=cut)) +</a:t>
            </a:r>
            <a:r>
              <a:rPr lang="en-US" altLang="ja-JP" dirty="0" err="1"/>
              <a:t>geom_violin</a:t>
            </a:r>
            <a:r>
              <a:rPr lang="en-US" altLang="ja-JP" dirty="0"/>
              <a:t>(</a:t>
            </a:r>
            <a:r>
              <a:rPr lang="en-US" altLang="ja-JP" dirty="0" smtClean="0"/>
              <a:t>)</a:t>
            </a:r>
          </a:p>
          <a:p>
            <a:pPr lvl="2"/>
            <a:r>
              <a:rPr lang="ja-JP" altLang="en-US" dirty="0" smtClean="0"/>
              <a:t>曲がり具合</a:t>
            </a:r>
            <a:r>
              <a:rPr lang="en-US" altLang="ja-JP" dirty="0" smtClean="0"/>
              <a:t>: </a:t>
            </a:r>
            <a:r>
              <a:rPr lang="ja-JP" altLang="en-US" dirty="0" smtClean="0"/>
              <a:t>データ密度</a:t>
            </a:r>
            <a:endParaRPr lang="en-US" altLang="ja-JP" dirty="0" smtClean="0"/>
          </a:p>
          <a:p>
            <a:pPr lvl="2"/>
            <a:r>
              <a:rPr lang="en-US" altLang="ja-JP" dirty="0" err="1" smtClean="0"/>
              <a:t>geom_point</a:t>
            </a:r>
            <a:r>
              <a:rPr lang="en-US" altLang="ja-JP" dirty="0" smtClean="0"/>
              <a:t>: </a:t>
            </a:r>
            <a:r>
              <a:rPr lang="ja-JP" altLang="en-US" dirty="0" smtClean="0"/>
              <a:t>点を重ねて表示</a:t>
            </a:r>
            <a:endParaRPr lang="en-US" altLang="ja-JP" dirty="0"/>
          </a:p>
          <a:p>
            <a:pPr lvl="1"/>
            <a:endParaRPr kumimoji="1" lang="ja-JP" altLang="en-US" dirty="0"/>
          </a:p>
        </p:txBody>
      </p:sp>
      <p:pic>
        <p:nvPicPr>
          <p:cNvPr id="4" name="図 3"/>
          <p:cNvPicPr>
            <a:picLocks noChangeAspect="1"/>
          </p:cNvPicPr>
          <p:nvPr/>
        </p:nvPicPr>
        <p:blipFill>
          <a:blip r:embed="rId2"/>
          <a:stretch>
            <a:fillRect/>
          </a:stretch>
        </p:blipFill>
        <p:spPr>
          <a:xfrm>
            <a:off x="1074590" y="2877371"/>
            <a:ext cx="2735594" cy="2907015"/>
          </a:xfrm>
          <a:prstGeom prst="rect">
            <a:avLst/>
          </a:prstGeom>
        </p:spPr>
      </p:pic>
      <p:pic>
        <p:nvPicPr>
          <p:cNvPr id="5" name="図 4"/>
          <p:cNvPicPr>
            <a:picLocks noChangeAspect="1"/>
          </p:cNvPicPr>
          <p:nvPr/>
        </p:nvPicPr>
        <p:blipFill>
          <a:blip r:embed="rId3"/>
          <a:stretch>
            <a:fillRect/>
          </a:stretch>
        </p:blipFill>
        <p:spPr>
          <a:xfrm>
            <a:off x="4229982" y="2877371"/>
            <a:ext cx="2735594" cy="2907015"/>
          </a:xfrm>
          <a:prstGeom prst="rect">
            <a:avLst/>
          </a:prstGeom>
        </p:spPr>
      </p:pic>
    </p:spTree>
    <p:extLst>
      <p:ext uri="{BB962C8B-B14F-4D97-AF65-F5344CB8AC3E}">
        <p14:creationId xmlns:p14="http://schemas.microsoft.com/office/powerpoint/2010/main" val="4668865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7</a:t>
            </a:r>
            <a:r>
              <a:rPr lang="ja-JP" altLang="en-US" dirty="0"/>
              <a:t>章：統計グラフ</a:t>
            </a:r>
            <a:r>
              <a:rPr lang="en-US" altLang="ja-JP" dirty="0"/>
              <a:t/>
            </a:r>
            <a:br>
              <a:rPr lang="en-US" altLang="ja-JP" dirty="0"/>
            </a:br>
            <a:r>
              <a:rPr lang="en-US" altLang="ja-JP" sz="2000" dirty="0" smtClean="0"/>
              <a:t>7.2.4: ggplot2</a:t>
            </a:r>
            <a:r>
              <a:rPr lang="ja-JP" altLang="en-US" sz="2000" dirty="0" smtClean="0"/>
              <a:t>における折れ線グラフ</a:t>
            </a:r>
            <a:endParaRPr kumimoji="1" lang="ja-JP" altLang="en-US" sz="2000" dirty="0"/>
          </a:p>
        </p:txBody>
      </p:sp>
      <p:sp>
        <p:nvSpPr>
          <p:cNvPr id="3" name="コンテンツ プレースホルダー 2"/>
          <p:cNvSpPr>
            <a:spLocks noGrp="1"/>
          </p:cNvSpPr>
          <p:nvPr>
            <p:ph idx="1"/>
          </p:nvPr>
        </p:nvSpPr>
        <p:spPr/>
        <p:txBody>
          <a:bodyPr/>
          <a:lstStyle/>
          <a:p>
            <a:r>
              <a:rPr lang="en-US" altLang="ja-JP" dirty="0" err="1"/>
              <a:t>ggplot</a:t>
            </a:r>
            <a:r>
              <a:rPr lang="en-US" altLang="ja-JP" dirty="0"/>
              <a:t>(economics, </a:t>
            </a:r>
            <a:r>
              <a:rPr lang="en-US" altLang="ja-JP" dirty="0" err="1"/>
              <a:t>aes</a:t>
            </a:r>
            <a:r>
              <a:rPr lang="en-US" altLang="ja-JP" dirty="0"/>
              <a:t>(x = date, y = pop)) + </a:t>
            </a:r>
            <a:r>
              <a:rPr lang="en-US" altLang="ja-JP" dirty="0" err="1"/>
              <a:t>geom_line</a:t>
            </a:r>
            <a:r>
              <a:rPr lang="en-US" altLang="ja-JP" dirty="0"/>
              <a:t>(</a:t>
            </a:r>
            <a:r>
              <a:rPr lang="en-US" altLang="ja-JP" dirty="0" smtClean="0"/>
              <a:t>)</a:t>
            </a:r>
          </a:p>
          <a:p>
            <a:r>
              <a:rPr lang="en-US" altLang="ja-JP" dirty="0" smtClean="0"/>
              <a:t>#</a:t>
            </a:r>
            <a:r>
              <a:rPr lang="en-US" altLang="ja-JP" dirty="0" err="1" smtClean="0"/>
              <a:t>lubridate</a:t>
            </a:r>
            <a:r>
              <a:rPr lang="ja-JP" altLang="en-US" dirty="0" smtClean="0"/>
              <a:t>パッケージを用いる</a:t>
            </a:r>
            <a:endParaRPr lang="en-US" altLang="ja-JP" dirty="0" smtClean="0"/>
          </a:p>
          <a:p>
            <a:pPr lvl="1"/>
            <a:r>
              <a:rPr lang="en-US" altLang="ja-JP" dirty="0" smtClean="0"/>
              <a:t>#</a:t>
            </a:r>
            <a:r>
              <a:rPr lang="en-US" altLang="ja-JP" dirty="0" err="1" smtClean="0"/>
              <a:t>lubridate</a:t>
            </a:r>
            <a:r>
              <a:rPr lang="ja-JP" altLang="en-US" dirty="0" smtClean="0"/>
              <a:t>パッケージを読み込む</a:t>
            </a:r>
            <a:endParaRPr lang="en-US" altLang="ja-JP" dirty="0" smtClean="0"/>
          </a:p>
          <a:p>
            <a:pPr lvl="1"/>
            <a:r>
              <a:rPr lang="en-US" altLang="ja-JP" dirty="0" smtClean="0"/>
              <a:t>Require(</a:t>
            </a:r>
            <a:r>
              <a:rPr lang="en-US" altLang="ja-JP" dirty="0" err="1" smtClean="0"/>
              <a:t>lubridate</a:t>
            </a:r>
            <a:r>
              <a:rPr lang="en-US" altLang="ja-JP" dirty="0" smtClean="0"/>
              <a:t>)</a:t>
            </a:r>
            <a:endParaRPr lang="en-US" altLang="ja-JP" dirty="0"/>
          </a:p>
          <a:p>
            <a:endParaRPr lang="en-US" altLang="ja-JP" dirty="0"/>
          </a:p>
          <a:p>
            <a:pPr lvl="1"/>
            <a:endParaRPr kumimoji="1" lang="ja-JP" altLang="en-US" dirty="0"/>
          </a:p>
        </p:txBody>
      </p:sp>
      <p:pic>
        <p:nvPicPr>
          <p:cNvPr id="5" name="図 4"/>
          <p:cNvPicPr>
            <a:picLocks noChangeAspect="1"/>
          </p:cNvPicPr>
          <p:nvPr/>
        </p:nvPicPr>
        <p:blipFill>
          <a:blip r:embed="rId2"/>
          <a:stretch>
            <a:fillRect/>
          </a:stretch>
        </p:blipFill>
        <p:spPr>
          <a:xfrm>
            <a:off x="812653" y="3171825"/>
            <a:ext cx="2482103" cy="2637639"/>
          </a:xfrm>
          <a:prstGeom prst="rect">
            <a:avLst/>
          </a:prstGeom>
        </p:spPr>
      </p:pic>
    </p:spTree>
    <p:extLst>
      <p:ext uri="{BB962C8B-B14F-4D97-AF65-F5344CB8AC3E}">
        <p14:creationId xmlns:p14="http://schemas.microsoft.com/office/powerpoint/2010/main" val="9538520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8</a:t>
            </a:r>
            <a:r>
              <a:rPr kumimoji="1" lang="ja-JP" altLang="en-US" dirty="0" smtClean="0"/>
              <a:t>章</a:t>
            </a:r>
            <a:r>
              <a:rPr kumimoji="1" lang="en-US" altLang="ja-JP" dirty="0" smtClean="0"/>
              <a:t>: </a:t>
            </a:r>
            <a:r>
              <a:rPr kumimoji="1" lang="ja-JP" altLang="en-US" dirty="0" smtClean="0"/>
              <a:t>関数の</a:t>
            </a:r>
            <a:r>
              <a:rPr lang="ja-JP" altLang="en-US" dirty="0" smtClean="0"/>
              <a:t>引数</a:t>
            </a:r>
            <a:endParaRPr kumimoji="1" lang="ja-JP" altLang="en-US" dirty="0"/>
          </a:p>
        </p:txBody>
      </p:sp>
    </p:spTree>
    <p:extLst>
      <p:ext uri="{BB962C8B-B14F-4D97-AF65-F5344CB8AC3E}">
        <p14:creationId xmlns:p14="http://schemas.microsoft.com/office/powerpoint/2010/main" val="11604336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a:t>
            </a:r>
            <a:r>
              <a:rPr lang="ja-JP" altLang="en-US" dirty="0" smtClean="0"/>
              <a:t>引数</a:t>
            </a:r>
            <a:r>
              <a:rPr lang="en-US" altLang="ja-JP" dirty="0" smtClean="0"/>
              <a:t/>
            </a:r>
            <a:br>
              <a:rPr lang="en-US" altLang="ja-JP" dirty="0" smtClean="0"/>
            </a:br>
            <a:r>
              <a:rPr lang="en-US" altLang="ja-JP" dirty="0" smtClean="0"/>
              <a:t>8.2: </a:t>
            </a:r>
            <a:r>
              <a:rPr lang="ja-JP" altLang="en-US" dirty="0" smtClean="0"/>
              <a:t>関数の引数</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sprintf</a:t>
            </a:r>
            <a:r>
              <a:rPr lang="en-US" altLang="ja-JP" dirty="0"/>
              <a:t>: </a:t>
            </a:r>
            <a:r>
              <a:rPr lang="ja-JP" altLang="en-US" dirty="0"/>
              <a:t>第</a:t>
            </a:r>
            <a:r>
              <a:rPr lang="en-US" altLang="ja-JP" dirty="0"/>
              <a:t>1</a:t>
            </a:r>
            <a:r>
              <a:rPr lang="ja-JP" altLang="en-US" dirty="0"/>
              <a:t>引数が特別な入力文字を入れ、続く引数が特別な入力文字へ代入</a:t>
            </a:r>
            <a:endParaRPr lang="en-US" altLang="ja-JP" dirty="0"/>
          </a:p>
          <a:p>
            <a:pPr lvl="1"/>
            <a:r>
              <a:rPr lang="en-US" altLang="ja-JP" dirty="0" err="1"/>
              <a:t>sprintf</a:t>
            </a:r>
            <a:r>
              <a:rPr lang="en-US" altLang="ja-JP" dirty="0"/>
              <a:t>("Hello %s", "Jared")</a:t>
            </a:r>
          </a:p>
          <a:p>
            <a:r>
              <a:rPr lang="en-US" altLang="ja-JP" dirty="0"/>
              <a:t>Function</a:t>
            </a:r>
            <a:r>
              <a:rPr lang="ja-JP" altLang="en-US" dirty="0"/>
              <a:t>の定義</a:t>
            </a:r>
            <a:endParaRPr lang="en-US" altLang="ja-JP" dirty="0"/>
          </a:p>
          <a:p>
            <a:pPr lvl="1"/>
            <a:r>
              <a:rPr lang="en-US" altLang="ja-JP" dirty="0" err="1"/>
              <a:t>hello.person</a:t>
            </a:r>
            <a:r>
              <a:rPr lang="en-US" altLang="ja-JP" dirty="0"/>
              <a:t> &lt;- function(name) {print(</a:t>
            </a:r>
            <a:r>
              <a:rPr lang="en-US" altLang="ja-JP" dirty="0" err="1"/>
              <a:t>sprintf</a:t>
            </a:r>
            <a:r>
              <a:rPr lang="en-US" altLang="ja-JP" dirty="0"/>
              <a:t>("</a:t>
            </a:r>
            <a:r>
              <a:rPr lang="en-US" altLang="ja-JP" dirty="0" err="1">
                <a:solidFill>
                  <a:srgbClr val="3366FF"/>
                </a:solidFill>
              </a:rPr>
              <a:t>Hello%s</a:t>
            </a:r>
            <a:r>
              <a:rPr lang="en-US" altLang="ja-JP" dirty="0"/>
              <a:t>, name))}</a:t>
            </a:r>
          </a:p>
          <a:p>
            <a:pPr lvl="1"/>
            <a:r>
              <a:rPr lang="en-US" altLang="ja-JP" dirty="0" err="1"/>
              <a:t>hello.person</a:t>
            </a:r>
            <a:r>
              <a:rPr lang="en-US" altLang="ja-JP" dirty="0"/>
              <a:t>(“Jared”)</a:t>
            </a:r>
          </a:p>
          <a:p>
            <a:pPr lvl="1"/>
            <a:endParaRPr lang="en-US" altLang="ja-JP" dirty="0"/>
          </a:p>
          <a:p>
            <a:r>
              <a:rPr lang="en-US" altLang="ja-JP" dirty="0"/>
              <a:t>8.2.1: </a:t>
            </a:r>
            <a:r>
              <a:rPr lang="ja-JP" altLang="en-US" dirty="0"/>
              <a:t>デフォルト引数</a:t>
            </a:r>
            <a:endParaRPr lang="en-US" altLang="ja-JP" dirty="0"/>
          </a:p>
          <a:p>
            <a:pPr lvl="1"/>
            <a:r>
              <a:rPr lang="en-US" altLang="ja-JP" dirty="0" err="1"/>
              <a:t>hello.person</a:t>
            </a:r>
            <a:r>
              <a:rPr lang="en-US" altLang="ja-JP" dirty="0"/>
              <a:t> &lt;- function(first, last = “Doe”) {print(</a:t>
            </a:r>
            <a:r>
              <a:rPr lang="en-US" altLang="ja-JP" dirty="0" err="1"/>
              <a:t>sprintf</a:t>
            </a:r>
            <a:r>
              <a:rPr lang="en-US" altLang="ja-JP" dirty="0"/>
              <a:t>(“Hello %s %s”, first, last))} </a:t>
            </a:r>
            <a:r>
              <a:rPr lang="en-US" altLang="ja-JP" dirty="0">
                <a:solidFill>
                  <a:srgbClr val="008000"/>
                </a:solidFill>
              </a:rPr>
              <a:t>#</a:t>
            </a:r>
            <a:r>
              <a:rPr lang="ja-JP" altLang="en-US" dirty="0">
                <a:solidFill>
                  <a:srgbClr val="008000"/>
                </a:solidFill>
              </a:rPr>
              <a:t>デフォルトの</a:t>
            </a:r>
            <a:r>
              <a:rPr lang="en-US" altLang="ja-JP" dirty="0">
                <a:solidFill>
                  <a:srgbClr val="008000"/>
                </a:solidFill>
              </a:rPr>
              <a:t>last name</a:t>
            </a:r>
            <a:r>
              <a:rPr lang="ja-JP" altLang="en-US" dirty="0">
                <a:solidFill>
                  <a:srgbClr val="008000"/>
                </a:solidFill>
              </a:rPr>
              <a:t>として</a:t>
            </a:r>
            <a:r>
              <a:rPr lang="en-US" altLang="ja-JP" dirty="0">
                <a:solidFill>
                  <a:srgbClr val="008000"/>
                </a:solidFill>
              </a:rPr>
              <a:t>”Doe”</a:t>
            </a:r>
            <a:r>
              <a:rPr lang="ja-JP" altLang="en-US" dirty="0">
                <a:solidFill>
                  <a:srgbClr val="008000"/>
                </a:solidFill>
              </a:rPr>
              <a:t>を設定</a:t>
            </a:r>
            <a:endParaRPr lang="en-US" altLang="ja-JP" dirty="0">
              <a:solidFill>
                <a:srgbClr val="008000"/>
              </a:solidFill>
            </a:endParaRPr>
          </a:p>
          <a:p>
            <a:pPr lvl="1"/>
            <a:r>
              <a:rPr lang="en-US" altLang="ja-JP" dirty="0" err="1"/>
              <a:t>hello.person</a:t>
            </a:r>
            <a:r>
              <a:rPr lang="en-US" altLang="ja-JP" dirty="0"/>
              <a:t>("Jared")</a:t>
            </a:r>
          </a:p>
          <a:p>
            <a:pPr lvl="1"/>
            <a:endParaRPr lang="en-US" altLang="ja-JP" dirty="0"/>
          </a:p>
          <a:p>
            <a:r>
              <a:rPr lang="en-US" altLang="ja-JP" dirty="0"/>
              <a:t>8.2.2: </a:t>
            </a:r>
            <a:r>
              <a:rPr lang="ja-JP" altLang="en-US" dirty="0"/>
              <a:t>追加の引数</a:t>
            </a:r>
            <a:endParaRPr lang="en-US" altLang="ja-JP" dirty="0"/>
          </a:p>
          <a:p>
            <a:pPr lvl="1"/>
            <a:r>
              <a:rPr lang="en-US" altLang="ja-JP" dirty="0"/>
              <a:t> </a:t>
            </a:r>
            <a:r>
              <a:rPr lang="ja-JP" altLang="en-US" dirty="0"/>
              <a:t>関数定義において指定しておく必要のない任意の引数を関数に取らせることが可能</a:t>
            </a:r>
            <a:r>
              <a:rPr lang="en-US" altLang="ja-JP" dirty="0"/>
              <a:t> → </a:t>
            </a:r>
            <a:r>
              <a:rPr lang="ja-JP" altLang="en-US" dirty="0"/>
              <a:t>ドット・ドット・ドット引数</a:t>
            </a:r>
            <a:r>
              <a:rPr lang="en-US" altLang="ja-JP" dirty="0"/>
              <a:t>(</a:t>
            </a:r>
            <a:r>
              <a:rPr lang="mr-IN" altLang="ja-JP" dirty="0"/>
              <a:t>…</a:t>
            </a:r>
            <a:r>
              <a:rPr lang="en-US" altLang="ja-JP" dirty="0"/>
              <a:t>)</a:t>
            </a:r>
          </a:p>
          <a:p>
            <a:pPr lvl="1"/>
            <a:r>
              <a:rPr lang="en-US" altLang="ja-JP" dirty="0" err="1"/>
              <a:t>hello.person</a:t>
            </a:r>
            <a:r>
              <a:rPr lang="en-US" altLang="ja-JP" dirty="0"/>
              <a:t> &lt;- function(first, last = “Doe”, </a:t>
            </a:r>
            <a:r>
              <a:rPr lang="mr-IN" altLang="ja-JP" dirty="0">
                <a:solidFill>
                  <a:srgbClr val="3366FF"/>
                </a:solidFill>
              </a:rPr>
              <a:t>…</a:t>
            </a:r>
            <a:r>
              <a:rPr lang="en-US" altLang="ja-JP" dirty="0"/>
              <a:t>) {print(</a:t>
            </a:r>
            <a:r>
              <a:rPr lang="en-US" altLang="ja-JP" dirty="0" err="1"/>
              <a:t>sprintf</a:t>
            </a:r>
            <a:r>
              <a:rPr lang="en-US" altLang="ja-JP" dirty="0"/>
              <a:t>(“Hello %s %s”, first, last))} </a:t>
            </a:r>
            <a:endParaRPr lang="ja-JP" altLang="en-US" dirty="0"/>
          </a:p>
          <a:p>
            <a:endParaRPr kumimoji="1" lang="ja-JP" altLang="en-US" dirty="0"/>
          </a:p>
        </p:txBody>
      </p:sp>
    </p:spTree>
    <p:extLst>
      <p:ext uri="{BB962C8B-B14F-4D97-AF65-F5344CB8AC3E}">
        <p14:creationId xmlns:p14="http://schemas.microsoft.com/office/powerpoint/2010/main" val="37589632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8.3: </a:t>
            </a:r>
            <a:r>
              <a:rPr lang="ja-JP" altLang="en-US" dirty="0" smtClean="0"/>
              <a:t>値の返却</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返却機能：数値の再計算を目的として、関数うの呼び出し元に計算結果の値を戻す</a:t>
            </a:r>
            <a:endParaRPr kumimoji="1" lang="en-US" altLang="ja-JP" dirty="0" smtClean="0"/>
          </a:p>
          <a:p>
            <a:pPr marL="571500" lvl="1" indent="-342900">
              <a:buFont typeface="+mj-lt"/>
              <a:buAutoNum type="arabicPeriod"/>
            </a:pPr>
            <a:r>
              <a:rPr lang="ja-JP" altLang="en-US" dirty="0" smtClean="0"/>
              <a:t>関数の最終行値が自動的に返却される</a:t>
            </a:r>
            <a:endParaRPr lang="en-US" altLang="ja-JP" dirty="0" smtClean="0"/>
          </a:p>
          <a:p>
            <a:pPr marL="571500" lvl="1" indent="-342900">
              <a:buFont typeface="+mj-lt"/>
              <a:buAutoNum type="arabicPeriod"/>
            </a:pPr>
            <a:r>
              <a:rPr kumimoji="1" lang="en-US" altLang="ja-JP" dirty="0" smtClean="0"/>
              <a:t>Return</a:t>
            </a:r>
            <a:r>
              <a:rPr kumimoji="1" lang="ja-JP" altLang="en-US" dirty="0" smtClean="0"/>
              <a:t>コマンドを用いて、どの値が返却され、関数が終了されるべきか明示的に指定</a:t>
            </a:r>
            <a:endParaRPr lang="en-US" altLang="ja-JP" dirty="0" smtClean="0"/>
          </a:p>
          <a:p>
            <a:pPr lvl="1"/>
            <a:r>
              <a:rPr lang="en-US" altLang="ja-JP" dirty="0" smtClean="0">
                <a:solidFill>
                  <a:srgbClr val="008000"/>
                </a:solidFill>
              </a:rPr>
              <a:t>#</a:t>
            </a:r>
            <a:r>
              <a:rPr lang="ja-JP" altLang="en-US" dirty="0" smtClean="0">
                <a:solidFill>
                  <a:srgbClr val="008000"/>
                </a:solidFill>
              </a:rPr>
              <a:t>明示的な返却なしに関数を作成</a:t>
            </a:r>
            <a:endParaRPr lang="en-US" altLang="ja-JP" dirty="0" smtClean="0">
              <a:solidFill>
                <a:srgbClr val="008000"/>
              </a:solidFill>
            </a:endParaRPr>
          </a:p>
          <a:p>
            <a:pPr lvl="2"/>
            <a:r>
              <a:rPr lang="en-US" altLang="ja-JP" dirty="0" err="1" smtClean="0"/>
              <a:t>double.num</a:t>
            </a:r>
            <a:r>
              <a:rPr lang="en-US" altLang="ja-JP" dirty="0" smtClean="0"/>
              <a:t> </a:t>
            </a:r>
            <a:r>
              <a:rPr lang="en-US" altLang="ja-JP" dirty="0"/>
              <a:t>&lt;- function(x) {x*2}</a:t>
            </a:r>
          </a:p>
          <a:p>
            <a:pPr lvl="2"/>
            <a:r>
              <a:rPr lang="en-US" altLang="ja-JP" dirty="0" err="1"/>
              <a:t>double.num</a:t>
            </a:r>
            <a:r>
              <a:rPr lang="en-US" altLang="ja-JP" dirty="0"/>
              <a:t>(5</a:t>
            </a:r>
            <a:r>
              <a:rPr lang="en-US" altLang="ja-JP" dirty="0" smtClean="0"/>
              <a:t>)</a:t>
            </a:r>
          </a:p>
          <a:p>
            <a:pPr lvl="1"/>
            <a:endParaRPr lang="en-US" altLang="ja-JP" dirty="0"/>
          </a:p>
          <a:p>
            <a:pPr lvl="1"/>
            <a:r>
              <a:rPr lang="en-US" altLang="ja-JP" dirty="0" smtClean="0">
                <a:solidFill>
                  <a:srgbClr val="008000"/>
                </a:solidFill>
              </a:rPr>
              <a:t>#</a:t>
            </a:r>
            <a:r>
              <a:rPr lang="ja-JP" altLang="en-US" dirty="0" smtClean="0">
                <a:solidFill>
                  <a:srgbClr val="008000"/>
                </a:solidFill>
              </a:rPr>
              <a:t>明示的な返却をもたせて関数を作成</a:t>
            </a:r>
            <a:endParaRPr lang="en-US" altLang="ja-JP" dirty="0" smtClean="0">
              <a:solidFill>
                <a:srgbClr val="008000"/>
              </a:solidFill>
            </a:endParaRPr>
          </a:p>
          <a:p>
            <a:pPr lvl="2"/>
            <a:r>
              <a:rPr lang="en-US" altLang="ja-JP" dirty="0" err="1" smtClean="0"/>
              <a:t>double.num</a:t>
            </a:r>
            <a:r>
              <a:rPr lang="en-US" altLang="ja-JP" dirty="0" smtClean="0"/>
              <a:t> &lt;- function(x) {</a:t>
            </a:r>
            <a:r>
              <a:rPr lang="en-US" altLang="ja-JP" b="1" dirty="0" smtClean="0">
                <a:solidFill>
                  <a:srgbClr val="3366FF"/>
                </a:solidFill>
              </a:rPr>
              <a:t>return</a:t>
            </a:r>
            <a:r>
              <a:rPr lang="en-US" altLang="ja-JP" dirty="0" smtClean="0"/>
              <a:t>(x*2)}</a:t>
            </a:r>
          </a:p>
          <a:p>
            <a:pPr lvl="2"/>
            <a:r>
              <a:rPr lang="en-US" altLang="ja-JP" dirty="0" err="1"/>
              <a:t>d</a:t>
            </a:r>
            <a:r>
              <a:rPr lang="en-US" altLang="ja-JP" dirty="0" err="1" smtClean="0"/>
              <a:t>ouble.num</a:t>
            </a:r>
            <a:r>
              <a:rPr lang="en-US" altLang="ja-JP" dirty="0" smtClean="0"/>
              <a:t>(5)</a:t>
            </a:r>
            <a:endParaRPr lang="en-US" altLang="ja-JP" dirty="0"/>
          </a:p>
          <a:p>
            <a:pPr lvl="1"/>
            <a:endParaRPr kumimoji="1" lang="en-US" altLang="ja-JP" dirty="0" smtClean="0"/>
          </a:p>
        </p:txBody>
      </p:sp>
    </p:spTree>
    <p:extLst>
      <p:ext uri="{BB962C8B-B14F-4D97-AF65-F5344CB8AC3E}">
        <p14:creationId xmlns:p14="http://schemas.microsoft.com/office/powerpoint/2010/main" val="6621804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8</a:t>
            </a:r>
            <a:r>
              <a:rPr lang="ja-JP" altLang="en-US" dirty="0"/>
              <a:t>章</a:t>
            </a:r>
            <a:r>
              <a:rPr lang="en-US" altLang="ja-JP" dirty="0"/>
              <a:t>: </a:t>
            </a:r>
            <a:r>
              <a:rPr lang="ja-JP" altLang="en-US" dirty="0"/>
              <a:t>関数の引数</a:t>
            </a:r>
            <a:r>
              <a:rPr lang="en-US" altLang="ja-JP" dirty="0"/>
              <a:t/>
            </a:r>
            <a:br>
              <a:rPr lang="en-US" altLang="ja-JP" dirty="0"/>
            </a:br>
            <a:r>
              <a:rPr lang="en-US" altLang="ja-JP" dirty="0" smtClean="0"/>
              <a:t>8.4: </a:t>
            </a:r>
            <a:r>
              <a:rPr lang="en-US" altLang="ja-JP" dirty="0" err="1" smtClean="0"/>
              <a:t>do.call</a:t>
            </a:r>
            <a:endParaRPr kumimoji="1" lang="ja-JP" altLang="en-US" dirty="0"/>
          </a:p>
        </p:txBody>
      </p:sp>
      <p:sp>
        <p:nvSpPr>
          <p:cNvPr id="3" name="コンテンツ プレースホルダー 2"/>
          <p:cNvSpPr>
            <a:spLocks noGrp="1"/>
          </p:cNvSpPr>
          <p:nvPr>
            <p:ph idx="1"/>
          </p:nvPr>
        </p:nvSpPr>
        <p:spPr/>
        <p:txBody>
          <a:bodyPr/>
          <a:lstStyle/>
          <a:p>
            <a:r>
              <a:rPr lang="en-US" altLang="ja-JP" dirty="0" err="1"/>
              <a:t>d</a:t>
            </a:r>
            <a:r>
              <a:rPr kumimoji="1" lang="en-US" altLang="ja-JP" dirty="0" err="1" smtClean="0"/>
              <a:t>o.call</a:t>
            </a:r>
            <a:r>
              <a:rPr kumimoji="1" lang="ja-JP" altLang="en-US" dirty="0" smtClean="0"/>
              <a:t>関数</a:t>
            </a:r>
            <a:r>
              <a:rPr lang="ja-JP" altLang="en-US" dirty="0" smtClean="0"/>
              <a:t>：オブジェクト又は文字列として、関数の名前を指定</a:t>
            </a:r>
            <a:endParaRPr lang="en-US" altLang="ja-JP" dirty="0" smtClean="0"/>
          </a:p>
          <a:p>
            <a:pPr lvl="1"/>
            <a:r>
              <a:rPr lang="en-US" altLang="ja-JP" dirty="0" err="1"/>
              <a:t>do.call</a:t>
            </a:r>
            <a:r>
              <a:rPr lang="en-US" altLang="ja-JP" dirty="0"/>
              <a:t> ("</a:t>
            </a:r>
            <a:r>
              <a:rPr lang="en-US" altLang="ja-JP" dirty="0" err="1"/>
              <a:t>hello.person</a:t>
            </a:r>
            <a:r>
              <a:rPr lang="en-US" altLang="ja-JP" dirty="0"/>
              <a:t>", </a:t>
            </a:r>
            <a:r>
              <a:rPr lang="en-US" altLang="ja-JP" dirty="0" err="1"/>
              <a:t>args</a:t>
            </a:r>
            <a:r>
              <a:rPr lang="en-US" altLang="ja-JP" dirty="0"/>
              <a:t> = list(first="Jared", last="Lander")</a:t>
            </a:r>
            <a:r>
              <a:rPr lang="en-US" altLang="ja-JP" dirty="0" smtClean="0"/>
              <a:t>)</a:t>
            </a:r>
          </a:p>
          <a:p>
            <a:pPr lvl="1"/>
            <a:r>
              <a:rPr kumimoji="1" lang="en-US" altLang="ja-JP" dirty="0" smtClean="0"/>
              <a:t>[1] “Hello Jared Lander”</a:t>
            </a:r>
            <a:endParaRPr kumimoji="1" lang="ja-JP" altLang="en-US" dirty="0"/>
          </a:p>
        </p:txBody>
      </p:sp>
    </p:spTree>
    <p:extLst>
      <p:ext uri="{BB962C8B-B14F-4D97-AF65-F5344CB8AC3E}">
        <p14:creationId xmlns:p14="http://schemas.microsoft.com/office/powerpoint/2010/main" val="97042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a:t>
            </a:r>
            <a:r>
              <a:rPr lang="ja-JP" altLang="en-US" dirty="0" smtClean="0"/>
              <a:t>章：高度なデータ構造</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en-US" altLang="ja-JP" dirty="0" smtClean="0"/>
              <a:t>5.1: </a:t>
            </a:r>
            <a:r>
              <a:rPr kumimoji="1" lang="ja-JP" altLang="en-US" dirty="0" smtClean="0"/>
              <a:t>データフレーム</a:t>
            </a:r>
            <a:r>
              <a:rPr kumimoji="1" lang="en-US" altLang="ja-JP" dirty="0" smtClean="0"/>
              <a:t> (</a:t>
            </a:r>
            <a:r>
              <a:rPr lang="en-US" altLang="ja-JP" dirty="0" err="1"/>
              <a:t>data.frame</a:t>
            </a:r>
            <a:r>
              <a:rPr kumimoji="1" lang="en-US" altLang="ja-JP" dirty="0" smtClean="0"/>
              <a:t>)</a:t>
            </a:r>
          </a:p>
          <a:p>
            <a:pPr lvl="1"/>
            <a:r>
              <a:rPr lang="en-US" altLang="ja-JP" dirty="0" err="1" smtClean="0"/>
              <a:t>Data.frame</a:t>
            </a:r>
            <a:r>
              <a:rPr lang="ja-JP" altLang="en-US" dirty="0" smtClean="0"/>
              <a:t>は、行と列を持ち、各行</a:t>
            </a:r>
            <a:r>
              <a:rPr lang="en-US" altLang="ja-JP" dirty="0" smtClean="0"/>
              <a:t>=</a:t>
            </a:r>
            <a:r>
              <a:rPr lang="ja-JP" altLang="en-US" dirty="0" smtClean="0"/>
              <a:t>観測値、各列は変数に対応</a:t>
            </a:r>
            <a:endParaRPr lang="en-US" altLang="ja-JP" dirty="0" smtClean="0"/>
          </a:p>
          <a:p>
            <a:pPr lvl="1"/>
            <a:r>
              <a:rPr kumimoji="1" lang="en-US" altLang="ja-JP" dirty="0" err="1" smtClean="0"/>
              <a:t>Data.frame</a:t>
            </a:r>
            <a:r>
              <a:rPr kumimoji="1" lang="ja-JP" altLang="en-US" dirty="0" smtClean="0"/>
              <a:t>関数を用いて、基本的な</a:t>
            </a:r>
            <a:r>
              <a:rPr kumimoji="1" lang="en-US" altLang="ja-JP" dirty="0" err="1" smtClean="0"/>
              <a:t>data.frame</a:t>
            </a:r>
            <a:r>
              <a:rPr kumimoji="1" lang="ja-JP" altLang="en-US" dirty="0" smtClean="0"/>
              <a:t>の作成が可能</a:t>
            </a:r>
            <a:endParaRPr kumimoji="1" lang="en-US" altLang="ja-JP" dirty="0" smtClean="0"/>
          </a:p>
        </p:txBody>
      </p:sp>
      <p:sp>
        <p:nvSpPr>
          <p:cNvPr id="4" name="正方形/長方形 3"/>
          <p:cNvSpPr/>
          <p:nvPr/>
        </p:nvSpPr>
        <p:spPr>
          <a:xfrm>
            <a:off x="827088" y="2431355"/>
            <a:ext cx="7859712" cy="244068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x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&lt;- 10:1</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y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&lt;- 4:5</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q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c(“Hokey”, “Football”, “Baseball”, “Curling”, “Rugby”, “Lacrosse”,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Bascketball</a:t>
            </a:r>
            <a:r>
              <a:rPr kumimoji="1" lang="en-US" altLang="ja-JP" sz="1200" dirty="0">
                <a:solidFill>
                  <a:schemeClr val="bg1"/>
                </a:solidFill>
                <a:latin typeface="EYInterstate Light" panose="02000506000000020004" pitchFamily="2" charset="0"/>
                <a:ea typeface="ＭＳ Ｐゴシック" panose="020B0600070205080204" pitchFamily="50" charset="-128"/>
              </a:rPr>
              <a:t>”, “Tennis”, “Cricket”, “Soccer”)</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x,y,q</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2C973E"/>
                </a:solidFill>
                <a:latin typeface="EYInterstate Light" panose="02000506000000020004" pitchFamily="2" charset="0"/>
                <a:ea typeface="ＭＳ Ｐゴシック" panose="020B0600070205080204" pitchFamily="50" charset="-128"/>
              </a:rPr>
              <a:t>#</a:t>
            </a:r>
            <a:r>
              <a:rPr kumimoji="1" lang="ja-JP" altLang="en-US" sz="1200" dirty="0">
                <a:solidFill>
                  <a:srgbClr val="2C973E"/>
                </a:solidFill>
                <a:latin typeface="EYInterstate Light" panose="02000506000000020004" pitchFamily="2" charset="0"/>
                <a:ea typeface="ＭＳ Ｐゴシック" panose="020B0600070205080204" pitchFamily="50" charset="-128"/>
              </a:rPr>
              <a:t>各変数の名称を定義</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200" dirty="0">
                <a:solidFill>
                  <a:schemeClr val="bg1"/>
                </a:solidFill>
                <a:latin typeface="EYInterstate Light" panose="02000506000000020004" pitchFamily="2" charset="0"/>
                <a:ea typeface="ＭＳ Ｐゴシック" panose="020B0600070205080204" pitchFamily="50" charset="-128"/>
              </a:rPr>
              <a:t>(First = x, Second = y, Sport = q)</a:t>
            </a:r>
          </a:p>
          <a:p>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行のカウント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nrow</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列のカウント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ncol</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行列のカウント</a:t>
            </a:r>
            <a:r>
              <a:rPr kumimoji="1" lang="en-US" altLang="ja-JP" sz="1200" dirty="0">
                <a:solidFill>
                  <a:schemeClr val="bg1"/>
                </a:solidFill>
                <a:latin typeface="EYInterstate Light" panose="02000506000000020004" pitchFamily="2" charset="0"/>
                <a:ea typeface="ＭＳ Ｐゴシック" panose="020B0600070205080204" pitchFamily="50" charset="-128"/>
              </a:rPr>
              <a:t>: Dim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theDF</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p:txBody>
      </p:sp>
    </p:spTree>
    <p:extLst>
      <p:ext uri="{BB962C8B-B14F-4D97-AF65-F5344CB8AC3E}">
        <p14:creationId xmlns:p14="http://schemas.microsoft.com/office/powerpoint/2010/main" val="41794401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3600" dirty="0" smtClean="0"/>
              <a:t>第</a:t>
            </a:r>
            <a:r>
              <a:rPr lang="en-US" altLang="ja-JP" sz="3600" dirty="0"/>
              <a:t>9</a:t>
            </a:r>
            <a:r>
              <a:rPr kumimoji="1" lang="ja-JP" altLang="en-US" sz="3600" dirty="0" smtClean="0"/>
              <a:t>章</a:t>
            </a:r>
            <a:r>
              <a:rPr kumimoji="1" lang="en-US" altLang="ja-JP" sz="3600" dirty="0" smtClean="0"/>
              <a:t>: </a:t>
            </a:r>
            <a:r>
              <a:rPr kumimoji="1" lang="ja-JP" altLang="en-US" sz="3600" dirty="0" smtClean="0"/>
              <a:t>コントロール文</a:t>
            </a:r>
            <a:endParaRPr kumimoji="1" lang="ja-JP" altLang="en-US" sz="3600" dirty="0"/>
          </a:p>
        </p:txBody>
      </p:sp>
    </p:spTree>
    <p:extLst>
      <p:ext uri="{BB962C8B-B14F-4D97-AF65-F5344CB8AC3E}">
        <p14:creationId xmlns:p14="http://schemas.microsoft.com/office/powerpoint/2010/main" val="2330232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IF</a:t>
            </a:r>
            <a:r>
              <a:rPr lang="ja-JP" altLang="en-US" dirty="0" smtClean="0"/>
              <a:t>関数の使用</a:t>
            </a:r>
            <a:r>
              <a:rPr lang="en-US" altLang="ja-JP" dirty="0" smtClean="0"/>
              <a:t> - </a:t>
            </a:r>
            <a:r>
              <a:rPr lang="en-US" altLang="ja-JP" dirty="0" err="1" smtClean="0"/>
              <a:t>as.numeric</a:t>
            </a:r>
            <a:r>
              <a:rPr lang="en-US" altLang="ja-JP" dirty="0" smtClean="0"/>
              <a:t>()</a:t>
            </a:r>
          </a:p>
          <a:p>
            <a:pPr lvl="1"/>
            <a:r>
              <a:rPr lang="en-US" altLang="ja-JP" dirty="0" smtClean="0"/>
              <a:t>#</a:t>
            </a:r>
            <a:r>
              <a:rPr lang="ja-JP" altLang="en-US" dirty="0" smtClean="0"/>
              <a:t>テスト</a:t>
            </a:r>
            <a:r>
              <a:rPr lang="ja-JP" altLang="en-US" dirty="0"/>
              <a:t>のアクションを制御する</a:t>
            </a:r>
            <a:r>
              <a:rPr lang="en-US" altLang="ja-JP" dirty="0"/>
              <a:t>if</a:t>
            </a:r>
            <a:r>
              <a:rPr lang="ja-JP" altLang="en-US" dirty="0"/>
              <a:t>文の内側で使用</a:t>
            </a:r>
            <a:r>
              <a:rPr lang="ja-JP" altLang="en-US" dirty="0" smtClean="0"/>
              <a:t>す</a:t>
            </a:r>
            <a:r>
              <a:rPr lang="en-US" altLang="en-US" dirty="0" smtClean="0"/>
              <a:t>る</a:t>
            </a:r>
            <a:endParaRPr lang="en-US" altLang="ja-JP" dirty="0"/>
          </a:p>
          <a:p>
            <a:pPr lvl="1"/>
            <a:r>
              <a:rPr lang="en-US" altLang="ja-JP" dirty="0" err="1" smtClean="0"/>
              <a:t>toCheck</a:t>
            </a:r>
            <a:r>
              <a:rPr lang="en-US" altLang="ja-JP" dirty="0" smtClean="0"/>
              <a:t> </a:t>
            </a:r>
            <a:r>
              <a:rPr lang="en-US" altLang="ja-JP" dirty="0"/>
              <a:t>&lt;- </a:t>
            </a:r>
            <a:r>
              <a:rPr lang="en-US" altLang="ja-JP" dirty="0" smtClean="0"/>
              <a:t>1 </a:t>
            </a:r>
            <a:r>
              <a:rPr lang="en-US" altLang="ja-JP" dirty="0"/>
              <a:t>#</a:t>
            </a:r>
            <a:r>
              <a:rPr lang="ja-JP" altLang="en-US" dirty="0"/>
              <a:t>変数を</a:t>
            </a:r>
            <a:r>
              <a:rPr lang="en-US" altLang="ja-JP" dirty="0"/>
              <a:t>1</a:t>
            </a:r>
            <a:r>
              <a:rPr lang="ja-JP" altLang="en-US" dirty="0"/>
              <a:t>と設定</a:t>
            </a:r>
            <a:r>
              <a:rPr lang="ja-JP" altLang="en-US" dirty="0" smtClean="0"/>
              <a:t>する</a:t>
            </a:r>
            <a:endParaRPr lang="en-US" altLang="ja-JP" dirty="0"/>
          </a:p>
          <a:p>
            <a:pPr lvl="1"/>
            <a:r>
              <a:rPr lang="en-US" altLang="ja-JP" dirty="0" smtClean="0"/>
              <a:t>if</a:t>
            </a:r>
            <a:r>
              <a:rPr lang="en-US" altLang="ja-JP" dirty="0"/>
              <a:t>(</a:t>
            </a:r>
            <a:r>
              <a:rPr lang="en-US" altLang="ja-JP" dirty="0" err="1"/>
              <a:t>toCheck</a:t>
            </a:r>
            <a:r>
              <a:rPr lang="en-US" altLang="ja-JP" dirty="0"/>
              <a:t>==0)</a:t>
            </a:r>
          </a:p>
          <a:p>
            <a:pPr lvl="1"/>
            <a:r>
              <a:rPr lang="en-US" altLang="ja-JP" dirty="0"/>
              <a:t>{print("hello")</a:t>
            </a:r>
            <a:r>
              <a:rPr lang="en-US" altLang="ja-JP" dirty="0" smtClean="0"/>
              <a:t>} </a:t>
            </a:r>
            <a:r>
              <a:rPr lang="en-US" altLang="ja-JP" dirty="0"/>
              <a:t>#</a:t>
            </a:r>
            <a:r>
              <a:rPr lang="ja-JP" altLang="en-US" dirty="0"/>
              <a:t>もし</a:t>
            </a:r>
            <a:r>
              <a:rPr lang="en-US" altLang="ja-JP" dirty="0" err="1"/>
              <a:t>toCheck</a:t>
            </a:r>
            <a:r>
              <a:rPr lang="ja-JP" altLang="en-US" dirty="0"/>
              <a:t>が</a:t>
            </a:r>
            <a:r>
              <a:rPr lang="en-US" altLang="ja-JP" dirty="0"/>
              <a:t>1</a:t>
            </a:r>
            <a:r>
              <a:rPr lang="ja-JP" altLang="en-US" dirty="0"/>
              <a:t>であれば、</a:t>
            </a:r>
            <a:r>
              <a:rPr lang="en-US" altLang="ja-JP" dirty="0"/>
              <a:t>hello</a:t>
            </a:r>
            <a:r>
              <a:rPr lang="ja-JP" altLang="en-US" dirty="0"/>
              <a:t>と</a:t>
            </a:r>
            <a:r>
              <a:rPr lang="ja-JP" altLang="en-US" dirty="0" smtClean="0"/>
              <a:t>表示</a:t>
            </a:r>
            <a:endParaRPr lang="en-US" altLang="ja-JP" dirty="0" smtClean="0"/>
          </a:p>
          <a:p>
            <a:pPr lvl="1"/>
            <a:endParaRPr lang="en-US" altLang="ja-JP" dirty="0" smtClean="0"/>
          </a:p>
          <a:p>
            <a:r>
              <a:rPr lang="ja-JP" altLang="en-US" dirty="0" smtClean="0"/>
              <a:t>関数を定義</a:t>
            </a:r>
            <a:endParaRPr lang="en-US" altLang="ja-JP" dirty="0" smtClean="0"/>
          </a:p>
          <a:p>
            <a:pPr lvl="1"/>
            <a:r>
              <a:rPr lang="en-US" altLang="ja-JP" dirty="0" err="1"/>
              <a:t>Check.bool</a:t>
            </a:r>
            <a:r>
              <a:rPr lang="en-US" altLang="ja-JP" dirty="0"/>
              <a:t> &lt;- function(x) </a:t>
            </a:r>
          </a:p>
          <a:p>
            <a:pPr lvl="1"/>
            <a:r>
              <a:rPr lang="en-US" altLang="ja-JP" dirty="0"/>
              <a:t>{+if (x == 1){print("hello")} else</a:t>
            </a:r>
          </a:p>
          <a:p>
            <a:pPr lvl="1"/>
            <a:r>
              <a:rPr lang="en-US" altLang="ja-JP" dirty="0"/>
              <a:t>{print("goodbye")}</a:t>
            </a:r>
            <a:r>
              <a:rPr lang="en-US" altLang="ja-JP" dirty="0" smtClean="0"/>
              <a:t>}</a:t>
            </a:r>
          </a:p>
          <a:p>
            <a:pPr lvl="1"/>
            <a:r>
              <a:rPr lang="en-US" altLang="ja-JP" dirty="0" err="1"/>
              <a:t>Check.bool</a:t>
            </a:r>
            <a:r>
              <a:rPr lang="en-US" altLang="ja-JP" dirty="0"/>
              <a:t>(1)</a:t>
            </a:r>
          </a:p>
          <a:p>
            <a:pPr lvl="1"/>
            <a:endParaRPr lang="en-US" altLang="ja-JP" dirty="0"/>
          </a:p>
          <a:p>
            <a:pPr lvl="1"/>
            <a:endParaRPr lang="ja-JP" altLang="en-US" dirty="0"/>
          </a:p>
          <a:p>
            <a:pPr lvl="1"/>
            <a:endParaRPr kumimoji="1" lang="ja-JP" altLang="en-US" dirty="0"/>
          </a:p>
        </p:txBody>
      </p:sp>
    </p:spTree>
    <p:extLst>
      <p:ext uri="{BB962C8B-B14F-4D97-AF65-F5344CB8AC3E}">
        <p14:creationId xmlns:p14="http://schemas.microsoft.com/office/powerpoint/2010/main" val="848867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9.1: if</a:t>
            </a:r>
            <a:r>
              <a:rPr lang="ja-JP" altLang="en-US" dirty="0" smtClean="0"/>
              <a:t>と</a:t>
            </a:r>
            <a:r>
              <a:rPr lang="en-US" altLang="ja-JP" dirty="0" smtClean="0"/>
              <a:t>else / 9.2: Switch</a:t>
            </a:r>
            <a:endParaRPr kumimoji="1" lang="ja-JP" altLang="en-US" dirty="0"/>
          </a:p>
        </p:txBody>
      </p:sp>
      <p:sp>
        <p:nvSpPr>
          <p:cNvPr id="4" name="コンテンツ プレースホルダー 3"/>
          <p:cNvSpPr>
            <a:spLocks noGrp="1"/>
          </p:cNvSpPr>
          <p:nvPr>
            <p:ph idx="1"/>
          </p:nvPr>
        </p:nvSpPr>
        <p:spPr/>
        <p:txBody>
          <a:bodyPr/>
          <a:lstStyle/>
          <a:p>
            <a:r>
              <a:rPr lang="en-US" altLang="ja-JP" dirty="0"/>
              <a:t>If</a:t>
            </a:r>
            <a:r>
              <a:rPr lang="ja-JP" altLang="en-US" dirty="0"/>
              <a:t>と</a:t>
            </a:r>
            <a:r>
              <a:rPr lang="en-US" altLang="ja-JP" dirty="0"/>
              <a:t>else if</a:t>
            </a:r>
            <a:r>
              <a:rPr lang="ja-JP" altLang="en-US" dirty="0"/>
              <a:t>の構図</a:t>
            </a:r>
            <a:endParaRPr lang="en-US" altLang="ja-JP" dirty="0"/>
          </a:p>
          <a:p>
            <a:pPr lvl="1"/>
            <a:r>
              <a:rPr lang="en-US" altLang="ja-JP" dirty="0" err="1"/>
              <a:t>Check.bool</a:t>
            </a:r>
            <a:r>
              <a:rPr lang="en-US" altLang="ja-JP" dirty="0"/>
              <a:t> &lt;- function(x) </a:t>
            </a:r>
          </a:p>
          <a:p>
            <a:pPr lvl="1"/>
            <a:r>
              <a:rPr lang="en-US" altLang="ja-JP" dirty="0"/>
              <a:t>  {+if (x == 1){print("hello")} else if (x == 0) {print("goodbye")}</a:t>
            </a:r>
          </a:p>
          <a:p>
            <a:pPr lvl="1"/>
            <a:r>
              <a:rPr lang="en-US" altLang="ja-JP" dirty="0"/>
              <a:t>  else {print("confused")}}</a:t>
            </a:r>
          </a:p>
          <a:p>
            <a:pPr lvl="1"/>
            <a:endParaRPr lang="en-US" altLang="ja-JP" dirty="0"/>
          </a:p>
          <a:p>
            <a:r>
              <a:rPr lang="en-US" altLang="ja-JP" dirty="0"/>
              <a:t>Switch</a:t>
            </a:r>
          </a:p>
          <a:p>
            <a:pPr lvl="1"/>
            <a:r>
              <a:rPr lang="ja-JP" altLang="en-US" dirty="0"/>
              <a:t>選択肢が複数ある場合、</a:t>
            </a:r>
            <a:r>
              <a:rPr lang="en-US" altLang="ja-JP" dirty="0"/>
              <a:t>else if</a:t>
            </a:r>
            <a:r>
              <a:rPr lang="ja-JP" altLang="en-US" dirty="0"/>
              <a:t>を繰り</a:t>
            </a:r>
            <a:r>
              <a:rPr lang="ja-JP" altLang="en-US" dirty="0" err="1"/>
              <a:t>５し</a:t>
            </a:r>
            <a:r>
              <a:rPr lang="ja-JP" altLang="en-US" dirty="0"/>
              <a:t>記述することは非効率的のため、</a:t>
            </a:r>
            <a:r>
              <a:rPr lang="en-US" altLang="ja-JP" dirty="0"/>
              <a:t>switch</a:t>
            </a:r>
            <a:r>
              <a:rPr lang="ja-JP" altLang="en-US" dirty="0"/>
              <a:t>を用いる</a:t>
            </a:r>
            <a:endParaRPr lang="en-US" altLang="ja-JP" dirty="0"/>
          </a:p>
          <a:p>
            <a:pPr lvl="2"/>
            <a:r>
              <a:rPr lang="en-US" altLang="ja-JP" dirty="0"/>
              <a:t>switch</a:t>
            </a:r>
            <a:r>
              <a:rPr lang="ja-JP" altLang="en-US" dirty="0"/>
              <a:t>において第一引数としててテストしたい値をとる</a:t>
            </a:r>
            <a:endParaRPr lang="en-US" altLang="ja-JP" dirty="0"/>
          </a:p>
          <a:p>
            <a:pPr lvl="2"/>
            <a:r>
              <a:rPr lang="ja-JP" altLang="en-US" dirty="0"/>
              <a:t>続く引数が選択肢としてのある特定の値とその選択肢であった場合の結果となる。最後の引数は、選択肢内に一致するものがなかった場合のデフォルト値となる</a:t>
            </a:r>
            <a:endParaRPr lang="en-US" altLang="ja-JP" dirty="0"/>
          </a:p>
          <a:p>
            <a:pPr lvl="3"/>
            <a:r>
              <a:rPr lang="en-US" altLang="ja-JP" dirty="0" err="1"/>
              <a:t>use.switch</a:t>
            </a:r>
            <a:r>
              <a:rPr lang="en-US" altLang="ja-JP" dirty="0"/>
              <a:t> &lt;- function(x){switch(</a:t>
            </a:r>
            <a:r>
              <a:rPr lang="en-US" altLang="ja-JP" dirty="0" err="1"/>
              <a:t>x,"a</a:t>
            </a:r>
            <a:r>
              <a:rPr lang="en-US" altLang="ja-JP" dirty="0"/>
              <a:t>"="</a:t>
            </a:r>
            <a:r>
              <a:rPr lang="en-US" altLang="ja-JP" dirty="0" err="1"/>
              <a:t>first","b</a:t>
            </a:r>
            <a:r>
              <a:rPr lang="en-US" altLang="ja-JP" dirty="0"/>
              <a:t>"="</a:t>
            </a:r>
            <a:r>
              <a:rPr lang="en-US" altLang="ja-JP" dirty="0" err="1"/>
              <a:t>second","others</a:t>
            </a:r>
            <a:r>
              <a:rPr lang="en-US" altLang="ja-JP" dirty="0"/>
              <a:t>")}</a:t>
            </a:r>
          </a:p>
          <a:p>
            <a:pPr lvl="3"/>
            <a:r>
              <a:rPr lang="en-US" altLang="ja-JP" dirty="0" err="1"/>
              <a:t>use.switch</a:t>
            </a:r>
            <a:r>
              <a:rPr lang="en-US" altLang="ja-JP" dirty="0"/>
              <a:t>("a") </a:t>
            </a:r>
          </a:p>
          <a:p>
            <a:pPr lvl="3"/>
            <a:r>
              <a:rPr lang="en-US" altLang="ja-JP" dirty="0"/>
              <a:t>[1] “first”</a:t>
            </a:r>
          </a:p>
          <a:p>
            <a:pPr lvl="2"/>
            <a:endParaRPr lang="en-US" altLang="ja-JP" dirty="0"/>
          </a:p>
          <a:p>
            <a:pPr lvl="2"/>
            <a:endParaRPr lang="ja-JP" altLang="en-US" dirty="0"/>
          </a:p>
          <a:p>
            <a:pPr lvl="1"/>
            <a:endParaRPr lang="ja-JP" altLang="en-US" dirty="0"/>
          </a:p>
          <a:p>
            <a:endParaRPr kumimoji="1" lang="ja-JP" altLang="en-US" dirty="0"/>
          </a:p>
        </p:txBody>
      </p:sp>
    </p:spTree>
    <p:extLst>
      <p:ext uri="{BB962C8B-B14F-4D97-AF65-F5344CB8AC3E}">
        <p14:creationId xmlns:p14="http://schemas.microsoft.com/office/powerpoint/2010/main" val="3660029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9</a:t>
            </a:r>
            <a:r>
              <a:rPr kumimoji="1" lang="ja-JP" altLang="en-US" dirty="0" smtClean="0"/>
              <a:t>章</a:t>
            </a:r>
            <a:r>
              <a:rPr kumimoji="1" lang="en-US" altLang="ja-JP" dirty="0" smtClean="0"/>
              <a:t>: </a:t>
            </a:r>
            <a:r>
              <a:rPr kumimoji="1" lang="ja-JP" altLang="en-US" dirty="0" smtClean="0"/>
              <a:t>コントロール文</a:t>
            </a:r>
            <a:r>
              <a:rPr kumimoji="1" lang="en-US" altLang="ja-JP" dirty="0" smtClean="0"/>
              <a:t/>
            </a:r>
            <a:br>
              <a:rPr kumimoji="1" lang="en-US" altLang="ja-JP" dirty="0" smtClean="0"/>
            </a:br>
            <a:r>
              <a:rPr lang="en-US" altLang="ja-JP" dirty="0" smtClean="0"/>
              <a:t>9.3: </a:t>
            </a:r>
            <a:r>
              <a:rPr lang="en-US" altLang="ja-JP" dirty="0" err="1" smtClean="0"/>
              <a:t>ifelse</a:t>
            </a:r>
            <a:r>
              <a:rPr lang="en-US" altLang="ja-JP" dirty="0" smtClean="0"/>
              <a:t> </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Ifelse</a:t>
            </a:r>
            <a:r>
              <a:rPr lang="ja-JP" altLang="en-US" dirty="0"/>
              <a:t>関数：</a:t>
            </a:r>
            <a:r>
              <a:rPr lang="en-US" altLang="ja-JP" dirty="0"/>
              <a:t>Excel</a:t>
            </a:r>
            <a:r>
              <a:rPr lang="ja-JP" altLang="en-US" dirty="0"/>
              <a:t>の</a:t>
            </a:r>
            <a:r>
              <a:rPr lang="en-US" altLang="ja-JP" dirty="0"/>
              <a:t>if</a:t>
            </a:r>
            <a:r>
              <a:rPr lang="ja-JP" altLang="en-US" dirty="0"/>
              <a:t>関数に実態が近い</a:t>
            </a:r>
            <a:endParaRPr lang="en-US" altLang="ja-JP" dirty="0"/>
          </a:p>
          <a:p>
            <a:pPr lvl="1"/>
            <a:r>
              <a:rPr lang="ja-JP" altLang="en-US" dirty="0"/>
              <a:t>第</a:t>
            </a:r>
            <a:r>
              <a:rPr lang="en-US" altLang="ja-JP" dirty="0"/>
              <a:t>1</a:t>
            </a:r>
            <a:r>
              <a:rPr lang="ja-JP" altLang="en-US" dirty="0"/>
              <a:t>引数は、テストされる条件、第</a:t>
            </a:r>
            <a:r>
              <a:rPr lang="en-US" altLang="ja-JP" dirty="0"/>
              <a:t>2</a:t>
            </a:r>
            <a:r>
              <a:rPr lang="ja-JP" altLang="en-US" dirty="0"/>
              <a:t>引数がテスト結果が</a:t>
            </a:r>
            <a:r>
              <a:rPr lang="en-US" altLang="ja-JP" dirty="0"/>
              <a:t>TRUE</a:t>
            </a:r>
            <a:r>
              <a:rPr lang="ja-JP" altLang="en-US" dirty="0" err="1"/>
              <a:t>だった</a:t>
            </a:r>
            <a:r>
              <a:rPr lang="ja-JP" altLang="en-US" dirty="0"/>
              <a:t>場合の返り値、第３引数がテスト結果が</a:t>
            </a:r>
            <a:r>
              <a:rPr lang="en-US" altLang="ja-JP" dirty="0"/>
              <a:t>FALSE</a:t>
            </a:r>
            <a:r>
              <a:rPr lang="ja-JP" altLang="en-US" dirty="0" err="1"/>
              <a:t>だった</a:t>
            </a:r>
            <a:r>
              <a:rPr lang="ja-JP" altLang="en-US" dirty="0"/>
              <a:t>場合の返り値</a:t>
            </a:r>
            <a:endParaRPr lang="en-US" altLang="ja-JP" dirty="0"/>
          </a:p>
          <a:p>
            <a:pPr lvl="1"/>
            <a:r>
              <a:rPr lang="ja-JP" altLang="en-US" b="1" u="sng" dirty="0"/>
              <a:t>ベクトル化された引数でも動作が可能</a:t>
            </a:r>
            <a:endParaRPr lang="en-US" altLang="ja-JP" b="1" u="sng" dirty="0"/>
          </a:p>
          <a:p>
            <a:pPr lvl="2"/>
            <a:r>
              <a:rPr lang="en-US" altLang="ja-JP" dirty="0"/>
              <a:t>#1==1</a:t>
            </a:r>
            <a:r>
              <a:rPr lang="ja-JP" altLang="en-US" dirty="0"/>
              <a:t>かどうかを確認</a:t>
            </a:r>
            <a:endParaRPr lang="en-US" altLang="ja-JP" dirty="0"/>
          </a:p>
          <a:p>
            <a:pPr lvl="2"/>
            <a:r>
              <a:rPr lang="mr-IN" altLang="ja-JP" dirty="0"/>
              <a:t>ifelse(1==1, "Yes","No")</a:t>
            </a:r>
            <a:endParaRPr lang="en-US" altLang="ja-JP" dirty="0"/>
          </a:p>
          <a:p>
            <a:pPr lvl="2"/>
            <a:r>
              <a:rPr lang="en-US" altLang="ja-JP" dirty="0"/>
              <a:t>[1] “Yes”</a:t>
            </a:r>
          </a:p>
          <a:p>
            <a:pPr lvl="3"/>
            <a:endParaRPr lang="en-US" altLang="ja-JP" dirty="0"/>
          </a:p>
          <a:p>
            <a:pPr lvl="1"/>
            <a:r>
              <a:rPr lang="ja-JP" altLang="en-US" dirty="0"/>
              <a:t>テストに使用した要素にアクセスも可能</a:t>
            </a:r>
            <a:endParaRPr lang="en-US" altLang="ja-JP" dirty="0"/>
          </a:p>
          <a:p>
            <a:pPr lvl="2"/>
            <a:r>
              <a:rPr lang="mr-IN" altLang="ja-JP" dirty="0"/>
              <a:t>&gt; ifelse(toTest==1, toTest*3,toTest)</a:t>
            </a:r>
          </a:p>
          <a:p>
            <a:pPr lvl="2"/>
            <a:r>
              <a:rPr lang="mr-IN" altLang="ja-JP" dirty="0"/>
              <a:t>[1] 3 3 0 3 0 3</a:t>
            </a:r>
          </a:p>
          <a:p>
            <a:pPr lvl="2"/>
            <a:r>
              <a:rPr lang="mr-IN" altLang="ja-JP" dirty="0"/>
              <a:t>&gt; ifelse(toTest==1, toTest*3,"ZERO")</a:t>
            </a:r>
          </a:p>
          <a:p>
            <a:pPr lvl="2"/>
            <a:r>
              <a:rPr lang="mr-IN" altLang="ja-JP" dirty="0"/>
              <a:t>[1] "3"    "3"    "ZERO" "3"    "ZERO" "3"   </a:t>
            </a:r>
          </a:p>
          <a:p>
            <a:pPr lvl="2"/>
            <a:r>
              <a:rPr lang="mr-IN" altLang="ja-JP" dirty="0"/>
              <a:t>&gt; </a:t>
            </a:r>
            <a:endParaRPr lang="en-US" altLang="ja-JP" dirty="0"/>
          </a:p>
          <a:p>
            <a:pPr lvl="3"/>
            <a:endParaRPr lang="en-US" altLang="ja-JP" dirty="0"/>
          </a:p>
          <a:p>
            <a:pPr lvl="2"/>
            <a:endParaRPr lang="mr-IN" altLang="ja-JP" dirty="0"/>
          </a:p>
          <a:p>
            <a:pPr lvl="3"/>
            <a:endParaRPr lang="en-US" altLang="ja-JP" dirty="0"/>
          </a:p>
          <a:p>
            <a:pPr lvl="3"/>
            <a:endParaRPr lang="en-US" altLang="ja-JP" dirty="0"/>
          </a:p>
          <a:p>
            <a:pPr lvl="2"/>
            <a:endParaRPr lang="ja-JP" altLang="en-US" dirty="0"/>
          </a:p>
          <a:p>
            <a:pPr lvl="1"/>
            <a:endParaRPr lang="ja-JP" altLang="en-US" dirty="0"/>
          </a:p>
          <a:p>
            <a:endParaRPr kumimoji="1" lang="ja-JP" altLang="en-US" dirty="0"/>
          </a:p>
        </p:txBody>
      </p:sp>
    </p:spTree>
    <p:extLst>
      <p:ext uri="{BB962C8B-B14F-4D97-AF65-F5344CB8AC3E}">
        <p14:creationId xmlns:p14="http://schemas.microsoft.com/office/powerpoint/2010/main" val="4060450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10.1 for </a:t>
            </a:r>
            <a:r>
              <a:rPr lang="ja-JP" altLang="en-US" dirty="0" smtClean="0"/>
              <a:t>ループ</a:t>
            </a:r>
            <a:endParaRPr kumimoji="1" lang="ja-JP" altLang="en-US" dirty="0"/>
          </a:p>
        </p:txBody>
      </p:sp>
      <p:sp>
        <p:nvSpPr>
          <p:cNvPr id="4" name="コンテンツ プレースホルダー 3"/>
          <p:cNvSpPr>
            <a:spLocks noGrp="1"/>
          </p:cNvSpPr>
          <p:nvPr>
            <p:ph idx="1"/>
          </p:nvPr>
        </p:nvSpPr>
        <p:spPr/>
        <p:txBody>
          <a:bodyPr/>
          <a:lstStyle/>
          <a:p>
            <a:r>
              <a:rPr lang="en-US" altLang="ja-JP" dirty="0"/>
              <a:t>For</a:t>
            </a:r>
            <a:r>
              <a:rPr lang="ja-JP" altLang="en-US" dirty="0"/>
              <a:t>ループ</a:t>
            </a:r>
            <a:endParaRPr lang="en-US" altLang="ja-JP" dirty="0"/>
          </a:p>
          <a:p>
            <a:pPr lvl="1"/>
            <a:r>
              <a:rPr lang="en-US" altLang="ja-JP" dirty="0"/>
              <a:t>for ( </a:t>
            </a:r>
            <a:r>
              <a:rPr lang="en-US" altLang="ja-JP" dirty="0" err="1"/>
              <a:t>i</a:t>
            </a:r>
            <a:r>
              <a:rPr lang="en-US" altLang="ja-JP" dirty="0"/>
              <a:t> in 1:10) {print(</a:t>
            </a:r>
            <a:r>
              <a:rPr lang="en-US" altLang="ja-JP" dirty="0" err="1"/>
              <a:t>i</a:t>
            </a:r>
            <a:r>
              <a:rPr lang="en-US" altLang="ja-JP" dirty="0"/>
              <a:t>)}</a:t>
            </a:r>
          </a:p>
          <a:p>
            <a:pPr lvl="1"/>
            <a:endParaRPr lang="en-US" altLang="ja-JP" dirty="0"/>
          </a:p>
          <a:p>
            <a:pPr lvl="1"/>
            <a:r>
              <a:rPr lang="en-US" altLang="ja-JP" dirty="0"/>
              <a:t>#</a:t>
            </a:r>
            <a:r>
              <a:rPr lang="ja-JP" altLang="en-US" dirty="0"/>
              <a:t>フルーツの名前を持っているベクトルを作成</a:t>
            </a:r>
          </a:p>
          <a:p>
            <a:pPr lvl="1"/>
            <a:r>
              <a:rPr lang="en-US" altLang="ja-JP" dirty="0"/>
              <a:t>fruit &lt;- c("apple", "banana", "pomegranate") </a:t>
            </a:r>
          </a:p>
          <a:p>
            <a:pPr lvl="1"/>
            <a:r>
              <a:rPr lang="en-US" altLang="ja-JP" dirty="0"/>
              <a:t># </a:t>
            </a:r>
            <a:r>
              <a:rPr lang="ja-JP" altLang="en-US" dirty="0"/>
              <a:t>フルーツベクトルの長さ分だけ、初期値として</a:t>
            </a:r>
            <a:r>
              <a:rPr lang="en-US" altLang="ja-JP" dirty="0"/>
              <a:t>NA</a:t>
            </a:r>
            <a:r>
              <a:rPr lang="ja-JP" altLang="en-US" dirty="0"/>
              <a:t>をもつ変数を生成</a:t>
            </a:r>
          </a:p>
          <a:p>
            <a:pPr lvl="1"/>
            <a:r>
              <a:rPr lang="en-US" altLang="ja-JP" dirty="0" err="1"/>
              <a:t>fruitLength</a:t>
            </a:r>
            <a:r>
              <a:rPr lang="en-US" altLang="ja-JP" dirty="0"/>
              <a:t> &lt;- rep(NA, length(fruit))</a:t>
            </a:r>
          </a:p>
          <a:p>
            <a:pPr lvl="1"/>
            <a:r>
              <a:rPr lang="en-US" altLang="ja-JP" dirty="0"/>
              <a:t>names(</a:t>
            </a:r>
            <a:r>
              <a:rPr lang="en-US" altLang="ja-JP" dirty="0" err="1"/>
              <a:t>fruitLength</a:t>
            </a:r>
            <a:r>
              <a:rPr lang="en-US" altLang="ja-JP" dirty="0"/>
              <a:t>)&lt;-fruit</a:t>
            </a:r>
          </a:p>
          <a:p>
            <a:pPr lvl="1"/>
            <a:r>
              <a:rPr lang="en-US" altLang="ja-JP" dirty="0" err="1"/>
              <a:t>fruitLength</a:t>
            </a:r>
            <a:endParaRPr lang="en-US" altLang="ja-JP" dirty="0"/>
          </a:p>
          <a:p>
            <a:pPr lvl="1"/>
            <a:endParaRPr lang="en-US" altLang="ja-JP" dirty="0"/>
          </a:p>
          <a:p>
            <a:pPr lvl="1"/>
            <a:r>
              <a:rPr lang="en-US" altLang="ja-JP" dirty="0"/>
              <a:t>#</a:t>
            </a:r>
            <a:r>
              <a:rPr lang="ja-JP" altLang="en-US" dirty="0"/>
              <a:t>フルーツベクトルをループ</a:t>
            </a:r>
          </a:p>
          <a:p>
            <a:pPr lvl="1"/>
            <a:r>
              <a:rPr lang="en-US" altLang="ja-JP" dirty="0"/>
              <a:t>for (a in fruit)</a:t>
            </a:r>
          </a:p>
          <a:p>
            <a:pPr lvl="1"/>
            <a:r>
              <a:rPr lang="en-US" altLang="ja-JP" dirty="0"/>
              <a:t>{</a:t>
            </a:r>
            <a:r>
              <a:rPr lang="en-US" altLang="ja-JP" dirty="0" err="1"/>
              <a:t>fruitLength</a:t>
            </a:r>
            <a:r>
              <a:rPr lang="en-US" altLang="ja-JP" dirty="0"/>
              <a:t>[a] &lt;- </a:t>
            </a:r>
            <a:r>
              <a:rPr lang="en-US" altLang="ja-JP" dirty="0" err="1"/>
              <a:t>nchar</a:t>
            </a:r>
            <a:r>
              <a:rPr lang="en-US" altLang="ja-JP" dirty="0"/>
              <a:t>(a)}</a:t>
            </a:r>
          </a:p>
          <a:p>
            <a:pPr lvl="1"/>
            <a:r>
              <a:rPr lang="en-US" altLang="ja-JP" dirty="0" err="1"/>
              <a:t>fruitLength</a:t>
            </a:r>
            <a:endParaRPr lang="en-US" altLang="ja-JP" dirty="0"/>
          </a:p>
          <a:p>
            <a:endParaRPr kumimoji="1" lang="ja-JP" altLang="en-US" dirty="0"/>
          </a:p>
        </p:txBody>
      </p:sp>
    </p:spTree>
    <p:extLst>
      <p:ext uri="{BB962C8B-B14F-4D97-AF65-F5344CB8AC3E}">
        <p14:creationId xmlns:p14="http://schemas.microsoft.com/office/powerpoint/2010/main" val="2215625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lang="en-US" altLang="ja-JP" dirty="0" smtClean="0"/>
              <a:t>10</a:t>
            </a:r>
            <a:r>
              <a:rPr kumimoji="1" lang="ja-JP" altLang="en-US" dirty="0" smtClean="0"/>
              <a:t>章</a:t>
            </a:r>
            <a:r>
              <a:rPr kumimoji="1" lang="en-US" altLang="ja-JP" dirty="0" smtClean="0"/>
              <a:t>: </a:t>
            </a:r>
            <a:r>
              <a:rPr lang="ja-JP" altLang="en-US" dirty="0" smtClean="0"/>
              <a:t>ループ・</a:t>
            </a:r>
            <a:r>
              <a:rPr lang="en-US" altLang="ja-JP" dirty="0" smtClean="0"/>
              <a:t>R</a:t>
            </a:r>
            <a:r>
              <a:rPr lang="ja-JP" altLang="en-US" dirty="0" smtClean="0"/>
              <a:t>の方法でない反復方法</a:t>
            </a:r>
            <a:r>
              <a:rPr lang="en-US" altLang="ja-JP" dirty="0" smtClean="0"/>
              <a:t/>
            </a:r>
            <a:br>
              <a:rPr lang="en-US" altLang="ja-JP" dirty="0" smtClean="0"/>
            </a:br>
            <a:r>
              <a:rPr lang="en-US" altLang="ja-JP" dirty="0" smtClean="0"/>
              <a:t>10.</a:t>
            </a:r>
            <a:r>
              <a:rPr lang="ja-JP" altLang="ja-JP" dirty="0"/>
              <a:t>2</a:t>
            </a:r>
            <a:r>
              <a:rPr lang="en-US" altLang="ja-JP" dirty="0" smtClean="0"/>
              <a:t> while </a:t>
            </a:r>
            <a:r>
              <a:rPr lang="ja-JP" altLang="en-US" dirty="0" smtClean="0"/>
              <a:t>ループ</a:t>
            </a:r>
            <a:endParaRPr kumimoji="1" lang="ja-JP" altLang="en-US" dirty="0"/>
          </a:p>
        </p:txBody>
      </p:sp>
      <p:sp>
        <p:nvSpPr>
          <p:cNvPr id="5" name="コンテンツ プレースホルダー 4"/>
          <p:cNvSpPr>
            <a:spLocks noGrp="1"/>
          </p:cNvSpPr>
          <p:nvPr>
            <p:ph idx="1"/>
          </p:nvPr>
        </p:nvSpPr>
        <p:spPr/>
        <p:txBody>
          <a:bodyPr/>
          <a:lstStyle/>
          <a:p>
            <a:pPr lvl="1"/>
            <a:r>
              <a:rPr lang="mr-IN" altLang="ja-JP" dirty="0"/>
              <a:t>x &lt;- 1</a:t>
            </a:r>
          </a:p>
          <a:p>
            <a:pPr lvl="1"/>
            <a:r>
              <a:rPr lang="mr-IN" altLang="ja-JP" dirty="0"/>
              <a:t>while (x&lt;=5)</a:t>
            </a:r>
          </a:p>
          <a:p>
            <a:pPr lvl="1"/>
            <a:r>
              <a:rPr lang="mr-IN" altLang="ja-JP" dirty="0"/>
              <a:t>{print(x) x&lt;- x+1}</a:t>
            </a:r>
            <a:endParaRPr lang="en-US" altLang="ja-JP" dirty="0"/>
          </a:p>
          <a:p>
            <a:pPr lvl="1"/>
            <a:r>
              <a:rPr lang="en-US" altLang="ja-JP" dirty="0"/>
              <a:t>[1] 1</a:t>
            </a:r>
          </a:p>
          <a:p>
            <a:pPr lvl="1"/>
            <a:r>
              <a:rPr lang="en-US" altLang="ja-JP" dirty="0"/>
              <a:t>[2] 2</a:t>
            </a:r>
          </a:p>
          <a:p>
            <a:pPr lvl="1"/>
            <a:r>
              <a:rPr lang="en-US" altLang="ja-JP" dirty="0"/>
              <a:t>[3] 3</a:t>
            </a:r>
          </a:p>
          <a:p>
            <a:pPr lvl="1"/>
            <a:r>
              <a:rPr lang="en-US" altLang="ja-JP" dirty="0"/>
              <a:t>[4] 4</a:t>
            </a:r>
          </a:p>
          <a:p>
            <a:pPr lvl="1"/>
            <a:r>
              <a:rPr lang="en-US" altLang="ja-JP" dirty="0"/>
              <a:t>[5] 5</a:t>
            </a:r>
          </a:p>
          <a:p>
            <a:endParaRPr kumimoji="1" lang="ja-JP" altLang="en-US" dirty="0"/>
          </a:p>
        </p:txBody>
      </p:sp>
    </p:spTree>
    <p:extLst>
      <p:ext uri="{BB962C8B-B14F-4D97-AF65-F5344CB8AC3E}">
        <p14:creationId xmlns:p14="http://schemas.microsoft.com/office/powerpoint/2010/main" val="615204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 Apply</a:t>
            </a:r>
            <a:r>
              <a:rPr lang="ja-JP" altLang="en-US" dirty="0" smtClean="0"/>
              <a:t>ファミリー</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Apply</a:t>
            </a:r>
            <a:r>
              <a:rPr kumimoji="1" lang="ja-JP" altLang="en-US" dirty="0" smtClean="0"/>
              <a:t>ファミリー：</a:t>
            </a:r>
            <a:r>
              <a:rPr kumimoji="1" lang="en-US" altLang="ja-JP" dirty="0" smtClean="0"/>
              <a:t>apply</a:t>
            </a:r>
            <a:r>
              <a:rPr kumimoji="1" lang="ja-JP" altLang="en-US" dirty="0" smtClean="0"/>
              <a:t>関数及び関連関数（</a:t>
            </a:r>
            <a:r>
              <a:rPr kumimoji="1" lang="en-US" altLang="ja-JP" dirty="0" err="1" smtClean="0"/>
              <a:t>tapply</a:t>
            </a:r>
            <a:r>
              <a:rPr kumimoji="1" lang="en-US" altLang="ja-JP" dirty="0" smtClean="0"/>
              <a:t>, </a:t>
            </a:r>
            <a:r>
              <a:rPr kumimoji="1" lang="en-US" altLang="ja-JP" dirty="0" err="1" smtClean="0"/>
              <a:t>lapply</a:t>
            </a:r>
            <a:r>
              <a:rPr kumimoji="1" lang="en-US" altLang="ja-JP" dirty="0" smtClean="0"/>
              <a:t>, </a:t>
            </a:r>
            <a:r>
              <a:rPr kumimoji="1" lang="en-US" altLang="ja-JP" dirty="0" err="1" smtClean="0"/>
              <a:t>mapply</a:t>
            </a:r>
            <a:r>
              <a:rPr kumimoji="1" lang="ja-JP" altLang="en-US" dirty="0" smtClean="0"/>
              <a:t>）</a:t>
            </a:r>
            <a:endParaRPr kumimoji="1" lang="en-US" altLang="ja-JP" dirty="0" smtClean="0"/>
          </a:p>
          <a:p>
            <a:pPr lvl="1"/>
            <a:r>
              <a:rPr lang="en-US" altLang="ja-JP" dirty="0" smtClean="0"/>
              <a:t>Apply: (1) </a:t>
            </a:r>
            <a:r>
              <a:rPr lang="ja-JP" altLang="en-US" dirty="0" smtClean="0"/>
              <a:t>行列に適用、</a:t>
            </a:r>
            <a:r>
              <a:rPr lang="en-US" altLang="ja-JP" dirty="0" smtClean="0"/>
              <a:t>(2) </a:t>
            </a:r>
            <a:r>
              <a:rPr lang="ja-JP" altLang="en-US" dirty="0" smtClean="0"/>
              <a:t>データ要素が文字・数値・論理値で構成</a:t>
            </a:r>
            <a:endParaRPr lang="en-US" altLang="ja-JP" dirty="0" smtClean="0"/>
          </a:p>
          <a:p>
            <a:pPr lvl="2"/>
            <a:r>
              <a:rPr lang="en-US" altLang="ja-JP" dirty="0"/>
              <a:t>#</a:t>
            </a:r>
            <a:r>
              <a:rPr lang="ja-JP" altLang="en-US" dirty="0"/>
              <a:t>行列を作成</a:t>
            </a:r>
          </a:p>
          <a:p>
            <a:pPr lvl="2"/>
            <a:r>
              <a:rPr lang="en-US" altLang="ja-JP" dirty="0" err="1"/>
              <a:t>theMatrix</a:t>
            </a:r>
            <a:r>
              <a:rPr lang="en-US" altLang="ja-JP" dirty="0"/>
              <a:t> &lt;- matrix(1:9, </a:t>
            </a:r>
            <a:r>
              <a:rPr lang="en-US" altLang="ja-JP" dirty="0" err="1"/>
              <a:t>nrow</a:t>
            </a:r>
            <a:r>
              <a:rPr lang="en-US" altLang="ja-JP" dirty="0"/>
              <a:t>=3)</a:t>
            </a:r>
          </a:p>
          <a:p>
            <a:pPr lvl="2"/>
            <a:r>
              <a:rPr lang="en-US" altLang="ja-JP" dirty="0"/>
              <a:t>#</a:t>
            </a:r>
            <a:r>
              <a:rPr lang="ja-JP" altLang="en-US" dirty="0"/>
              <a:t>行に関しての和を計算</a:t>
            </a:r>
          </a:p>
          <a:p>
            <a:pPr lvl="2"/>
            <a:r>
              <a:rPr lang="en-US" altLang="ja-JP" dirty="0"/>
              <a:t>apply(</a:t>
            </a:r>
            <a:r>
              <a:rPr lang="en-US" altLang="ja-JP" dirty="0" err="1"/>
              <a:t>theMatrix</a:t>
            </a:r>
            <a:r>
              <a:rPr lang="en-US" altLang="ja-JP" dirty="0"/>
              <a:t>, 1, sum)</a:t>
            </a:r>
          </a:p>
          <a:p>
            <a:pPr lvl="2"/>
            <a:r>
              <a:rPr lang="en-US" altLang="ja-JP" dirty="0"/>
              <a:t>#</a:t>
            </a:r>
            <a:r>
              <a:rPr lang="ja-JP" altLang="en-US" dirty="0"/>
              <a:t>列の和を計算</a:t>
            </a:r>
          </a:p>
          <a:p>
            <a:pPr lvl="2"/>
            <a:r>
              <a:rPr lang="en-US" altLang="ja-JP" dirty="0"/>
              <a:t>apply(</a:t>
            </a:r>
            <a:r>
              <a:rPr lang="en-US" altLang="ja-JP" dirty="0" err="1"/>
              <a:t>theMatrix</a:t>
            </a:r>
            <a:r>
              <a:rPr lang="en-US" altLang="ja-JP" dirty="0"/>
              <a:t>, 2, sum</a:t>
            </a:r>
            <a:r>
              <a:rPr lang="en-US" altLang="ja-JP" dirty="0" smtClean="0"/>
              <a:t>)</a:t>
            </a:r>
          </a:p>
          <a:p>
            <a:pPr lvl="2"/>
            <a:endParaRPr kumimoji="1" lang="en-US" altLang="ja-JP" dirty="0"/>
          </a:p>
          <a:p>
            <a:pPr lvl="2"/>
            <a:r>
              <a:rPr lang="en-US" altLang="ja-JP" dirty="0" err="1" smtClean="0"/>
              <a:t>rowSums</a:t>
            </a:r>
            <a:r>
              <a:rPr lang="ja-JP" altLang="en-US" dirty="0" smtClean="0"/>
              <a:t>関数</a:t>
            </a:r>
            <a:r>
              <a:rPr lang="en-US" altLang="ja-JP" dirty="0" smtClean="0"/>
              <a:t> </a:t>
            </a:r>
            <a:r>
              <a:rPr lang="mr-IN" altLang="ja-JP" dirty="0" smtClean="0"/>
              <a:t>–</a:t>
            </a:r>
            <a:r>
              <a:rPr lang="en-US" altLang="ja-JP" dirty="0" smtClean="0"/>
              <a:t> apply(1)</a:t>
            </a:r>
            <a:r>
              <a:rPr lang="ja-JP" altLang="en-US" dirty="0" smtClean="0"/>
              <a:t>と同様</a:t>
            </a:r>
            <a:endParaRPr lang="en-US" altLang="ja-JP" dirty="0" smtClean="0"/>
          </a:p>
          <a:p>
            <a:pPr lvl="2"/>
            <a:r>
              <a:rPr kumimoji="1" lang="en-US" altLang="ja-JP" dirty="0" err="1" smtClean="0"/>
              <a:t>colSums</a:t>
            </a:r>
            <a:r>
              <a:rPr kumimoji="1" lang="ja-JP" altLang="en-US" dirty="0" smtClean="0"/>
              <a:t>関数</a:t>
            </a:r>
            <a:r>
              <a:rPr kumimoji="1" lang="en-US" altLang="ja-JP" dirty="0" smtClean="0"/>
              <a:t> </a:t>
            </a:r>
            <a:r>
              <a:rPr kumimoji="1" lang="mr-IN" altLang="ja-JP" dirty="0" smtClean="0"/>
              <a:t>–</a:t>
            </a:r>
            <a:r>
              <a:rPr kumimoji="1" lang="en-US" altLang="ja-JP" dirty="0" smtClean="0"/>
              <a:t> apply(2)</a:t>
            </a:r>
            <a:r>
              <a:rPr kumimoji="1" lang="ja-JP" altLang="en-US" dirty="0" smtClean="0"/>
              <a:t>と同様</a:t>
            </a:r>
            <a:endParaRPr kumimoji="1" lang="ja-JP" altLang="en-US" dirty="0"/>
          </a:p>
        </p:txBody>
      </p:sp>
    </p:spTree>
    <p:extLst>
      <p:ext uri="{BB962C8B-B14F-4D97-AF65-F5344CB8AC3E}">
        <p14:creationId xmlns:p14="http://schemas.microsoft.com/office/powerpoint/2010/main" val="316885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11.1.2 </a:t>
            </a:r>
            <a:r>
              <a:rPr lang="en-US" altLang="ja-JP" dirty="0" err="1" smtClean="0"/>
              <a:t>lapply</a:t>
            </a:r>
            <a:r>
              <a:rPr lang="ja-JP" altLang="en-US" dirty="0" smtClean="0"/>
              <a:t>と</a:t>
            </a:r>
            <a:r>
              <a:rPr lang="en-US" altLang="ja-JP" dirty="0" err="1" smtClean="0"/>
              <a:t>sapply</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lapply</a:t>
            </a:r>
            <a:r>
              <a:rPr lang="ja-JP" altLang="en-US" dirty="0" smtClean="0"/>
              <a:t>関数：</a:t>
            </a:r>
            <a:r>
              <a:rPr lang="en-US" altLang="ja-JP" dirty="0" smtClean="0"/>
              <a:t>list</a:t>
            </a:r>
            <a:r>
              <a:rPr lang="ja-JP" altLang="en-US" dirty="0" smtClean="0"/>
              <a:t>の各要素に対して関数を適用し、その結果を</a:t>
            </a:r>
            <a:r>
              <a:rPr lang="en-US" altLang="ja-JP" dirty="0" smtClean="0"/>
              <a:t>list</a:t>
            </a:r>
            <a:r>
              <a:rPr lang="ja-JP" altLang="en-US" dirty="0" smtClean="0"/>
              <a:t>として返却</a:t>
            </a:r>
            <a:endParaRPr lang="en-US" altLang="ja-JP" dirty="0" smtClean="0"/>
          </a:p>
          <a:p>
            <a:pPr lvl="1"/>
            <a:r>
              <a:rPr lang="en-US" altLang="ja-JP" dirty="0" err="1"/>
              <a:t>theList</a:t>
            </a:r>
            <a:r>
              <a:rPr lang="en-US" altLang="ja-JP" dirty="0"/>
              <a:t> &lt;- list(A=matrix(1:9,3), B=1:5, C=matrix(1:4,2), D=2)</a:t>
            </a:r>
          </a:p>
          <a:p>
            <a:pPr lvl="1"/>
            <a:r>
              <a:rPr lang="en-US" altLang="ja-JP" dirty="0" err="1"/>
              <a:t>lapply</a:t>
            </a:r>
            <a:r>
              <a:rPr lang="en-US" altLang="ja-JP" dirty="0"/>
              <a:t>(</a:t>
            </a:r>
            <a:r>
              <a:rPr lang="en-US" altLang="ja-JP" dirty="0" err="1"/>
              <a:t>theList</a:t>
            </a:r>
            <a:r>
              <a:rPr lang="en-US" altLang="ja-JP" dirty="0"/>
              <a:t>,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endParaRPr kumimoji="1" lang="en-US" altLang="ja-JP" dirty="0" smtClean="0"/>
          </a:p>
          <a:p>
            <a:r>
              <a:rPr lang="en-US" altLang="ja-JP" dirty="0" err="1"/>
              <a:t>s</a:t>
            </a:r>
            <a:r>
              <a:rPr lang="en-US" altLang="ja-JP" dirty="0" err="1" smtClean="0"/>
              <a:t>apply</a:t>
            </a:r>
            <a:r>
              <a:rPr lang="ja-JP" altLang="en-US" dirty="0" smtClean="0"/>
              <a:t>関数</a:t>
            </a:r>
            <a:r>
              <a:rPr lang="en-US" altLang="ja-JP" dirty="0" smtClean="0"/>
              <a:t>: </a:t>
            </a:r>
            <a:r>
              <a:rPr lang="ja-JP" altLang="en-US" dirty="0" smtClean="0"/>
              <a:t>ベクトルとして返却するために</a:t>
            </a:r>
            <a:r>
              <a:rPr lang="en-US" altLang="ja-JP" dirty="0" err="1" smtClean="0"/>
              <a:t>sapply</a:t>
            </a:r>
            <a:r>
              <a:rPr lang="ja-JP" altLang="en-US" dirty="0" smtClean="0"/>
              <a:t>を適用</a:t>
            </a:r>
            <a:endParaRPr lang="en-US" altLang="ja-JP" dirty="0" smtClean="0"/>
          </a:p>
          <a:p>
            <a:pPr lvl="1"/>
            <a:r>
              <a:rPr lang="en-US" altLang="ja-JP" dirty="0" err="1"/>
              <a:t>sapply</a:t>
            </a:r>
            <a:r>
              <a:rPr lang="en-US" altLang="ja-JP" dirty="0"/>
              <a:t>(</a:t>
            </a:r>
            <a:r>
              <a:rPr lang="en-US" altLang="ja-JP" dirty="0" err="1"/>
              <a:t>theList</a:t>
            </a:r>
            <a:r>
              <a:rPr lang="en-US" altLang="ja-JP" dirty="0"/>
              <a:t>, sum</a:t>
            </a:r>
            <a:r>
              <a:rPr lang="en-US" altLang="ja-JP" dirty="0" smtClean="0"/>
              <a:t>)</a:t>
            </a:r>
          </a:p>
          <a:p>
            <a:pPr lvl="1"/>
            <a:r>
              <a:rPr lang="mr-IN" altLang="ja-JP" dirty="0"/>
              <a:t> A  B  C  D </a:t>
            </a:r>
          </a:p>
          <a:p>
            <a:pPr lvl="1"/>
            <a:r>
              <a:rPr lang="mr-IN" altLang="ja-JP" dirty="0"/>
              <a:t>45 15 10  2 </a:t>
            </a:r>
            <a:endParaRPr kumimoji="1" lang="en-US" altLang="ja-JP" dirty="0"/>
          </a:p>
        </p:txBody>
      </p:sp>
    </p:spTree>
    <p:extLst>
      <p:ext uri="{BB962C8B-B14F-4D97-AF65-F5344CB8AC3E}">
        <p14:creationId xmlns:p14="http://schemas.microsoft.com/office/powerpoint/2010/main" val="3726156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smtClean="0"/>
              <a:t>11</a:t>
            </a:r>
            <a:r>
              <a:rPr lang="ja-JP" altLang="en-US" dirty="0" smtClean="0"/>
              <a:t>章</a:t>
            </a:r>
            <a:r>
              <a:rPr lang="en-US" altLang="ja-JP" dirty="0"/>
              <a:t>: </a:t>
            </a:r>
            <a:r>
              <a:rPr lang="ja-JP" altLang="en-US" dirty="0" smtClean="0"/>
              <a:t>グルーピング操作</a:t>
            </a:r>
            <a:r>
              <a:rPr lang="en-US" altLang="ja-JP" dirty="0" smtClean="0"/>
              <a:t/>
            </a:r>
            <a:br>
              <a:rPr lang="en-US" altLang="ja-JP" dirty="0" smtClean="0"/>
            </a:br>
            <a:r>
              <a:rPr lang="en-US" altLang="ja-JP" dirty="0" smtClean="0"/>
              <a:t>11.1.3 </a:t>
            </a:r>
            <a:r>
              <a:rPr lang="en-US" altLang="ja-JP" dirty="0" err="1" smtClean="0"/>
              <a:t>mapply</a:t>
            </a:r>
            <a:endParaRPr kumimoji="1" lang="ja-JP" altLang="en-US" dirty="0"/>
          </a:p>
        </p:txBody>
      </p:sp>
      <p:sp>
        <p:nvSpPr>
          <p:cNvPr id="3" name="コンテンツ プレースホルダー 2"/>
          <p:cNvSpPr>
            <a:spLocks noGrp="1"/>
          </p:cNvSpPr>
          <p:nvPr>
            <p:ph idx="1"/>
          </p:nvPr>
        </p:nvSpPr>
        <p:spPr/>
        <p:txBody>
          <a:bodyPr>
            <a:normAutofit/>
          </a:bodyPr>
          <a:lstStyle/>
          <a:p>
            <a:r>
              <a:rPr lang="en-US" altLang="ja-JP" dirty="0" err="1" smtClean="0"/>
              <a:t>mapply</a:t>
            </a:r>
            <a:r>
              <a:rPr lang="ja-JP" altLang="en-US" dirty="0" smtClean="0"/>
              <a:t>関数</a:t>
            </a:r>
            <a:r>
              <a:rPr lang="en-US" altLang="ja-JP" dirty="0" smtClean="0"/>
              <a:t>: </a:t>
            </a:r>
            <a:r>
              <a:rPr lang="ja-JP" altLang="en-US" dirty="0" smtClean="0"/>
              <a:t>指定した関数を複数のリストの各要素に適用</a:t>
            </a:r>
            <a:endParaRPr lang="en-US" altLang="ja-JP" dirty="0" smtClean="0"/>
          </a:p>
          <a:p>
            <a:pPr lvl="1"/>
            <a:r>
              <a:rPr lang="mr-IN" altLang="ja-JP" dirty="0"/>
              <a:t>firstList &lt;- list(A=matrix(1:16,4), B=matrix(1:16,2), C=1:5)</a:t>
            </a:r>
            <a:endParaRPr lang="en-US" altLang="ja-JP" dirty="0" smtClean="0"/>
          </a:p>
          <a:p>
            <a:pPr lvl="1"/>
            <a:r>
              <a:rPr lang="mr-IN" altLang="ja-JP" dirty="0"/>
              <a:t>secondList &lt;- list(A=matrix(1:16,4), B=matrix(1:16,8), C=15:1)</a:t>
            </a:r>
          </a:p>
          <a:p>
            <a:pPr lvl="1"/>
            <a:r>
              <a:rPr lang="mr-IN" altLang="ja-JP" dirty="0"/>
              <a:t>&gt; #</a:t>
            </a:r>
            <a:r>
              <a:rPr lang="ja-JP" altLang="mr-IN" dirty="0"/>
              <a:t>要素ごとに一致するかを確認</a:t>
            </a:r>
            <a:endParaRPr lang="en-US" altLang="ja-JP" dirty="0"/>
          </a:p>
          <a:p>
            <a:pPr lvl="1"/>
            <a:r>
              <a:rPr lang="en-US" altLang="ja-JP" dirty="0" err="1" smtClean="0"/>
              <a:t>mapply</a:t>
            </a:r>
            <a:r>
              <a:rPr lang="en-US" altLang="ja-JP" dirty="0"/>
              <a:t>(identical,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TRUE FALSE FALSE </a:t>
            </a:r>
          </a:p>
          <a:p>
            <a:pPr lvl="1"/>
            <a:r>
              <a:rPr lang="en-US" altLang="ja-JP" dirty="0"/>
              <a:t>&gt; </a:t>
            </a:r>
            <a:r>
              <a:rPr lang="en-US" altLang="ja-JP" dirty="0" err="1"/>
              <a:t>simpleFunc</a:t>
            </a:r>
            <a:r>
              <a:rPr lang="en-US" altLang="ja-JP" dirty="0"/>
              <a:t> &lt;- function(</a:t>
            </a:r>
            <a:r>
              <a:rPr lang="en-US" altLang="ja-JP" dirty="0" err="1"/>
              <a:t>x,y</a:t>
            </a:r>
            <a:r>
              <a:rPr lang="en-US" altLang="ja-JP" dirty="0"/>
              <a:t>)</a:t>
            </a:r>
          </a:p>
          <a:p>
            <a:pPr lvl="1"/>
            <a:r>
              <a:rPr lang="en-US" altLang="ja-JP" dirty="0"/>
              <a:t>+ {</a:t>
            </a:r>
          </a:p>
          <a:p>
            <a:pPr lvl="1"/>
            <a:r>
              <a:rPr lang="en-US" altLang="ja-JP" dirty="0"/>
              <a:t>+   NROW(x) + NROW(y)</a:t>
            </a:r>
          </a:p>
          <a:p>
            <a:pPr lvl="1"/>
            <a:r>
              <a:rPr lang="en-US" altLang="ja-JP" dirty="0"/>
              <a:t>+ }</a:t>
            </a:r>
          </a:p>
          <a:p>
            <a:pPr lvl="1"/>
            <a:r>
              <a:rPr lang="en-US" altLang="ja-JP" dirty="0"/>
              <a:t>&gt; </a:t>
            </a:r>
            <a:r>
              <a:rPr lang="en-US" altLang="ja-JP" dirty="0" err="1"/>
              <a:t>mapply</a:t>
            </a:r>
            <a:r>
              <a:rPr lang="en-US" altLang="ja-JP" dirty="0"/>
              <a:t>(</a:t>
            </a:r>
            <a:r>
              <a:rPr lang="en-US" altLang="ja-JP" dirty="0" err="1"/>
              <a:t>simpleFunc</a:t>
            </a:r>
            <a:r>
              <a:rPr lang="en-US" altLang="ja-JP" dirty="0"/>
              <a:t>, </a:t>
            </a:r>
            <a:r>
              <a:rPr lang="en-US" altLang="ja-JP" dirty="0" err="1"/>
              <a:t>firstList</a:t>
            </a:r>
            <a:r>
              <a:rPr lang="en-US" altLang="ja-JP" dirty="0"/>
              <a:t>, </a:t>
            </a:r>
            <a:r>
              <a:rPr lang="en-US" altLang="ja-JP" dirty="0" err="1"/>
              <a:t>secondList</a:t>
            </a:r>
            <a:r>
              <a:rPr lang="en-US" altLang="ja-JP" dirty="0"/>
              <a:t>)</a:t>
            </a:r>
          </a:p>
          <a:p>
            <a:pPr lvl="1"/>
            <a:r>
              <a:rPr lang="en-US" altLang="ja-JP" dirty="0"/>
              <a:t> A  B  C </a:t>
            </a:r>
          </a:p>
          <a:p>
            <a:pPr lvl="1"/>
            <a:r>
              <a:rPr lang="en-US" altLang="ja-JP" dirty="0"/>
              <a:t> 8 10 20 </a:t>
            </a:r>
            <a:endParaRPr kumimoji="1" lang="en-US" altLang="ja-JP" dirty="0"/>
          </a:p>
        </p:txBody>
      </p:sp>
    </p:spTree>
    <p:extLst>
      <p:ext uri="{BB962C8B-B14F-4D97-AF65-F5344CB8AC3E}">
        <p14:creationId xmlns:p14="http://schemas.microsoft.com/office/powerpoint/2010/main" val="208865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a:t>a</a:t>
            </a:r>
            <a:r>
              <a:rPr kumimoji="1" lang="en-US" altLang="ja-JP" dirty="0" smtClean="0"/>
              <a:t>ggregate</a:t>
            </a:r>
            <a:r>
              <a:rPr kumimoji="1" lang="ja-JP" altLang="en-US" dirty="0" smtClean="0"/>
              <a:t>関数</a:t>
            </a:r>
            <a:r>
              <a:rPr kumimoji="1" lang="en-US" altLang="ja-JP" dirty="0" smtClean="0"/>
              <a:t>:</a:t>
            </a:r>
          </a:p>
          <a:p>
            <a:pPr lvl="1"/>
            <a:r>
              <a:rPr lang="en-US" altLang="ja-JP" dirty="0" smtClean="0"/>
              <a:t>aggregate</a:t>
            </a:r>
            <a:r>
              <a:rPr lang="ja-JP" altLang="en-US" dirty="0" smtClean="0"/>
              <a:t>関数の第一引数は価格が</a:t>
            </a:r>
            <a:r>
              <a:rPr lang="en-US" altLang="ja-JP" dirty="0" smtClean="0"/>
              <a:t>cut</a:t>
            </a:r>
            <a:r>
              <a:rPr lang="ja-JP" altLang="en-US" dirty="0" smtClean="0"/>
              <a:t>によって分割されることを示している</a:t>
            </a:r>
            <a:endParaRPr lang="en-US" altLang="ja-JP" dirty="0" smtClean="0"/>
          </a:p>
          <a:p>
            <a:pPr lvl="1"/>
            <a:r>
              <a:rPr kumimoji="1" lang="ja-JP" altLang="en-US" dirty="0" smtClean="0"/>
              <a:t>第二引数は、使用されているデータで、今回の場合、</a:t>
            </a:r>
            <a:r>
              <a:rPr kumimoji="1" lang="en-US" altLang="ja-JP" dirty="0" smtClean="0"/>
              <a:t>diamonds</a:t>
            </a:r>
          </a:p>
          <a:p>
            <a:pPr lvl="1"/>
            <a:r>
              <a:rPr lang="ja-JP" altLang="en-US" dirty="0" smtClean="0"/>
              <a:t>第三引数は、データの各分割に対して適用される関数</a:t>
            </a:r>
            <a:r>
              <a:rPr lang="en-US" altLang="ja-JP" dirty="0" smtClean="0"/>
              <a:t>(mean=</a:t>
            </a:r>
            <a:r>
              <a:rPr lang="ja-JP" altLang="en-US" dirty="0" smtClean="0"/>
              <a:t>平均</a:t>
            </a:r>
            <a:r>
              <a:rPr lang="en-US" altLang="ja-JP" dirty="0" smtClean="0"/>
              <a:t>)</a:t>
            </a:r>
          </a:p>
          <a:p>
            <a:pPr lvl="2"/>
            <a:r>
              <a:rPr lang="en-US" altLang="ja-JP" dirty="0"/>
              <a:t>aggregate(price ~ cut, diamonds, mean)</a:t>
            </a:r>
          </a:p>
          <a:p>
            <a:pPr lvl="2"/>
            <a:r>
              <a:rPr lang="en-US" altLang="ja-JP" dirty="0"/>
              <a:t>        cut    price</a:t>
            </a:r>
          </a:p>
          <a:p>
            <a:pPr lvl="2"/>
            <a:r>
              <a:rPr lang="en-US" altLang="ja-JP" dirty="0"/>
              <a:t>1      Fair 4358.758</a:t>
            </a:r>
          </a:p>
          <a:p>
            <a:pPr lvl="2"/>
            <a:r>
              <a:rPr lang="en-US" altLang="ja-JP" dirty="0"/>
              <a:t>2      Good 3928.864</a:t>
            </a:r>
          </a:p>
          <a:p>
            <a:pPr lvl="2"/>
            <a:r>
              <a:rPr lang="en-US" altLang="ja-JP" dirty="0"/>
              <a:t>3 Very Good 3981.760</a:t>
            </a:r>
          </a:p>
          <a:p>
            <a:pPr lvl="2"/>
            <a:r>
              <a:rPr lang="en-US" altLang="ja-JP" dirty="0"/>
              <a:t>4   Premium 4584.258</a:t>
            </a:r>
          </a:p>
          <a:p>
            <a:pPr lvl="2"/>
            <a:r>
              <a:rPr lang="en-US" altLang="ja-JP" dirty="0"/>
              <a:t>5     Ideal 3457.542</a:t>
            </a:r>
            <a:endParaRPr kumimoji="1" lang="ja-JP" altLang="en-US" dirty="0"/>
          </a:p>
        </p:txBody>
      </p:sp>
    </p:spTree>
    <p:extLst>
      <p:ext uri="{BB962C8B-B14F-4D97-AF65-F5344CB8AC3E}">
        <p14:creationId xmlns:p14="http://schemas.microsoft.com/office/powerpoint/2010/main" val="23924373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5</a:t>
            </a:r>
            <a:r>
              <a:rPr lang="ja-JP" altLang="en-US" dirty="0"/>
              <a:t>章：高度なデータ構造</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11569208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11.2 aggregate</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1</a:t>
            </a:r>
            <a:r>
              <a:rPr lang="ja-JP" altLang="en-US" dirty="0" smtClean="0"/>
              <a:t>変数以上でデータをグルーピングするためには、</a:t>
            </a:r>
            <a:r>
              <a:rPr lang="en-US" altLang="ja-JP" dirty="0" smtClean="0"/>
              <a:t>formula</a:t>
            </a:r>
            <a:r>
              <a:rPr lang="ja-JP" altLang="en-US" dirty="0" smtClean="0"/>
              <a:t>の右辺をプラス記号</a:t>
            </a:r>
            <a:r>
              <a:rPr lang="en-US" altLang="ja-JP" dirty="0" smtClean="0"/>
              <a:t>(+)</a:t>
            </a:r>
            <a:r>
              <a:rPr lang="ja-JP" altLang="en-US" dirty="0" smtClean="0"/>
              <a:t>によって区切って、変数を追加</a:t>
            </a:r>
            <a:endParaRPr lang="en-US" altLang="ja-JP" dirty="0" smtClean="0"/>
          </a:p>
          <a:p>
            <a:pPr lvl="1"/>
            <a:r>
              <a:rPr lang="de-DE" altLang="ja-JP" dirty="0"/>
              <a:t> </a:t>
            </a:r>
            <a:r>
              <a:rPr lang="de-DE" altLang="ja-JP" dirty="0" err="1"/>
              <a:t>aggregate</a:t>
            </a:r>
            <a:r>
              <a:rPr lang="de-DE" altLang="ja-JP" dirty="0"/>
              <a:t>(</a:t>
            </a:r>
            <a:r>
              <a:rPr lang="de-DE" altLang="ja-JP" dirty="0" err="1"/>
              <a:t>price</a:t>
            </a:r>
            <a:r>
              <a:rPr lang="de-DE" altLang="ja-JP" dirty="0"/>
              <a:t> ~ </a:t>
            </a:r>
            <a:r>
              <a:rPr lang="de-DE" altLang="ja-JP" dirty="0" err="1"/>
              <a:t>cut</a:t>
            </a:r>
            <a:r>
              <a:rPr lang="de-DE" altLang="ja-JP" dirty="0"/>
              <a:t> + </a:t>
            </a:r>
            <a:r>
              <a:rPr lang="de-DE" altLang="ja-JP" dirty="0" err="1"/>
              <a:t>color</a:t>
            </a:r>
            <a:r>
              <a:rPr lang="de-DE" altLang="ja-JP" dirty="0"/>
              <a:t>, </a:t>
            </a:r>
            <a:r>
              <a:rPr lang="de-DE" altLang="ja-JP" dirty="0" err="1"/>
              <a:t>diamonds</a:t>
            </a:r>
            <a:r>
              <a:rPr lang="de-DE" altLang="ja-JP" dirty="0"/>
              <a:t>, </a:t>
            </a:r>
            <a:r>
              <a:rPr lang="de-DE" altLang="ja-JP" dirty="0" err="1"/>
              <a:t>mean</a:t>
            </a:r>
            <a:r>
              <a:rPr lang="de-DE" altLang="ja-JP" dirty="0"/>
              <a:t>)</a:t>
            </a:r>
          </a:p>
          <a:p>
            <a:pPr lvl="1"/>
            <a:r>
              <a:rPr lang="de-DE" altLang="ja-JP" dirty="0"/>
              <a:t>         </a:t>
            </a:r>
            <a:r>
              <a:rPr lang="de-DE" altLang="ja-JP" dirty="0" err="1"/>
              <a:t>cut</a:t>
            </a:r>
            <a:r>
              <a:rPr lang="de-DE" altLang="ja-JP" dirty="0"/>
              <a:t> </a:t>
            </a:r>
            <a:r>
              <a:rPr lang="de-DE" altLang="ja-JP" dirty="0" err="1"/>
              <a:t>color</a:t>
            </a:r>
            <a:r>
              <a:rPr lang="de-DE" altLang="ja-JP" dirty="0"/>
              <a:t>    </a:t>
            </a:r>
            <a:r>
              <a:rPr lang="de-DE" altLang="ja-JP" dirty="0" err="1"/>
              <a:t>price</a:t>
            </a:r>
            <a:endParaRPr lang="de-DE" altLang="ja-JP" dirty="0"/>
          </a:p>
          <a:p>
            <a:pPr lvl="1"/>
            <a:r>
              <a:rPr lang="de-DE" altLang="ja-JP" dirty="0"/>
              <a:t>1       Fair     D 4291.061</a:t>
            </a:r>
          </a:p>
          <a:p>
            <a:pPr lvl="1"/>
            <a:r>
              <a:rPr lang="de-DE" altLang="ja-JP" dirty="0"/>
              <a:t>2       </a:t>
            </a:r>
            <a:r>
              <a:rPr lang="de-DE" altLang="ja-JP" dirty="0" err="1"/>
              <a:t>Good</a:t>
            </a:r>
            <a:r>
              <a:rPr lang="de-DE" altLang="ja-JP" dirty="0"/>
              <a:t>     D 3405.382</a:t>
            </a:r>
          </a:p>
          <a:p>
            <a:pPr lvl="1"/>
            <a:r>
              <a:rPr lang="de-DE" altLang="ja-JP" dirty="0"/>
              <a:t>3  </a:t>
            </a:r>
            <a:r>
              <a:rPr lang="de-DE" altLang="ja-JP" dirty="0" err="1"/>
              <a:t>Very</a:t>
            </a:r>
            <a:r>
              <a:rPr lang="de-DE" altLang="ja-JP" dirty="0"/>
              <a:t> </a:t>
            </a:r>
            <a:r>
              <a:rPr lang="de-DE" altLang="ja-JP" dirty="0" err="1"/>
              <a:t>Good</a:t>
            </a:r>
            <a:r>
              <a:rPr lang="de-DE" altLang="ja-JP" dirty="0"/>
              <a:t>     D </a:t>
            </a:r>
            <a:r>
              <a:rPr lang="de-DE" altLang="ja-JP" dirty="0" smtClean="0"/>
              <a:t>3470.467</a:t>
            </a:r>
          </a:p>
          <a:p>
            <a:r>
              <a:rPr lang="de-DE" altLang="ja-JP" dirty="0" smtClean="0"/>
              <a:t>2</a:t>
            </a:r>
            <a:r>
              <a:rPr lang="ja-JP" altLang="en-US" dirty="0" smtClean="0"/>
              <a:t>つの変数を集約する場合、</a:t>
            </a:r>
            <a:r>
              <a:rPr lang="en-US" altLang="ja-JP" dirty="0" smtClean="0"/>
              <a:t>formula</a:t>
            </a:r>
            <a:r>
              <a:rPr lang="ja-JP" altLang="en-US" dirty="0" smtClean="0"/>
              <a:t>の左辺にて</a:t>
            </a:r>
            <a:r>
              <a:rPr lang="en-US" altLang="ja-JP" dirty="0" err="1" smtClean="0"/>
              <a:t>cbind</a:t>
            </a:r>
            <a:r>
              <a:rPr lang="ja-JP" altLang="en-US" dirty="0" smtClean="0"/>
              <a:t>で結合</a:t>
            </a:r>
            <a:endParaRPr lang="en-US" altLang="ja-JP" dirty="0" smtClean="0"/>
          </a:p>
          <a:p>
            <a:pPr lvl="1"/>
            <a:r>
              <a:rPr lang="en-US" altLang="ja-JP" dirty="0"/>
              <a:t>aggregate(</a:t>
            </a:r>
            <a:r>
              <a:rPr lang="en-US" altLang="ja-JP" dirty="0" err="1"/>
              <a:t>cbind</a:t>
            </a:r>
            <a:r>
              <a:rPr lang="en-US" altLang="ja-JP" dirty="0"/>
              <a:t>(price, carat) ~ cut, diamonds, mean</a:t>
            </a:r>
            <a:r>
              <a:rPr lang="en-US" altLang="ja-JP" dirty="0" smtClean="0"/>
              <a:t>)</a:t>
            </a:r>
          </a:p>
          <a:p>
            <a:pPr lvl="1"/>
            <a:r>
              <a:rPr lang="ro-RO" altLang="ja-JP" dirty="0"/>
              <a:t> cut    price     carat</a:t>
            </a:r>
          </a:p>
          <a:p>
            <a:pPr lvl="1"/>
            <a:r>
              <a:rPr lang="ro-RO" altLang="ja-JP" dirty="0"/>
              <a:t>1      Fair 4358.758 1.0461366</a:t>
            </a:r>
          </a:p>
          <a:p>
            <a:pPr lvl="1"/>
            <a:r>
              <a:rPr lang="ro-RO" altLang="ja-JP" dirty="0"/>
              <a:t>2      Good 3928.864 0.8491847</a:t>
            </a:r>
          </a:p>
          <a:p>
            <a:pPr lvl="1"/>
            <a:r>
              <a:rPr lang="ro-RO" altLang="ja-JP" dirty="0"/>
              <a:t>3 Very Good 3981.760 0.8063814</a:t>
            </a:r>
            <a:endParaRPr lang="de-DE" altLang="ja-JP" dirty="0"/>
          </a:p>
        </p:txBody>
      </p:sp>
    </p:spTree>
    <p:extLst>
      <p:ext uri="{BB962C8B-B14F-4D97-AF65-F5344CB8AC3E}">
        <p14:creationId xmlns:p14="http://schemas.microsoft.com/office/powerpoint/2010/main" val="8649946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a:t>
            </a:r>
            <a:r>
              <a:rPr lang="en-US" altLang="ja-JP" dirty="0"/>
              <a:t>3</a:t>
            </a:r>
            <a:r>
              <a:rPr lang="en-US" altLang="ja-JP" dirty="0" smtClean="0"/>
              <a:t> </a:t>
            </a:r>
            <a:r>
              <a:rPr lang="en-US" altLang="ja-JP" dirty="0" err="1" smtClean="0"/>
              <a:t>plyr</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「分割</a:t>
            </a:r>
            <a:r>
              <a:rPr lang="en-US" altLang="ja-JP" dirty="0" smtClean="0"/>
              <a:t>-</a:t>
            </a:r>
            <a:r>
              <a:rPr lang="ja-JP" altLang="en-US" dirty="0" smtClean="0"/>
              <a:t>適用</a:t>
            </a:r>
            <a:r>
              <a:rPr lang="en-US" altLang="ja-JP" dirty="0" smtClean="0"/>
              <a:t>-</a:t>
            </a:r>
            <a:r>
              <a:rPr lang="ja-JP" altLang="en-US" dirty="0" smtClean="0"/>
              <a:t>結合」のデータ操作を行うもので、コア機能は、</a:t>
            </a:r>
            <a:r>
              <a:rPr lang="en-US" altLang="ja-JP" dirty="0" err="1" smtClean="0"/>
              <a:t>ddply</a:t>
            </a:r>
            <a:r>
              <a:rPr lang="en-US" altLang="ja-JP" dirty="0" smtClean="0"/>
              <a:t>, </a:t>
            </a:r>
            <a:r>
              <a:rPr lang="en-US" altLang="ja-JP" dirty="0" err="1" smtClean="0"/>
              <a:t>llply</a:t>
            </a:r>
            <a:r>
              <a:rPr lang="en-US" altLang="ja-JP" dirty="0" smtClean="0"/>
              <a:t>, </a:t>
            </a:r>
            <a:r>
              <a:rPr lang="en-US" altLang="ja-JP" dirty="0" err="1" smtClean="0"/>
              <a:t>ldply</a:t>
            </a:r>
            <a:r>
              <a:rPr lang="ja-JP" altLang="en-US" dirty="0" smtClean="0"/>
              <a:t>の関数から構成</a:t>
            </a:r>
            <a:endParaRPr lang="en-US" altLang="ja-JP" dirty="0" smtClean="0"/>
          </a:p>
          <a:p>
            <a:r>
              <a:rPr lang="ja-JP" altLang="en-US" dirty="0" smtClean="0"/>
              <a:t>最初の文字が入力のデータ型、</a:t>
            </a:r>
            <a:r>
              <a:rPr lang="en-US" altLang="ja-JP" dirty="0" smtClean="0"/>
              <a:t>2</a:t>
            </a:r>
            <a:r>
              <a:rPr lang="ja-JP" altLang="en-US" dirty="0" smtClean="0"/>
              <a:t>番目の文字が出力のデータ形式</a:t>
            </a:r>
            <a:endParaRPr lang="de-DE" altLang="ja-JP" dirty="0"/>
          </a:p>
        </p:txBody>
      </p:sp>
      <p:graphicFrame>
        <p:nvGraphicFramePr>
          <p:cNvPr id="4" name="表 3"/>
          <p:cNvGraphicFramePr>
            <a:graphicFrameLocks noGrp="1"/>
          </p:cNvGraphicFramePr>
          <p:nvPr>
            <p:extLst/>
          </p:nvPr>
        </p:nvGraphicFramePr>
        <p:xfrm>
          <a:off x="869576" y="3337527"/>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kumimoji="1" lang="ja-JP" altLang="en-US" sz="1000" dirty="0" smtClean="0"/>
                        <a:t>関数</a:t>
                      </a:r>
                      <a:endParaRPr kumimoji="1" lang="ja-JP" altLang="en-US" sz="1000" dirty="0"/>
                    </a:p>
                  </a:txBody>
                  <a:tcPr anchor="ctr"/>
                </a:tc>
                <a:tc>
                  <a:txBody>
                    <a:bodyPr/>
                    <a:lstStyle/>
                    <a:p>
                      <a:pPr algn="ctr"/>
                      <a:r>
                        <a:rPr kumimoji="1" lang="ja-JP" altLang="en-US" sz="1000" dirty="0" smtClean="0"/>
                        <a:t>入力データ型</a:t>
                      </a:r>
                      <a:endParaRPr kumimoji="1" lang="ja-JP" altLang="en-US" sz="1000" dirty="0"/>
                    </a:p>
                  </a:txBody>
                  <a:tcPr anchor="ctr"/>
                </a:tc>
                <a:tc>
                  <a:txBody>
                    <a:bodyPr/>
                    <a:lstStyle/>
                    <a:p>
                      <a:pPr algn="ctr"/>
                      <a:r>
                        <a:rPr kumimoji="1" lang="ja-JP" altLang="en-US" sz="1000" dirty="0" smtClean="0"/>
                        <a:t>出力データ型</a:t>
                      </a:r>
                      <a:endParaRPr kumimoji="1" lang="ja-JP" altLang="en-US" sz="1000" dirty="0"/>
                    </a:p>
                  </a:txBody>
                  <a:tcPr anchor="ctr"/>
                </a:tc>
              </a:tr>
              <a:tr h="370840">
                <a:tc>
                  <a:txBody>
                    <a:bodyPr/>
                    <a:lstStyle/>
                    <a:p>
                      <a:r>
                        <a:rPr kumimoji="1" lang="en-US" altLang="ja-JP" sz="1000" dirty="0" err="1" smtClean="0"/>
                        <a:t>ddply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r>
              <a:tr h="370840">
                <a:tc>
                  <a:txBody>
                    <a:bodyPr/>
                    <a:lstStyle/>
                    <a:p>
                      <a:r>
                        <a:rPr kumimoji="1" lang="en-US" altLang="ja-JP" sz="1000" dirty="0" err="1" smtClean="0"/>
                        <a:t>llply</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aaply</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c>
                  <a:txBody>
                    <a:bodyPr/>
                    <a:lstStyle/>
                    <a:p>
                      <a:r>
                        <a:rPr kumimoji="1" lang="en-US" altLang="ja-JP" sz="1000" dirty="0" smtClean="0"/>
                        <a:t>Array/vector/matrix</a:t>
                      </a:r>
                      <a:endParaRPr kumimoji="1" lang="ja-JP" altLang="en-US" sz="1000" dirty="0"/>
                    </a:p>
                  </a:txBody>
                  <a:tcPr anchor="ctr"/>
                </a:tc>
              </a:tr>
              <a:tr h="370840">
                <a:tc>
                  <a:txBody>
                    <a:bodyPr/>
                    <a:lstStyle/>
                    <a:p>
                      <a:r>
                        <a:rPr kumimoji="1" lang="en-US" altLang="ja-JP" sz="1000" dirty="0" err="1" smtClean="0"/>
                        <a:t>dlply</a:t>
                      </a:r>
                      <a:endParaRPr kumimoji="1" lang="ja-JP" altLang="en-US" sz="1000" dirty="0"/>
                    </a:p>
                  </a:txBody>
                  <a:tcPr anchor="ctr"/>
                </a:tc>
                <a:tc>
                  <a:txBody>
                    <a:bodyPr/>
                    <a:lstStyle/>
                    <a:p>
                      <a:r>
                        <a:rPr kumimoji="1" lang="en-US" altLang="ja-JP" sz="1000" dirty="0" err="1" smtClean="0"/>
                        <a:t>data.frame</a:t>
                      </a:r>
                      <a:endParaRPr kumimoji="1" lang="ja-JP" altLang="en-US" sz="1000" dirty="0"/>
                    </a:p>
                  </a:txBody>
                  <a:tcPr anchor="ctr"/>
                </a:tc>
                <a:tc>
                  <a:txBody>
                    <a:bodyPr/>
                    <a:lstStyle/>
                    <a:p>
                      <a:r>
                        <a:rPr kumimoji="1" lang="en-US" altLang="ja-JP" sz="1000" dirty="0" smtClean="0"/>
                        <a:t>list</a:t>
                      </a:r>
                      <a:endParaRPr kumimoji="1" lang="ja-JP" altLang="en-US" sz="1000" dirty="0"/>
                    </a:p>
                  </a:txBody>
                  <a:tcPr anchor="ctr"/>
                </a:tc>
              </a:tr>
              <a:tr h="370840">
                <a:tc>
                  <a:txBody>
                    <a:bodyPr/>
                    <a:lstStyle/>
                    <a:p>
                      <a:r>
                        <a:rPr kumimoji="1" lang="en-US" altLang="ja-JP" sz="1000" dirty="0" err="1" smtClean="0"/>
                        <a:t>daply</a:t>
                      </a:r>
                      <a:endParaRPr kumimoji="1" lang="ja-JP" altLang="en-US" sz="1000" dirty="0"/>
                    </a:p>
                  </a:txBody>
                  <a:tcPr anchor="ctr"/>
                </a:tc>
                <a:tc>
                  <a:txBody>
                    <a:bodyPr/>
                    <a:lstStyle/>
                    <a:p>
                      <a:r>
                        <a:rPr kumimoji="1" lang="en-US" altLang="ja-JP" sz="1000" dirty="0" err="1" smtClean="0"/>
                        <a:t>data.fame</a:t>
                      </a:r>
                      <a:endParaRPr kumimoji="1" lang="ja-JP" altLang="en-US" sz="1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Array/vector/matrix</a:t>
                      </a:r>
                      <a:endParaRPr kumimoji="1" lang="ja-JP" altLang="en-US" sz="1000" dirty="0" smtClean="0"/>
                    </a:p>
                  </a:txBody>
                  <a:tcPr anchor="ctr"/>
                </a:tc>
              </a:tr>
            </a:tbl>
          </a:graphicData>
        </a:graphic>
      </p:graphicFrame>
    </p:spTree>
    <p:extLst>
      <p:ext uri="{BB962C8B-B14F-4D97-AF65-F5344CB8AC3E}">
        <p14:creationId xmlns:p14="http://schemas.microsoft.com/office/powerpoint/2010/main" val="15180787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dirty="0"/>
              <a:t/>
            </a:r>
            <a:br>
              <a:rPr lang="en-US" altLang="ja-JP" dirty="0"/>
            </a:br>
            <a:r>
              <a:rPr lang="en-US" altLang="ja-JP" dirty="0" smtClean="0"/>
              <a:t>11.3.2 </a:t>
            </a:r>
            <a:r>
              <a:rPr lang="en-US" altLang="ja-JP" dirty="0" err="1" smtClean="0"/>
              <a:t>llply</a:t>
            </a:r>
            <a:endParaRPr kumimoji="1" lang="ja-JP" altLang="en-US" dirty="0"/>
          </a:p>
        </p:txBody>
      </p:sp>
      <p:sp>
        <p:nvSpPr>
          <p:cNvPr id="3" name="コンテンツ プレースホルダー 2"/>
          <p:cNvSpPr>
            <a:spLocks noGrp="1"/>
          </p:cNvSpPr>
          <p:nvPr>
            <p:ph idx="1"/>
          </p:nvPr>
        </p:nvSpPr>
        <p:spPr>
          <a:xfrm>
            <a:off x="457199" y="2209800"/>
            <a:ext cx="6508377" cy="4423275"/>
          </a:xfrm>
        </p:spPr>
        <p:txBody>
          <a:bodyPr>
            <a:normAutofit/>
          </a:bodyPr>
          <a:lstStyle/>
          <a:p>
            <a:r>
              <a:rPr lang="en-US" altLang="ja-JP" dirty="0" err="1"/>
              <a:t>d</a:t>
            </a:r>
            <a:r>
              <a:rPr lang="en-US" altLang="ja-JP" dirty="0" err="1" smtClean="0"/>
              <a:t>dply</a:t>
            </a:r>
            <a:r>
              <a:rPr lang="en-US" altLang="ja-JP" dirty="0" smtClean="0"/>
              <a:t>: </a:t>
            </a:r>
            <a:r>
              <a:rPr lang="ja-JP" altLang="en-US" dirty="0" smtClean="0"/>
              <a:t>データフレームを入力にとり、ある変数に従って分割し、分割したデータに対して実行したい処理を適用の上、結果をデータフレームとして返却</a:t>
            </a:r>
            <a:endParaRPr lang="en-US" altLang="ja-JP" dirty="0" smtClean="0"/>
          </a:p>
          <a:p>
            <a:r>
              <a:rPr lang="en-US" altLang="ja-JP" dirty="0" smtClean="0"/>
              <a:t>L</a:t>
            </a:r>
            <a:r>
              <a:rPr lang="de-DE" altLang="ja-JP" dirty="0" err="1" smtClean="0"/>
              <a:t>lply</a:t>
            </a:r>
            <a:r>
              <a:rPr lang="de-DE" altLang="ja-JP" dirty="0" smtClean="0"/>
              <a:t>: </a:t>
            </a:r>
            <a:r>
              <a:rPr lang="ja-JP" altLang="en-US" dirty="0" smtClean="0"/>
              <a:t>りす</a:t>
            </a:r>
            <a:r>
              <a:rPr lang="en-US" altLang="ja-JP" dirty="0" smtClean="0"/>
              <a:t>k</a:t>
            </a:r>
            <a:r>
              <a:rPr lang="ja-JP" altLang="en-US" dirty="0" smtClean="0"/>
              <a:t>との各要素の輪を計算するために使用</a:t>
            </a:r>
            <a:endParaRPr lang="en-US" altLang="ja-JP" dirty="0" smtClean="0"/>
          </a:p>
          <a:p>
            <a:pPr lvl="1"/>
            <a:r>
              <a:rPr lang="en-US" altLang="ja-JP" dirty="0"/>
              <a:t>theList2&lt;- list(A=matrix(1:9,3), B=1:5, C=matrix(1:4, 2), D=2)</a:t>
            </a:r>
          </a:p>
          <a:p>
            <a:pPr lvl="1"/>
            <a:r>
              <a:rPr lang="en-US" altLang="ja-JP" dirty="0" err="1"/>
              <a:t>lapply</a:t>
            </a:r>
            <a:r>
              <a:rPr lang="en-US" altLang="ja-JP" dirty="0"/>
              <a:t>(theList2, sum</a:t>
            </a:r>
            <a:r>
              <a:rPr lang="en-US" altLang="ja-JP" dirty="0" smtClean="0"/>
              <a:t>)</a:t>
            </a:r>
          </a:p>
          <a:p>
            <a:pPr lvl="1"/>
            <a:r>
              <a:rPr lang="en-US" altLang="ja-JP" dirty="0"/>
              <a:t>$A</a:t>
            </a:r>
          </a:p>
          <a:p>
            <a:pPr lvl="1"/>
            <a:r>
              <a:rPr lang="en-US" altLang="ja-JP" dirty="0"/>
              <a:t>[1] </a:t>
            </a:r>
            <a:r>
              <a:rPr lang="en-US" altLang="ja-JP" dirty="0" smtClean="0"/>
              <a:t>45</a:t>
            </a:r>
            <a:endParaRPr lang="en-US" altLang="ja-JP" dirty="0"/>
          </a:p>
          <a:p>
            <a:pPr lvl="1"/>
            <a:r>
              <a:rPr lang="en-US" altLang="ja-JP" dirty="0"/>
              <a:t>$B</a:t>
            </a:r>
          </a:p>
          <a:p>
            <a:pPr lvl="1"/>
            <a:r>
              <a:rPr lang="en-US" altLang="ja-JP" dirty="0"/>
              <a:t>[1] </a:t>
            </a:r>
            <a:r>
              <a:rPr lang="en-US" altLang="ja-JP" dirty="0" smtClean="0"/>
              <a:t>15</a:t>
            </a:r>
            <a:endParaRPr lang="en-US" altLang="ja-JP" dirty="0"/>
          </a:p>
          <a:p>
            <a:pPr lvl="1"/>
            <a:r>
              <a:rPr lang="en-US" altLang="ja-JP" dirty="0"/>
              <a:t>$C</a:t>
            </a:r>
          </a:p>
          <a:p>
            <a:pPr lvl="1"/>
            <a:r>
              <a:rPr lang="en-US" altLang="ja-JP" dirty="0"/>
              <a:t>[1] </a:t>
            </a:r>
            <a:r>
              <a:rPr lang="en-US" altLang="ja-JP" dirty="0" smtClean="0"/>
              <a:t>10</a:t>
            </a:r>
            <a:endParaRPr lang="en-US" altLang="ja-JP" dirty="0"/>
          </a:p>
          <a:p>
            <a:pPr lvl="1"/>
            <a:r>
              <a:rPr lang="en-US" altLang="ja-JP" dirty="0"/>
              <a:t>$D</a:t>
            </a:r>
          </a:p>
          <a:p>
            <a:pPr lvl="1"/>
            <a:r>
              <a:rPr lang="en-US" altLang="ja-JP" dirty="0"/>
              <a:t>[1] </a:t>
            </a:r>
            <a:r>
              <a:rPr lang="en-US" altLang="ja-JP" dirty="0" smtClean="0"/>
              <a:t>2</a:t>
            </a:r>
          </a:p>
          <a:p>
            <a:pPr lvl="1"/>
            <a:endParaRPr lang="en-US" altLang="ja-JP" dirty="0"/>
          </a:p>
          <a:p>
            <a:r>
              <a:rPr lang="en-US" altLang="ja-JP" dirty="0" err="1" smtClean="0"/>
              <a:t>Sapply</a:t>
            </a:r>
            <a:r>
              <a:rPr lang="ja-JP" altLang="en-US" dirty="0" smtClean="0"/>
              <a:t>関数：結果をベクトルとして取得</a:t>
            </a:r>
            <a:endParaRPr lang="de-DE" altLang="ja-JP" dirty="0"/>
          </a:p>
        </p:txBody>
      </p:sp>
    </p:spTree>
    <p:extLst>
      <p:ext uri="{BB962C8B-B14F-4D97-AF65-F5344CB8AC3E}">
        <p14:creationId xmlns:p14="http://schemas.microsoft.com/office/powerpoint/2010/main" val="13897960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グルーピング操作</a:t>
            </a:r>
            <a:r>
              <a:rPr lang="en-US" altLang="ja-JP" sz="2000" dirty="0"/>
              <a:t/>
            </a:r>
            <a:br>
              <a:rPr lang="en-US" altLang="ja-JP" sz="2000" dirty="0"/>
            </a:br>
            <a:r>
              <a:rPr lang="en-US" altLang="ja-JP" sz="2000" dirty="0" smtClean="0"/>
              <a:t>11.3.</a:t>
            </a:r>
            <a:r>
              <a:rPr lang="en-US" altLang="ja-JP" sz="2000" dirty="0"/>
              <a:t>4</a:t>
            </a:r>
            <a:r>
              <a:rPr lang="en-US" altLang="ja-JP" sz="2000" dirty="0" smtClean="0"/>
              <a:t> </a:t>
            </a:r>
            <a:r>
              <a:rPr lang="en-US" altLang="ja-JP" sz="2000" dirty="0" err="1" smtClean="0"/>
              <a:t>plyr</a:t>
            </a:r>
            <a:r>
              <a:rPr lang="ja-JP" altLang="en-US" sz="2000" dirty="0" smtClean="0"/>
              <a:t>ヘルパー関数</a:t>
            </a:r>
            <a:endParaRPr kumimoji="1" lang="ja-JP" altLang="en-US" dirty="0"/>
          </a:p>
        </p:txBody>
      </p:sp>
      <p:sp>
        <p:nvSpPr>
          <p:cNvPr id="3" name="コンテンツ プレースホルダー 2"/>
          <p:cNvSpPr>
            <a:spLocks noGrp="1"/>
          </p:cNvSpPr>
          <p:nvPr>
            <p:ph idx="1"/>
          </p:nvPr>
        </p:nvSpPr>
        <p:spPr/>
        <p:txBody>
          <a:bodyPr/>
          <a:lstStyle/>
          <a:p>
            <a:r>
              <a:rPr lang="ja-JP" altLang="ja-JP" dirty="0" smtClean="0"/>
              <a:t>p</a:t>
            </a:r>
            <a:r>
              <a:rPr lang="en-US" altLang="ja-JP" dirty="0" err="1" smtClean="0"/>
              <a:t>l</a:t>
            </a:r>
            <a:r>
              <a:rPr kumimoji="1" lang="en-US" altLang="ja-JP" dirty="0" err="1" smtClean="0"/>
              <a:t>yr</a:t>
            </a:r>
            <a:r>
              <a:rPr kumimoji="1" lang="en-US" altLang="ja-JP" dirty="0" smtClean="0"/>
              <a:t>:</a:t>
            </a:r>
            <a:r>
              <a:rPr kumimoji="1" lang="ja-JP" altLang="en-US" dirty="0" smtClean="0"/>
              <a:t> </a:t>
            </a:r>
            <a:r>
              <a:rPr kumimoji="1" lang="en-US" altLang="ja-JP" dirty="0" smtClean="0"/>
              <a:t>aggregate</a:t>
            </a:r>
            <a:r>
              <a:rPr kumimoji="1" lang="ja-JP" altLang="en-US" dirty="0" smtClean="0"/>
              <a:t>関数のような関数に対して、複数の関数を満たすことのできる</a:t>
            </a:r>
            <a:r>
              <a:rPr kumimoji="1" lang="en-US" altLang="ja-JP" dirty="0" smtClean="0"/>
              <a:t>each</a:t>
            </a:r>
            <a:r>
              <a:rPr kumimoji="1" lang="ja-JP" altLang="en-US" dirty="0" smtClean="0"/>
              <a:t>関数のようなヘルパー関数を有している</a:t>
            </a:r>
            <a:endParaRPr kumimoji="1" lang="en-US" altLang="ja-JP" dirty="0" smtClean="0"/>
          </a:p>
          <a:p>
            <a:pPr lvl="1"/>
            <a:r>
              <a:rPr lang="en-US" altLang="ja-JP" dirty="0"/>
              <a:t>aggregate(price ~ cut, diamonds, each(</a:t>
            </a:r>
            <a:r>
              <a:rPr lang="en-US" altLang="ja-JP" dirty="0" err="1"/>
              <a:t>mean,median</a:t>
            </a:r>
            <a:r>
              <a:rPr lang="en-US" altLang="ja-JP" dirty="0"/>
              <a:t>)</a:t>
            </a:r>
            <a:r>
              <a:rPr lang="en-US" altLang="ja-JP" dirty="0" smtClean="0"/>
              <a:t>)</a:t>
            </a:r>
          </a:p>
          <a:p>
            <a:pPr lvl="1"/>
            <a:r>
              <a:rPr lang="de-DE" altLang="ja-JP" dirty="0" err="1"/>
              <a:t>cut</a:t>
            </a:r>
            <a:r>
              <a:rPr lang="de-DE" altLang="ja-JP" dirty="0"/>
              <a:t> </a:t>
            </a:r>
            <a:r>
              <a:rPr lang="de-DE" altLang="ja-JP" dirty="0" err="1"/>
              <a:t>price.mean</a:t>
            </a:r>
            <a:r>
              <a:rPr lang="de-DE" altLang="ja-JP" dirty="0"/>
              <a:t> </a:t>
            </a:r>
            <a:r>
              <a:rPr lang="de-DE" altLang="ja-JP" dirty="0" err="1"/>
              <a:t>price.median</a:t>
            </a:r>
            <a:endParaRPr lang="de-DE" altLang="ja-JP" dirty="0"/>
          </a:p>
          <a:p>
            <a:pPr lvl="1"/>
            <a:r>
              <a:rPr lang="de-DE" altLang="ja-JP" dirty="0"/>
              <a:t>1      Fair   4358.758     3282.000</a:t>
            </a:r>
          </a:p>
          <a:p>
            <a:pPr lvl="1"/>
            <a:r>
              <a:rPr lang="de-DE" altLang="ja-JP" dirty="0"/>
              <a:t>2      </a:t>
            </a:r>
            <a:r>
              <a:rPr lang="de-DE" altLang="ja-JP" dirty="0" err="1"/>
              <a:t>Good</a:t>
            </a:r>
            <a:r>
              <a:rPr lang="de-DE" altLang="ja-JP" dirty="0"/>
              <a:t>   3928.864     3050.500</a:t>
            </a:r>
          </a:p>
          <a:p>
            <a:pPr lvl="1"/>
            <a:r>
              <a:rPr lang="de-DE" altLang="ja-JP" dirty="0"/>
              <a:t>3 </a:t>
            </a:r>
            <a:r>
              <a:rPr lang="de-DE" altLang="ja-JP" dirty="0" err="1"/>
              <a:t>Very</a:t>
            </a:r>
            <a:r>
              <a:rPr lang="de-DE" altLang="ja-JP" dirty="0"/>
              <a:t> </a:t>
            </a:r>
            <a:r>
              <a:rPr lang="de-DE" altLang="ja-JP" dirty="0" err="1"/>
              <a:t>Good</a:t>
            </a:r>
            <a:r>
              <a:rPr lang="de-DE" altLang="ja-JP" dirty="0"/>
              <a:t>   3981.760     2648.000</a:t>
            </a:r>
          </a:p>
          <a:p>
            <a:pPr lvl="1"/>
            <a:r>
              <a:rPr lang="de-DE" altLang="ja-JP" dirty="0"/>
              <a:t>4   Premium   4584.258     3185.000</a:t>
            </a:r>
          </a:p>
          <a:p>
            <a:pPr lvl="1"/>
            <a:r>
              <a:rPr lang="de-DE" altLang="ja-JP" dirty="0"/>
              <a:t>5     Ideal   3457.542     1810.000</a:t>
            </a:r>
            <a:endParaRPr kumimoji="1" lang="ja-JP" altLang="en-US" dirty="0"/>
          </a:p>
        </p:txBody>
      </p:sp>
    </p:spTree>
    <p:extLst>
      <p:ext uri="{BB962C8B-B14F-4D97-AF65-F5344CB8AC3E}">
        <p14:creationId xmlns:p14="http://schemas.microsoft.com/office/powerpoint/2010/main" val="30553059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en-US" altLang="ja-JP" dirty="0"/>
              <a:t>11</a:t>
            </a:r>
            <a:r>
              <a:rPr lang="ja-JP" altLang="en-US" dirty="0"/>
              <a:t>章</a:t>
            </a:r>
            <a:r>
              <a:rPr lang="en-US" altLang="ja-JP" dirty="0"/>
              <a:t>: </a:t>
            </a:r>
            <a:r>
              <a:rPr lang="ja-JP" altLang="en-US" dirty="0"/>
              <a:t>グルーピング</a:t>
            </a:r>
            <a:r>
              <a:rPr lang="ja-JP" altLang="en-US" dirty="0" smtClean="0"/>
              <a:t>操作</a:t>
            </a:r>
            <a:r>
              <a:rPr lang="en-US" altLang="ja-JP" dirty="0" smtClean="0"/>
              <a:t/>
            </a:r>
            <a:br>
              <a:rPr lang="en-US" altLang="ja-JP" dirty="0" smtClean="0"/>
            </a:br>
            <a:r>
              <a:rPr lang="ja-JP" altLang="ja-JP" dirty="0" smtClean="0"/>
              <a:t>11</a:t>
            </a:r>
            <a:r>
              <a:rPr lang="en-US" altLang="ja-JP" dirty="0" smtClean="0"/>
              <a:t>.4</a:t>
            </a:r>
            <a:r>
              <a:rPr lang="ja-JP" altLang="en-US" dirty="0" smtClean="0"/>
              <a:t> </a:t>
            </a:r>
            <a:r>
              <a:rPr lang="en-US" altLang="ja-JP" dirty="0" err="1" smtClean="0"/>
              <a:t>data.table</a:t>
            </a:r>
            <a:endParaRPr kumimoji="1" lang="ja-JP" altLang="en-US" dirty="0"/>
          </a:p>
        </p:txBody>
      </p:sp>
      <p:sp>
        <p:nvSpPr>
          <p:cNvPr id="4" name="コンテンツ プレースホルダー 3"/>
          <p:cNvSpPr>
            <a:spLocks noGrp="1"/>
          </p:cNvSpPr>
          <p:nvPr>
            <p:ph idx="1"/>
          </p:nvPr>
        </p:nvSpPr>
        <p:spPr/>
        <p:txBody>
          <a:bodyPr/>
          <a:lstStyle/>
          <a:p>
            <a:r>
              <a:rPr lang="en-US" altLang="ja-JP" dirty="0" err="1"/>
              <a:t>data.table</a:t>
            </a:r>
            <a:r>
              <a:rPr lang="ja-JP" altLang="en-US" dirty="0"/>
              <a:t>関数では、</a:t>
            </a:r>
            <a:r>
              <a:rPr lang="en-US" altLang="ja-JP" dirty="0" err="1"/>
              <a:t>data.frame</a:t>
            </a:r>
            <a:r>
              <a:rPr lang="ja-JP" altLang="en-US" dirty="0"/>
              <a:t>の機能を拡張し、スピード重視</a:t>
            </a:r>
            <a:endParaRPr lang="en-US" altLang="ja-JP" dirty="0"/>
          </a:p>
          <a:p>
            <a:pPr lvl="1"/>
            <a:r>
              <a:rPr lang="mr-IN" altLang="ja-JP" dirty="0"/>
              <a:t>theDF2 &lt;- data.frame(A=1:10, </a:t>
            </a:r>
          </a:p>
          <a:p>
            <a:pPr lvl="1"/>
            <a:r>
              <a:rPr lang="mr-IN" altLang="ja-JP" dirty="0"/>
              <a:t>                     B=letters[1:10], </a:t>
            </a:r>
          </a:p>
          <a:p>
            <a:pPr lvl="1"/>
            <a:r>
              <a:rPr lang="mr-IN" altLang="ja-JP" dirty="0"/>
              <a:t>                     C=LETTERS(11:20), </a:t>
            </a:r>
          </a:p>
          <a:p>
            <a:pPr lvl="1"/>
            <a:r>
              <a:rPr lang="mr-IN" altLang="ja-JP" dirty="0"/>
              <a:t>                     D=rep(c("One","Two","Three"),length.out=10))</a:t>
            </a:r>
          </a:p>
          <a:p>
            <a:pPr lvl="1"/>
            <a:endParaRPr lang="en-US" altLang="ja-JP" dirty="0"/>
          </a:p>
          <a:p>
            <a:pPr lvl="1"/>
            <a:r>
              <a:rPr lang="mr-IN" altLang="ja-JP" dirty="0"/>
              <a:t>theD</a:t>
            </a:r>
            <a:r>
              <a:rPr lang="en-US" altLang="ja-JP" dirty="0"/>
              <a:t>T</a:t>
            </a:r>
            <a:r>
              <a:rPr lang="mr-IN" altLang="ja-JP" dirty="0"/>
              <a:t>2 &lt;- data.</a:t>
            </a:r>
            <a:r>
              <a:rPr lang="en-US" altLang="ja-JP" dirty="0"/>
              <a:t>table</a:t>
            </a:r>
            <a:r>
              <a:rPr lang="mr-IN" altLang="ja-JP" dirty="0"/>
              <a:t>(A=1:10, </a:t>
            </a:r>
          </a:p>
          <a:p>
            <a:pPr lvl="1"/>
            <a:r>
              <a:rPr lang="mr-IN" altLang="ja-JP" dirty="0"/>
              <a:t>                     B=letters[1:10], </a:t>
            </a:r>
          </a:p>
          <a:p>
            <a:pPr lvl="1"/>
            <a:r>
              <a:rPr lang="mr-IN" altLang="ja-JP" dirty="0"/>
              <a:t>                     C=LETTERS(11:20), </a:t>
            </a:r>
          </a:p>
          <a:p>
            <a:pPr lvl="1"/>
            <a:r>
              <a:rPr lang="mr-IN" altLang="ja-JP" dirty="0"/>
              <a:t>                     D=rep(c("One","Two","Three"),length.out=10))</a:t>
            </a:r>
          </a:p>
          <a:p>
            <a:pPr marL="228600" lvl="1" indent="0">
              <a:buNone/>
            </a:pPr>
            <a:endParaRPr lang="en-US" altLang="ja-JP" dirty="0"/>
          </a:p>
          <a:p>
            <a:pPr lvl="1"/>
            <a:r>
              <a:rPr lang="en-US" altLang="ja-JP" dirty="0"/>
              <a:t>&gt; class(</a:t>
            </a:r>
            <a:r>
              <a:rPr lang="en-US" altLang="ja-JP" dirty="0" err="1"/>
              <a:t>theDF2$B</a:t>
            </a:r>
            <a:r>
              <a:rPr lang="en-US" altLang="ja-JP" dirty="0"/>
              <a:t>)</a:t>
            </a:r>
          </a:p>
          <a:p>
            <a:pPr lvl="1"/>
            <a:r>
              <a:rPr lang="en-US" altLang="ja-JP" dirty="0"/>
              <a:t>[1] "factor”</a:t>
            </a:r>
          </a:p>
          <a:p>
            <a:pPr lvl="1"/>
            <a:r>
              <a:rPr lang="en-US" altLang="ja-JP" dirty="0"/>
              <a:t>&gt; class(</a:t>
            </a:r>
            <a:r>
              <a:rPr lang="en-US" altLang="ja-JP" dirty="0" err="1"/>
              <a:t>theDT2$B</a:t>
            </a:r>
            <a:r>
              <a:rPr lang="en-US" altLang="ja-JP" dirty="0"/>
              <a:t>)</a:t>
            </a:r>
          </a:p>
          <a:p>
            <a:pPr lvl="1"/>
            <a:r>
              <a:rPr lang="en-US" altLang="ja-JP" dirty="0"/>
              <a:t>[1] ”character”</a:t>
            </a:r>
          </a:p>
          <a:p>
            <a:pPr lvl="1"/>
            <a:endParaRPr lang="en-US" altLang="ja-JP" dirty="0"/>
          </a:p>
          <a:p>
            <a:pPr lvl="1"/>
            <a:endParaRPr lang="ja-JP" altLang="en-US" dirty="0"/>
          </a:p>
          <a:p>
            <a:endParaRPr kumimoji="1" lang="ja-JP" altLang="en-US" dirty="0"/>
          </a:p>
        </p:txBody>
      </p:sp>
    </p:spTree>
    <p:extLst>
      <p:ext uri="{BB962C8B-B14F-4D97-AF65-F5344CB8AC3E}">
        <p14:creationId xmlns:p14="http://schemas.microsoft.com/office/powerpoint/2010/main" val="27414245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latin typeface="EYInterstate Light" panose="02000506000000020004" pitchFamily="2" charset="0"/>
              </a:rPr>
              <a:t>第</a:t>
            </a:r>
            <a:r>
              <a:rPr lang="ja-JP" altLang="ja-JP" dirty="0" smtClean="0">
                <a:latin typeface="EYInterstate Light" panose="02000506000000020004" pitchFamily="2" charset="0"/>
              </a:rPr>
              <a:t>1</a:t>
            </a:r>
            <a:r>
              <a:rPr lang="en-US" altLang="ja-JP" dirty="0" smtClean="0">
                <a:latin typeface="EYInterstate Light" panose="02000506000000020004" pitchFamily="2" charset="0"/>
              </a:rPr>
              <a:t>2</a:t>
            </a:r>
            <a:r>
              <a:rPr kumimoji="1" lang="ja-JP" altLang="en-US" dirty="0" smtClean="0">
                <a:latin typeface="EYInterstate Light" panose="02000506000000020004" pitchFamily="2" charset="0"/>
              </a:rPr>
              <a:t>章</a:t>
            </a:r>
            <a:r>
              <a:rPr kumimoji="1" lang="en-US" altLang="ja-JP" dirty="0" smtClean="0">
                <a:latin typeface="EYInterstate Light" panose="02000506000000020004" pitchFamily="2" charset="0"/>
              </a:rPr>
              <a:t>:</a:t>
            </a:r>
            <a:r>
              <a:rPr kumimoji="1" lang="ja-JP" altLang="en-US" dirty="0" smtClean="0">
                <a:latin typeface="EYInterstate Light" panose="02000506000000020004" pitchFamily="2" charset="0"/>
              </a:rPr>
              <a:t>データ整形</a:t>
            </a:r>
            <a:endParaRPr kumimoji="1" lang="ja-JP" altLang="en-US" dirty="0">
              <a:latin typeface="EYInterstate Light" panose="02000506000000020004" pitchFamily="2" charset="0"/>
            </a:endParaRPr>
          </a:p>
        </p:txBody>
      </p:sp>
    </p:spTree>
    <p:extLst>
      <p:ext uri="{BB962C8B-B14F-4D97-AF65-F5344CB8AC3E}">
        <p14:creationId xmlns:p14="http://schemas.microsoft.com/office/powerpoint/2010/main" val="40059595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a:t>
            </a:r>
            <a:r>
              <a:rPr lang="ja-JP" altLang="en-US" dirty="0" smtClean="0"/>
              <a:t>整形</a:t>
            </a:r>
            <a:r>
              <a:rPr lang="en-US" altLang="ja-JP" dirty="0" smtClean="0"/>
              <a:t/>
            </a:r>
            <a:br>
              <a:rPr lang="en-US" altLang="ja-JP" dirty="0" smtClean="0"/>
            </a:br>
            <a:r>
              <a:rPr lang="en-US" altLang="ja-JP" dirty="0" smtClean="0"/>
              <a:t>12.1 </a:t>
            </a:r>
            <a:r>
              <a:rPr lang="en-US" altLang="ja-JP" dirty="0" err="1" smtClean="0"/>
              <a:t>cbind</a:t>
            </a:r>
            <a:r>
              <a:rPr lang="en-US" altLang="ja-JP" dirty="0" smtClean="0"/>
              <a:t> </a:t>
            </a:r>
            <a:r>
              <a:rPr lang="ja-JP" altLang="en-US" dirty="0" smtClean="0"/>
              <a:t>と</a:t>
            </a:r>
            <a:r>
              <a:rPr lang="en-US" altLang="ja-JP" dirty="0" smtClean="0"/>
              <a:t> </a:t>
            </a:r>
            <a:r>
              <a:rPr lang="en-US" altLang="ja-JP" dirty="0" err="1" smtClean="0"/>
              <a:t>rbind</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2</a:t>
            </a:r>
            <a:r>
              <a:rPr lang="ja-JP" altLang="en-US" dirty="0" smtClean="0"/>
              <a:t>つの簡単なデータフレームを</a:t>
            </a:r>
            <a:r>
              <a:rPr lang="en-US" altLang="ja-JP" dirty="0" err="1" smtClean="0"/>
              <a:t>cbind</a:t>
            </a:r>
            <a:r>
              <a:rPr lang="ja-JP" altLang="en-US" dirty="0" smtClean="0"/>
              <a:t>関数を用いてベクトルを結合・作成し、</a:t>
            </a:r>
            <a:r>
              <a:rPr lang="en-US" altLang="ja-JP" dirty="0" err="1" smtClean="0"/>
              <a:t>rbind</a:t>
            </a:r>
            <a:r>
              <a:rPr lang="ja-JP" altLang="en-US" dirty="0" smtClean="0"/>
              <a:t>関数を用いて、行方向にデータを積み上げる</a:t>
            </a:r>
            <a:endParaRPr lang="en-US" altLang="ja-JP" dirty="0" smtClean="0"/>
          </a:p>
          <a:p>
            <a:pPr lvl="1"/>
            <a:r>
              <a:rPr lang="en-US" altLang="ja-JP" dirty="0"/>
              <a:t>sport &lt;- c("Hockey", "Baseball", "Football")</a:t>
            </a:r>
          </a:p>
          <a:p>
            <a:pPr lvl="1"/>
            <a:r>
              <a:rPr lang="en-US" altLang="ja-JP" dirty="0"/>
              <a:t>league &lt;- c("NHL", "MLB", "NFL")</a:t>
            </a:r>
          </a:p>
          <a:p>
            <a:pPr lvl="1"/>
            <a:r>
              <a:rPr lang="en-US" altLang="ja-JP" dirty="0"/>
              <a:t>trophy &lt;- c("Stanley Cup", "Commissioners Trophy", "Vince </a:t>
            </a:r>
            <a:r>
              <a:rPr lang="en-US" altLang="ja-JP" dirty="0" err="1"/>
              <a:t>Lambardi</a:t>
            </a:r>
            <a:r>
              <a:rPr lang="en-US" altLang="ja-JP" dirty="0"/>
              <a:t> Trophy")</a:t>
            </a:r>
          </a:p>
          <a:p>
            <a:pPr lvl="1"/>
            <a:r>
              <a:rPr lang="en-US" altLang="ja-JP" dirty="0"/>
              <a:t>trophies1 &lt;- </a:t>
            </a:r>
            <a:r>
              <a:rPr lang="en-US" altLang="ja-JP" dirty="0" err="1"/>
              <a:t>cbind</a:t>
            </a:r>
            <a:r>
              <a:rPr lang="en-US" altLang="ja-JP" dirty="0"/>
              <a:t>(sport, league, trophy)</a:t>
            </a:r>
          </a:p>
          <a:p>
            <a:pPr lvl="1"/>
            <a:r>
              <a:rPr lang="en-US" altLang="ja-JP" dirty="0"/>
              <a:t>trophies2 &lt;- </a:t>
            </a:r>
            <a:r>
              <a:rPr lang="en-US" altLang="ja-JP" dirty="0" err="1"/>
              <a:t>data.frame</a:t>
            </a:r>
            <a:r>
              <a:rPr lang="en-US" altLang="ja-JP" dirty="0"/>
              <a:t>(sport=c("</a:t>
            </a:r>
            <a:r>
              <a:rPr lang="en-US" altLang="ja-JP" dirty="0" err="1"/>
              <a:t>Bascketball</a:t>
            </a:r>
            <a:r>
              <a:rPr lang="en-US" altLang="ja-JP" dirty="0"/>
              <a:t>", "Golf"), league=c("NBA","PGA"), trophy=c("Larry Obrien Championship Trophy", "Wanamaker Trophy"), </a:t>
            </a:r>
            <a:r>
              <a:rPr lang="en-US" altLang="ja-JP" dirty="0" err="1"/>
              <a:t>stringsAsFactors</a:t>
            </a:r>
            <a:r>
              <a:rPr lang="en-US" altLang="ja-JP" dirty="0"/>
              <a:t> = FALSE)</a:t>
            </a:r>
          </a:p>
          <a:p>
            <a:pPr lvl="1"/>
            <a:endParaRPr lang="en-US" altLang="ja-JP" dirty="0"/>
          </a:p>
          <a:p>
            <a:pPr lvl="1"/>
            <a:r>
              <a:rPr lang="en-US" altLang="ja-JP" dirty="0"/>
              <a:t>trophies &lt;- </a:t>
            </a:r>
            <a:r>
              <a:rPr lang="en-US" altLang="ja-JP" dirty="0" err="1"/>
              <a:t>rbind</a:t>
            </a:r>
            <a:r>
              <a:rPr lang="en-US" altLang="ja-JP" dirty="0"/>
              <a:t>(trophies1, trophies2)</a:t>
            </a:r>
          </a:p>
          <a:p>
            <a:pPr lvl="1"/>
            <a:r>
              <a:rPr lang="en-US" altLang="ja-JP" dirty="0"/>
              <a:t>View(trophies)</a:t>
            </a:r>
            <a:endParaRPr kumimoji="1" lang="ja-JP" altLang="en-US" dirty="0"/>
          </a:p>
        </p:txBody>
      </p:sp>
    </p:spTree>
    <p:extLst>
      <p:ext uri="{BB962C8B-B14F-4D97-AF65-F5344CB8AC3E}">
        <p14:creationId xmlns:p14="http://schemas.microsoft.com/office/powerpoint/2010/main" val="28756174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a:t>
            </a:r>
            <a:r>
              <a:rPr lang="ja-JP" altLang="ja-JP" dirty="0"/>
              <a:t>1</a:t>
            </a:r>
            <a:r>
              <a:rPr lang="en-US" altLang="ja-JP" dirty="0"/>
              <a:t>2</a:t>
            </a:r>
            <a:r>
              <a:rPr lang="ja-JP" altLang="en-US" dirty="0"/>
              <a:t>章</a:t>
            </a:r>
            <a:r>
              <a:rPr lang="en-US" altLang="ja-JP" dirty="0"/>
              <a:t>:</a:t>
            </a:r>
            <a:r>
              <a:rPr lang="ja-JP" altLang="en-US" dirty="0"/>
              <a:t>データ整形</a:t>
            </a:r>
            <a:r>
              <a:rPr lang="en-US" altLang="ja-JP" dirty="0"/>
              <a:t/>
            </a:r>
            <a:br>
              <a:rPr lang="en-US" altLang="ja-JP" dirty="0"/>
            </a:br>
            <a:r>
              <a:rPr lang="en-US" altLang="ja-JP" dirty="0" smtClean="0"/>
              <a:t>12.2 Join</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Join</a:t>
            </a:r>
            <a:r>
              <a:rPr kumimoji="1" lang="ja-JP" altLang="en-US" dirty="0" smtClean="0"/>
              <a:t>関数：</a:t>
            </a:r>
            <a:r>
              <a:rPr kumimoji="1" lang="en-US" altLang="ja-JP" dirty="0" smtClean="0"/>
              <a:t>XXX</a:t>
            </a:r>
          </a:p>
          <a:p>
            <a:r>
              <a:rPr lang="en-US" altLang="ja-JP" dirty="0" smtClean="0"/>
              <a:t>Merge</a:t>
            </a:r>
            <a:r>
              <a:rPr lang="ja-JP" altLang="en-US" dirty="0" smtClean="0"/>
              <a:t>関数：</a:t>
            </a:r>
            <a:r>
              <a:rPr lang="en-US" altLang="ja-JP" dirty="0" smtClean="0"/>
              <a:t>2</a:t>
            </a:r>
            <a:r>
              <a:rPr lang="ja-JP" altLang="en-US" dirty="0" smtClean="0"/>
              <a:t>つのデータフレームを結合するために組込関数を使用</a:t>
            </a:r>
            <a:endParaRPr lang="en-US" altLang="ja-JP" dirty="0" smtClean="0"/>
          </a:p>
          <a:p>
            <a:r>
              <a:rPr kumimoji="1" lang="en-US" altLang="ja-JP" dirty="0" err="1" smtClean="0"/>
              <a:t>Plyr</a:t>
            </a:r>
            <a:r>
              <a:rPr kumimoji="1" lang="en-US" altLang="ja-JP" dirty="0" smtClean="0"/>
              <a:t> join</a:t>
            </a:r>
            <a:r>
              <a:rPr kumimoji="1" lang="ja-JP" altLang="en-US" dirty="0" smtClean="0"/>
              <a:t>関数：</a:t>
            </a:r>
            <a:r>
              <a:rPr kumimoji="1" lang="en-US" altLang="ja-JP" dirty="0" smtClean="0"/>
              <a:t>merge</a:t>
            </a:r>
            <a:r>
              <a:rPr kumimoji="1" lang="ja-JP" altLang="en-US" dirty="0" smtClean="0"/>
              <a:t>関数と同様かつ早く動作する</a:t>
            </a:r>
            <a:r>
              <a:rPr kumimoji="1" lang="en-US" altLang="ja-JP" dirty="0" smtClean="0"/>
              <a:t>join</a:t>
            </a:r>
            <a:r>
              <a:rPr lang="ja-JP" altLang="en-US" dirty="0" smtClean="0"/>
              <a:t>関数が含まれている</a:t>
            </a:r>
            <a:endParaRPr lang="en-US" altLang="ja-JP" dirty="0" smtClean="0"/>
          </a:p>
          <a:p>
            <a:pPr lvl="1"/>
            <a:r>
              <a:rPr kumimoji="1" lang="en-US" altLang="ja-JP" dirty="0"/>
              <a:t> </a:t>
            </a:r>
            <a:r>
              <a:rPr lang="ja-JP" altLang="en-US" dirty="0" smtClean="0"/>
              <a:t>注意：それぞれのテーブルにおける結合のためのキーとなる列が同じ名前を持っていなければならない</a:t>
            </a:r>
            <a:endParaRPr kumimoji="1" lang="ja-JP" altLang="en-US" dirty="0"/>
          </a:p>
        </p:txBody>
      </p:sp>
    </p:spTree>
    <p:extLst>
      <p:ext uri="{BB962C8B-B14F-4D97-AF65-F5344CB8AC3E}">
        <p14:creationId xmlns:p14="http://schemas.microsoft.com/office/powerpoint/2010/main" val="181022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6.1: CSV</a:t>
            </a:r>
            <a:r>
              <a:rPr kumimoji="1" lang="ja-JP" altLang="en-US" dirty="0" smtClean="0"/>
              <a:t>の読み込み</a:t>
            </a:r>
            <a:endParaRPr kumimoji="1" lang="en-US" altLang="ja-JP" dirty="0" smtClean="0"/>
          </a:p>
          <a:p>
            <a:pPr lvl="1"/>
            <a:r>
              <a:rPr lang="en-US" altLang="ja-JP" dirty="0" smtClean="0"/>
              <a:t>CSV</a:t>
            </a:r>
            <a:r>
              <a:rPr lang="ja-JP" altLang="en-US" dirty="0" smtClean="0"/>
              <a:t>ファイルのデータの読み込み時、</a:t>
            </a:r>
            <a:r>
              <a:rPr lang="en-US" altLang="ja-JP" dirty="0" err="1" smtClean="0"/>
              <a:t>read.table</a:t>
            </a:r>
            <a:r>
              <a:rPr lang="ja-JP" altLang="en-US" dirty="0" smtClean="0"/>
              <a:t>関数を使用する。</a:t>
            </a:r>
            <a:endParaRPr lang="en-US" altLang="ja-JP" dirty="0" smtClean="0"/>
          </a:p>
          <a:p>
            <a:pPr lvl="1"/>
            <a:r>
              <a:rPr lang="en-US" altLang="ja-JP" dirty="0" err="1" smtClean="0"/>
              <a:t>r</a:t>
            </a:r>
            <a:r>
              <a:rPr kumimoji="1" lang="en-US" altLang="ja-JP" dirty="0" err="1" smtClean="0"/>
              <a:t>ead.table</a:t>
            </a:r>
            <a:r>
              <a:rPr kumimoji="1" lang="ja-JP" altLang="en-US" dirty="0" smtClean="0"/>
              <a:t>の結果は、</a:t>
            </a:r>
            <a:r>
              <a:rPr kumimoji="1" lang="en-US" altLang="ja-JP" dirty="0" err="1" smtClean="0"/>
              <a:t>data.frame</a:t>
            </a:r>
            <a:r>
              <a:rPr kumimoji="1" lang="ja-JP" altLang="en-US" dirty="0" smtClean="0"/>
              <a:t>になる。</a:t>
            </a:r>
            <a:endParaRPr kumimoji="1" lang="en-US" altLang="ja-JP" dirty="0" smtClean="0"/>
          </a:p>
          <a:p>
            <a:pPr lvl="1"/>
            <a:endParaRPr lang="en-US" altLang="ja-JP" dirty="0" smtClean="0"/>
          </a:p>
          <a:p>
            <a:pPr lvl="1"/>
            <a:endParaRPr lang="en-US" altLang="ja-JP" dirty="0"/>
          </a:p>
          <a:p>
            <a:pPr lvl="1"/>
            <a:endParaRPr kumimoji="1" lang="en-US" altLang="ja-JP" dirty="0" smtClean="0"/>
          </a:p>
          <a:p>
            <a:pPr lvl="2"/>
            <a:r>
              <a:rPr lang="en-US" altLang="ja-JP" sz="1200" dirty="0" smtClean="0"/>
              <a:t>t</a:t>
            </a:r>
            <a:endParaRPr kumimoji="1" lang="en-US" altLang="ja-JP" sz="1200" dirty="0" smtClean="0"/>
          </a:p>
          <a:p>
            <a:pPr lvl="1"/>
            <a:r>
              <a:rPr lang="en-US" altLang="ja-JP" sz="1200" dirty="0"/>
              <a:t> </a:t>
            </a:r>
            <a:r>
              <a:rPr lang="en-US" altLang="ja-JP" sz="1200" dirty="0" smtClean="0"/>
              <a:t>Desktop</a:t>
            </a:r>
            <a:r>
              <a:rPr lang="ja-JP" altLang="en-US" sz="1200" dirty="0" smtClean="0"/>
              <a:t>から読み込む場合</a:t>
            </a:r>
            <a:endParaRPr kumimoji="1" lang="en-US" altLang="ja-JP" sz="1200" dirty="0"/>
          </a:p>
          <a:p>
            <a:pPr lvl="2"/>
            <a:r>
              <a:rPr lang="en-US" altLang="ja-JP" sz="1200" dirty="0"/>
              <a:t>library(</a:t>
            </a:r>
            <a:r>
              <a:rPr lang="en-US" altLang="ja-JP" sz="1200" dirty="0" err="1"/>
              <a:t>readr</a:t>
            </a:r>
            <a:r>
              <a:rPr lang="en-US" altLang="ja-JP" sz="1200" dirty="0"/>
              <a:t>)</a:t>
            </a:r>
          </a:p>
          <a:p>
            <a:pPr lvl="2"/>
            <a:r>
              <a:rPr lang="en-US" altLang="ja-JP" sz="1200" dirty="0" err="1"/>
              <a:t>Tomato_First</a:t>
            </a:r>
            <a:r>
              <a:rPr lang="en-US" altLang="ja-JP" sz="1200" dirty="0"/>
              <a:t> &lt;- </a:t>
            </a:r>
            <a:r>
              <a:rPr lang="en-US" altLang="ja-JP" sz="1200" dirty="0" err="1"/>
              <a:t>read_csv</a:t>
            </a:r>
            <a:r>
              <a:rPr lang="en-US" altLang="ja-JP" sz="1200" dirty="0"/>
              <a:t>("</a:t>
            </a:r>
            <a:r>
              <a:rPr lang="en-US" altLang="ja-JP" sz="1200" dirty="0">
                <a:solidFill>
                  <a:srgbClr val="3366FF"/>
                </a:solidFill>
              </a:rPr>
              <a:t>~/Desktop</a:t>
            </a:r>
            <a:r>
              <a:rPr lang="en-US" altLang="ja-JP" sz="1200" dirty="0"/>
              <a:t>/Tomato </a:t>
            </a:r>
            <a:r>
              <a:rPr lang="en-US" altLang="ja-JP" sz="1200" dirty="0" err="1"/>
              <a:t>First.csv</a:t>
            </a:r>
            <a:r>
              <a:rPr lang="en-US" altLang="ja-JP" sz="1200" dirty="0"/>
              <a:t>")</a:t>
            </a:r>
          </a:p>
          <a:p>
            <a:pPr lvl="2"/>
            <a:r>
              <a:rPr lang="en-US" altLang="ja-JP" sz="1200" dirty="0"/>
              <a:t>View(</a:t>
            </a:r>
            <a:r>
              <a:rPr lang="en-US" altLang="ja-JP" sz="1200" dirty="0" err="1"/>
              <a:t>Tomato_First</a:t>
            </a:r>
            <a:r>
              <a:rPr lang="en-US" altLang="ja-JP" sz="1200" dirty="0"/>
              <a:t>)</a:t>
            </a:r>
            <a:endParaRPr kumimoji="1" lang="en-US" altLang="ja-JP" sz="1200" dirty="0"/>
          </a:p>
        </p:txBody>
      </p:sp>
      <p:sp>
        <p:nvSpPr>
          <p:cNvPr id="4" name="正方形/長方形 3"/>
          <p:cNvSpPr/>
          <p:nvPr/>
        </p:nvSpPr>
        <p:spPr>
          <a:xfrm>
            <a:off x="827088" y="2450603"/>
            <a:ext cx="7859712" cy="649786"/>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err="1" smtClean="0">
                <a:solidFill>
                  <a:schemeClr val="bg1"/>
                </a:solidFill>
                <a:latin typeface="EYInterstate Light" panose="02000506000000020004" pitchFamily="2" charset="0"/>
                <a:ea typeface="ＭＳ Ｐゴシック" panose="020B0600070205080204" pitchFamily="50" charset="-128"/>
              </a:rPr>
              <a:t>theUrl</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&lt;- ”http://www.jaredlander.com/data/Tomato%20First.csv”</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tomato &lt;-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read.table</a:t>
            </a:r>
            <a:r>
              <a:rPr kumimoji="1" lang="en-US" altLang="ja-JP" sz="1200" dirty="0">
                <a:solidFill>
                  <a:schemeClr val="bg1"/>
                </a:solidFill>
                <a:latin typeface="EYInterstate Light" panose="02000506000000020004" pitchFamily="2" charset="0"/>
                <a:ea typeface="ＭＳ Ｐゴシック" panose="020B0600070205080204" pitchFamily="50" charset="-128"/>
              </a:rPr>
              <a:t>(file=</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theUrl</a:t>
            </a:r>
            <a:r>
              <a:rPr kumimoji="1" lang="en-US" altLang="ja-JP" sz="1200" dirty="0">
                <a:solidFill>
                  <a:schemeClr val="bg1"/>
                </a:solidFill>
                <a:latin typeface="EYInterstate Light" panose="02000506000000020004" pitchFamily="2" charset="0"/>
                <a:ea typeface="ＭＳ Ｐゴシック" panose="020B0600070205080204" pitchFamily="50" charset="-128"/>
              </a:rPr>
              <a:t>, header=TRUE, </a:t>
            </a:r>
            <a:r>
              <a:rPr kumimoji="1" lang="en-US" altLang="ja-JP" sz="1200" dirty="0" err="1">
                <a:solidFill>
                  <a:schemeClr val="bg1"/>
                </a:solidFill>
                <a:latin typeface="EYInterstate Light" panose="02000506000000020004" pitchFamily="2" charset="0"/>
                <a:ea typeface="ＭＳ Ｐゴシック" panose="020B0600070205080204" pitchFamily="50" charset="-128"/>
              </a:rPr>
              <a:t>sep</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200" dirty="0">
                <a:solidFill>
                  <a:schemeClr val="bg1"/>
                </a:solidFill>
                <a:latin typeface="EYInterstate Light" panose="02000506000000020004" pitchFamily="2" charset="0"/>
                <a:ea typeface="ＭＳ Ｐゴシック" panose="020B0600070205080204" pitchFamily="50" charset="-128"/>
              </a:rPr>
              <a:t>header(tomato)</a:t>
            </a:r>
            <a:r>
              <a:rPr kumimoji="1" lang="ja-JP" altLang="en-US" sz="1200" dirty="0">
                <a:solidFill>
                  <a:schemeClr val="bg1"/>
                </a:solidFill>
                <a:latin typeface="EYInterstate Light" panose="02000506000000020004" pitchFamily="2" charset="0"/>
                <a:ea typeface="ＭＳ Ｐゴシック" panose="020B0600070205080204" pitchFamily="50" charset="-128"/>
              </a:rPr>
              <a:t>　</a:t>
            </a:r>
            <a:r>
              <a:rPr kumimoji="1" lang="en-US" altLang="ja-JP" sz="1200" dirty="0">
                <a:solidFill>
                  <a:schemeClr val="bg1"/>
                </a:solidFill>
                <a:latin typeface="EYInterstate Light" panose="02000506000000020004" pitchFamily="2" charset="0"/>
                <a:ea typeface="ＭＳ Ｐゴシック" panose="020B0600070205080204" pitchFamily="50" charset="-128"/>
              </a:rPr>
              <a:t>#</a:t>
            </a:r>
            <a:r>
              <a:rPr kumimoji="1" lang="ja-JP" altLang="en-US" sz="1200" dirty="0">
                <a:solidFill>
                  <a:schemeClr val="bg1"/>
                </a:solidFill>
                <a:latin typeface="EYInterstate Light" panose="02000506000000020004" pitchFamily="2" charset="0"/>
                <a:ea typeface="ＭＳ Ｐゴシック" panose="020B0600070205080204" pitchFamily="50" charset="-128"/>
              </a:rPr>
              <a:t>内容を確認</a:t>
            </a:r>
          </a:p>
        </p:txBody>
      </p:sp>
    </p:spTree>
    <p:extLst>
      <p:ext uri="{BB962C8B-B14F-4D97-AF65-F5344CB8AC3E}">
        <p14:creationId xmlns:p14="http://schemas.microsoft.com/office/powerpoint/2010/main" val="19970836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a:t>
            </a:r>
            <a:r>
              <a:rPr kumimoji="1" lang="ja-JP" altLang="en-US" dirty="0" smtClean="0"/>
              <a:t>章</a:t>
            </a:r>
            <a:r>
              <a:rPr kumimoji="1" lang="en-US" altLang="ja-JP" dirty="0" smtClean="0"/>
              <a:t>: R</a:t>
            </a:r>
            <a:r>
              <a:rPr kumimoji="1" lang="ja-JP" altLang="en-US" dirty="0" smtClean="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6.5: R</a:t>
            </a:r>
            <a:r>
              <a:rPr kumimoji="1" lang="ja-JP" altLang="en-US" dirty="0" smtClean="0"/>
              <a:t>バイナリファイル</a:t>
            </a:r>
            <a:endParaRPr kumimoji="1" lang="en-US" altLang="ja-JP" dirty="0" smtClean="0"/>
          </a:p>
          <a:p>
            <a:pPr lvl="1"/>
            <a:r>
              <a:rPr lang="en-US" altLang="ja-JP" dirty="0" err="1" smtClean="0"/>
              <a:t>Rdata</a:t>
            </a:r>
            <a:r>
              <a:rPr lang="ja-JP" altLang="en-US" dirty="0" smtClean="0"/>
              <a:t>ファイルを作成</a:t>
            </a:r>
            <a:endParaRPr lang="en-US" altLang="ja-JP" dirty="0" smtClean="0"/>
          </a:p>
          <a:p>
            <a:pPr lvl="2"/>
            <a:r>
              <a:rPr kumimoji="1" lang="en-US" altLang="ja-JP" sz="1200" dirty="0" smtClean="0"/>
              <a:t>#tomato </a:t>
            </a:r>
            <a:r>
              <a:rPr kumimoji="1" lang="en-US" altLang="ja-JP" sz="1200" dirty="0" err="1" smtClean="0"/>
              <a:t>data.frame</a:t>
            </a:r>
            <a:r>
              <a:rPr kumimoji="1" lang="ja-JP" altLang="en-US" sz="1200" dirty="0" smtClean="0"/>
              <a:t>を保存する</a:t>
            </a:r>
            <a:r>
              <a:rPr lang="en-US" altLang="ja-JP" sz="1200" dirty="0"/>
              <a:t> </a:t>
            </a:r>
            <a:r>
              <a:rPr lang="en-US" altLang="ja-JP" sz="1200" dirty="0" smtClean="0"/>
              <a:t>save (tomato, file = “</a:t>
            </a:r>
            <a:r>
              <a:rPr lang="en-US" altLang="ja-JP" sz="1200" dirty="0" smtClean="0">
                <a:solidFill>
                  <a:srgbClr val="FF0000"/>
                </a:solidFill>
              </a:rPr>
              <a:t>URL(e.g., “~/Desktop”)</a:t>
            </a:r>
            <a:r>
              <a:rPr lang="en-US" altLang="ja-JP" sz="1200" dirty="0" smtClean="0"/>
              <a:t>/</a:t>
            </a:r>
            <a:r>
              <a:rPr lang="en-US" altLang="ja-JP" sz="1200" dirty="0" err="1" smtClean="0"/>
              <a:t>tomato.rdata</a:t>
            </a:r>
            <a:r>
              <a:rPr lang="en-US" altLang="ja-JP" sz="1200" dirty="0" smtClean="0"/>
              <a:t>”)</a:t>
            </a:r>
          </a:p>
          <a:p>
            <a:pPr lvl="2"/>
            <a:r>
              <a:rPr kumimoji="1" lang="en-US" altLang="ja-JP" sz="1200" dirty="0" smtClean="0"/>
              <a:t>#tomato</a:t>
            </a:r>
            <a:r>
              <a:rPr kumimoji="1" lang="ja-JP" altLang="en-US" sz="1200" dirty="0" smtClean="0"/>
              <a:t>を削除</a:t>
            </a:r>
            <a:r>
              <a:rPr kumimoji="1" lang="en-US" altLang="ja-JP" sz="1200" dirty="0" smtClean="0"/>
              <a:t> </a:t>
            </a:r>
            <a:r>
              <a:rPr kumimoji="1" lang="en-US" altLang="ja-JP" sz="1200" dirty="0" err="1" smtClean="0"/>
              <a:t>rm</a:t>
            </a:r>
            <a:r>
              <a:rPr kumimoji="1" lang="en-US" altLang="ja-JP" sz="1200" dirty="0" smtClean="0"/>
              <a:t>(tomato)</a:t>
            </a:r>
          </a:p>
          <a:p>
            <a:pPr lvl="2"/>
            <a:r>
              <a:rPr lang="en-US" altLang="ja-JP" sz="1200" dirty="0" smtClean="0"/>
              <a:t>#tomato</a:t>
            </a:r>
            <a:r>
              <a:rPr lang="ja-JP" altLang="en-US" sz="1200" dirty="0" smtClean="0"/>
              <a:t>が存在するかチェック</a:t>
            </a:r>
            <a:r>
              <a:rPr lang="en-US" altLang="ja-JP" sz="1200" dirty="0" smtClean="0"/>
              <a:t> head(tomato)</a:t>
            </a:r>
          </a:p>
          <a:p>
            <a:pPr lvl="2"/>
            <a:r>
              <a:rPr kumimoji="1" lang="en-US" altLang="ja-JP" sz="1200" dirty="0" smtClean="0"/>
              <a:t>#</a:t>
            </a:r>
            <a:r>
              <a:rPr kumimoji="1" lang="en-US" altLang="ja-JP" sz="1200" dirty="0" err="1" smtClean="0"/>
              <a:t>rdata</a:t>
            </a:r>
            <a:r>
              <a:rPr kumimoji="1" lang="ja-JP" altLang="en-US" sz="1200" dirty="0" smtClean="0"/>
              <a:t>ファイルから</a:t>
            </a:r>
            <a:r>
              <a:rPr kumimoji="1" lang="en-US" altLang="ja-JP" sz="1200" dirty="0" smtClean="0"/>
              <a:t>tomato</a:t>
            </a:r>
            <a:r>
              <a:rPr kumimoji="1" lang="ja-JP" altLang="en-US" sz="1200" dirty="0" smtClean="0"/>
              <a:t>を読み込む</a:t>
            </a:r>
            <a:r>
              <a:rPr kumimoji="1" lang="en-US" altLang="ja-JP" sz="1200" dirty="0" smtClean="0"/>
              <a:t> load(“data/</a:t>
            </a:r>
            <a:r>
              <a:rPr kumimoji="1" lang="en-US" altLang="ja-JP" sz="1200" dirty="0" err="1" smtClean="0"/>
              <a:t>tomato.rdata</a:t>
            </a:r>
            <a:r>
              <a:rPr kumimoji="1" lang="en-US" altLang="ja-JP" sz="1200" dirty="0" smtClean="0"/>
              <a:t>”)</a:t>
            </a:r>
          </a:p>
          <a:p>
            <a:pPr lvl="2"/>
            <a:endParaRPr lang="en-US" altLang="ja-JP" sz="1200" dirty="0"/>
          </a:p>
          <a:p>
            <a:r>
              <a:rPr kumimoji="1" lang="en-US" altLang="ja-JP" dirty="0" smtClean="0"/>
              <a:t>6.6: R</a:t>
            </a:r>
            <a:r>
              <a:rPr kumimoji="1" lang="ja-JP" altLang="en-US" dirty="0" smtClean="0"/>
              <a:t>に入っているデータ</a:t>
            </a:r>
            <a:endParaRPr kumimoji="1" lang="en-US" altLang="ja-JP" dirty="0" smtClean="0"/>
          </a:p>
          <a:p>
            <a:pPr lvl="1"/>
            <a:r>
              <a:rPr lang="en-US" altLang="ja-JP" dirty="0" smtClean="0"/>
              <a:t>ggplot2</a:t>
            </a:r>
            <a:r>
              <a:rPr lang="ja-JP" altLang="en-US" dirty="0" smtClean="0"/>
              <a:t>関数</a:t>
            </a:r>
            <a:r>
              <a:rPr lang="en-US" altLang="ja-JP" dirty="0" smtClean="0"/>
              <a:t> (</a:t>
            </a:r>
            <a:r>
              <a:rPr lang="ja-JP" altLang="en-US" dirty="0" smtClean="0"/>
              <a:t>図形描画関数</a:t>
            </a:r>
            <a:r>
              <a:rPr lang="en-US" altLang="ja-JP" dirty="0" smtClean="0"/>
              <a:t>)</a:t>
            </a:r>
            <a:r>
              <a:rPr lang="ja-JP" altLang="en-US" dirty="0" smtClean="0"/>
              <a:t>の読み込み</a:t>
            </a:r>
            <a:endParaRPr lang="en-US" altLang="ja-JP" dirty="0" smtClean="0"/>
          </a:p>
          <a:p>
            <a:pPr lvl="2"/>
            <a:r>
              <a:rPr lang="en-US" altLang="ja-JP" sz="1200" dirty="0" err="1" smtClean="0"/>
              <a:t>Install.package</a:t>
            </a:r>
            <a:r>
              <a:rPr lang="en-US" altLang="ja-JP" sz="1200" dirty="0" smtClean="0"/>
              <a:t>(“ggplot2”)</a:t>
            </a:r>
          </a:p>
          <a:p>
            <a:pPr lvl="2"/>
            <a:r>
              <a:rPr lang="en-US" altLang="ja-JP" sz="1200" dirty="0"/>
              <a:t>l</a:t>
            </a:r>
            <a:r>
              <a:rPr lang="en-US" altLang="ja-JP" sz="1200" dirty="0" smtClean="0"/>
              <a:t>ibrary(ggplot2)</a:t>
            </a:r>
          </a:p>
          <a:p>
            <a:pPr lvl="2"/>
            <a:r>
              <a:rPr kumimoji="1" lang="en-US" altLang="ja-JP" sz="1200" dirty="0" smtClean="0"/>
              <a:t>#</a:t>
            </a:r>
            <a:r>
              <a:rPr kumimoji="1" lang="ja-JP" altLang="en-US" sz="1200" dirty="0" smtClean="0"/>
              <a:t>なお、</a:t>
            </a:r>
            <a:r>
              <a:rPr kumimoji="1" lang="en-US" altLang="ja-JP" sz="1200" dirty="0" smtClean="0"/>
              <a:t>diamonds</a:t>
            </a:r>
            <a:r>
              <a:rPr kumimoji="1" lang="ja-JP" altLang="en-US" sz="1200" dirty="0" smtClean="0"/>
              <a:t>というデータセットが同梱されている</a:t>
            </a:r>
            <a:r>
              <a:rPr kumimoji="1" lang="en-US" altLang="ja-JP" sz="1200" dirty="0" smtClean="0"/>
              <a:t> data(diamonds)</a:t>
            </a:r>
          </a:p>
          <a:p>
            <a:pPr lvl="1"/>
            <a:endParaRPr kumimoji="1" lang="ja-JP" altLang="en-US" dirty="0"/>
          </a:p>
        </p:txBody>
      </p:sp>
    </p:spTree>
    <p:extLst>
      <p:ext uri="{BB962C8B-B14F-4D97-AF65-F5344CB8AC3E}">
        <p14:creationId xmlns:p14="http://schemas.microsoft.com/office/powerpoint/2010/main" val="18699781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6</a:t>
            </a:r>
            <a:r>
              <a:rPr lang="ja-JP" altLang="en-US" dirty="0"/>
              <a:t>章</a:t>
            </a:r>
            <a:r>
              <a:rPr lang="en-US" altLang="ja-JP" dirty="0"/>
              <a:t>: R</a:t>
            </a:r>
            <a:r>
              <a:rPr lang="ja-JP" altLang="en-US" dirty="0"/>
              <a:t>へのデータの取り込み</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6.7 </a:t>
            </a:r>
            <a:r>
              <a:rPr kumimoji="1" lang="en-US" altLang="ja-JP" dirty="0" err="1" smtClean="0"/>
              <a:t>Web</a:t>
            </a:r>
            <a:r>
              <a:rPr lang="en-US" altLang="en-US" dirty="0" err="1" smtClean="0"/>
              <a:t>サイトからの抽出</a:t>
            </a:r>
            <a:endParaRPr lang="en-US" altLang="en-US" dirty="0" smtClean="0"/>
          </a:p>
          <a:p>
            <a:pPr lvl="1"/>
            <a:r>
              <a:rPr kumimoji="1" lang="ja-JP" altLang="en-US" dirty="0" smtClean="0"/>
              <a:t>最も一般的な読み込み方法は、</a:t>
            </a:r>
            <a:r>
              <a:rPr lang="en-US" altLang="ja-JP" dirty="0" smtClean="0"/>
              <a:t>CSV</a:t>
            </a:r>
            <a:r>
              <a:rPr lang="ja-JP" altLang="en-US" dirty="0" smtClean="0"/>
              <a:t>を</a:t>
            </a:r>
            <a:r>
              <a:rPr lang="en-US" altLang="ja-JP" dirty="0" err="1" smtClean="0"/>
              <a:t>read.table</a:t>
            </a:r>
            <a:r>
              <a:rPr lang="ja-JP" altLang="en-US" dirty="0" smtClean="0"/>
              <a:t>を用いて読み込む</a:t>
            </a:r>
            <a:endParaRPr kumimoji="1" lang="en-US" altLang="ja-JP" dirty="0" smtClean="0"/>
          </a:p>
          <a:p>
            <a:pPr lvl="1"/>
            <a:r>
              <a:rPr kumimoji="1" lang="ja-JP" altLang="en-US" dirty="0" smtClean="0"/>
              <a:t>単純な</a:t>
            </a:r>
            <a:r>
              <a:rPr kumimoji="1" lang="en-US" altLang="ja-JP" dirty="0" smtClean="0"/>
              <a:t>HTML</a:t>
            </a:r>
            <a:r>
              <a:rPr kumimoji="1" lang="ja-JP" altLang="en-US" dirty="0" smtClean="0"/>
              <a:t>テーブルの抽出</a:t>
            </a:r>
            <a:endParaRPr kumimoji="1" lang="en-US" altLang="ja-JP" dirty="0" smtClean="0"/>
          </a:p>
          <a:p>
            <a:pPr lvl="2"/>
            <a:r>
              <a:rPr lang="en-US" altLang="ja-JP" dirty="0"/>
              <a:t>x</a:t>
            </a:r>
            <a:r>
              <a:rPr lang="en-US" altLang="ja-JP" dirty="0" smtClean="0"/>
              <a:t>ml</a:t>
            </a:r>
            <a:r>
              <a:rPr lang="ja-JP" altLang="en-US" dirty="0" smtClean="0"/>
              <a:t>パッケージの</a:t>
            </a:r>
            <a:r>
              <a:rPr lang="en-US" altLang="ja-JP" dirty="0" err="1" smtClean="0"/>
              <a:t>readHTMLTable</a:t>
            </a:r>
            <a:r>
              <a:rPr lang="ja-JP" altLang="en-US" dirty="0" smtClean="0"/>
              <a:t>関数を用いて、データの抽出が可能</a:t>
            </a:r>
            <a:endParaRPr lang="en-US" altLang="ja-JP" dirty="0" smtClean="0"/>
          </a:p>
          <a:p>
            <a:pPr lvl="2"/>
            <a:r>
              <a:rPr kumimoji="1" lang="en-US" altLang="ja-JP" dirty="0" smtClean="0"/>
              <a:t>Ex: </a:t>
            </a:r>
            <a:r>
              <a:rPr kumimoji="1" lang="en-US" altLang="ja-JP" dirty="0" err="1" smtClean="0"/>
              <a:t>htttp</a:t>
            </a:r>
            <a:r>
              <a:rPr lang="en-US" altLang="ja-JP" dirty="0" smtClean="0"/>
              <a:t>://</a:t>
            </a:r>
            <a:r>
              <a:rPr lang="en-US" altLang="ja-JP" dirty="0" err="1" smtClean="0"/>
              <a:t>www.jaredlander.com</a:t>
            </a:r>
            <a:r>
              <a:rPr lang="en-US" altLang="ja-JP" dirty="0" smtClean="0"/>
              <a:t>/2012/02/another-kind-of-super-bowl-pool </a:t>
            </a:r>
          </a:p>
          <a:p>
            <a:pPr lvl="2"/>
            <a:endParaRPr kumimoji="1" lang="en-US" altLang="ja-JP" dirty="0"/>
          </a:p>
          <a:p>
            <a:pPr lvl="2"/>
            <a:r>
              <a:rPr lang="en-US" altLang="ja-JP" dirty="0" smtClean="0"/>
              <a:t>Require(XML)</a:t>
            </a:r>
          </a:p>
          <a:p>
            <a:pPr lvl="2"/>
            <a:r>
              <a:rPr lang="en-US" altLang="ja-JP" dirty="0" err="1"/>
              <a:t>theURL</a:t>
            </a:r>
            <a:r>
              <a:rPr lang="en-US" altLang="ja-JP" dirty="0"/>
              <a:t> &lt;- </a:t>
            </a:r>
            <a:r>
              <a:rPr lang="en-US" altLang="ja-JP" dirty="0" smtClean="0">
                <a:hlinkClick r:id="rId2"/>
              </a:rPr>
              <a:t>“https</a:t>
            </a:r>
            <a:r>
              <a:rPr lang="en-US" altLang="ja-JP" dirty="0">
                <a:hlinkClick r:id="rId2"/>
              </a:rPr>
              <a:t>://www.jaredlander.com/2012/02/another-kind-of-super-bowl-pool</a:t>
            </a:r>
            <a:r>
              <a:rPr lang="en-US" altLang="ja-JP" dirty="0" smtClean="0">
                <a:hlinkClick r:id="rId2"/>
              </a:rPr>
              <a:t>/</a:t>
            </a:r>
            <a:r>
              <a:rPr lang="en-US" altLang="ja-JP" dirty="0" smtClean="0"/>
              <a:t>” →</a:t>
            </a:r>
            <a:r>
              <a:rPr lang="en-US" altLang="ja-JP" dirty="0" smtClean="0">
                <a:solidFill>
                  <a:srgbClr val="3366FF"/>
                </a:solidFill>
              </a:rPr>
              <a:t>html</a:t>
            </a:r>
            <a:r>
              <a:rPr lang="ja-JP" altLang="en-US" dirty="0" smtClean="0">
                <a:solidFill>
                  <a:srgbClr val="3366FF"/>
                </a:solidFill>
              </a:rPr>
              <a:t>表がうまく読み込めていない</a:t>
            </a:r>
            <a:r>
              <a:rPr lang="mr-IN" altLang="ja-JP" dirty="0" smtClean="0">
                <a:solidFill>
                  <a:srgbClr val="3366FF"/>
                </a:solidFill>
              </a:rPr>
              <a:t>…</a:t>
            </a:r>
            <a:endParaRPr lang="en-US" altLang="ja-JP" dirty="0">
              <a:solidFill>
                <a:srgbClr val="3366FF"/>
              </a:solidFill>
            </a:endParaRPr>
          </a:p>
          <a:p>
            <a:pPr lvl="2"/>
            <a:r>
              <a:rPr lang="en-US" altLang="ja-JP" dirty="0" err="1"/>
              <a:t>bowlPool</a:t>
            </a:r>
            <a:r>
              <a:rPr lang="en-US" altLang="ja-JP" dirty="0"/>
              <a:t> &lt;- </a:t>
            </a:r>
            <a:r>
              <a:rPr lang="en-US" altLang="ja-JP" dirty="0" err="1"/>
              <a:t>readHTMLTable</a:t>
            </a:r>
            <a:r>
              <a:rPr lang="en-US" altLang="ja-JP" dirty="0"/>
              <a:t>(</a:t>
            </a:r>
            <a:r>
              <a:rPr lang="en-US" altLang="ja-JP" dirty="0" err="1"/>
              <a:t>theURL</a:t>
            </a:r>
            <a:r>
              <a:rPr lang="en-US" altLang="ja-JP" dirty="0"/>
              <a:t>)</a:t>
            </a:r>
            <a:endParaRPr kumimoji="1" lang="ja-JP" altLang="en-US" dirty="0"/>
          </a:p>
        </p:txBody>
      </p:sp>
    </p:spTree>
    <p:extLst>
      <p:ext uri="{BB962C8B-B14F-4D97-AF65-F5344CB8AC3E}">
        <p14:creationId xmlns:p14="http://schemas.microsoft.com/office/powerpoint/2010/main" val="4186875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a:t>
            </a:r>
            <a:r>
              <a:rPr kumimoji="1" lang="en-US" altLang="ja-JP" dirty="0" smtClean="0"/>
              <a:t>7</a:t>
            </a:r>
            <a:r>
              <a:rPr kumimoji="1" lang="ja-JP" altLang="en-US" dirty="0" smtClean="0"/>
              <a:t>章</a:t>
            </a:r>
            <a:r>
              <a:rPr kumimoji="1" lang="en-US" altLang="ja-JP" dirty="0" smtClean="0"/>
              <a:t>:</a:t>
            </a:r>
            <a:r>
              <a:rPr lang="ja-JP" altLang="en-US" dirty="0"/>
              <a:t>統計グラフ</a:t>
            </a:r>
            <a:endParaRPr kumimoji="1" lang="ja-JP" altLang="en-US" dirty="0"/>
          </a:p>
        </p:txBody>
      </p:sp>
    </p:spTree>
    <p:extLst>
      <p:ext uri="{BB962C8B-B14F-4D97-AF65-F5344CB8AC3E}">
        <p14:creationId xmlns:p14="http://schemas.microsoft.com/office/powerpoint/2010/main" val="28489335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a:t>
            </a:r>
            <a:r>
              <a:rPr kumimoji="1" lang="en-US" altLang="ja-JP" dirty="0" smtClean="0"/>
              <a:t>: </a:t>
            </a:r>
            <a:r>
              <a:rPr kumimoji="1" lang="ja-JP" altLang="en-US" dirty="0" smtClean="0"/>
              <a:t>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en-US" altLang="ja-JP" dirty="0"/>
              <a:t>g</a:t>
            </a:r>
            <a:r>
              <a:rPr kumimoji="1" lang="en-US" altLang="ja-JP" dirty="0" smtClean="0"/>
              <a:t>gplot2</a:t>
            </a:r>
            <a:r>
              <a:rPr kumimoji="1" lang="ja-JP" altLang="en-US" dirty="0" smtClean="0"/>
              <a:t>を用いた図形描画を行う</a:t>
            </a:r>
            <a:endParaRPr kumimoji="1" lang="en-US" altLang="ja-JP" dirty="0" smtClean="0"/>
          </a:p>
          <a:p>
            <a:pPr lvl="1"/>
            <a:r>
              <a:rPr lang="ja-JP" altLang="en-US" dirty="0" smtClean="0"/>
              <a:t>基本グラフィクスのヒストグラム</a:t>
            </a:r>
            <a:endParaRPr lang="en-US" altLang="ja-JP" dirty="0" smtClean="0"/>
          </a:p>
          <a:p>
            <a:pPr lvl="2"/>
            <a:r>
              <a:rPr lang="ja-JP" altLang="en-US" dirty="0" smtClean="0"/>
              <a:t>グラフタイトル</a:t>
            </a:r>
            <a:r>
              <a:rPr lang="en-US" altLang="ja-JP" dirty="0" smtClean="0"/>
              <a:t>: main</a:t>
            </a:r>
            <a:r>
              <a:rPr lang="ja-JP" altLang="en-US" dirty="0" smtClean="0"/>
              <a:t>引数、</a:t>
            </a:r>
            <a:r>
              <a:rPr lang="en-US" altLang="ja-JP" dirty="0" smtClean="0"/>
              <a:t>x</a:t>
            </a:r>
            <a:r>
              <a:rPr lang="ja-JP" altLang="en-US" dirty="0" smtClean="0"/>
              <a:t>軸のラベル：</a:t>
            </a:r>
            <a:r>
              <a:rPr lang="en-US" altLang="ja-JP" dirty="0" err="1" smtClean="0"/>
              <a:t>xlab</a:t>
            </a:r>
            <a:r>
              <a:rPr lang="ja-JP" altLang="en-US" dirty="0" smtClean="0"/>
              <a:t>引数</a:t>
            </a:r>
            <a:endParaRPr lang="en-US" altLang="ja-JP" dirty="0" smtClean="0"/>
          </a:p>
          <a:p>
            <a:pPr lvl="2"/>
            <a:r>
              <a:rPr lang="en-US" altLang="ja-JP" dirty="0" err="1"/>
              <a:t>hist</a:t>
            </a:r>
            <a:r>
              <a:rPr lang="en-US" altLang="ja-JP" dirty="0"/>
              <a:t>(</a:t>
            </a:r>
            <a:r>
              <a:rPr lang="en-US" altLang="ja-JP" dirty="0" err="1"/>
              <a:t>diamonds$carat</a:t>
            </a:r>
            <a:r>
              <a:rPr lang="en-US" altLang="ja-JP" dirty="0"/>
              <a:t>, main="Carat Histogram", </a:t>
            </a:r>
            <a:r>
              <a:rPr lang="en-US" altLang="ja-JP" dirty="0" err="1"/>
              <a:t>xlab</a:t>
            </a:r>
            <a:r>
              <a:rPr lang="en-US" altLang="ja-JP" dirty="0"/>
              <a:t> = "Carat"</a:t>
            </a:r>
            <a:r>
              <a:rPr lang="en-US" altLang="ja-JP" dirty="0" smtClean="0"/>
              <a:t>)</a:t>
            </a:r>
          </a:p>
          <a:p>
            <a:pPr lvl="1"/>
            <a:r>
              <a:rPr kumimoji="1" lang="ja-JP" altLang="en-US" dirty="0" smtClean="0"/>
              <a:t>基本グラフィクスの散布図</a:t>
            </a:r>
            <a:endParaRPr kumimoji="1" lang="en-US" altLang="ja-JP" dirty="0" smtClean="0"/>
          </a:p>
          <a:p>
            <a:pPr lvl="2"/>
            <a:r>
              <a:rPr lang="en-US" altLang="ja-JP" dirty="0"/>
              <a:t>plot(price ~ carat, data = diamonds)</a:t>
            </a:r>
          </a:p>
          <a:p>
            <a:pPr lvl="2"/>
            <a:endParaRPr kumimoji="1" lang="en-US" altLang="ja-JP" dirty="0" smtClean="0"/>
          </a:p>
          <a:p>
            <a:pPr lvl="2"/>
            <a:endParaRPr kumimoji="1"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870703" y="3446236"/>
            <a:ext cx="2913248" cy="2611656"/>
          </a:xfrm>
          <a:prstGeom prst="rect">
            <a:avLst/>
          </a:prstGeom>
        </p:spPr>
      </p:pic>
      <p:pic>
        <p:nvPicPr>
          <p:cNvPr id="5" name="図 4"/>
          <p:cNvPicPr>
            <a:picLocks noChangeAspect="1"/>
          </p:cNvPicPr>
          <p:nvPr/>
        </p:nvPicPr>
        <p:blipFill>
          <a:blip r:embed="rId3"/>
          <a:stretch>
            <a:fillRect/>
          </a:stretch>
        </p:blipFill>
        <p:spPr>
          <a:xfrm>
            <a:off x="4386240" y="3127891"/>
            <a:ext cx="3268355" cy="2930001"/>
          </a:xfrm>
          <a:prstGeom prst="rect">
            <a:avLst/>
          </a:prstGeom>
        </p:spPr>
      </p:pic>
    </p:spTree>
    <p:extLst>
      <p:ext uri="{BB962C8B-B14F-4D97-AF65-F5344CB8AC3E}">
        <p14:creationId xmlns:p14="http://schemas.microsoft.com/office/powerpoint/2010/main" val="33386796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7</a:t>
            </a:r>
            <a:r>
              <a:rPr kumimoji="1" lang="ja-JP" altLang="en-US" dirty="0" smtClean="0"/>
              <a:t>章：統計グラフ</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7.1: </a:t>
            </a:r>
            <a:r>
              <a:rPr kumimoji="1" lang="ja-JP" altLang="en-US" dirty="0" smtClean="0"/>
              <a:t>基本グラフィクス</a:t>
            </a:r>
            <a:endParaRPr kumimoji="1" lang="en-US" altLang="ja-JP" dirty="0" smtClean="0"/>
          </a:p>
          <a:p>
            <a:pPr lvl="1"/>
            <a:r>
              <a:rPr lang="ja-JP" altLang="en-US" dirty="0" smtClean="0"/>
              <a:t>箱ひげ図</a:t>
            </a:r>
            <a:r>
              <a:rPr lang="en-US" altLang="ja-JP" dirty="0" smtClean="0"/>
              <a:t>: boxplot</a:t>
            </a:r>
          </a:p>
          <a:p>
            <a:pPr lvl="2"/>
            <a:r>
              <a:rPr kumimoji="1" lang="ja-JP" altLang="en-US" dirty="0" smtClean="0"/>
              <a:t>中央線</a:t>
            </a:r>
            <a:r>
              <a:rPr kumimoji="1" lang="en-US" altLang="ja-JP" dirty="0" smtClean="0"/>
              <a:t>:</a:t>
            </a:r>
            <a:r>
              <a:rPr kumimoji="1" lang="ja-JP" altLang="en-US" dirty="0" smtClean="0"/>
              <a:t>中位値</a:t>
            </a:r>
            <a:r>
              <a:rPr lang="en-US" altLang="ja-JP" dirty="0" smtClean="0"/>
              <a:t>, </a:t>
            </a:r>
            <a:r>
              <a:rPr lang="ja-JP" altLang="en-US" dirty="0" smtClean="0"/>
              <a:t>箱</a:t>
            </a:r>
            <a:r>
              <a:rPr lang="en-US" altLang="ja-JP" dirty="0" smtClean="0"/>
              <a:t>: </a:t>
            </a:r>
            <a:r>
              <a:rPr lang="ja-JP" altLang="en-US" dirty="0" smtClean="0"/>
              <a:t>第一・第三四分位、線</a:t>
            </a:r>
            <a:r>
              <a:rPr lang="en-US" altLang="ja-JP" dirty="0" smtClean="0"/>
              <a:t>: 1.5*IQR</a:t>
            </a:r>
          </a:p>
          <a:p>
            <a:pPr lvl="2"/>
            <a:r>
              <a:rPr kumimoji="1" lang="ja-JP" altLang="en-US" dirty="0" smtClean="0"/>
              <a:t>はずれ値が</a:t>
            </a:r>
            <a:r>
              <a:rPr kumimoji="1" lang="en-US" altLang="ja-JP" dirty="0" smtClean="0"/>
              <a:t>1.5*IQR</a:t>
            </a:r>
            <a:r>
              <a:rPr kumimoji="1" lang="ja-JP" altLang="en-US" dirty="0" smtClean="0"/>
              <a:t>の線を超えて、描画される</a:t>
            </a:r>
            <a:r>
              <a:rPr kumimoji="1" lang="en-US" altLang="ja-JP" dirty="0" smtClean="0"/>
              <a:t>(dot)</a:t>
            </a:r>
          </a:p>
          <a:p>
            <a:pPr lvl="2"/>
            <a:r>
              <a:rPr kumimoji="1" lang="en-US" altLang="ja-JP" dirty="0" smtClean="0"/>
              <a:t>Boxplot(</a:t>
            </a:r>
            <a:r>
              <a:rPr kumimoji="1" lang="en-US" altLang="ja-JP" dirty="0" err="1" smtClean="0"/>
              <a:t>diamonds$carat</a:t>
            </a:r>
            <a:r>
              <a:rPr kumimoji="1" lang="en-US" altLang="ja-JP" dirty="0" smtClean="0"/>
              <a:t>)</a:t>
            </a:r>
          </a:p>
          <a:p>
            <a:pPr lvl="2"/>
            <a:endParaRPr kumimoji="1" lang="ja-JP" altLang="en-US" dirty="0"/>
          </a:p>
        </p:txBody>
      </p:sp>
      <p:pic>
        <p:nvPicPr>
          <p:cNvPr id="4" name="図 3"/>
          <p:cNvPicPr>
            <a:picLocks noChangeAspect="1"/>
          </p:cNvPicPr>
          <p:nvPr/>
        </p:nvPicPr>
        <p:blipFill>
          <a:blip r:embed="rId2"/>
          <a:stretch>
            <a:fillRect/>
          </a:stretch>
        </p:blipFill>
        <p:spPr>
          <a:xfrm>
            <a:off x="758344" y="3144749"/>
            <a:ext cx="3287067" cy="2772661"/>
          </a:xfrm>
          <a:prstGeom prst="rect">
            <a:avLst/>
          </a:prstGeom>
        </p:spPr>
      </p:pic>
    </p:spTree>
    <p:extLst>
      <p:ext uri="{BB962C8B-B14F-4D97-AF65-F5344CB8AC3E}">
        <p14:creationId xmlns:p14="http://schemas.microsoft.com/office/powerpoint/2010/main" val="115507522"/>
      </p:ext>
    </p:extLst>
  </p:cSld>
  <p:clrMapOvr>
    <a:masterClrMapping/>
  </p:clrMapOvr>
  <p:timing>
    <p:tnLst>
      <p:par>
        <p:cTn id="1" dur="indefinite" restart="never" nodeType="tmRoot"/>
      </p:par>
    </p:tnLst>
  </p:timing>
</p:sld>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96</TotalTime>
  <Words>2580</Words>
  <Application>Microsoft Office PowerPoint</Application>
  <PresentationFormat>画面に合わせる (4:3)</PresentationFormat>
  <Paragraphs>360</Paragraphs>
  <Slides>37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4</vt:i4>
      </vt:variant>
      <vt:variant>
        <vt:lpstr>スライド タイトル</vt:lpstr>
      </vt:variant>
      <vt:variant>
        <vt:i4>37</vt:i4>
      </vt:variant>
    </vt:vector>
  </HeadingPairs>
  <TitlesOfParts>
    <vt:vector size="44" baseType="lpstr">
      <vt:lpstr>ＭＳ Ｐゴシック</vt:lpstr>
      <vt:lpstr>Arial</vt:lpstr>
      <vt:lpstr>EYInterstate Light</vt:lpstr>
      <vt:lpstr>EY regular presentation 2015 v1</vt:lpstr>
      <vt:lpstr>EY light projection</vt:lpstr>
      <vt:lpstr>EY dark print</vt:lpstr>
      <vt:lpstr>EY dark projection</vt:lpstr>
      <vt:lpstr>みんなのR - </vt:lpstr>
      <vt:lpstr>5章：高度なデータ構造</vt:lpstr>
      <vt:lpstr>5章：高度なデータ構造</vt:lpstr>
      <vt:lpstr>6章: Rへのデータの取り込み</vt:lpstr>
      <vt:lpstr>6章: Rへのデータの取り込み</vt:lpstr>
      <vt:lpstr>6章: Rへのデータの取り込み</vt:lpstr>
      <vt:lpstr>第7章:統計グラフ</vt:lpstr>
      <vt:lpstr>7章: 統計グラフ</vt:lpstr>
      <vt:lpstr>7章：統計グラフ</vt:lpstr>
      <vt:lpstr>7章：統計グラフ</vt:lpstr>
      <vt:lpstr>7章：統計グラフ</vt:lpstr>
      <vt:lpstr>7章：統計グラフ</vt:lpstr>
      <vt:lpstr>7章：統計グラフ 7.2.3: ggplot2の箱ひげ図とヴァイオリン・プロット</vt:lpstr>
      <vt:lpstr>7章：統計グラフ 7.2.3: ggplot2の箱ひげ図とヴァイオリン・プロット</vt:lpstr>
      <vt:lpstr>7章：統計グラフ 7.2.4: ggplot2における折れ線グラフ</vt:lpstr>
      <vt:lpstr>第8章: 関数の引数</vt:lpstr>
      <vt:lpstr>第8章: 関数の引数 8.2: 関数の引数</vt:lpstr>
      <vt:lpstr>第8章: 関数の引数 8.3: 値の返却</vt:lpstr>
      <vt:lpstr>第8章: 関数の引数 8.4: do.call</vt:lpstr>
      <vt:lpstr>第9章: コントロール文</vt:lpstr>
      <vt:lpstr>第9章: コントロール文 9.1: ifとelse</vt:lpstr>
      <vt:lpstr>第9章: コントロール文 9.1: ifとelse / 9.2: Switch</vt:lpstr>
      <vt:lpstr>第9章: コントロール文 9.3: ifelse </vt:lpstr>
      <vt:lpstr>第10章: ループ・Rの方法でない反復方法 10.1 for ループ</vt:lpstr>
      <vt:lpstr>第10章: ループ・Rの方法でない反復方法 10.2 while ループ</vt:lpstr>
      <vt:lpstr>第11章: グルーピング操作 11.1 Applyファミリー</vt:lpstr>
      <vt:lpstr>第11章: グルーピング操作 11.1.2 lapplyとsapply</vt:lpstr>
      <vt:lpstr>第11章: グルーピング操作 11.1.3 mapply</vt:lpstr>
      <vt:lpstr>第11章: グルーピング操作 11.2 aggregate</vt:lpstr>
      <vt:lpstr>第11章: グルーピング操作 11.2 aggregate</vt:lpstr>
      <vt:lpstr>第11章: グルーピング操作 11.3 plyr</vt:lpstr>
      <vt:lpstr>第11章: グルーピング操作 11.3.2 llply</vt:lpstr>
      <vt:lpstr>第11章: グルーピング操作 11.3.4 plyrヘルパー関数</vt:lpstr>
      <vt:lpstr>第11章: グルーピング操作 11.4 data.table</vt:lpstr>
      <vt:lpstr>第12章:データ整形</vt:lpstr>
      <vt:lpstr>第12章:データ整形 12.1 cbind と rbind</vt:lpstr>
      <vt:lpstr>第12章:データ整形 12.2 Join</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みんなのR</dc:title>
  <dc:creator>EY Japan</dc:creator>
  <cp:keywords>global; PowerPoint; Templates; ribbon; Branding Zone; branding; brand; office</cp:keywords>
  <cp:lastModifiedBy>EY Japan</cp:lastModifiedBy>
  <cp:revision>8</cp:revision>
  <dcterms:created xsi:type="dcterms:W3CDTF">2017-09-20T00:15:06Z</dcterms:created>
  <dcterms:modified xsi:type="dcterms:W3CDTF">2017-09-29T04:33:40Z</dcterms:modified>
  <cp:contentStatus>Approved</cp:contentStatus>
</cp:coreProperties>
</file>