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IBM Plex Sans" charset="1" panose="020B0503050203000203"/>
      <p:regular r:id="rId31"/>
    </p:embeddedFont>
    <p:embeddedFont>
      <p:font typeface="IBM Plex Sans Bold" charset="1" panose="020B0803050203000203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19" Target="../media/image40.svg" Type="http://schemas.openxmlformats.org/officeDocument/2006/relationships/image"/><Relationship Id="rId2" Target="../media/image23.png" Type="http://schemas.openxmlformats.org/officeDocument/2006/relationships/image"/><Relationship Id="rId20" Target="../media/image41.png" Type="http://schemas.openxmlformats.org/officeDocument/2006/relationships/image"/><Relationship Id="rId21" Target="../media/image42.svg" Type="http://schemas.openxmlformats.org/officeDocument/2006/relationships/image"/><Relationship Id="rId22" Target="../media/image43.png" Type="http://schemas.openxmlformats.org/officeDocument/2006/relationships/image"/><Relationship Id="rId23" Target="../media/image44.svg" Type="http://schemas.openxmlformats.org/officeDocument/2006/relationships/image"/><Relationship Id="rId24" Target="../media/image45.png" Type="http://schemas.openxmlformats.org/officeDocument/2006/relationships/image"/><Relationship Id="rId25" Target="../media/image46.svg" Type="http://schemas.openxmlformats.org/officeDocument/2006/relationships/image"/><Relationship Id="rId26" Target="../media/image47.png" Type="http://schemas.openxmlformats.org/officeDocument/2006/relationships/image"/><Relationship Id="rId27" Target="../media/image48.svg" Type="http://schemas.openxmlformats.org/officeDocument/2006/relationships/image"/><Relationship Id="rId28" Target="../media/image49.png" Type="http://schemas.openxmlformats.org/officeDocument/2006/relationships/image"/><Relationship Id="rId29" Target="../media/image50.svg" Type="http://schemas.openxmlformats.org/officeDocument/2006/relationships/image"/><Relationship Id="rId3" Target="../media/image24.svg" Type="http://schemas.openxmlformats.org/officeDocument/2006/relationships/image"/><Relationship Id="rId30" Target="../media/image51.png" Type="http://schemas.openxmlformats.org/officeDocument/2006/relationships/image"/><Relationship Id="rId31" Target="../media/image52.svg" Type="http://schemas.openxmlformats.org/officeDocument/2006/relationships/image"/><Relationship Id="rId32" Target="../media/image53.png" Type="http://schemas.openxmlformats.org/officeDocument/2006/relationships/image"/><Relationship Id="rId33" Target="../media/image54.svg" Type="http://schemas.openxmlformats.org/officeDocument/2006/relationships/image"/><Relationship Id="rId34" Target="../media/image55.png" Type="http://schemas.openxmlformats.org/officeDocument/2006/relationships/image"/><Relationship Id="rId35" Target="../media/image56.svg" Type="http://schemas.openxmlformats.org/officeDocument/2006/relationships/image"/><Relationship Id="rId36" Target="../media/image57.png" Type="http://schemas.openxmlformats.org/officeDocument/2006/relationships/image"/><Relationship Id="rId37" Target="../media/image58.svg" Type="http://schemas.openxmlformats.org/officeDocument/2006/relationships/image"/><Relationship Id="rId38" Target="../media/image59.png" Type="http://schemas.openxmlformats.org/officeDocument/2006/relationships/image"/><Relationship Id="rId39" Target="../media/image60.svg" Type="http://schemas.openxmlformats.org/officeDocument/2006/relationships/image"/><Relationship Id="rId4" Target="../media/image25.png" Type="http://schemas.openxmlformats.org/officeDocument/2006/relationships/image"/><Relationship Id="rId40" Target="../media/image61.png" Type="http://schemas.openxmlformats.org/officeDocument/2006/relationships/image"/><Relationship Id="rId41" Target="../media/image62.svg" Type="http://schemas.openxmlformats.org/officeDocument/2006/relationships/image"/><Relationship Id="rId42" Target="../media/image63.png" Type="http://schemas.openxmlformats.org/officeDocument/2006/relationships/image"/><Relationship Id="rId43" Target="../media/image64.svg" Type="http://schemas.openxmlformats.org/officeDocument/2006/relationships/image"/><Relationship Id="rId44" Target="../media/image65.png" Type="http://schemas.openxmlformats.org/officeDocument/2006/relationships/image"/><Relationship Id="rId45" Target="../media/image66.svg" Type="http://schemas.openxmlformats.org/officeDocument/2006/relationships/image"/><Relationship Id="rId46" Target="../media/image67.png" Type="http://schemas.openxmlformats.org/officeDocument/2006/relationships/image"/><Relationship Id="rId47" Target="../media/image68.svg" Type="http://schemas.openxmlformats.org/officeDocument/2006/relationships/image"/><Relationship Id="rId48" Target="../media/image69.png" Type="http://schemas.openxmlformats.org/officeDocument/2006/relationships/image"/><Relationship Id="rId49" Target="../media/image70.svg" Type="http://schemas.openxmlformats.org/officeDocument/2006/relationships/image"/><Relationship Id="rId5" Target="../media/image26.svg" Type="http://schemas.openxmlformats.org/officeDocument/2006/relationships/image"/><Relationship Id="rId50" Target="../media/image71.png" Type="http://schemas.openxmlformats.org/officeDocument/2006/relationships/image"/><Relationship Id="rId51" Target="../media/image72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83557" y="3048429"/>
            <a:ext cx="11920887" cy="4190142"/>
            <a:chOff x="0" y="0"/>
            <a:chExt cx="15894516" cy="558685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750350"/>
              <a:ext cx="15894516" cy="836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A data-driven approach to minimizing loan defaults.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8567"/>
              <a:ext cx="15894516" cy="41309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727"/>
                </a:lnSpc>
              </a:pPr>
              <a:r>
                <a:rPr lang="en-US" sz="11727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Predicting Credit Risk Defaulters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414664" y="8820150"/>
            <a:ext cx="2689779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 John Joshua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962901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444466" y="665376"/>
            <a:ext cx="5795485" cy="4478124"/>
          </a:xfrm>
          <a:custGeom>
            <a:avLst/>
            <a:gdLst/>
            <a:ahLst/>
            <a:cxnLst/>
            <a:rect r="r" b="b" t="t" l="l"/>
            <a:pathLst>
              <a:path h="4478124" w="5795485">
                <a:moveTo>
                  <a:pt x="0" y="0"/>
                </a:moveTo>
                <a:lnTo>
                  <a:pt x="5795484" y="0"/>
                </a:lnTo>
                <a:lnTo>
                  <a:pt x="5795484" y="4478124"/>
                </a:lnTo>
                <a:lnTo>
                  <a:pt x="0" y="4478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500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03687" y="5143500"/>
            <a:ext cx="5536263" cy="4478124"/>
          </a:xfrm>
          <a:custGeom>
            <a:avLst/>
            <a:gdLst/>
            <a:ahLst/>
            <a:cxnLst/>
            <a:rect r="r" b="b" t="t" l="l"/>
            <a:pathLst>
              <a:path h="4478124" w="5536263">
                <a:moveTo>
                  <a:pt x="0" y="0"/>
                </a:moveTo>
                <a:lnTo>
                  <a:pt x="5536263" y="0"/>
                </a:lnTo>
                <a:lnTo>
                  <a:pt x="5536263" y="4478124"/>
                </a:lnTo>
                <a:lnTo>
                  <a:pt x="0" y="4478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4131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28700"/>
            <a:ext cx="7582400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Loan Amount and Loan Term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92983"/>
            <a:ext cx="5706557" cy="435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Defaulters take slightly smaller loans ($14,356 vs. $16,965) but have similar loan terms (~42 months).</a:t>
            </a:r>
          </a:p>
          <a:p>
            <a:pPr algn="l">
              <a:lnSpc>
                <a:spcPts val="3899"/>
              </a:lnSpc>
            </a:pPr>
          </a:p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While loan size shows some influence on default risk, it is not as significant as income or credit score.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21689" y="3848100"/>
            <a:ext cx="12244621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Transaction and Balance Analysis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857953" y="-3715579"/>
            <a:ext cx="11277931" cy="8222637"/>
          </a:xfrm>
          <a:custGeom>
            <a:avLst/>
            <a:gdLst/>
            <a:ahLst/>
            <a:cxnLst/>
            <a:rect r="r" b="b" t="t" l="l"/>
            <a:pathLst>
              <a:path h="8222637" w="11277931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962901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8632866" y="3619500"/>
            <a:ext cx="9173352" cy="6283746"/>
          </a:xfrm>
          <a:custGeom>
            <a:avLst/>
            <a:gdLst/>
            <a:ahLst/>
            <a:cxnLst/>
            <a:rect r="r" b="b" t="t" l="l"/>
            <a:pathLst>
              <a:path h="6283746" w="9173352">
                <a:moveTo>
                  <a:pt x="0" y="0"/>
                </a:moveTo>
                <a:lnTo>
                  <a:pt x="9173352" y="0"/>
                </a:lnTo>
                <a:lnTo>
                  <a:pt x="9173352" y="6283746"/>
                </a:lnTo>
                <a:lnTo>
                  <a:pt x="0" y="6283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10279785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Transaction Count vs. Account Balance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92983"/>
            <a:ext cx="5706557" cy="435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Non-defaulters tend to have higher transaction counts and balances.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Defaulters cluster in </a:t>
            </a: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low-balance, low-transaction range.</a:t>
            </a:r>
          </a:p>
          <a:p>
            <a:pPr algn="l">
              <a:lnSpc>
                <a:spcPts val="3899"/>
              </a:lnSpc>
            </a:pPr>
          </a:p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 account usage and higher balances reduce default risk.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962901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617306"/>
            <a:ext cx="8117485" cy="7052388"/>
          </a:xfrm>
          <a:custGeom>
            <a:avLst/>
            <a:gdLst/>
            <a:ahLst/>
            <a:cxnLst/>
            <a:rect r="r" b="b" t="t" l="l"/>
            <a:pathLst>
              <a:path h="7052388" w="8117485">
                <a:moveTo>
                  <a:pt x="0" y="0"/>
                </a:moveTo>
                <a:lnTo>
                  <a:pt x="8117485" y="0"/>
                </a:lnTo>
                <a:lnTo>
                  <a:pt x="8117485" y="7052388"/>
                </a:lnTo>
                <a:lnTo>
                  <a:pt x="0" y="70523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7273161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Correlation Heatmap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92983"/>
            <a:ext cx="5706557" cy="386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Default status negatively correlates with Account_Balance (-0.49) and Transaction_Count (-0.44).</a:t>
            </a:r>
          </a:p>
          <a:p>
            <a:pPr algn="l">
              <a:lnSpc>
                <a:spcPts val="3899"/>
              </a:lnSpc>
            </a:pPr>
          </a:p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Maintaining higher balances and frequent transactions lowers default likelihood.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21689" y="4495800"/>
            <a:ext cx="1224462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Behavioral Insights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857953" y="-3715579"/>
            <a:ext cx="11277931" cy="8222637"/>
          </a:xfrm>
          <a:custGeom>
            <a:avLst/>
            <a:gdLst/>
            <a:ahLst/>
            <a:cxnLst/>
            <a:rect r="r" b="b" t="t" l="l"/>
            <a:pathLst>
              <a:path h="8222637" w="11277931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962901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8530522" y="5888260"/>
            <a:ext cx="8291788" cy="4114800"/>
          </a:xfrm>
          <a:custGeom>
            <a:avLst/>
            <a:gdLst/>
            <a:ahLst/>
            <a:cxnLst/>
            <a:rect r="r" b="b" t="t" l="l"/>
            <a:pathLst>
              <a:path h="4114800" w="8291788">
                <a:moveTo>
                  <a:pt x="0" y="0"/>
                </a:moveTo>
                <a:lnTo>
                  <a:pt x="8291788" y="0"/>
                </a:lnTo>
                <a:lnTo>
                  <a:pt x="82917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39220" y="465214"/>
            <a:ext cx="6474393" cy="5423046"/>
          </a:xfrm>
          <a:custGeom>
            <a:avLst/>
            <a:gdLst/>
            <a:ahLst/>
            <a:cxnLst/>
            <a:rect r="r" b="b" t="t" l="l"/>
            <a:pathLst>
              <a:path h="5423046" w="6474393">
                <a:moveTo>
                  <a:pt x="0" y="0"/>
                </a:moveTo>
                <a:lnTo>
                  <a:pt x="6474393" y="0"/>
                </a:lnTo>
                <a:lnTo>
                  <a:pt x="6474393" y="5423046"/>
                </a:lnTo>
                <a:lnTo>
                  <a:pt x="0" y="5423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0329" t="0" r="0" b="-9103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23975"/>
            <a:ext cx="9424690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  <a:spcBef>
                <a:spcPct val="0"/>
              </a:spcBef>
            </a:pPr>
            <a:r>
              <a:rPr lang="en-US" b="true" sz="7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Default Rates by Income Group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92983"/>
            <a:ext cx="5706557" cy="483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Customers in the "Very Low" and "Low" income groups have the highest default rates.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Default risk decreases sharply in higher income groups.</a:t>
            </a:r>
          </a:p>
          <a:p>
            <a:pPr algn="l">
              <a:lnSpc>
                <a:spcPts val="3899"/>
              </a:lnSpc>
            </a:pPr>
          </a:p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Income is a strong indicator of repayment capacity.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21689" y="3848100"/>
            <a:ext cx="12603210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 Understanding and Customer Segmentation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857953" y="-3715579"/>
            <a:ext cx="11277931" cy="8222637"/>
          </a:xfrm>
          <a:custGeom>
            <a:avLst/>
            <a:gdLst/>
            <a:ahLst/>
            <a:cxnLst/>
            <a:rect r="r" b="b" t="t" l="l"/>
            <a:pathLst>
              <a:path h="8222637" w="11277931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962901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8737722" y="2863614"/>
            <a:ext cx="9188459" cy="4559773"/>
          </a:xfrm>
          <a:custGeom>
            <a:avLst/>
            <a:gdLst/>
            <a:ahLst/>
            <a:cxnLst/>
            <a:rect r="r" b="b" t="t" l="l"/>
            <a:pathLst>
              <a:path h="4559773" w="9188459">
                <a:moveTo>
                  <a:pt x="0" y="0"/>
                </a:moveTo>
                <a:lnTo>
                  <a:pt x="9188459" y="0"/>
                </a:lnTo>
                <a:lnTo>
                  <a:pt x="9188459" y="4559772"/>
                </a:lnTo>
                <a:lnTo>
                  <a:pt x="0" y="45597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7273161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Feature Importance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92983"/>
            <a:ext cx="6451317" cy="435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Top Features: Account Balance, Credit Score, and Loan Amount.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Least Important: Gender, Marital Status.</a:t>
            </a:r>
          </a:p>
          <a:p>
            <a:pPr algn="l">
              <a:lnSpc>
                <a:spcPts val="3899"/>
              </a:lnSpc>
            </a:pPr>
          </a:p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bank should focus on the most influential features to refine risk models and strategies.</a:t>
            </a:r>
          </a:p>
          <a:p>
            <a:pPr algn="l">
              <a:lnSpc>
                <a:spcPts val="389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0335100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192319"/>
            <a:ext cx="8313187" cy="5902363"/>
          </a:xfrm>
          <a:custGeom>
            <a:avLst/>
            <a:gdLst/>
            <a:ahLst/>
            <a:cxnLst/>
            <a:rect r="r" b="b" t="t" l="l"/>
            <a:pathLst>
              <a:path h="5902363" w="8313187">
                <a:moveTo>
                  <a:pt x="0" y="0"/>
                </a:moveTo>
                <a:lnTo>
                  <a:pt x="8313187" y="0"/>
                </a:lnTo>
                <a:lnTo>
                  <a:pt x="8313187" y="5902362"/>
                </a:lnTo>
                <a:lnTo>
                  <a:pt x="0" y="5902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49186" y="2192319"/>
            <a:ext cx="4050768" cy="5675926"/>
          </a:xfrm>
          <a:custGeom>
            <a:avLst/>
            <a:gdLst/>
            <a:ahLst/>
            <a:cxnLst/>
            <a:rect r="r" b="b" t="t" l="l"/>
            <a:pathLst>
              <a:path h="5675926" w="4050768">
                <a:moveTo>
                  <a:pt x="0" y="0"/>
                </a:moveTo>
                <a:lnTo>
                  <a:pt x="4050768" y="0"/>
                </a:lnTo>
                <a:lnTo>
                  <a:pt x="4050768" y="5675926"/>
                </a:lnTo>
                <a:lnTo>
                  <a:pt x="0" y="56759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5365" y="697695"/>
            <a:ext cx="1521727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Account Balance and Income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461803"/>
            <a:ext cx="9016602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 plot segments customers into four clusters based on account balance, income, and credit score.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80305" y="8112142"/>
            <a:ext cx="7788529" cy="1642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6"/>
              </a:lnSpc>
            </a:pPr>
            <a:r>
              <a:rPr lang="en-US" sz="250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Cluster 2: Low balance, moderate income, poor credit, and 100% default rate.</a:t>
            </a:r>
          </a:p>
          <a:p>
            <a:pPr algn="l">
              <a:lnSpc>
                <a:spcPts val="3256"/>
              </a:lnSpc>
            </a:pPr>
            <a:r>
              <a:rPr lang="en-US" sz="250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Cluster 3: High balance, high income, good credit, and 0% default rate.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21689" y="4495800"/>
            <a:ext cx="1260321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Predictive Modeling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857953" y="-3715579"/>
            <a:ext cx="11277931" cy="8222637"/>
          </a:xfrm>
          <a:custGeom>
            <a:avLst/>
            <a:gdLst/>
            <a:ahLst/>
            <a:cxnLst/>
            <a:rect r="r" b="b" t="t" l="l"/>
            <a:pathLst>
              <a:path h="8222637" w="11277931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887483"/>
            <a:ext cx="12563188" cy="483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Problem Statement: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 mid-sized bank wants to: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Identify customers likely to default on loans within six months.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Segment customers for targeted marketing strategies.</a:t>
            </a:r>
          </a:p>
          <a:p>
            <a:pPr algn="l">
              <a:lnSpc>
                <a:spcPts val="3899"/>
              </a:lnSpc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Objectives: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Analyze customer demographics, transaction patterns, and behavioral insights.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a predictive model for loan default risks.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Provide actionable recommendations to reduce default rates.</a:t>
            </a:r>
          </a:p>
          <a:p>
            <a:pPr algn="l">
              <a:lnSpc>
                <a:spcPts val="38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230278"/>
            <a:ext cx="1623060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7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Problem Statement and Objectives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9895670" y="3587384"/>
            <a:ext cx="7999808" cy="3621312"/>
          </a:xfrm>
          <a:custGeom>
            <a:avLst/>
            <a:gdLst/>
            <a:ahLst/>
            <a:cxnLst/>
            <a:rect r="r" b="b" t="t" l="l"/>
            <a:pathLst>
              <a:path h="3621312" w="7999808">
                <a:moveTo>
                  <a:pt x="0" y="0"/>
                </a:moveTo>
                <a:lnTo>
                  <a:pt x="7999808" y="0"/>
                </a:lnTo>
                <a:lnTo>
                  <a:pt x="7999808" y="3621312"/>
                </a:lnTo>
                <a:lnTo>
                  <a:pt x="0" y="3621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442372"/>
            <a:ext cx="8866970" cy="775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Various machine learning models, including Logistic Regression, Decision Tree, Random Forest, SVM, Gradient Boosting, and XGBoost, are trained and evaluated to predict credit default. 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All models demonstrate exceptional performance, with near-perfect accuracy and ROC AUC scores. </a:t>
            </a:r>
          </a:p>
          <a:p>
            <a:pPr algn="l" marL="647698" indent="-323849" lvl="1">
              <a:lnSpc>
                <a:spcPts val="3899"/>
              </a:lnSpc>
              <a:buAutoNum type="arabicPeriod" startAt="1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Accuracy: All models achieved accuracy close to 99%.</a:t>
            </a:r>
          </a:p>
          <a:p>
            <a:pPr algn="l" marL="647698" indent="-323849" lvl="1">
              <a:lnSpc>
                <a:spcPts val="3899"/>
              </a:lnSpc>
              <a:buAutoNum type="arabicPeriod" startAt="1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ROC AUC: Near-perfect scores for all models, indicating excellent predictive power.</a:t>
            </a:r>
          </a:p>
          <a:p>
            <a:pPr algn="l">
              <a:lnSpc>
                <a:spcPts val="3899"/>
              </a:lnSpc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Logistic Regression selected for its simplicity, interpretability, and competitive performance.</a:t>
            </a:r>
          </a:p>
          <a:p>
            <a:pPr algn="l">
              <a:lnSpc>
                <a:spcPts val="3899"/>
              </a:lnSpc>
            </a:pPr>
          </a:p>
          <a:p>
            <a:pPr algn="l">
              <a:lnSpc>
                <a:spcPts val="38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230278"/>
            <a:ext cx="1623060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7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Model Performance and Evaluation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9895670" y="2849688"/>
            <a:ext cx="7398215" cy="5856474"/>
          </a:xfrm>
          <a:custGeom>
            <a:avLst/>
            <a:gdLst/>
            <a:ahLst/>
            <a:cxnLst/>
            <a:rect r="r" b="b" t="t" l="l"/>
            <a:pathLst>
              <a:path h="5856474" w="7398215">
                <a:moveTo>
                  <a:pt x="0" y="0"/>
                </a:moveTo>
                <a:lnTo>
                  <a:pt x="7398216" y="0"/>
                </a:lnTo>
                <a:lnTo>
                  <a:pt x="7398216" y="5856475"/>
                </a:lnTo>
                <a:lnTo>
                  <a:pt x="0" y="5856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4508" y="4897001"/>
            <a:ext cx="7004510" cy="4361299"/>
          </a:xfrm>
          <a:custGeom>
            <a:avLst/>
            <a:gdLst/>
            <a:ahLst/>
            <a:cxnLst/>
            <a:rect r="r" b="b" t="t" l="l"/>
            <a:pathLst>
              <a:path h="4361299" w="7004510">
                <a:moveTo>
                  <a:pt x="0" y="0"/>
                </a:moveTo>
                <a:lnTo>
                  <a:pt x="7004510" y="0"/>
                </a:lnTo>
                <a:lnTo>
                  <a:pt x="7004510" y="4361299"/>
                </a:lnTo>
                <a:lnTo>
                  <a:pt x="0" y="43612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442372"/>
            <a:ext cx="8866970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Logistic Regression was chosen as the best model due to: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Simplicity and ease of interpretation.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Comparable performance to complex models like Random Forest and XGBoost.</a:t>
            </a:r>
          </a:p>
          <a:p>
            <a:pPr algn="l">
              <a:lnSpc>
                <a:spcPts val="38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230278"/>
            <a:ext cx="1623060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7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Model Insights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21689" y="4495800"/>
            <a:ext cx="1260321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857953" y="-3715579"/>
            <a:ext cx="11277931" cy="8222637"/>
          </a:xfrm>
          <a:custGeom>
            <a:avLst/>
            <a:gdLst/>
            <a:ahLst/>
            <a:cxnLst/>
            <a:rect r="r" b="b" t="t" l="l"/>
            <a:pathLst>
              <a:path h="8222637" w="11277931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533650"/>
            <a:ext cx="16230600" cy="629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3899"/>
              </a:lnSpc>
              <a:buAutoNum type="arabicPeriod" startAt="1"/>
            </a:pPr>
            <a:r>
              <a:rPr lang="en-US" b="true" sz="2999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High Default Risk Segments: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Younger customers (18–25) and those with lower incomes have higher default rates.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credit scores and account balances correlate with higher default risks.</a:t>
            </a:r>
          </a:p>
          <a:p>
            <a:pPr algn="l" marL="647698" indent="-323849" lvl="1">
              <a:lnSpc>
                <a:spcPts val="3899"/>
              </a:lnSpc>
              <a:buAutoNum type="arabicPeriod" startAt="1"/>
            </a:pPr>
            <a:r>
              <a:rPr lang="en-US" b="true" sz="2999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Segmentation Insights: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Cluster 2 (High Risk): Low balance, moderate income, low credit score; 100% default rate.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Cluster 3 (Low Risk): High balance, high income, high credit score; no defaults.</a:t>
            </a:r>
          </a:p>
          <a:p>
            <a:pPr algn="l" marL="647698" indent="-323849" lvl="1">
              <a:lnSpc>
                <a:spcPts val="3899"/>
              </a:lnSpc>
              <a:buAutoNum type="arabicPeriod" startAt="1"/>
            </a:pPr>
            <a:r>
              <a:rPr lang="en-US" b="true" sz="29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Loan and Transaction Patterns: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Defaults are more frequent with shorter loan terms and lower transaction counts.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Strong correlations observed between credit score, balance, and default status.</a:t>
            </a:r>
          </a:p>
          <a:p>
            <a:pPr algn="l" marL="647698" indent="-323849" lvl="1">
              <a:lnSpc>
                <a:spcPts val="3899"/>
              </a:lnSpc>
              <a:buAutoNum type="arabicPeriod" startAt="1"/>
            </a:pPr>
            <a:r>
              <a:rPr lang="en-US" b="true" sz="2999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Predictive Model Success: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Logistic Regression achieves near-perfect accuracy, identifying key risk factors: Credit Score, Income, Loan Amount.</a:t>
            </a:r>
          </a:p>
          <a:p>
            <a:pPr algn="l">
              <a:lnSpc>
                <a:spcPts val="38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1623060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7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Insights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533650"/>
            <a:ext cx="16230600" cy="483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b="true" sz="2999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Stricter Loan Approvals: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 minimum credit score (700) and balance thresholds to reduce default risk.</a:t>
            </a:r>
          </a:p>
          <a:p>
            <a:pPr algn="l">
              <a:lnSpc>
                <a:spcPts val="3899"/>
              </a:lnSpc>
            </a:pPr>
            <a:r>
              <a:rPr lang="en-US" b="true" sz="2999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Targeted Customer Engagement: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High-Risk: Provide financial education, flexible loans, and small loan options.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Low-Risk: Upsell premium products to high-balance, high-income customers.</a:t>
            </a:r>
          </a:p>
          <a:p>
            <a:pPr algn="l">
              <a:lnSpc>
                <a:spcPts val="3899"/>
              </a:lnSpc>
            </a:pPr>
            <a:r>
              <a:rPr lang="en-US" b="true" sz="2999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Automated Risk Management: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 the predictive model for real-time loan approval and risk assessment.</a:t>
            </a:r>
          </a:p>
          <a:p>
            <a:pPr algn="l">
              <a:lnSpc>
                <a:spcPts val="3899"/>
              </a:lnSpc>
            </a:pPr>
            <a:r>
              <a:rPr lang="en-US" b="true" sz="2999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Marketing &amp; Portfolio Focus: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Target medium-risk segments (Clusters 0 &amp; 1) for growth while managing risk effectively.</a:t>
            </a:r>
          </a:p>
          <a:p>
            <a:pPr algn="l">
              <a:lnSpc>
                <a:spcPts val="38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1623060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7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Actionable Insights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524750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869314"/>
            <a:ext cx="5243646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Thank</a:t>
            </a:r>
            <a:r>
              <a:rPr lang="en-US" sz="8500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You!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40552" y="6824147"/>
            <a:ext cx="5243646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 John Joshua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537879" y="8348682"/>
            <a:ext cx="980283" cy="276262"/>
          </a:xfrm>
          <a:custGeom>
            <a:avLst/>
            <a:gdLst/>
            <a:ahLst/>
            <a:cxnLst/>
            <a:rect r="r" b="b" t="t" l="l"/>
            <a:pathLst>
              <a:path h="276262" w="980283">
                <a:moveTo>
                  <a:pt x="0" y="0"/>
                </a:moveTo>
                <a:lnTo>
                  <a:pt x="980283" y="0"/>
                </a:lnTo>
                <a:lnTo>
                  <a:pt x="980283" y="276261"/>
                </a:lnTo>
                <a:lnTo>
                  <a:pt x="0" y="276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92024" y="1376045"/>
            <a:ext cx="879662" cy="879662"/>
          </a:xfrm>
          <a:custGeom>
            <a:avLst/>
            <a:gdLst/>
            <a:ahLst/>
            <a:cxnLst/>
            <a:rect r="r" b="b" t="t" l="l"/>
            <a:pathLst>
              <a:path h="879662" w="879662">
                <a:moveTo>
                  <a:pt x="0" y="0"/>
                </a:moveTo>
                <a:lnTo>
                  <a:pt x="879662" y="0"/>
                </a:lnTo>
                <a:lnTo>
                  <a:pt x="879662" y="879662"/>
                </a:lnTo>
                <a:lnTo>
                  <a:pt x="0" y="8796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24432" y="6265944"/>
            <a:ext cx="1026328" cy="1173556"/>
          </a:xfrm>
          <a:custGeom>
            <a:avLst/>
            <a:gdLst/>
            <a:ahLst/>
            <a:cxnLst/>
            <a:rect r="r" b="b" t="t" l="l"/>
            <a:pathLst>
              <a:path h="1173556" w="1026328">
                <a:moveTo>
                  <a:pt x="0" y="0"/>
                </a:moveTo>
                <a:lnTo>
                  <a:pt x="1026328" y="0"/>
                </a:lnTo>
                <a:lnTo>
                  <a:pt x="1026328" y="1173555"/>
                </a:lnTo>
                <a:lnTo>
                  <a:pt x="0" y="11735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12576" y="6265944"/>
            <a:ext cx="838559" cy="1173556"/>
          </a:xfrm>
          <a:custGeom>
            <a:avLst/>
            <a:gdLst/>
            <a:ahLst/>
            <a:cxnLst/>
            <a:rect r="r" b="b" t="t" l="l"/>
            <a:pathLst>
              <a:path h="1173556" w="838559">
                <a:moveTo>
                  <a:pt x="0" y="0"/>
                </a:moveTo>
                <a:lnTo>
                  <a:pt x="838559" y="0"/>
                </a:lnTo>
                <a:lnTo>
                  <a:pt x="838559" y="1173555"/>
                </a:lnTo>
                <a:lnTo>
                  <a:pt x="0" y="1173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15645" y="6460114"/>
            <a:ext cx="1173556" cy="785215"/>
          </a:xfrm>
          <a:custGeom>
            <a:avLst/>
            <a:gdLst/>
            <a:ahLst/>
            <a:cxnLst/>
            <a:rect r="r" b="b" t="t" l="l"/>
            <a:pathLst>
              <a:path h="785215" w="1173556">
                <a:moveTo>
                  <a:pt x="0" y="0"/>
                </a:moveTo>
                <a:lnTo>
                  <a:pt x="1173555" y="0"/>
                </a:lnTo>
                <a:lnTo>
                  <a:pt x="1173555" y="785215"/>
                </a:lnTo>
                <a:lnTo>
                  <a:pt x="0" y="7852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074135" y="6425894"/>
            <a:ext cx="1173556" cy="853656"/>
          </a:xfrm>
          <a:custGeom>
            <a:avLst/>
            <a:gdLst/>
            <a:ahLst/>
            <a:cxnLst/>
            <a:rect r="r" b="b" t="t" l="l"/>
            <a:pathLst>
              <a:path h="853656" w="1173556">
                <a:moveTo>
                  <a:pt x="0" y="0"/>
                </a:moveTo>
                <a:lnTo>
                  <a:pt x="1173556" y="0"/>
                </a:lnTo>
                <a:lnTo>
                  <a:pt x="1173556" y="853655"/>
                </a:lnTo>
                <a:lnTo>
                  <a:pt x="0" y="8536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288571" y="7930178"/>
            <a:ext cx="886568" cy="1113270"/>
          </a:xfrm>
          <a:custGeom>
            <a:avLst/>
            <a:gdLst/>
            <a:ahLst/>
            <a:cxnLst/>
            <a:rect r="r" b="b" t="t" l="l"/>
            <a:pathLst>
              <a:path h="1113270" w="886568">
                <a:moveTo>
                  <a:pt x="0" y="0"/>
                </a:moveTo>
                <a:lnTo>
                  <a:pt x="886568" y="0"/>
                </a:lnTo>
                <a:lnTo>
                  <a:pt x="886568" y="1113270"/>
                </a:lnTo>
                <a:lnTo>
                  <a:pt x="0" y="111327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460871" y="2814877"/>
            <a:ext cx="541969" cy="1173556"/>
          </a:xfrm>
          <a:custGeom>
            <a:avLst/>
            <a:gdLst/>
            <a:ahLst/>
            <a:cxnLst/>
            <a:rect r="r" b="b" t="t" l="l"/>
            <a:pathLst>
              <a:path h="1173556" w="541969">
                <a:moveTo>
                  <a:pt x="0" y="0"/>
                </a:moveTo>
                <a:lnTo>
                  <a:pt x="541969" y="0"/>
                </a:lnTo>
                <a:lnTo>
                  <a:pt x="541969" y="1173556"/>
                </a:lnTo>
                <a:lnTo>
                  <a:pt x="0" y="117355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72144" y="4519770"/>
            <a:ext cx="1173556" cy="1147951"/>
          </a:xfrm>
          <a:custGeom>
            <a:avLst/>
            <a:gdLst/>
            <a:ahLst/>
            <a:cxnLst/>
            <a:rect r="r" b="b" t="t" l="l"/>
            <a:pathLst>
              <a:path h="1147951" w="1173556">
                <a:moveTo>
                  <a:pt x="0" y="0"/>
                </a:moveTo>
                <a:lnTo>
                  <a:pt x="1173556" y="0"/>
                </a:lnTo>
                <a:lnTo>
                  <a:pt x="1173556" y="1147951"/>
                </a:lnTo>
                <a:lnTo>
                  <a:pt x="0" y="114795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250818" y="4506968"/>
            <a:ext cx="1173556" cy="1173556"/>
          </a:xfrm>
          <a:custGeom>
            <a:avLst/>
            <a:gdLst/>
            <a:ahLst/>
            <a:cxnLst/>
            <a:rect r="r" b="b" t="t" l="l"/>
            <a:pathLst>
              <a:path h="1173556" w="1173556">
                <a:moveTo>
                  <a:pt x="0" y="0"/>
                </a:moveTo>
                <a:lnTo>
                  <a:pt x="1173556" y="0"/>
                </a:lnTo>
                <a:lnTo>
                  <a:pt x="1173556" y="1173555"/>
                </a:lnTo>
                <a:lnTo>
                  <a:pt x="0" y="117355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971066" y="6265944"/>
            <a:ext cx="721203" cy="1173556"/>
          </a:xfrm>
          <a:custGeom>
            <a:avLst/>
            <a:gdLst/>
            <a:ahLst/>
            <a:cxnLst/>
            <a:rect r="r" b="b" t="t" l="l"/>
            <a:pathLst>
              <a:path h="1173556" w="721203">
                <a:moveTo>
                  <a:pt x="0" y="0"/>
                </a:moveTo>
                <a:lnTo>
                  <a:pt x="721203" y="0"/>
                </a:lnTo>
                <a:lnTo>
                  <a:pt x="721203" y="1173555"/>
                </a:lnTo>
                <a:lnTo>
                  <a:pt x="0" y="117355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679986" y="2967790"/>
            <a:ext cx="1000528" cy="867731"/>
          </a:xfrm>
          <a:custGeom>
            <a:avLst/>
            <a:gdLst/>
            <a:ahLst/>
            <a:cxnLst/>
            <a:rect r="r" b="b" t="t" l="l"/>
            <a:pathLst>
              <a:path h="867731" w="1000528">
                <a:moveTo>
                  <a:pt x="0" y="0"/>
                </a:moveTo>
                <a:lnTo>
                  <a:pt x="1000528" y="0"/>
                </a:lnTo>
                <a:lnTo>
                  <a:pt x="1000528" y="867731"/>
                </a:lnTo>
                <a:lnTo>
                  <a:pt x="0" y="86773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899101" y="2915944"/>
            <a:ext cx="1000528" cy="971422"/>
          </a:xfrm>
          <a:custGeom>
            <a:avLst/>
            <a:gdLst/>
            <a:ahLst/>
            <a:cxnLst/>
            <a:rect r="r" b="b" t="t" l="l"/>
            <a:pathLst>
              <a:path h="971422" w="1000528">
                <a:moveTo>
                  <a:pt x="0" y="0"/>
                </a:moveTo>
                <a:lnTo>
                  <a:pt x="1000528" y="0"/>
                </a:lnTo>
                <a:lnTo>
                  <a:pt x="1000528" y="971422"/>
                </a:lnTo>
                <a:lnTo>
                  <a:pt x="0" y="97142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118216" y="2968699"/>
            <a:ext cx="1000528" cy="865912"/>
          </a:xfrm>
          <a:custGeom>
            <a:avLst/>
            <a:gdLst/>
            <a:ahLst/>
            <a:cxnLst/>
            <a:rect r="r" b="b" t="t" l="l"/>
            <a:pathLst>
              <a:path h="865912" w="1000528">
                <a:moveTo>
                  <a:pt x="0" y="0"/>
                </a:moveTo>
                <a:lnTo>
                  <a:pt x="1000529" y="0"/>
                </a:lnTo>
                <a:lnTo>
                  <a:pt x="1000529" y="865912"/>
                </a:lnTo>
                <a:lnTo>
                  <a:pt x="0" y="865912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337332" y="3056928"/>
            <a:ext cx="1000528" cy="689455"/>
          </a:xfrm>
          <a:custGeom>
            <a:avLst/>
            <a:gdLst/>
            <a:ahLst/>
            <a:cxnLst/>
            <a:rect r="r" b="b" t="t" l="l"/>
            <a:pathLst>
              <a:path h="689455" w="1000528">
                <a:moveTo>
                  <a:pt x="0" y="0"/>
                </a:moveTo>
                <a:lnTo>
                  <a:pt x="1000528" y="0"/>
                </a:lnTo>
                <a:lnTo>
                  <a:pt x="1000528" y="689455"/>
                </a:lnTo>
                <a:lnTo>
                  <a:pt x="0" y="689455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381818" y="1243552"/>
            <a:ext cx="911556" cy="1144648"/>
          </a:xfrm>
          <a:custGeom>
            <a:avLst/>
            <a:gdLst/>
            <a:ahLst/>
            <a:cxnLst/>
            <a:rect r="r" b="b" t="t" l="l"/>
            <a:pathLst>
              <a:path h="1144648" w="911556">
                <a:moveTo>
                  <a:pt x="0" y="0"/>
                </a:moveTo>
                <a:lnTo>
                  <a:pt x="911556" y="0"/>
                </a:lnTo>
                <a:lnTo>
                  <a:pt x="911556" y="1144648"/>
                </a:lnTo>
                <a:lnTo>
                  <a:pt x="0" y="1144648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922503" y="1445681"/>
            <a:ext cx="1000528" cy="740391"/>
          </a:xfrm>
          <a:custGeom>
            <a:avLst/>
            <a:gdLst/>
            <a:ahLst/>
            <a:cxnLst/>
            <a:rect r="r" b="b" t="t" l="l"/>
            <a:pathLst>
              <a:path h="740391" w="1000528">
                <a:moveTo>
                  <a:pt x="0" y="0"/>
                </a:moveTo>
                <a:lnTo>
                  <a:pt x="1000529" y="0"/>
                </a:lnTo>
                <a:lnTo>
                  <a:pt x="1000529" y="740391"/>
                </a:lnTo>
                <a:lnTo>
                  <a:pt x="0" y="740391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07675" y="1317431"/>
            <a:ext cx="1000528" cy="996890"/>
          </a:xfrm>
          <a:custGeom>
            <a:avLst/>
            <a:gdLst/>
            <a:ahLst/>
            <a:cxnLst/>
            <a:rect r="r" b="b" t="t" l="l"/>
            <a:pathLst>
              <a:path h="996890" w="1000528">
                <a:moveTo>
                  <a:pt x="0" y="0"/>
                </a:moveTo>
                <a:lnTo>
                  <a:pt x="1000528" y="0"/>
                </a:lnTo>
                <a:lnTo>
                  <a:pt x="1000528" y="996890"/>
                </a:lnTo>
                <a:lnTo>
                  <a:pt x="0" y="996890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737332" y="1315612"/>
            <a:ext cx="740391" cy="1000528"/>
          </a:xfrm>
          <a:custGeom>
            <a:avLst/>
            <a:gdLst/>
            <a:ahLst/>
            <a:cxnLst/>
            <a:rect r="r" b="b" t="t" l="l"/>
            <a:pathLst>
              <a:path h="1000528" w="740391">
                <a:moveTo>
                  <a:pt x="0" y="0"/>
                </a:moveTo>
                <a:lnTo>
                  <a:pt x="740391" y="0"/>
                </a:lnTo>
                <a:lnTo>
                  <a:pt x="740391" y="1000528"/>
                </a:lnTo>
                <a:lnTo>
                  <a:pt x="0" y="1000528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337332" y="7988368"/>
            <a:ext cx="1000528" cy="996890"/>
          </a:xfrm>
          <a:custGeom>
            <a:avLst/>
            <a:gdLst/>
            <a:ahLst/>
            <a:cxnLst/>
            <a:rect r="r" b="b" t="t" l="l"/>
            <a:pathLst>
              <a:path h="996890" w="1000528">
                <a:moveTo>
                  <a:pt x="0" y="0"/>
                </a:moveTo>
                <a:lnTo>
                  <a:pt x="1000528" y="0"/>
                </a:lnTo>
                <a:lnTo>
                  <a:pt x="1000528" y="996890"/>
                </a:lnTo>
                <a:lnTo>
                  <a:pt x="0" y="996890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093471" y="4593481"/>
            <a:ext cx="674902" cy="1000528"/>
          </a:xfrm>
          <a:custGeom>
            <a:avLst/>
            <a:gdLst/>
            <a:ahLst/>
            <a:cxnLst/>
            <a:rect r="r" b="b" t="t" l="l"/>
            <a:pathLst>
              <a:path h="1000528" w="674902">
                <a:moveTo>
                  <a:pt x="0" y="0"/>
                </a:moveTo>
                <a:lnTo>
                  <a:pt x="674901" y="0"/>
                </a:lnTo>
                <a:lnTo>
                  <a:pt x="674901" y="1000529"/>
                </a:lnTo>
                <a:lnTo>
                  <a:pt x="0" y="1000529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516143" y="4593481"/>
            <a:ext cx="940496" cy="1000528"/>
          </a:xfrm>
          <a:custGeom>
            <a:avLst/>
            <a:gdLst/>
            <a:ahLst/>
            <a:cxnLst/>
            <a:rect r="r" b="b" t="t" l="l"/>
            <a:pathLst>
              <a:path h="1000528" w="940496">
                <a:moveTo>
                  <a:pt x="0" y="0"/>
                </a:moveTo>
                <a:lnTo>
                  <a:pt x="940497" y="0"/>
                </a:lnTo>
                <a:lnTo>
                  <a:pt x="940497" y="1000529"/>
                </a:lnTo>
                <a:lnTo>
                  <a:pt x="0" y="1000529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1108269" y="8135446"/>
            <a:ext cx="787175" cy="702733"/>
          </a:xfrm>
          <a:custGeom>
            <a:avLst/>
            <a:gdLst/>
            <a:ahLst/>
            <a:cxnLst/>
            <a:rect r="r" b="b" t="t" l="l"/>
            <a:pathLst>
              <a:path h="702733" w="787175">
                <a:moveTo>
                  <a:pt x="0" y="0"/>
                </a:moveTo>
                <a:lnTo>
                  <a:pt x="787175" y="0"/>
                </a:lnTo>
                <a:lnTo>
                  <a:pt x="787175" y="702733"/>
                </a:lnTo>
                <a:lnTo>
                  <a:pt x="0" y="702733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665853" y="8010113"/>
            <a:ext cx="1101617" cy="953399"/>
          </a:xfrm>
          <a:custGeom>
            <a:avLst/>
            <a:gdLst/>
            <a:ahLst/>
            <a:cxnLst/>
            <a:rect r="r" b="b" t="t" l="l"/>
            <a:pathLst>
              <a:path h="953399" w="1101617">
                <a:moveTo>
                  <a:pt x="0" y="0"/>
                </a:moveTo>
                <a:lnTo>
                  <a:pt x="1101617" y="0"/>
                </a:lnTo>
                <a:lnTo>
                  <a:pt x="1101617" y="953399"/>
                </a:lnTo>
                <a:lnTo>
                  <a:pt x="0" y="953399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6204410" y="4566301"/>
            <a:ext cx="1054890" cy="1054890"/>
          </a:xfrm>
          <a:custGeom>
            <a:avLst/>
            <a:gdLst/>
            <a:ahLst/>
            <a:cxnLst/>
            <a:rect r="r" b="b" t="t" l="l"/>
            <a:pathLst>
              <a:path h="1054890" w="1054890">
                <a:moveTo>
                  <a:pt x="0" y="0"/>
                </a:moveTo>
                <a:lnTo>
                  <a:pt x="1054890" y="0"/>
                </a:lnTo>
                <a:lnTo>
                  <a:pt x="1054890" y="1054889"/>
                </a:lnTo>
                <a:lnTo>
                  <a:pt x="0" y="1054889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887483"/>
            <a:ext cx="12563188" cy="483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Dataset</a:t>
            </a: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Summary: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Dataset contains 13 columns and 5000 rows.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 Variables:</a:t>
            </a:r>
          </a:p>
          <a:p>
            <a:pPr algn="l" marL="1295397" indent="-431799" lvl="2">
              <a:lnSpc>
                <a:spcPts val="3899"/>
              </a:lnSpc>
              <a:buFont typeface="Arial"/>
              <a:buChar char="⚬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Demographics: Age, Gender, Income</a:t>
            </a:r>
          </a:p>
          <a:p>
            <a:pPr algn="l" marL="1295397" indent="-431799" lvl="2">
              <a:lnSpc>
                <a:spcPts val="3899"/>
              </a:lnSpc>
              <a:buFont typeface="Arial"/>
              <a:buChar char="⚬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Loan Info: Loan Amount, Loan Term, Credit S</a:t>
            </a: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core</a:t>
            </a:r>
          </a:p>
          <a:p>
            <a:pPr algn="l" marL="1295397" indent="-431799" lvl="2">
              <a:lnSpc>
                <a:spcPts val="3899"/>
              </a:lnSpc>
              <a:buFont typeface="Arial"/>
              <a:buChar char="⚬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Account Info: Transaction Count, Account Balance</a:t>
            </a:r>
          </a:p>
          <a:p>
            <a:pPr algn="l">
              <a:lnSpc>
                <a:spcPts val="3899"/>
              </a:lnSpc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 Challenges: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Missing values in Gender, Loan_Amount, Marital_Status.</a:t>
            </a: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</a:t>
            </a:r>
            <a:r>
              <a:rPr lang="en-US" sz="2999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egative values in Income.</a:t>
            </a:r>
          </a:p>
          <a:p>
            <a:pPr algn="l">
              <a:lnSpc>
                <a:spcPts val="38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913289" y="2663490"/>
            <a:ext cx="4943233" cy="5305737"/>
          </a:xfrm>
          <a:custGeom>
            <a:avLst/>
            <a:gdLst/>
            <a:ahLst/>
            <a:cxnLst/>
            <a:rect r="r" b="b" t="t" l="l"/>
            <a:pathLst>
              <a:path h="5305737" w="4943233">
                <a:moveTo>
                  <a:pt x="0" y="0"/>
                </a:moveTo>
                <a:lnTo>
                  <a:pt x="4943232" y="0"/>
                </a:lnTo>
                <a:lnTo>
                  <a:pt x="4943232" y="5305736"/>
                </a:lnTo>
                <a:lnTo>
                  <a:pt x="0" y="53057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230278"/>
            <a:ext cx="1623060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7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 Overview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225302" y="2887483"/>
            <a:ext cx="10959816" cy="428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8"/>
              </a:lnSpc>
            </a:pPr>
            <a:r>
              <a:rPr lang="en-US" sz="2953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Approach:</a:t>
            </a:r>
          </a:p>
          <a:p>
            <a:pPr algn="l" marL="637563" indent="-318781" lvl="1">
              <a:lnSpc>
                <a:spcPts val="3838"/>
              </a:lnSpc>
              <a:buFont typeface="Arial"/>
              <a:buChar char="•"/>
            </a:pPr>
            <a:r>
              <a:rPr lang="en-US" sz="2953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Replaced missing values in Gender and Marital_Status with "Unknown" to retain data integrity for categorical analysis.</a:t>
            </a:r>
          </a:p>
          <a:p>
            <a:pPr algn="l" marL="637563" indent="-318781" lvl="1">
              <a:lnSpc>
                <a:spcPts val="3838"/>
              </a:lnSpc>
              <a:buFont typeface="Arial"/>
              <a:buChar char="•"/>
            </a:pPr>
            <a:r>
              <a:rPr lang="en-US" sz="2953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Imputed missing Loan_Amount values with the median.</a:t>
            </a:r>
          </a:p>
          <a:p>
            <a:pPr algn="l" marL="637563" indent="-318781" lvl="1">
              <a:lnSpc>
                <a:spcPts val="3838"/>
              </a:lnSpc>
              <a:buFont typeface="Arial"/>
              <a:buChar char="•"/>
            </a:pPr>
            <a:r>
              <a:rPr lang="en-US" sz="295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Replaced negative values in Income with the median of positive income values to ensure logical consistency.</a:t>
            </a:r>
          </a:p>
          <a:p>
            <a:pPr algn="l">
              <a:lnSpc>
                <a:spcPts val="3838"/>
              </a:lnSpc>
            </a:pPr>
            <a:r>
              <a:rPr lang="en-US" sz="2953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Outcome:</a:t>
            </a:r>
          </a:p>
          <a:p>
            <a:pPr algn="l" marL="637563" indent="-318781" lvl="1">
              <a:lnSpc>
                <a:spcPts val="3838"/>
              </a:lnSpc>
              <a:buFont typeface="Arial"/>
              <a:buChar char="•"/>
            </a:pPr>
            <a:r>
              <a:rPr lang="en-US" sz="2953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Clean dataset r</a:t>
            </a:r>
            <a:r>
              <a:rPr lang="en-US" sz="2953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eady for analys</a:t>
            </a:r>
            <a:r>
              <a:rPr lang="en-US" sz="2953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is with no null values.</a:t>
            </a:r>
          </a:p>
          <a:p>
            <a:pPr algn="l">
              <a:lnSpc>
                <a:spcPts val="3838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381968" y="2393428"/>
            <a:ext cx="4336879" cy="5332755"/>
          </a:xfrm>
          <a:custGeom>
            <a:avLst/>
            <a:gdLst/>
            <a:ahLst/>
            <a:cxnLst/>
            <a:rect r="r" b="b" t="t" l="l"/>
            <a:pathLst>
              <a:path h="5332755" w="4336879">
                <a:moveTo>
                  <a:pt x="0" y="0"/>
                </a:moveTo>
                <a:lnTo>
                  <a:pt x="4336879" y="0"/>
                </a:lnTo>
                <a:lnTo>
                  <a:pt x="4336879" y="5332755"/>
                </a:lnTo>
                <a:lnTo>
                  <a:pt x="0" y="5332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230278"/>
            <a:ext cx="1623060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7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 Cleaning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337743" y="6337275"/>
            <a:ext cx="9612514" cy="3257574"/>
          </a:xfrm>
          <a:custGeom>
            <a:avLst/>
            <a:gdLst/>
            <a:ahLst/>
            <a:cxnLst/>
            <a:rect r="r" b="b" t="t" l="l"/>
            <a:pathLst>
              <a:path h="3257574" w="9612514">
                <a:moveTo>
                  <a:pt x="0" y="0"/>
                </a:moveTo>
                <a:lnTo>
                  <a:pt x="9612514" y="0"/>
                </a:lnTo>
                <a:lnTo>
                  <a:pt x="9612514" y="3257575"/>
                </a:lnTo>
                <a:lnTo>
                  <a:pt x="0" y="3257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441079"/>
            <a:ext cx="10959816" cy="289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8"/>
              </a:lnSpc>
            </a:pPr>
            <a:r>
              <a:rPr lang="en-US" sz="2953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Average Income</a:t>
            </a:r>
          </a:p>
          <a:p>
            <a:pPr algn="l" marL="637562" indent="-318781" lvl="1">
              <a:lnSpc>
                <a:spcPts val="3838"/>
              </a:lnSpc>
              <a:buFont typeface="Arial"/>
              <a:buChar char="•"/>
            </a:pPr>
            <a:r>
              <a:rPr lang="en-US" sz="2953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average income is around $64,424, with a wide range from $0 to $139,870.</a:t>
            </a:r>
          </a:p>
          <a:p>
            <a:pPr algn="l">
              <a:lnSpc>
                <a:spcPts val="3838"/>
              </a:lnSpc>
            </a:pPr>
            <a:r>
              <a:rPr lang="en-US" sz="2953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Default Rate</a:t>
            </a:r>
          </a:p>
          <a:p>
            <a:pPr algn="l" marL="637562" indent="-318781" lvl="1">
              <a:lnSpc>
                <a:spcPts val="3838"/>
              </a:lnSpc>
              <a:buFont typeface="Arial"/>
              <a:buChar char="•"/>
            </a:pPr>
            <a:r>
              <a:rPr lang="en-US" sz="2953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Credit_Default_Status variable indicates a 22% default rate.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230278"/>
            <a:ext cx="10824193" cy="203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40"/>
              </a:lnSpc>
              <a:spcBef>
                <a:spcPct val="0"/>
              </a:spcBef>
            </a:pPr>
            <a:r>
              <a:rPr lang="en-US" b="true" sz="67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 Exploration and Summary Statistics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21689" y="3848100"/>
            <a:ext cx="12244621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Customer Demographics Analysis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857953" y="-3715579"/>
            <a:ext cx="11277931" cy="8222637"/>
          </a:xfrm>
          <a:custGeom>
            <a:avLst/>
            <a:gdLst/>
            <a:ahLst/>
            <a:cxnLst/>
            <a:rect r="r" b="b" t="t" l="l"/>
            <a:pathLst>
              <a:path h="8222637" w="11277931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962901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8680863" y="1028700"/>
            <a:ext cx="9355653" cy="5028663"/>
          </a:xfrm>
          <a:custGeom>
            <a:avLst/>
            <a:gdLst/>
            <a:ahLst/>
            <a:cxnLst/>
            <a:rect r="r" b="b" t="t" l="l"/>
            <a:pathLst>
              <a:path h="5028663" w="9355653">
                <a:moveTo>
                  <a:pt x="0" y="0"/>
                </a:moveTo>
                <a:lnTo>
                  <a:pt x="9355653" y="0"/>
                </a:lnTo>
                <a:lnTo>
                  <a:pt x="9355653" y="5028663"/>
                </a:lnTo>
                <a:lnTo>
                  <a:pt x="0" y="5028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80863" y="6421858"/>
            <a:ext cx="9355653" cy="3363335"/>
          </a:xfrm>
          <a:custGeom>
            <a:avLst/>
            <a:gdLst/>
            <a:ahLst/>
            <a:cxnLst/>
            <a:rect r="r" b="b" t="t" l="l"/>
            <a:pathLst>
              <a:path h="3363335" w="9355653">
                <a:moveTo>
                  <a:pt x="0" y="0"/>
                </a:moveTo>
                <a:lnTo>
                  <a:pt x="9355653" y="0"/>
                </a:lnTo>
                <a:lnTo>
                  <a:pt x="9355653" y="3363335"/>
                </a:lnTo>
                <a:lnTo>
                  <a:pt x="0" y="33633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28700"/>
            <a:ext cx="7273161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Age Distribution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92983"/>
            <a:ext cx="5706557" cy="483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Younger customers (18–25) have higher default probabilities, while older customers (above 50) tend to have fewer defaults.</a:t>
            </a:r>
          </a:p>
          <a:p>
            <a:pPr algn="l">
              <a:lnSpc>
                <a:spcPts val="3899"/>
              </a:lnSpc>
            </a:pPr>
          </a:p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Younger customers may lack financial stability or credit history, making them more prone to defaults.</a:t>
            </a:r>
          </a:p>
          <a:p>
            <a:pPr algn="l">
              <a:lnSpc>
                <a:spcPts val="38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962901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8494947" y="2600518"/>
            <a:ext cx="9396701" cy="5085964"/>
          </a:xfrm>
          <a:custGeom>
            <a:avLst/>
            <a:gdLst/>
            <a:ahLst/>
            <a:cxnLst/>
            <a:rect r="r" b="b" t="t" l="l"/>
            <a:pathLst>
              <a:path h="5085964" w="9396701">
                <a:moveTo>
                  <a:pt x="0" y="0"/>
                </a:moveTo>
                <a:lnTo>
                  <a:pt x="9396701" y="0"/>
                </a:lnTo>
                <a:lnTo>
                  <a:pt x="9396701" y="5085964"/>
                </a:lnTo>
                <a:lnTo>
                  <a:pt x="0" y="5085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7273161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Income Distribution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92983"/>
            <a:ext cx="5706557" cy="435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Defaulters predominantly fall in the lower-income bracket, with a sharp drop-off in default rates at higher income levels.</a:t>
            </a:r>
          </a:p>
          <a:p>
            <a:pPr algn="l">
              <a:lnSpc>
                <a:spcPts val="3899"/>
              </a:lnSpc>
            </a:pPr>
          </a:p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income is a significant risk factor for defaults, indicating limited capacity to meet repayment obligations.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962901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8611100" y="2695886"/>
            <a:ext cx="9107403" cy="4895229"/>
          </a:xfrm>
          <a:custGeom>
            <a:avLst/>
            <a:gdLst/>
            <a:ahLst/>
            <a:cxnLst/>
            <a:rect r="r" b="b" t="t" l="l"/>
            <a:pathLst>
              <a:path h="4895229" w="9107403">
                <a:moveTo>
                  <a:pt x="0" y="0"/>
                </a:moveTo>
                <a:lnTo>
                  <a:pt x="9107403" y="0"/>
                </a:lnTo>
                <a:lnTo>
                  <a:pt x="9107403" y="4895228"/>
                </a:lnTo>
                <a:lnTo>
                  <a:pt x="0" y="4895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7273161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Credit Score Distribution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92983"/>
            <a:ext cx="5706557" cy="435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Defaulters have a lower average credit score, with most below 700, while non-defaulters typically have scores above 700.</a:t>
            </a:r>
          </a:p>
          <a:p>
            <a:pPr algn="l">
              <a:lnSpc>
                <a:spcPts val="3899"/>
              </a:lnSpc>
            </a:pPr>
          </a:p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credit scores strongly correlate with default risk, making it a key feature for prediction.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DAGW7GbiAVA</dc:identifier>
  <dcterms:modified xsi:type="dcterms:W3CDTF">2011-08-01T06:04:30Z</dcterms:modified>
  <cp:revision>1</cp:revision>
  <dc:title>Strategy Deck Business Presentation in Purple White Modular Abstract Style</dc:title>
</cp:coreProperties>
</file>