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gX+kwdAmxIdDdwpJeEQKNeDCFh4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39415D-AAB4-45A3-81B0-52B5C90179DA}">
  <a:tblStyle styleId="{3139415D-AAB4-45A3-81B0-52B5C90179D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2fda550115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g12fda550115_0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1cd2968da5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1cd2968da5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2fda550115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12fda550115_0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23fe2aab73_7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g123fe2aab73_7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1cd2968da5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1cd2968da5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2fda55011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g12fda550115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2f08f748f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12f08f748fc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2f08f748f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g12f08f748fc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2f08f748f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g12f08f748fc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1cd2968d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g11cd2968da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fda550115_0_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g12fda550115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2fda550115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g12fda550115_0_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2f08f748fc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g12f08f748fc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2fca3b57c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g12fca3b57cd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23fe2aab73_8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g123fe2aab73_8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3fe2aab73_7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g123fe2aab73_7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23fd323d2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123fd323d2a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2fda5501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12fda550115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2fda55011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g12fda550115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2fda55011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2fda550115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2fda550115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g12fda550115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2"/>
          <p:cNvSpPr>
            <a:spLocks noGrp="1"/>
          </p:cNvSpPr>
          <p:nvPr>
            <p:ph type="pic" idx="2"/>
          </p:nvPr>
        </p:nvSpPr>
        <p:spPr>
          <a:xfrm>
            <a:off x="5183188" y="987425"/>
            <a:ext cx="6172200" cy="4873625"/>
          </a:xfrm>
          <a:prstGeom prst="rect">
            <a:avLst/>
          </a:prstGeom>
          <a:noFill/>
          <a:ln>
            <a:noFill/>
          </a:ln>
        </p:spPr>
      </p:sp>
      <p:sp>
        <p:nvSpPr>
          <p:cNvPr id="64" name="Google Shape;64;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rdocumentation.org/packages/rattle/versions/5.4.0/topics/weatherAU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838200" y="2477946"/>
            <a:ext cx="10515600" cy="10477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Đề tài : Dự báo thời tiết dựa trên quan sát hằng ngày từ các trạm thời tiết ở Úc</a:t>
            </a:r>
            <a:endParaRPr sz="3200" b="1">
              <a:latin typeface="Times New Roman"/>
              <a:ea typeface="Times New Roman"/>
              <a:cs typeface="Times New Roman"/>
              <a:sym typeface="Times New Roman"/>
            </a:endParaRPr>
          </a:p>
        </p:txBody>
      </p:sp>
      <p:sp>
        <p:nvSpPr>
          <p:cNvPr id="85" name="Google Shape;85;p1"/>
          <p:cNvSpPr txBox="1">
            <a:spLocks noGrp="1"/>
          </p:cNvSpPr>
          <p:nvPr>
            <p:ph type="body" idx="1"/>
          </p:nvPr>
        </p:nvSpPr>
        <p:spPr>
          <a:xfrm>
            <a:off x="1126837" y="3701187"/>
            <a:ext cx="10134600" cy="2844800"/>
          </a:xfrm>
          <a:prstGeom prst="rect">
            <a:avLst/>
          </a:prstGeom>
          <a:noFill/>
          <a:ln>
            <a:noFill/>
          </a:ln>
        </p:spPr>
        <p:txBody>
          <a:bodyPr spcFirstLastPara="1" wrap="square" lIns="91425" tIns="45700" rIns="91425" bIns="45700" anchor="t" anchorCtr="0">
            <a:normAutofit fontScale="92500" lnSpcReduction="10000"/>
          </a:bodyPr>
          <a:lstStyle/>
          <a:p>
            <a:pPr marL="0" lvl="0" indent="0" algn="ctr" rtl="0">
              <a:lnSpc>
                <a:spcPct val="90000"/>
              </a:lnSpc>
              <a:spcBef>
                <a:spcPts val="0"/>
              </a:spcBef>
              <a:spcAft>
                <a:spcPts val="0"/>
              </a:spcAft>
              <a:buClr>
                <a:schemeClr val="dk1"/>
              </a:buClr>
              <a:buSzPct val="100000"/>
              <a:buNone/>
            </a:pPr>
            <a:r>
              <a:rPr lang="en-US" sz="2400" b="1">
                <a:latin typeface="Times New Roman"/>
                <a:ea typeface="Times New Roman"/>
                <a:cs typeface="Times New Roman"/>
                <a:sym typeface="Times New Roman"/>
              </a:rPr>
              <a:t>GVHD : ThS . Quách Đình Hoàng</a:t>
            </a:r>
            <a:endParaRPr sz="2400" b="1">
              <a:latin typeface="Times New Roman"/>
              <a:ea typeface="Times New Roman"/>
              <a:cs typeface="Times New Roman"/>
              <a:sym typeface="Times New Roman"/>
            </a:endParaRPr>
          </a:p>
          <a:p>
            <a:pPr marL="228600" lvl="0" indent="-217170" algn="l" rtl="0">
              <a:lnSpc>
                <a:spcPct val="90000"/>
              </a:lnSpc>
              <a:spcBef>
                <a:spcPts val="1000"/>
              </a:spcBef>
              <a:spcAft>
                <a:spcPts val="0"/>
              </a:spcAft>
              <a:buClr>
                <a:schemeClr val="dk1"/>
              </a:buClr>
              <a:buSzPct val="100000"/>
              <a:buChar char="•"/>
            </a:pPr>
            <a:r>
              <a:rPr lang="en-US" sz="2400" b="1">
                <a:latin typeface="Times New Roman"/>
                <a:ea typeface="Times New Roman"/>
                <a:cs typeface="Times New Roman"/>
                <a:sym typeface="Times New Roman"/>
              </a:rPr>
              <a:t>Nhóm 12</a:t>
            </a:r>
            <a:endParaRPr/>
          </a:p>
          <a:p>
            <a:pPr marL="228600" lvl="0" indent="-217170" algn="l" rtl="0">
              <a:lnSpc>
                <a:spcPct val="90000"/>
              </a:lnSpc>
              <a:spcBef>
                <a:spcPts val="1000"/>
              </a:spcBef>
              <a:spcAft>
                <a:spcPts val="0"/>
              </a:spcAft>
              <a:buClr>
                <a:srgbClr val="FF0000"/>
              </a:buClr>
              <a:buSzPct val="100000"/>
              <a:buFont typeface="Noto Sans Symbols"/>
              <a:buChar char="❑"/>
            </a:pPr>
            <a:r>
              <a:rPr lang="en-US" sz="2400">
                <a:solidFill>
                  <a:srgbClr val="FF0000"/>
                </a:solidFill>
                <a:latin typeface="Times New Roman"/>
                <a:ea typeface="Times New Roman"/>
                <a:cs typeface="Times New Roman"/>
                <a:sym typeface="Times New Roman"/>
              </a:rPr>
              <a:t>Trần Thành Quang 	19133047</a:t>
            </a:r>
            <a:endParaRPr sz="2400">
              <a:solidFill>
                <a:srgbClr val="FF0000"/>
              </a:solidFill>
              <a:latin typeface="Times New Roman"/>
              <a:ea typeface="Times New Roman"/>
              <a:cs typeface="Times New Roman"/>
              <a:sym typeface="Times New Roman"/>
            </a:endParaRPr>
          </a:p>
          <a:p>
            <a:pPr marL="228600" lvl="0" indent="-217170" algn="l" rtl="0">
              <a:lnSpc>
                <a:spcPct val="90000"/>
              </a:lnSpc>
              <a:spcBef>
                <a:spcPts val="1000"/>
              </a:spcBef>
              <a:spcAft>
                <a:spcPts val="0"/>
              </a:spcAft>
              <a:buSzPct val="100000"/>
              <a:buFont typeface="Times New Roman"/>
              <a:buChar char="❑"/>
            </a:pPr>
            <a:r>
              <a:rPr lang="en-US" sz="2400">
                <a:latin typeface="Times New Roman"/>
                <a:ea typeface="Times New Roman"/>
                <a:cs typeface="Times New Roman"/>
                <a:sym typeface="Times New Roman"/>
              </a:rPr>
              <a:t>Hoàng Minh Nhật 	19133042</a:t>
            </a:r>
            <a:endParaRPr sz="2400">
              <a:latin typeface="Times New Roman"/>
              <a:ea typeface="Times New Roman"/>
              <a:cs typeface="Times New Roman"/>
              <a:sym typeface="Times New Roman"/>
            </a:endParaRPr>
          </a:p>
          <a:p>
            <a:pPr marL="228600" lvl="0" indent="-217170" algn="l" rtl="0">
              <a:lnSpc>
                <a:spcPct val="90000"/>
              </a:lnSpc>
              <a:spcBef>
                <a:spcPts val="1000"/>
              </a:spcBef>
              <a:spcAft>
                <a:spcPts val="0"/>
              </a:spcAft>
              <a:buClr>
                <a:schemeClr val="dk1"/>
              </a:buClr>
              <a:buSzPct val="100000"/>
              <a:buFont typeface="Noto Sans Symbols"/>
              <a:buChar char="❑"/>
            </a:pPr>
            <a:r>
              <a:rPr lang="en-US" sz="2400">
                <a:latin typeface="Times New Roman"/>
                <a:ea typeface="Times New Roman"/>
                <a:cs typeface="Times New Roman"/>
                <a:sym typeface="Times New Roman"/>
              </a:rPr>
              <a:t>Bùi Quốc Kiệt		19133030</a:t>
            </a:r>
            <a:endParaRPr/>
          </a:p>
          <a:p>
            <a:pPr marL="228600" lvl="0" indent="-217170" algn="l" rtl="0">
              <a:lnSpc>
                <a:spcPct val="90000"/>
              </a:lnSpc>
              <a:spcBef>
                <a:spcPts val="1000"/>
              </a:spcBef>
              <a:spcAft>
                <a:spcPts val="0"/>
              </a:spcAft>
              <a:buClr>
                <a:schemeClr val="dk1"/>
              </a:buClr>
              <a:buSzPct val="100000"/>
              <a:buFont typeface="Noto Sans Symbols"/>
              <a:buChar char="❑"/>
            </a:pPr>
            <a:r>
              <a:rPr lang="en-US" sz="2400">
                <a:latin typeface="Times New Roman"/>
                <a:ea typeface="Times New Roman"/>
                <a:cs typeface="Times New Roman"/>
                <a:sym typeface="Times New Roman"/>
              </a:rPr>
              <a:t>Đỗ Minh Đức			19133021</a:t>
            </a:r>
            <a:endParaRPr sz="24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r>
              <a:rPr lang="en-US" sz="1800">
                <a:latin typeface="Times New Roman"/>
                <a:ea typeface="Times New Roman"/>
                <a:cs typeface="Times New Roman"/>
                <a:sym typeface="Times New Roman"/>
              </a:rPr>
              <a:t>		</a:t>
            </a:r>
            <a:endParaRPr/>
          </a:p>
          <a:p>
            <a:pPr marL="0" lvl="0" indent="0" algn="l" rtl="0">
              <a:lnSpc>
                <a:spcPct val="90000"/>
              </a:lnSpc>
              <a:spcBef>
                <a:spcPts val="1000"/>
              </a:spcBef>
              <a:spcAft>
                <a:spcPts val="0"/>
              </a:spcAft>
              <a:buClr>
                <a:schemeClr val="dk1"/>
              </a:buClr>
              <a:buSzPct val="100000"/>
              <a:buNone/>
            </a:pPr>
            <a:endParaRPr sz="1800">
              <a:latin typeface="Times New Roman"/>
              <a:ea typeface="Times New Roman"/>
              <a:cs typeface="Times New Roman"/>
              <a:sym typeface="Times New Roman"/>
            </a:endParaRPr>
          </a:p>
        </p:txBody>
      </p:sp>
      <p:pic>
        <p:nvPicPr>
          <p:cNvPr id="86" name="Google Shape;86;p1"/>
          <p:cNvPicPr preferRelativeResize="0"/>
          <p:nvPr/>
        </p:nvPicPr>
        <p:blipFill rotWithShape="1">
          <a:blip r:embed="rId3">
            <a:alphaModFix/>
          </a:blip>
          <a:srcRect/>
          <a:stretch/>
        </p:blipFill>
        <p:spPr>
          <a:xfrm>
            <a:off x="0" y="1"/>
            <a:ext cx="12192000" cy="1695450"/>
          </a:xfrm>
          <a:prstGeom prst="rect">
            <a:avLst/>
          </a:prstGeom>
          <a:noFill/>
          <a:ln>
            <a:noFill/>
          </a:ln>
        </p:spPr>
      </p:pic>
      <p:sp>
        <p:nvSpPr>
          <p:cNvPr id="87" name="Google Shape;87;p1"/>
          <p:cNvSpPr txBox="1"/>
          <p:nvPr/>
        </p:nvSpPr>
        <p:spPr>
          <a:xfrm>
            <a:off x="745837" y="1605687"/>
            <a:ext cx="10515600" cy="104790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3600"/>
              <a:buFont typeface="Times New Roman"/>
              <a:buNone/>
            </a:pPr>
            <a:r>
              <a:rPr lang="en-US" sz="3600" b="1" i="0" u="none" strike="noStrike" cap="none">
                <a:solidFill>
                  <a:schemeClr val="dk1"/>
                </a:solidFill>
                <a:latin typeface="Times New Roman"/>
                <a:ea typeface="Times New Roman"/>
                <a:cs typeface="Times New Roman"/>
                <a:sym typeface="Times New Roman"/>
              </a:rPr>
              <a:t>Môn : Khai phá dữ liệu</a:t>
            </a:r>
            <a:endParaRPr sz="3600" b="1"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12fda550115_0_38"/>
          <p:cNvSpPr txBox="1">
            <a:spLocks noGrp="1"/>
          </p:cNvSpPr>
          <p:nvPr>
            <p:ph type="ctrTitle"/>
          </p:nvPr>
        </p:nvSpPr>
        <p:spPr>
          <a:xfrm>
            <a:off x="1524000" y="381475"/>
            <a:ext cx="9144000" cy="9102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SzPts val="6000"/>
              <a:buNone/>
            </a:pPr>
            <a:r>
              <a:rPr lang="en-US" sz="4400" b="1"/>
              <a:t>Tiền xử lý dữ liệu</a:t>
            </a:r>
            <a:endParaRPr sz="4400">
              <a:latin typeface="Calibri"/>
              <a:ea typeface="Calibri"/>
              <a:cs typeface="Calibri"/>
              <a:sym typeface="Calibri"/>
            </a:endParaRPr>
          </a:p>
        </p:txBody>
      </p:sp>
      <p:sp>
        <p:nvSpPr>
          <p:cNvPr id="145" name="Google Shape;145;g12fda550115_0_38"/>
          <p:cNvSpPr txBox="1">
            <a:spLocks noGrp="1"/>
          </p:cNvSpPr>
          <p:nvPr>
            <p:ph type="subTitle" idx="1"/>
          </p:nvPr>
        </p:nvSpPr>
        <p:spPr>
          <a:xfrm>
            <a:off x="1393375" y="1425225"/>
            <a:ext cx="9507600" cy="48015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500"/>
              </a:spcBef>
              <a:spcAft>
                <a:spcPts val="1500"/>
              </a:spcAft>
              <a:buSzPts val="2400"/>
              <a:buNone/>
            </a:pPr>
            <a:r>
              <a:rPr lang="en-US">
                <a:highlight>
                  <a:schemeClr val="lt1"/>
                </a:highlight>
              </a:rPr>
              <a:t>Loại bỏ các cột có tương quan cao giữa thuộc tính , không phù hợp : </a:t>
            </a:r>
            <a:endParaRPr>
              <a:highlight>
                <a:schemeClr val="lt1"/>
              </a:highlight>
            </a:endParaRPr>
          </a:p>
        </p:txBody>
      </p:sp>
      <p:pic>
        <p:nvPicPr>
          <p:cNvPr id="146" name="Google Shape;146;g12fda550115_0_38"/>
          <p:cNvPicPr preferRelativeResize="0"/>
          <p:nvPr/>
        </p:nvPicPr>
        <p:blipFill>
          <a:blip r:embed="rId3">
            <a:alphaModFix/>
          </a:blip>
          <a:stretch>
            <a:fillRect/>
          </a:stretch>
        </p:blipFill>
        <p:spPr>
          <a:xfrm>
            <a:off x="2641975" y="2073574"/>
            <a:ext cx="6609676" cy="462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g11cd2968da5_2_1"/>
          <p:cNvPicPr preferRelativeResize="0"/>
          <p:nvPr/>
        </p:nvPicPr>
        <p:blipFill>
          <a:blip r:embed="rId3">
            <a:alphaModFix/>
          </a:blip>
          <a:stretch>
            <a:fillRect/>
          </a:stretch>
        </p:blipFill>
        <p:spPr>
          <a:xfrm>
            <a:off x="2033250" y="1268275"/>
            <a:ext cx="7179700" cy="4101475"/>
          </a:xfrm>
          <a:prstGeom prst="rect">
            <a:avLst/>
          </a:prstGeom>
          <a:noFill/>
          <a:ln>
            <a:noFill/>
          </a:ln>
        </p:spPr>
      </p:pic>
      <p:sp>
        <p:nvSpPr>
          <p:cNvPr id="152" name="Google Shape;152;g11cd2968da5_2_1"/>
          <p:cNvSpPr txBox="1"/>
          <p:nvPr/>
        </p:nvSpPr>
        <p:spPr>
          <a:xfrm>
            <a:off x="1845775" y="461450"/>
            <a:ext cx="7955700" cy="600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700" b="1">
                <a:latin typeface="Calibri"/>
                <a:ea typeface="Calibri"/>
                <a:cs typeface="Calibri"/>
                <a:sym typeface="Calibri"/>
              </a:rPr>
              <a:t>Biến đầu ra của </a:t>
            </a:r>
            <a:r>
              <a:rPr lang="en-US" sz="2700" b="1">
                <a:solidFill>
                  <a:srgbClr val="333333"/>
                </a:solidFill>
                <a:highlight>
                  <a:srgbClr val="FFFFFF"/>
                </a:highlight>
              </a:rPr>
              <a:t>RainTomorrow</a:t>
            </a:r>
            <a:r>
              <a:rPr lang="en-US" sz="2700">
                <a:solidFill>
                  <a:srgbClr val="333333"/>
                </a:solidFill>
                <a:highlight>
                  <a:srgbClr val="FFFFFF"/>
                </a:highlight>
              </a:rPr>
              <a:t> </a:t>
            </a:r>
            <a:endParaRPr sz="2700" b="1">
              <a:latin typeface="Calibri"/>
              <a:ea typeface="Calibri"/>
              <a:cs typeface="Calibri"/>
              <a:sym typeface="Calibri"/>
            </a:endParaRPr>
          </a:p>
        </p:txBody>
      </p:sp>
      <p:sp>
        <p:nvSpPr>
          <p:cNvPr id="153" name="Google Shape;153;g11cd2968da5_2_1"/>
          <p:cNvSpPr txBox="1"/>
          <p:nvPr/>
        </p:nvSpPr>
        <p:spPr>
          <a:xfrm>
            <a:off x="2092375" y="5696425"/>
            <a:ext cx="74625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7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12fda550115_0_45"/>
          <p:cNvSpPr txBox="1">
            <a:spLocks noGrp="1"/>
          </p:cNvSpPr>
          <p:nvPr>
            <p:ph type="ctrTitle"/>
          </p:nvPr>
        </p:nvSpPr>
        <p:spPr>
          <a:xfrm>
            <a:off x="1524000" y="381475"/>
            <a:ext cx="9144000" cy="9102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SzPts val="6000"/>
              <a:buNone/>
            </a:pPr>
            <a:r>
              <a:rPr lang="en-US" sz="4400" b="1"/>
              <a:t>Phân chia tập train(80%) và test(20%)</a:t>
            </a:r>
            <a:endParaRPr sz="4400">
              <a:latin typeface="Calibri"/>
              <a:ea typeface="Calibri"/>
              <a:cs typeface="Calibri"/>
              <a:sym typeface="Calibri"/>
            </a:endParaRPr>
          </a:p>
        </p:txBody>
      </p:sp>
      <p:sp>
        <p:nvSpPr>
          <p:cNvPr id="159" name="Google Shape;159;g12fda550115_0_45"/>
          <p:cNvSpPr txBox="1">
            <a:spLocks noGrp="1"/>
          </p:cNvSpPr>
          <p:nvPr>
            <p:ph type="subTitle" idx="1"/>
          </p:nvPr>
        </p:nvSpPr>
        <p:spPr>
          <a:xfrm>
            <a:off x="1342200" y="1425225"/>
            <a:ext cx="9507600" cy="48015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500"/>
              </a:spcBef>
              <a:spcAft>
                <a:spcPts val="0"/>
              </a:spcAft>
              <a:buSzPts val="2400"/>
              <a:buNone/>
            </a:pPr>
            <a:r>
              <a:rPr lang="en-US">
                <a:highlight>
                  <a:schemeClr val="lt1"/>
                </a:highlight>
              </a:rPr>
              <a:t>Tập train : 53599</a:t>
            </a:r>
            <a:endParaRPr>
              <a:highlight>
                <a:schemeClr val="lt1"/>
              </a:highlight>
            </a:endParaRPr>
          </a:p>
          <a:p>
            <a:pPr marL="0" lvl="0" indent="0" algn="l" rtl="0">
              <a:lnSpc>
                <a:spcPct val="115000"/>
              </a:lnSpc>
              <a:spcBef>
                <a:spcPts val="1500"/>
              </a:spcBef>
              <a:spcAft>
                <a:spcPts val="0"/>
              </a:spcAft>
              <a:buSzPts val="2400"/>
              <a:buNone/>
            </a:pPr>
            <a:endParaRPr>
              <a:highlight>
                <a:schemeClr val="lt1"/>
              </a:highlight>
            </a:endParaRPr>
          </a:p>
          <a:p>
            <a:pPr marL="0" lvl="0" indent="0" algn="l" rtl="0">
              <a:lnSpc>
                <a:spcPct val="115000"/>
              </a:lnSpc>
              <a:spcBef>
                <a:spcPts val="1500"/>
              </a:spcBef>
              <a:spcAft>
                <a:spcPts val="0"/>
              </a:spcAft>
              <a:buSzPts val="2400"/>
              <a:buNone/>
            </a:pPr>
            <a:endParaRPr>
              <a:highlight>
                <a:schemeClr val="lt1"/>
              </a:highlight>
            </a:endParaRPr>
          </a:p>
          <a:p>
            <a:pPr marL="0" lvl="0" indent="0" algn="l" rtl="0">
              <a:lnSpc>
                <a:spcPct val="115000"/>
              </a:lnSpc>
              <a:spcBef>
                <a:spcPts val="1500"/>
              </a:spcBef>
              <a:spcAft>
                <a:spcPts val="0"/>
              </a:spcAft>
              <a:buSzPts val="2400"/>
              <a:buNone/>
            </a:pPr>
            <a:r>
              <a:rPr lang="en-US">
                <a:highlight>
                  <a:schemeClr val="lt1"/>
                </a:highlight>
              </a:rPr>
              <a:t> </a:t>
            </a:r>
            <a:endParaRPr>
              <a:highlight>
                <a:schemeClr val="lt1"/>
              </a:highlight>
            </a:endParaRPr>
          </a:p>
          <a:p>
            <a:pPr marL="0" lvl="0" indent="0" algn="l" rtl="0">
              <a:lnSpc>
                <a:spcPct val="115000"/>
              </a:lnSpc>
              <a:spcBef>
                <a:spcPts val="1500"/>
              </a:spcBef>
              <a:spcAft>
                <a:spcPts val="0"/>
              </a:spcAft>
              <a:buSzPts val="2400"/>
              <a:buNone/>
            </a:pPr>
            <a:r>
              <a:rPr lang="en-US">
                <a:highlight>
                  <a:schemeClr val="lt1"/>
                </a:highlight>
              </a:rPr>
              <a:t>Tập test :13400</a:t>
            </a:r>
            <a:endParaRPr>
              <a:highlight>
                <a:schemeClr val="lt1"/>
              </a:highlight>
            </a:endParaRPr>
          </a:p>
          <a:p>
            <a:pPr marL="0" lvl="0" indent="0" algn="l" rtl="0">
              <a:lnSpc>
                <a:spcPct val="115000"/>
              </a:lnSpc>
              <a:spcBef>
                <a:spcPts val="1500"/>
              </a:spcBef>
              <a:spcAft>
                <a:spcPts val="1500"/>
              </a:spcAft>
              <a:buSzPts val="2400"/>
              <a:buNone/>
            </a:pPr>
            <a:endParaRPr>
              <a:highlight>
                <a:schemeClr val="lt1"/>
              </a:highlight>
            </a:endParaRPr>
          </a:p>
        </p:txBody>
      </p:sp>
      <p:pic>
        <p:nvPicPr>
          <p:cNvPr id="160" name="Google Shape;160;g12fda550115_0_45"/>
          <p:cNvPicPr preferRelativeResize="0"/>
          <p:nvPr/>
        </p:nvPicPr>
        <p:blipFill rotWithShape="1">
          <a:blip r:embed="rId3">
            <a:alphaModFix/>
          </a:blip>
          <a:srcRect b="10833"/>
          <a:stretch/>
        </p:blipFill>
        <p:spPr>
          <a:xfrm>
            <a:off x="1524000" y="2147674"/>
            <a:ext cx="9781400" cy="1575700"/>
          </a:xfrm>
          <a:prstGeom prst="rect">
            <a:avLst/>
          </a:prstGeom>
          <a:noFill/>
          <a:ln>
            <a:noFill/>
          </a:ln>
        </p:spPr>
      </p:pic>
      <p:pic>
        <p:nvPicPr>
          <p:cNvPr id="161" name="Google Shape;161;g12fda550115_0_45"/>
          <p:cNvPicPr preferRelativeResize="0"/>
          <p:nvPr/>
        </p:nvPicPr>
        <p:blipFill>
          <a:blip r:embed="rId4">
            <a:alphaModFix/>
          </a:blip>
          <a:stretch>
            <a:fillRect/>
          </a:stretch>
        </p:blipFill>
        <p:spPr>
          <a:xfrm>
            <a:off x="1524000" y="4434488"/>
            <a:ext cx="9620250" cy="1876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123fe2aab73_7_5"/>
          <p:cNvSpPr txBox="1">
            <a:spLocks noGrp="1"/>
          </p:cNvSpPr>
          <p:nvPr>
            <p:ph type="ctrTitle"/>
          </p:nvPr>
        </p:nvSpPr>
        <p:spPr>
          <a:xfrm>
            <a:off x="1524000" y="381475"/>
            <a:ext cx="9144000" cy="910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6000"/>
              <a:buNone/>
            </a:pPr>
            <a:r>
              <a:rPr lang="en-US" sz="4400" b="1">
                <a:latin typeface="Calibri"/>
                <a:ea typeface="Calibri"/>
                <a:cs typeface="Calibri"/>
                <a:sym typeface="Calibri"/>
              </a:rPr>
              <a:t>Phần 3</a:t>
            </a:r>
            <a:r>
              <a:rPr lang="en-US" sz="4400">
                <a:latin typeface="Calibri"/>
                <a:ea typeface="Calibri"/>
                <a:cs typeface="Calibri"/>
                <a:sym typeface="Calibri"/>
              </a:rPr>
              <a:t> – Xây dựng model dự đoán</a:t>
            </a:r>
            <a:endParaRPr sz="4400">
              <a:latin typeface="Calibri"/>
              <a:ea typeface="Calibri"/>
              <a:cs typeface="Calibri"/>
              <a:sym typeface="Calibri"/>
            </a:endParaRPr>
          </a:p>
        </p:txBody>
      </p:sp>
      <p:sp>
        <p:nvSpPr>
          <p:cNvPr id="167" name="Google Shape;167;g123fe2aab73_7_5"/>
          <p:cNvSpPr txBox="1">
            <a:spLocks noGrp="1"/>
          </p:cNvSpPr>
          <p:nvPr>
            <p:ph type="subTitle" idx="1"/>
          </p:nvPr>
        </p:nvSpPr>
        <p:spPr>
          <a:xfrm>
            <a:off x="949850" y="1728775"/>
            <a:ext cx="10315500" cy="4426200"/>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SzPts val="2600"/>
              <a:buNone/>
            </a:pPr>
            <a:r>
              <a:rPr lang="en-US" sz="2800"/>
              <a:t>Bài toán dự báo thời tiết (ngày mai có mưa hay không) là bài toán phân loại nhị phân . Các thuật toán mà nhóm sử dụng để dự đoán:</a:t>
            </a:r>
            <a:endParaRPr sz="2800"/>
          </a:p>
          <a:p>
            <a:pPr marL="914400" lvl="0" indent="-406400" algn="l" rtl="0">
              <a:lnSpc>
                <a:spcPct val="90000"/>
              </a:lnSpc>
              <a:spcBef>
                <a:spcPts val="1000"/>
              </a:spcBef>
              <a:spcAft>
                <a:spcPts val="0"/>
              </a:spcAft>
              <a:buSzPts val="2800"/>
              <a:buChar char="❖"/>
            </a:pPr>
            <a:r>
              <a:rPr lang="en-US" sz="2800"/>
              <a:t>Decision Tree</a:t>
            </a:r>
            <a:endParaRPr sz="2800"/>
          </a:p>
          <a:p>
            <a:pPr marL="914400" lvl="0" indent="-406400" algn="l" rtl="0">
              <a:lnSpc>
                <a:spcPct val="90000"/>
              </a:lnSpc>
              <a:spcBef>
                <a:spcPts val="0"/>
              </a:spcBef>
              <a:spcAft>
                <a:spcPts val="0"/>
              </a:spcAft>
              <a:buSzPts val="2800"/>
              <a:buChar char="❖"/>
            </a:pPr>
            <a:r>
              <a:rPr lang="en-US" sz="2800"/>
              <a:t>Logistic Regression</a:t>
            </a:r>
            <a:endParaRPr sz="2800"/>
          </a:p>
          <a:p>
            <a:pPr marL="914400" lvl="0" indent="-406400" algn="l" rtl="0">
              <a:lnSpc>
                <a:spcPct val="90000"/>
              </a:lnSpc>
              <a:spcBef>
                <a:spcPts val="0"/>
              </a:spcBef>
              <a:spcAft>
                <a:spcPts val="0"/>
              </a:spcAft>
              <a:buSzPts val="2800"/>
              <a:buChar char="❖"/>
            </a:pPr>
            <a:r>
              <a:rPr lang="en-US" sz="2800"/>
              <a:t>Random Forest</a:t>
            </a:r>
            <a:endParaRPr sz="2800"/>
          </a:p>
          <a:p>
            <a:pPr marL="914400" lvl="0" indent="-406400" algn="l" rtl="0">
              <a:lnSpc>
                <a:spcPct val="90000"/>
              </a:lnSpc>
              <a:spcBef>
                <a:spcPts val="0"/>
              </a:spcBef>
              <a:spcAft>
                <a:spcPts val="0"/>
              </a:spcAft>
              <a:buSzPts val="2800"/>
              <a:buChar char="❖"/>
            </a:pPr>
            <a:r>
              <a:rPr lang="en-US" sz="2800"/>
              <a:t>Support Vector Machine (SVM)</a:t>
            </a:r>
            <a:endParaRPr sz="2800"/>
          </a:p>
          <a:p>
            <a:pPr marL="0" lvl="0" indent="0" algn="l" rtl="0">
              <a:lnSpc>
                <a:spcPct val="90000"/>
              </a:lnSpc>
              <a:spcBef>
                <a:spcPts val="1000"/>
              </a:spcBef>
              <a:spcAft>
                <a:spcPts val="0"/>
              </a:spcAft>
              <a:buNone/>
            </a:pPr>
            <a:r>
              <a:rPr lang="en-US" sz="2800"/>
              <a:t>Độ đo đánh giá chính : F-measure</a:t>
            </a:r>
            <a:endParaRPr sz="2800"/>
          </a:p>
          <a:p>
            <a:pPr marL="0" lvl="0" indent="0" algn="l" rtl="0">
              <a:lnSpc>
                <a:spcPct val="90000"/>
              </a:lnSpc>
              <a:spcBef>
                <a:spcPts val="1000"/>
              </a:spcBef>
              <a:spcAft>
                <a:spcPts val="0"/>
              </a:spcAft>
              <a:buNone/>
            </a:pPr>
            <a:r>
              <a:rPr lang="en-US" sz="2800"/>
              <a:t>Đánh giá các mô hình -&gt; chọn ra mô hình phù hợp để phát triển </a:t>
            </a:r>
            <a:endParaRPr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g11cd2968da5_2_7"/>
          <p:cNvPicPr preferRelativeResize="0"/>
          <p:nvPr/>
        </p:nvPicPr>
        <p:blipFill>
          <a:blip r:embed="rId3">
            <a:alphaModFix/>
          </a:blip>
          <a:stretch>
            <a:fillRect/>
          </a:stretch>
        </p:blipFill>
        <p:spPr>
          <a:xfrm>
            <a:off x="3787150" y="1552650"/>
            <a:ext cx="4280150" cy="4652950"/>
          </a:xfrm>
          <a:prstGeom prst="rect">
            <a:avLst/>
          </a:prstGeom>
          <a:noFill/>
          <a:ln>
            <a:noFill/>
          </a:ln>
        </p:spPr>
      </p:pic>
      <p:sp>
        <p:nvSpPr>
          <p:cNvPr id="173" name="Google Shape;173;g11cd2968da5_2_7"/>
          <p:cNvSpPr txBox="1">
            <a:spLocks noGrp="1"/>
          </p:cNvSpPr>
          <p:nvPr>
            <p:ph type="ctrTitle"/>
          </p:nvPr>
        </p:nvSpPr>
        <p:spPr>
          <a:xfrm>
            <a:off x="1142125" y="222350"/>
            <a:ext cx="9144000" cy="9102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SzPct val="155172"/>
              <a:buNone/>
            </a:pPr>
            <a:r>
              <a:rPr lang="en-US" sz="3866" b="1"/>
              <a:t>Biến ảnh hưởng lớn đến model </a:t>
            </a:r>
            <a:r>
              <a:rPr lang="en-US" sz="4066" b="1"/>
              <a:t>Decision tree</a:t>
            </a:r>
            <a:endParaRPr sz="42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12fda550115_1_0"/>
          <p:cNvSpPr txBox="1">
            <a:spLocks noGrp="1"/>
          </p:cNvSpPr>
          <p:nvPr>
            <p:ph type="ctrTitle"/>
          </p:nvPr>
        </p:nvSpPr>
        <p:spPr>
          <a:xfrm>
            <a:off x="1524000" y="381475"/>
            <a:ext cx="9144000" cy="9102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SzPts val="6000"/>
              <a:buNone/>
            </a:pPr>
            <a:r>
              <a:rPr lang="en-US" sz="4400" b="1"/>
              <a:t>Decision tree</a:t>
            </a:r>
            <a:endParaRPr sz="4400">
              <a:latin typeface="Calibri"/>
              <a:ea typeface="Calibri"/>
              <a:cs typeface="Calibri"/>
              <a:sym typeface="Calibri"/>
            </a:endParaRPr>
          </a:p>
        </p:txBody>
      </p:sp>
      <p:sp>
        <p:nvSpPr>
          <p:cNvPr id="179" name="Google Shape;179;g12fda550115_1_0"/>
          <p:cNvSpPr txBox="1">
            <a:spLocks noGrp="1"/>
          </p:cNvSpPr>
          <p:nvPr>
            <p:ph type="subTitle" idx="1"/>
          </p:nvPr>
        </p:nvSpPr>
        <p:spPr>
          <a:xfrm>
            <a:off x="949850" y="1728775"/>
            <a:ext cx="10315500" cy="4426200"/>
          </a:xfrm>
          <a:prstGeom prst="rect">
            <a:avLst/>
          </a:prstGeom>
          <a:noFill/>
          <a:ln>
            <a:noFill/>
          </a:ln>
        </p:spPr>
        <p:txBody>
          <a:bodyPr spcFirstLastPara="1" wrap="square" lIns="91425" tIns="45700" rIns="91425" bIns="45700" anchor="t" anchorCtr="0">
            <a:normAutofit lnSpcReduction="10000"/>
          </a:bodyPr>
          <a:lstStyle/>
          <a:p>
            <a:pPr marL="457200" lvl="0" indent="-228600" algn="l" rtl="0">
              <a:spcBef>
                <a:spcPts val="1000"/>
              </a:spcBef>
              <a:spcAft>
                <a:spcPts val="0"/>
              </a:spcAft>
              <a:buClr>
                <a:schemeClr val="dk1"/>
              </a:buClr>
              <a:buSzPts val="2600"/>
              <a:buFont typeface="Arial"/>
              <a:buNone/>
            </a:pPr>
            <a:r>
              <a:rPr lang="en-US" sz="2800"/>
              <a:t>Xây dựng mô hình Decision tree với các tham số quan trọng trên </a:t>
            </a:r>
            <a:endParaRPr sz="2800"/>
          </a:p>
          <a:p>
            <a:pPr marL="228600" lvl="0" indent="0" algn="l" rtl="0">
              <a:spcBef>
                <a:spcPts val="1000"/>
              </a:spcBef>
              <a:spcAft>
                <a:spcPts val="0"/>
              </a:spcAft>
              <a:buClr>
                <a:schemeClr val="dk1"/>
              </a:buClr>
              <a:buSzPts val="2600"/>
              <a:buFont typeface="Arial"/>
              <a:buNone/>
            </a:pPr>
            <a:endParaRPr sz="2800"/>
          </a:p>
          <a:p>
            <a:pPr marL="457200" lvl="0" indent="-228600" algn="l" rtl="0">
              <a:spcBef>
                <a:spcPts val="1000"/>
              </a:spcBef>
              <a:spcAft>
                <a:spcPts val="0"/>
              </a:spcAft>
              <a:buClr>
                <a:schemeClr val="dk1"/>
              </a:buClr>
              <a:buSzPts val="2600"/>
              <a:buFont typeface="Arial"/>
              <a:buNone/>
            </a:pPr>
            <a:r>
              <a:rPr lang="en-US" sz="2800"/>
              <a:t>Kết quả dự đoán F1</a:t>
            </a:r>
            <a:endParaRPr sz="2800"/>
          </a:p>
          <a:p>
            <a:pPr marL="457200" lvl="0" indent="-228600" algn="l" rtl="0">
              <a:spcBef>
                <a:spcPts val="1000"/>
              </a:spcBef>
              <a:spcAft>
                <a:spcPts val="0"/>
              </a:spcAft>
              <a:buClr>
                <a:schemeClr val="dk1"/>
              </a:buClr>
              <a:buSzPts val="2600"/>
              <a:buFont typeface="Arial"/>
              <a:buNone/>
            </a:pPr>
            <a:r>
              <a:rPr lang="en-US" sz="2800"/>
              <a:t>tập train  : 0.9105</a:t>
            </a:r>
            <a:endParaRPr sz="2800"/>
          </a:p>
          <a:p>
            <a:pPr marL="457200" lvl="0" indent="-228600" algn="l" rtl="0">
              <a:spcBef>
                <a:spcPts val="1000"/>
              </a:spcBef>
              <a:spcAft>
                <a:spcPts val="0"/>
              </a:spcAft>
              <a:buClr>
                <a:schemeClr val="dk1"/>
              </a:buClr>
              <a:buSzPts val="2600"/>
              <a:buFont typeface="Arial"/>
              <a:buNone/>
            </a:pPr>
            <a:r>
              <a:rPr lang="en-US" sz="2800"/>
              <a:t>tập test    : 	0.9038</a:t>
            </a:r>
            <a:endParaRPr sz="2800"/>
          </a:p>
          <a:p>
            <a:pPr marL="457200" lvl="0" indent="-228600" algn="l" rtl="0">
              <a:spcBef>
                <a:spcPts val="1000"/>
              </a:spcBef>
              <a:spcAft>
                <a:spcPts val="0"/>
              </a:spcAft>
              <a:buClr>
                <a:schemeClr val="dk1"/>
              </a:buClr>
              <a:buSzPts val="2600"/>
              <a:buFont typeface="Arial"/>
              <a:buNone/>
            </a:pPr>
            <a:endParaRPr sz="2800"/>
          </a:p>
          <a:p>
            <a:pPr marL="457200" lvl="0" indent="-228600" algn="l" rtl="0">
              <a:spcBef>
                <a:spcPts val="1000"/>
              </a:spcBef>
              <a:spcAft>
                <a:spcPts val="0"/>
              </a:spcAft>
              <a:buClr>
                <a:schemeClr val="dk1"/>
              </a:buClr>
              <a:buSzPts val="2600"/>
              <a:buFont typeface="Arial"/>
              <a:buNone/>
            </a:pPr>
            <a:endParaRPr sz="2800"/>
          </a:p>
          <a:p>
            <a:pPr marL="457200" lvl="0" indent="-228600" algn="l" rtl="0">
              <a:spcBef>
                <a:spcPts val="1000"/>
              </a:spcBef>
              <a:spcAft>
                <a:spcPts val="0"/>
              </a:spcAft>
              <a:buClr>
                <a:schemeClr val="dk1"/>
              </a:buClr>
              <a:buSzPts val="2600"/>
              <a:buFont typeface="Arial"/>
              <a:buNone/>
            </a:pPr>
            <a:r>
              <a:rPr lang="en-US" sz="2800"/>
              <a:t>Kết luận : Kết quả trên tập test không chênh lệch quá nhiều so với tập train cho ta thấy mô hình có vẻ khá tốt</a:t>
            </a:r>
            <a:endParaRPr sz="2800"/>
          </a:p>
          <a:p>
            <a:pPr marL="457200" lvl="0" indent="-228600" algn="l" rtl="0">
              <a:spcBef>
                <a:spcPts val="1000"/>
              </a:spcBef>
              <a:spcAft>
                <a:spcPts val="0"/>
              </a:spcAft>
              <a:buClr>
                <a:schemeClr val="dk1"/>
              </a:buClr>
              <a:buSzPts val="2600"/>
              <a:buFont typeface="Arial"/>
              <a:buNone/>
            </a:pPr>
            <a:endParaRPr sz="2800"/>
          </a:p>
        </p:txBody>
      </p:sp>
      <p:pic>
        <p:nvPicPr>
          <p:cNvPr id="180" name="Google Shape;180;g12fda550115_1_0"/>
          <p:cNvPicPr preferRelativeResize="0"/>
          <p:nvPr/>
        </p:nvPicPr>
        <p:blipFill>
          <a:blip r:embed="rId3">
            <a:alphaModFix/>
          </a:blip>
          <a:stretch>
            <a:fillRect/>
          </a:stretch>
        </p:blipFill>
        <p:spPr>
          <a:xfrm>
            <a:off x="7906175" y="3043450"/>
            <a:ext cx="2761825" cy="1380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12f08f748fc_0_5"/>
          <p:cNvSpPr txBox="1">
            <a:spLocks noGrp="1"/>
          </p:cNvSpPr>
          <p:nvPr>
            <p:ph type="ctrTitle"/>
          </p:nvPr>
        </p:nvSpPr>
        <p:spPr>
          <a:xfrm>
            <a:off x="1524000" y="381475"/>
            <a:ext cx="9144000" cy="9102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SzPts val="6000"/>
              <a:buNone/>
            </a:pPr>
            <a:r>
              <a:rPr lang="en-US" sz="4400" b="1"/>
              <a:t>Logistic regression </a:t>
            </a:r>
            <a:endParaRPr sz="4400">
              <a:latin typeface="Calibri"/>
              <a:ea typeface="Calibri"/>
              <a:cs typeface="Calibri"/>
              <a:sym typeface="Calibri"/>
            </a:endParaRPr>
          </a:p>
        </p:txBody>
      </p:sp>
      <p:sp>
        <p:nvSpPr>
          <p:cNvPr id="186" name="Google Shape;186;g12f08f748fc_0_5"/>
          <p:cNvSpPr txBox="1">
            <a:spLocks noGrp="1"/>
          </p:cNvSpPr>
          <p:nvPr>
            <p:ph type="subTitle" idx="1"/>
          </p:nvPr>
        </p:nvSpPr>
        <p:spPr>
          <a:xfrm>
            <a:off x="949850" y="1728775"/>
            <a:ext cx="10108800" cy="557100"/>
          </a:xfrm>
          <a:prstGeom prst="rect">
            <a:avLst/>
          </a:prstGeom>
          <a:noFill/>
          <a:ln>
            <a:noFill/>
          </a:ln>
        </p:spPr>
        <p:txBody>
          <a:bodyPr spcFirstLastPara="1" wrap="square" lIns="91425" tIns="45700" rIns="91425" bIns="45700" anchor="t" anchorCtr="0">
            <a:normAutofit fontScale="92500" lnSpcReduction="10000"/>
          </a:bodyPr>
          <a:lstStyle/>
          <a:p>
            <a:pPr marL="457200" lvl="0" indent="-228600" algn="l" rtl="0">
              <a:spcBef>
                <a:spcPts val="1000"/>
              </a:spcBef>
              <a:spcAft>
                <a:spcPts val="0"/>
              </a:spcAft>
              <a:buClr>
                <a:schemeClr val="dk1"/>
              </a:buClr>
              <a:buSzPts val="2600"/>
              <a:buFont typeface="Arial"/>
              <a:buNone/>
            </a:pPr>
            <a:r>
              <a:rPr lang="en-US" sz="2800"/>
              <a:t>Xây dựng mô hình Random forest với các tham số quan trọng trên </a:t>
            </a:r>
            <a:endParaRPr sz="2800"/>
          </a:p>
        </p:txBody>
      </p:sp>
      <p:pic>
        <p:nvPicPr>
          <p:cNvPr id="187" name="Google Shape;187;g12f08f748fc_0_5"/>
          <p:cNvPicPr preferRelativeResize="0"/>
          <p:nvPr/>
        </p:nvPicPr>
        <p:blipFill>
          <a:blip r:embed="rId3">
            <a:alphaModFix/>
          </a:blip>
          <a:stretch>
            <a:fillRect/>
          </a:stretch>
        </p:blipFill>
        <p:spPr>
          <a:xfrm>
            <a:off x="8615375" y="2337152"/>
            <a:ext cx="3316225" cy="1658100"/>
          </a:xfrm>
          <a:prstGeom prst="rect">
            <a:avLst/>
          </a:prstGeom>
          <a:noFill/>
          <a:ln>
            <a:noFill/>
          </a:ln>
        </p:spPr>
      </p:pic>
      <p:pic>
        <p:nvPicPr>
          <p:cNvPr id="188" name="Google Shape;188;g12f08f748fc_0_5"/>
          <p:cNvPicPr preferRelativeResize="0"/>
          <p:nvPr/>
        </p:nvPicPr>
        <p:blipFill>
          <a:blip r:embed="rId4">
            <a:alphaModFix/>
          </a:blip>
          <a:stretch>
            <a:fillRect/>
          </a:stretch>
        </p:blipFill>
        <p:spPr>
          <a:xfrm>
            <a:off x="7179225" y="3886200"/>
            <a:ext cx="4288900" cy="2724025"/>
          </a:xfrm>
          <a:prstGeom prst="rect">
            <a:avLst/>
          </a:prstGeom>
          <a:noFill/>
          <a:ln>
            <a:noFill/>
          </a:ln>
        </p:spPr>
      </p:pic>
      <p:sp>
        <p:nvSpPr>
          <p:cNvPr id="189" name="Google Shape;189;g12f08f748fc_0_5"/>
          <p:cNvSpPr txBox="1"/>
          <p:nvPr/>
        </p:nvSpPr>
        <p:spPr>
          <a:xfrm>
            <a:off x="1171600" y="2628900"/>
            <a:ext cx="6500700" cy="198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Calibri"/>
                <a:ea typeface="Calibri"/>
                <a:cs typeface="Calibri"/>
                <a:sym typeface="Calibri"/>
              </a:rPr>
              <a:t>Kết quả dự đoán trên tập train: F-measure: 0.9122391</a:t>
            </a:r>
            <a:endParaRPr sz="2000">
              <a:latin typeface="Calibri"/>
              <a:ea typeface="Calibri"/>
              <a:cs typeface="Calibri"/>
              <a:sym typeface="Calibri"/>
            </a:endParaRPr>
          </a:p>
          <a:p>
            <a:pPr marL="0" lvl="0" indent="0" algn="l" rtl="0">
              <a:spcBef>
                <a:spcPts val="0"/>
              </a:spcBef>
              <a:spcAft>
                <a:spcPts val="0"/>
              </a:spcAft>
              <a:buNone/>
            </a:pPr>
            <a:r>
              <a:rPr lang="en-US" sz="2000">
                <a:latin typeface="Calibri"/>
                <a:ea typeface="Calibri"/>
                <a:cs typeface="Calibri"/>
                <a:sym typeface="Calibri"/>
              </a:rPr>
              <a:t>Kết quả dự đoán trên tập test: F-measure: 0.9046091</a:t>
            </a:r>
            <a:endParaRPr sz="2000">
              <a:latin typeface="Calibri"/>
              <a:ea typeface="Calibri"/>
              <a:cs typeface="Calibri"/>
              <a:sym typeface="Calibri"/>
            </a:endParaRPr>
          </a:p>
          <a:p>
            <a:pPr marL="0" lvl="0" indent="0" algn="l" rtl="0">
              <a:spcBef>
                <a:spcPts val="0"/>
              </a:spcBef>
              <a:spcAft>
                <a:spcPts val="0"/>
              </a:spcAft>
              <a:buNone/>
            </a:pPr>
            <a:endParaRPr sz="2000">
              <a:latin typeface="Calibri"/>
              <a:ea typeface="Calibri"/>
              <a:cs typeface="Calibri"/>
              <a:sym typeface="Calibri"/>
            </a:endParaRPr>
          </a:p>
          <a:p>
            <a:pPr marL="0" lvl="0" indent="0" algn="l" rtl="0">
              <a:spcBef>
                <a:spcPts val="0"/>
              </a:spcBef>
              <a:spcAft>
                <a:spcPts val="0"/>
              </a:spcAft>
              <a:buNone/>
            </a:pPr>
            <a:r>
              <a:rPr lang="en-US" sz="2000">
                <a:latin typeface="Calibri"/>
                <a:ea typeface="Calibri"/>
                <a:cs typeface="Calibri"/>
                <a:sym typeface="Calibri"/>
              </a:rPr>
              <a:t>-&gt; Kết luận:   </a:t>
            </a:r>
            <a:r>
              <a:rPr lang="en-US" sz="2000">
                <a:solidFill>
                  <a:schemeClr val="dk1"/>
                </a:solidFill>
                <a:latin typeface="Calibri"/>
                <a:ea typeface="Calibri"/>
                <a:cs typeface="Calibri"/>
                <a:sym typeface="Calibri"/>
              </a:rPr>
              <a:t>Kết quả trên tập test không chênh lệch quá nhiều so với tập train cho ta thấy mô hình có vẻ khá tốt</a:t>
            </a:r>
            <a:endParaRPr sz="2000">
              <a:solidFill>
                <a:schemeClr val="dk1"/>
              </a:solidFill>
              <a:latin typeface="Calibri"/>
              <a:ea typeface="Calibri"/>
              <a:cs typeface="Calibri"/>
              <a:sym typeface="Calibri"/>
            </a:endParaRPr>
          </a:p>
          <a:p>
            <a:pPr marL="0" lvl="0" indent="0" algn="l" rtl="0">
              <a:spcBef>
                <a:spcPts val="0"/>
              </a:spcBef>
              <a:spcAft>
                <a:spcPts val="0"/>
              </a:spcAft>
              <a:buNone/>
            </a:pPr>
            <a:endParaRPr sz="17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12f08f748fc_0_11"/>
          <p:cNvSpPr txBox="1">
            <a:spLocks noGrp="1"/>
          </p:cNvSpPr>
          <p:nvPr>
            <p:ph type="ctrTitle"/>
          </p:nvPr>
        </p:nvSpPr>
        <p:spPr>
          <a:xfrm>
            <a:off x="1524000" y="381475"/>
            <a:ext cx="9144000" cy="9102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SzPts val="6000"/>
              <a:buNone/>
            </a:pPr>
            <a:r>
              <a:rPr lang="en-US" sz="4400" b="1"/>
              <a:t>Random forest</a:t>
            </a:r>
            <a:endParaRPr sz="4400">
              <a:latin typeface="Calibri"/>
              <a:ea typeface="Calibri"/>
              <a:cs typeface="Calibri"/>
              <a:sym typeface="Calibri"/>
            </a:endParaRPr>
          </a:p>
        </p:txBody>
      </p:sp>
      <p:sp>
        <p:nvSpPr>
          <p:cNvPr id="195" name="Google Shape;195;g12f08f748fc_0_11"/>
          <p:cNvSpPr txBox="1">
            <a:spLocks noGrp="1"/>
          </p:cNvSpPr>
          <p:nvPr>
            <p:ph type="subTitle" idx="1"/>
          </p:nvPr>
        </p:nvSpPr>
        <p:spPr>
          <a:xfrm>
            <a:off x="949850" y="1728775"/>
            <a:ext cx="10315500" cy="4426200"/>
          </a:xfrm>
          <a:prstGeom prst="rect">
            <a:avLst/>
          </a:prstGeom>
          <a:noFill/>
          <a:ln>
            <a:noFill/>
          </a:ln>
        </p:spPr>
        <p:txBody>
          <a:bodyPr spcFirstLastPara="1" wrap="square" lIns="91425" tIns="45700" rIns="91425" bIns="45700" anchor="t" anchorCtr="0">
            <a:normAutofit/>
          </a:bodyPr>
          <a:lstStyle/>
          <a:p>
            <a:pPr marL="457200" lvl="0" indent="-228600" algn="l" rtl="0">
              <a:spcBef>
                <a:spcPts val="1000"/>
              </a:spcBef>
              <a:spcAft>
                <a:spcPts val="0"/>
              </a:spcAft>
              <a:buClr>
                <a:schemeClr val="dk1"/>
              </a:buClr>
              <a:buSzPts val="2600"/>
              <a:buFont typeface="Arial"/>
              <a:buNone/>
            </a:pPr>
            <a:r>
              <a:rPr lang="en-US" sz="2800"/>
              <a:t>Xây dựng mô hình Random forest với các tham số quan trọng trên </a:t>
            </a:r>
            <a:endParaRPr sz="2800"/>
          </a:p>
          <a:p>
            <a:pPr marL="228600" lvl="0" indent="0" algn="l" rtl="0">
              <a:spcBef>
                <a:spcPts val="1000"/>
              </a:spcBef>
              <a:spcAft>
                <a:spcPts val="0"/>
              </a:spcAft>
              <a:buClr>
                <a:schemeClr val="dk1"/>
              </a:buClr>
              <a:buSzPts val="2600"/>
              <a:buFont typeface="Arial"/>
              <a:buNone/>
            </a:pPr>
            <a:endParaRPr sz="2800"/>
          </a:p>
          <a:p>
            <a:pPr marL="457200" lvl="0" indent="-228600" algn="l" rtl="0">
              <a:spcBef>
                <a:spcPts val="1000"/>
              </a:spcBef>
              <a:spcAft>
                <a:spcPts val="0"/>
              </a:spcAft>
              <a:buClr>
                <a:schemeClr val="dk1"/>
              </a:buClr>
              <a:buSzPts val="2600"/>
              <a:buFont typeface="Arial"/>
              <a:buNone/>
            </a:pPr>
            <a:r>
              <a:rPr lang="en-US" sz="2800"/>
              <a:t>Kết quả dự đoán F1</a:t>
            </a:r>
            <a:endParaRPr sz="2800"/>
          </a:p>
          <a:p>
            <a:pPr marL="457200" lvl="0" indent="-228600" algn="l" rtl="0">
              <a:spcBef>
                <a:spcPts val="1000"/>
              </a:spcBef>
              <a:spcAft>
                <a:spcPts val="0"/>
              </a:spcAft>
              <a:buClr>
                <a:schemeClr val="dk1"/>
              </a:buClr>
              <a:buSzPts val="2600"/>
              <a:buFont typeface="Arial"/>
              <a:buNone/>
            </a:pPr>
            <a:r>
              <a:rPr lang="en-US" sz="2800"/>
              <a:t>tập test  F-measure  : 0.9110763</a:t>
            </a:r>
            <a:endParaRPr sz="2800"/>
          </a:p>
          <a:p>
            <a:pPr marL="88900" marR="88900" lvl="0" indent="0" algn="l" rtl="0">
              <a:lnSpc>
                <a:spcPct val="142857"/>
              </a:lnSpc>
              <a:spcBef>
                <a:spcPts val="0"/>
              </a:spcBef>
              <a:spcAft>
                <a:spcPts val="0"/>
              </a:spcAft>
              <a:buClr>
                <a:schemeClr val="dk1"/>
              </a:buClr>
              <a:buSzPts val="1100"/>
              <a:buFont typeface="Arial"/>
              <a:buNone/>
            </a:pPr>
            <a:r>
              <a:rPr lang="en-US" sz="2800">
                <a:solidFill>
                  <a:srgbClr val="333333"/>
                </a:solidFill>
                <a:highlight>
                  <a:srgbClr val="FFFFFF"/>
                </a:highlight>
              </a:rPr>
              <a:t>  accuraty : 0.8559701</a:t>
            </a:r>
            <a:endParaRPr sz="2800">
              <a:solidFill>
                <a:srgbClr val="333333"/>
              </a:solidFill>
              <a:highlight>
                <a:srgbClr val="FFFFFF"/>
              </a:highlight>
            </a:endParaRPr>
          </a:p>
          <a:p>
            <a:pPr marL="457200" lvl="0" indent="-228600" algn="l" rtl="0">
              <a:spcBef>
                <a:spcPts val="1000"/>
              </a:spcBef>
              <a:spcAft>
                <a:spcPts val="0"/>
              </a:spcAft>
              <a:buClr>
                <a:schemeClr val="dk1"/>
              </a:buClr>
              <a:buSzPts val="2600"/>
              <a:buFont typeface="Arial"/>
              <a:buNone/>
            </a:pPr>
            <a:endParaRPr sz="2800"/>
          </a:p>
          <a:p>
            <a:pPr marL="457200" lvl="0" indent="-228600" algn="l" rtl="0">
              <a:spcBef>
                <a:spcPts val="1000"/>
              </a:spcBef>
              <a:spcAft>
                <a:spcPts val="0"/>
              </a:spcAft>
              <a:buClr>
                <a:schemeClr val="dk1"/>
              </a:buClr>
              <a:buSzPts val="2600"/>
              <a:buFont typeface="Arial"/>
              <a:buNone/>
            </a:pPr>
            <a:endParaRPr sz="2800"/>
          </a:p>
          <a:p>
            <a:pPr marL="457200" lvl="0" indent="-228600" algn="l" rtl="0">
              <a:spcBef>
                <a:spcPts val="1000"/>
              </a:spcBef>
              <a:spcAft>
                <a:spcPts val="0"/>
              </a:spcAft>
              <a:buClr>
                <a:schemeClr val="dk1"/>
              </a:buClr>
              <a:buSzPts val="2600"/>
              <a:buFont typeface="Arial"/>
              <a:buNone/>
            </a:pPr>
            <a:r>
              <a:rPr lang="en-US" sz="2800"/>
              <a:t>Kết luận : Kết quả trên tập test cho ta thấy mô hình có vẻ tốt</a:t>
            </a:r>
            <a:endParaRPr sz="2800"/>
          </a:p>
          <a:p>
            <a:pPr marL="457200" lvl="0" indent="-228600" algn="l" rtl="0">
              <a:spcBef>
                <a:spcPts val="1000"/>
              </a:spcBef>
              <a:spcAft>
                <a:spcPts val="0"/>
              </a:spcAft>
              <a:buClr>
                <a:schemeClr val="dk1"/>
              </a:buClr>
              <a:buSzPts val="2600"/>
              <a:buFont typeface="Arial"/>
              <a:buNone/>
            </a:pPr>
            <a:endParaRPr sz="2800"/>
          </a:p>
        </p:txBody>
      </p:sp>
      <p:pic>
        <p:nvPicPr>
          <p:cNvPr id="196" name="Google Shape;196;g12f08f748fc_0_11"/>
          <p:cNvPicPr preferRelativeResize="0"/>
          <p:nvPr/>
        </p:nvPicPr>
        <p:blipFill>
          <a:blip r:embed="rId3">
            <a:alphaModFix/>
          </a:blip>
          <a:stretch>
            <a:fillRect/>
          </a:stretch>
        </p:blipFill>
        <p:spPr>
          <a:xfrm>
            <a:off x="8469613" y="2213088"/>
            <a:ext cx="2066925" cy="1057275"/>
          </a:xfrm>
          <a:prstGeom prst="rect">
            <a:avLst/>
          </a:prstGeom>
          <a:noFill/>
          <a:ln>
            <a:noFill/>
          </a:ln>
        </p:spPr>
      </p:pic>
      <p:pic>
        <p:nvPicPr>
          <p:cNvPr id="197" name="Google Shape;197;g12f08f748fc_0_11"/>
          <p:cNvPicPr preferRelativeResize="0"/>
          <p:nvPr/>
        </p:nvPicPr>
        <p:blipFill>
          <a:blip r:embed="rId4">
            <a:alphaModFix/>
          </a:blip>
          <a:stretch>
            <a:fillRect/>
          </a:stretch>
        </p:blipFill>
        <p:spPr>
          <a:xfrm>
            <a:off x="6043988" y="3078938"/>
            <a:ext cx="2105025" cy="1209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12f08f748fc_0_20"/>
          <p:cNvSpPr txBox="1">
            <a:spLocks noGrp="1"/>
          </p:cNvSpPr>
          <p:nvPr>
            <p:ph type="ctrTitle"/>
          </p:nvPr>
        </p:nvSpPr>
        <p:spPr>
          <a:xfrm>
            <a:off x="1524000" y="381475"/>
            <a:ext cx="9144000" cy="9102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SzPts val="6000"/>
              <a:buNone/>
            </a:pPr>
            <a:r>
              <a:rPr lang="en-US" sz="4400" b="1"/>
              <a:t>Support vector machine (SVM)</a:t>
            </a:r>
            <a:endParaRPr sz="4400">
              <a:latin typeface="Calibri"/>
              <a:ea typeface="Calibri"/>
              <a:cs typeface="Calibri"/>
              <a:sym typeface="Calibri"/>
            </a:endParaRPr>
          </a:p>
        </p:txBody>
      </p:sp>
      <p:sp>
        <p:nvSpPr>
          <p:cNvPr id="203" name="Google Shape;203;g12f08f748fc_0_20"/>
          <p:cNvSpPr txBox="1">
            <a:spLocks noGrp="1"/>
          </p:cNvSpPr>
          <p:nvPr>
            <p:ph type="subTitle" idx="1"/>
          </p:nvPr>
        </p:nvSpPr>
        <p:spPr>
          <a:xfrm>
            <a:off x="949850" y="1538775"/>
            <a:ext cx="10315500" cy="46161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SzPts val="2800"/>
              <a:buChar char="❖"/>
            </a:pPr>
            <a:r>
              <a:rPr lang="en-US" sz="2800"/>
              <a:t>SVM là một thuật toán giám sát, nó có thể sử dụng cho cả việc phân loại hoặc hồi quy. </a:t>
            </a:r>
            <a:endParaRPr sz="2800"/>
          </a:p>
          <a:p>
            <a:pPr marL="457200" lvl="0" indent="-406400" algn="l" rtl="0">
              <a:lnSpc>
                <a:spcPct val="90000"/>
              </a:lnSpc>
              <a:spcBef>
                <a:spcPts val="0"/>
              </a:spcBef>
              <a:spcAft>
                <a:spcPts val="0"/>
              </a:spcAft>
              <a:buSzPts val="2800"/>
              <a:buChar char="❖"/>
            </a:pPr>
            <a:r>
              <a:rPr lang="en-US" sz="2800"/>
              <a:t>Mục tiêu của bài toán là tìm ra Hyper-plane phân chia các lớp.</a:t>
            </a:r>
            <a:endParaRPr sz="2800"/>
          </a:p>
        </p:txBody>
      </p:sp>
      <p:pic>
        <p:nvPicPr>
          <p:cNvPr id="204" name="Google Shape;204;g12f08f748fc_0_20"/>
          <p:cNvPicPr preferRelativeResize="0"/>
          <p:nvPr/>
        </p:nvPicPr>
        <p:blipFill>
          <a:blip r:embed="rId3">
            <a:alphaModFix/>
          </a:blip>
          <a:stretch>
            <a:fillRect/>
          </a:stretch>
        </p:blipFill>
        <p:spPr>
          <a:xfrm>
            <a:off x="1947863" y="3134538"/>
            <a:ext cx="8296275" cy="3438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11cd2968da5_0_0"/>
          <p:cNvSpPr txBox="1">
            <a:spLocks noGrp="1"/>
          </p:cNvSpPr>
          <p:nvPr>
            <p:ph type="ctrTitle"/>
          </p:nvPr>
        </p:nvSpPr>
        <p:spPr>
          <a:xfrm>
            <a:off x="1524000" y="381475"/>
            <a:ext cx="9144000" cy="9102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SzPts val="6000"/>
              <a:buNone/>
            </a:pPr>
            <a:r>
              <a:rPr lang="en-US" sz="4400" b="1"/>
              <a:t>Support vector machine (SVM)</a:t>
            </a:r>
            <a:endParaRPr sz="4400">
              <a:latin typeface="Calibri"/>
              <a:ea typeface="Calibri"/>
              <a:cs typeface="Calibri"/>
              <a:sym typeface="Calibri"/>
            </a:endParaRPr>
          </a:p>
        </p:txBody>
      </p:sp>
      <p:sp>
        <p:nvSpPr>
          <p:cNvPr id="210" name="Google Shape;210;g11cd2968da5_0_0"/>
          <p:cNvSpPr txBox="1">
            <a:spLocks noGrp="1"/>
          </p:cNvSpPr>
          <p:nvPr>
            <p:ph type="subTitle" idx="1"/>
          </p:nvPr>
        </p:nvSpPr>
        <p:spPr>
          <a:xfrm>
            <a:off x="949850" y="1538775"/>
            <a:ext cx="10315500" cy="46161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SzPts val="2800"/>
              <a:buChar char="❖"/>
            </a:pPr>
            <a:r>
              <a:rPr lang="en-US" sz="2800"/>
              <a:t>Kernel</a:t>
            </a:r>
            <a:endParaRPr sz="2800"/>
          </a:p>
        </p:txBody>
      </p:sp>
      <p:pic>
        <p:nvPicPr>
          <p:cNvPr id="211" name="Google Shape;211;g11cd2968da5_0_0"/>
          <p:cNvPicPr preferRelativeResize="0"/>
          <p:nvPr/>
        </p:nvPicPr>
        <p:blipFill>
          <a:blip r:embed="rId3">
            <a:alphaModFix/>
          </a:blip>
          <a:stretch>
            <a:fillRect/>
          </a:stretch>
        </p:blipFill>
        <p:spPr>
          <a:xfrm>
            <a:off x="4065400" y="1291675"/>
            <a:ext cx="4768326" cy="3645025"/>
          </a:xfrm>
          <a:prstGeom prst="rect">
            <a:avLst/>
          </a:prstGeom>
          <a:noFill/>
          <a:ln>
            <a:noFill/>
          </a:ln>
        </p:spPr>
      </p:pic>
      <p:pic>
        <p:nvPicPr>
          <p:cNvPr id="212" name="Google Shape;212;g11cd2968da5_0_0"/>
          <p:cNvPicPr preferRelativeResize="0"/>
          <p:nvPr/>
        </p:nvPicPr>
        <p:blipFill>
          <a:blip r:embed="rId4">
            <a:alphaModFix/>
          </a:blip>
          <a:stretch>
            <a:fillRect/>
          </a:stretch>
        </p:blipFill>
        <p:spPr>
          <a:xfrm>
            <a:off x="1217850" y="4936700"/>
            <a:ext cx="9756299" cy="1626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g12fda550115_0_88"/>
          <p:cNvPicPr preferRelativeResize="0"/>
          <p:nvPr/>
        </p:nvPicPr>
        <p:blipFill>
          <a:blip r:embed="rId3">
            <a:alphaModFix/>
          </a:blip>
          <a:stretch>
            <a:fillRect/>
          </a:stretch>
        </p:blipFill>
        <p:spPr>
          <a:xfrm>
            <a:off x="1154375" y="702900"/>
            <a:ext cx="10201500" cy="5343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12fda550115_0_73"/>
          <p:cNvSpPr txBox="1">
            <a:spLocks noGrp="1"/>
          </p:cNvSpPr>
          <p:nvPr>
            <p:ph type="ctrTitle"/>
          </p:nvPr>
        </p:nvSpPr>
        <p:spPr>
          <a:xfrm>
            <a:off x="1524000" y="381475"/>
            <a:ext cx="9144000" cy="9102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SzPts val="6000"/>
              <a:buNone/>
            </a:pPr>
            <a:r>
              <a:rPr lang="en-US" sz="4400" b="1"/>
              <a:t>Support vector machine (SVM)</a:t>
            </a:r>
            <a:endParaRPr sz="4400">
              <a:latin typeface="Calibri"/>
              <a:ea typeface="Calibri"/>
              <a:cs typeface="Calibri"/>
              <a:sym typeface="Calibri"/>
            </a:endParaRPr>
          </a:p>
        </p:txBody>
      </p:sp>
      <p:sp>
        <p:nvSpPr>
          <p:cNvPr id="218" name="Google Shape;218;g12fda550115_0_73"/>
          <p:cNvSpPr txBox="1">
            <a:spLocks noGrp="1"/>
          </p:cNvSpPr>
          <p:nvPr>
            <p:ph type="subTitle" idx="1"/>
          </p:nvPr>
        </p:nvSpPr>
        <p:spPr>
          <a:xfrm>
            <a:off x="646545" y="1576800"/>
            <a:ext cx="10594110" cy="4426200"/>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SzPts val="2600"/>
              <a:buNone/>
            </a:pPr>
            <a:r>
              <a:rPr lang="en-US" sz="2800" dirty="0" err="1"/>
              <a:t>Dự</a:t>
            </a:r>
            <a:r>
              <a:rPr lang="en-US" sz="2800" dirty="0"/>
              <a:t> </a:t>
            </a:r>
            <a:r>
              <a:rPr lang="en-US" sz="2800" dirty="0" err="1"/>
              <a:t>đoán</a:t>
            </a:r>
            <a:r>
              <a:rPr lang="en-US" sz="2800" dirty="0"/>
              <a:t> </a:t>
            </a:r>
            <a:r>
              <a:rPr lang="en-US" sz="2800" dirty="0" err="1"/>
              <a:t>trên</a:t>
            </a:r>
            <a:r>
              <a:rPr lang="en-US" sz="2800" dirty="0"/>
              <a:t> </a:t>
            </a:r>
            <a:r>
              <a:rPr lang="en-US" sz="2800" dirty="0" err="1"/>
              <a:t>tập</a:t>
            </a:r>
            <a:r>
              <a:rPr lang="en-US" sz="2800" dirty="0"/>
              <a:t> test (Train &gt; cost = 1 , </a:t>
            </a:r>
            <a:r>
              <a:rPr lang="en-US" sz="2800" dirty="0" err="1"/>
              <a:t>SVM</a:t>
            </a:r>
            <a:r>
              <a:rPr lang="en-US" sz="2800" dirty="0"/>
              <a:t>-Type = C-classification )</a:t>
            </a:r>
            <a:endParaRPr sz="2800" dirty="0"/>
          </a:p>
        </p:txBody>
      </p:sp>
      <p:graphicFrame>
        <p:nvGraphicFramePr>
          <p:cNvPr id="219" name="Google Shape;219;g12fda550115_0_73"/>
          <p:cNvGraphicFramePr/>
          <p:nvPr>
            <p:extLst>
              <p:ext uri="{D42A27DB-BD31-4B8C-83A1-F6EECF244321}">
                <p14:modId xmlns:p14="http://schemas.microsoft.com/office/powerpoint/2010/main" val="4139961833"/>
              </p:ext>
            </p:extLst>
          </p:nvPr>
        </p:nvGraphicFramePr>
        <p:xfrm>
          <a:off x="183050" y="2222680"/>
          <a:ext cx="11816525" cy="4466270"/>
        </p:xfrm>
        <a:graphic>
          <a:graphicData uri="http://schemas.openxmlformats.org/drawingml/2006/table">
            <a:tbl>
              <a:tblPr>
                <a:noFill/>
                <a:tableStyleId>{3139415D-AAB4-45A3-81B0-52B5C90179DA}</a:tableStyleId>
              </a:tblPr>
              <a:tblGrid>
                <a:gridCol w="1280200">
                  <a:extLst>
                    <a:ext uri="{9D8B030D-6E8A-4147-A177-3AD203B41FA5}">
                      <a16:colId xmlns:a16="http://schemas.microsoft.com/office/drawing/2014/main" val="20000"/>
                    </a:ext>
                  </a:extLst>
                </a:gridCol>
                <a:gridCol w="699550">
                  <a:extLst>
                    <a:ext uri="{9D8B030D-6E8A-4147-A177-3AD203B41FA5}">
                      <a16:colId xmlns:a16="http://schemas.microsoft.com/office/drawing/2014/main" val="20001"/>
                    </a:ext>
                  </a:extLst>
                </a:gridCol>
                <a:gridCol w="728375">
                  <a:extLst>
                    <a:ext uri="{9D8B030D-6E8A-4147-A177-3AD203B41FA5}">
                      <a16:colId xmlns:a16="http://schemas.microsoft.com/office/drawing/2014/main" val="20002"/>
                    </a:ext>
                  </a:extLst>
                </a:gridCol>
                <a:gridCol w="844575">
                  <a:extLst>
                    <a:ext uri="{9D8B030D-6E8A-4147-A177-3AD203B41FA5}">
                      <a16:colId xmlns:a16="http://schemas.microsoft.com/office/drawing/2014/main" val="20003"/>
                    </a:ext>
                  </a:extLst>
                </a:gridCol>
                <a:gridCol w="614577">
                  <a:extLst>
                    <a:ext uri="{9D8B030D-6E8A-4147-A177-3AD203B41FA5}">
                      <a16:colId xmlns:a16="http://schemas.microsoft.com/office/drawing/2014/main" val="20004"/>
                    </a:ext>
                  </a:extLst>
                </a:gridCol>
                <a:gridCol w="1171498">
                  <a:extLst>
                    <a:ext uri="{9D8B030D-6E8A-4147-A177-3AD203B41FA5}">
                      <a16:colId xmlns:a16="http://schemas.microsoft.com/office/drawing/2014/main" val="20005"/>
                    </a:ext>
                  </a:extLst>
                </a:gridCol>
                <a:gridCol w="1232025">
                  <a:extLst>
                    <a:ext uri="{9D8B030D-6E8A-4147-A177-3AD203B41FA5}">
                      <a16:colId xmlns:a16="http://schemas.microsoft.com/office/drawing/2014/main" val="20006"/>
                    </a:ext>
                  </a:extLst>
                </a:gridCol>
                <a:gridCol w="1755000">
                  <a:extLst>
                    <a:ext uri="{9D8B030D-6E8A-4147-A177-3AD203B41FA5}">
                      <a16:colId xmlns:a16="http://schemas.microsoft.com/office/drawing/2014/main" val="20007"/>
                    </a:ext>
                  </a:extLst>
                </a:gridCol>
                <a:gridCol w="1232050">
                  <a:extLst>
                    <a:ext uri="{9D8B030D-6E8A-4147-A177-3AD203B41FA5}">
                      <a16:colId xmlns:a16="http://schemas.microsoft.com/office/drawing/2014/main" val="20008"/>
                    </a:ext>
                  </a:extLst>
                </a:gridCol>
                <a:gridCol w="2258675">
                  <a:extLst>
                    <a:ext uri="{9D8B030D-6E8A-4147-A177-3AD203B41FA5}">
                      <a16:colId xmlns:a16="http://schemas.microsoft.com/office/drawing/2014/main" val="20009"/>
                    </a:ext>
                  </a:extLst>
                </a:gridCol>
              </a:tblGrid>
              <a:tr h="874275">
                <a:tc>
                  <a:txBody>
                    <a:bodyPr/>
                    <a:lstStyle/>
                    <a:p>
                      <a:pPr marL="0" lvl="0" indent="0" algn="l" rtl="0">
                        <a:spcBef>
                          <a:spcPts val="0"/>
                        </a:spcBef>
                        <a:spcAft>
                          <a:spcPts val="0"/>
                        </a:spcAft>
                        <a:buNone/>
                      </a:pPr>
                      <a:r>
                        <a:rPr lang="en-US" sz="1500" dirty="0">
                          <a:latin typeface="Times New Roman"/>
                          <a:ea typeface="Times New Roman"/>
                          <a:cs typeface="Times New Roman"/>
                          <a:sym typeface="Times New Roman"/>
                        </a:rPr>
                        <a:t>       </a:t>
                      </a:r>
                      <a:endParaRPr sz="1500" dirty="0">
                        <a:latin typeface="Times New Roman"/>
                        <a:ea typeface="Times New Roman"/>
                        <a:cs typeface="Times New Roman"/>
                        <a:sym typeface="Times New Roman"/>
                      </a:endParaRPr>
                    </a:p>
                    <a:p>
                      <a:pPr marL="0" lvl="0" indent="0" algn="l" rtl="0">
                        <a:spcBef>
                          <a:spcPts val="0"/>
                        </a:spcBef>
                        <a:spcAft>
                          <a:spcPts val="0"/>
                        </a:spcAft>
                        <a:buNone/>
                      </a:pPr>
                      <a:endParaRPr sz="1500" dirty="0">
                        <a:latin typeface="Times New Roman"/>
                        <a:ea typeface="Times New Roman"/>
                        <a:cs typeface="Times New Roman"/>
                        <a:sym typeface="Times New Roman"/>
                      </a:endParaRPr>
                    </a:p>
                    <a:p>
                      <a:pPr marL="0" lvl="0" indent="0" algn="l" rtl="0">
                        <a:spcBef>
                          <a:spcPts val="0"/>
                        </a:spcBef>
                        <a:spcAft>
                          <a:spcPts val="0"/>
                        </a:spcAft>
                        <a:buNone/>
                      </a:pPr>
                      <a:r>
                        <a:rPr lang="en-US" sz="1800" dirty="0">
                          <a:latin typeface="Times New Roman"/>
                          <a:ea typeface="Times New Roman"/>
                          <a:cs typeface="Times New Roman"/>
                          <a:sym typeface="Times New Roman"/>
                        </a:rPr>
                        <a:t>Kernel</a:t>
                      </a:r>
                      <a:endParaRPr sz="18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2000" dirty="0" err="1"/>
                        <a:t>TP</a:t>
                      </a:r>
                      <a:endParaRPr sz="2000" dirty="0"/>
                    </a:p>
                  </a:txBody>
                  <a:tcPr marL="91425" marR="91425" marT="91425" marB="91425"/>
                </a:tc>
                <a:tc>
                  <a:txBody>
                    <a:bodyPr/>
                    <a:lstStyle/>
                    <a:p>
                      <a:pPr marL="0" lvl="0" indent="0" algn="l" rtl="0">
                        <a:spcBef>
                          <a:spcPts val="0"/>
                        </a:spcBef>
                        <a:spcAft>
                          <a:spcPts val="0"/>
                        </a:spcAft>
                        <a:buNone/>
                      </a:pPr>
                      <a:r>
                        <a:rPr lang="en-US" sz="2000"/>
                        <a:t>FP</a:t>
                      </a:r>
                      <a:endParaRPr sz="2000"/>
                    </a:p>
                  </a:txBody>
                  <a:tcPr marL="91425" marR="91425" marT="91425" marB="91425"/>
                </a:tc>
                <a:tc>
                  <a:txBody>
                    <a:bodyPr/>
                    <a:lstStyle/>
                    <a:p>
                      <a:pPr marL="0" lvl="0" indent="0" algn="l" rtl="0">
                        <a:spcBef>
                          <a:spcPts val="0"/>
                        </a:spcBef>
                        <a:spcAft>
                          <a:spcPts val="0"/>
                        </a:spcAft>
                        <a:buNone/>
                      </a:pPr>
                      <a:r>
                        <a:rPr lang="en-US" sz="2000"/>
                        <a:t>FN</a:t>
                      </a:r>
                      <a:endParaRPr sz="2000"/>
                    </a:p>
                  </a:txBody>
                  <a:tcPr marL="91425" marR="91425" marT="91425" marB="91425"/>
                </a:tc>
                <a:tc>
                  <a:txBody>
                    <a:bodyPr/>
                    <a:lstStyle/>
                    <a:p>
                      <a:pPr marL="0" lvl="0" indent="0" algn="l" rtl="0">
                        <a:spcBef>
                          <a:spcPts val="0"/>
                        </a:spcBef>
                        <a:spcAft>
                          <a:spcPts val="0"/>
                        </a:spcAft>
                        <a:buNone/>
                      </a:pPr>
                      <a:r>
                        <a:rPr lang="en-US" sz="2000"/>
                        <a:t>TN</a:t>
                      </a:r>
                      <a:endParaRPr sz="2000"/>
                    </a:p>
                  </a:txBody>
                  <a:tcPr marL="91425" marR="91425" marT="91425" marB="91425"/>
                </a:tc>
                <a:tc>
                  <a:txBody>
                    <a:bodyPr/>
                    <a:lstStyle/>
                    <a:p>
                      <a:pPr marL="0" lvl="0" indent="0" algn="l" rtl="0">
                        <a:spcBef>
                          <a:spcPts val="0"/>
                        </a:spcBef>
                        <a:spcAft>
                          <a:spcPts val="0"/>
                        </a:spcAft>
                        <a:buNone/>
                      </a:pPr>
                      <a:r>
                        <a:rPr lang="en-US" sz="2000"/>
                        <a:t>recall</a:t>
                      </a:r>
                      <a:endParaRPr sz="2000"/>
                    </a:p>
                  </a:txBody>
                  <a:tcPr marL="91425" marR="91425" marT="91425" marB="91425"/>
                </a:tc>
                <a:tc>
                  <a:txBody>
                    <a:bodyPr/>
                    <a:lstStyle/>
                    <a:p>
                      <a:pPr marL="0" lvl="0" indent="0" algn="l" rtl="0">
                        <a:spcBef>
                          <a:spcPts val="0"/>
                        </a:spcBef>
                        <a:spcAft>
                          <a:spcPts val="0"/>
                        </a:spcAft>
                        <a:buNone/>
                      </a:pPr>
                      <a:r>
                        <a:rPr lang="en-US" sz="2000"/>
                        <a:t>precision</a:t>
                      </a:r>
                      <a:endParaRPr sz="2000"/>
                    </a:p>
                  </a:txBody>
                  <a:tcPr marL="91425" marR="91425" marT="91425" marB="91425"/>
                </a:tc>
                <a:tc>
                  <a:txBody>
                    <a:bodyPr/>
                    <a:lstStyle/>
                    <a:p>
                      <a:pPr marL="0" lvl="0" indent="0" algn="l" rtl="0">
                        <a:spcBef>
                          <a:spcPts val="0"/>
                        </a:spcBef>
                        <a:spcAft>
                          <a:spcPts val="0"/>
                        </a:spcAft>
                        <a:buNone/>
                      </a:pPr>
                      <a:r>
                        <a:rPr lang="en-US" sz="2000"/>
                        <a:t>F1_measure</a:t>
                      </a:r>
                      <a:endParaRPr sz="2000"/>
                    </a:p>
                  </a:txBody>
                  <a:tcPr marL="91425" marR="91425" marT="91425" marB="91425"/>
                </a:tc>
                <a:tc>
                  <a:txBody>
                    <a:bodyPr/>
                    <a:lstStyle/>
                    <a:p>
                      <a:pPr marL="0" lvl="0" indent="0" algn="l" rtl="0">
                        <a:spcBef>
                          <a:spcPts val="0"/>
                        </a:spcBef>
                        <a:spcAft>
                          <a:spcPts val="0"/>
                        </a:spcAft>
                        <a:buNone/>
                      </a:pPr>
                      <a:r>
                        <a:rPr lang="en-US" sz="2000"/>
                        <a:t>accuracy</a:t>
                      </a:r>
                      <a:endParaRPr sz="2000"/>
                    </a:p>
                  </a:txBody>
                  <a:tcPr marL="91425" marR="91425" marT="91425" marB="91425"/>
                </a:tc>
                <a:tc>
                  <a:txBody>
                    <a:bodyPr/>
                    <a:lstStyle/>
                    <a:p>
                      <a:pPr marL="0" lvl="0" indent="0" algn="l" rtl="0">
                        <a:spcBef>
                          <a:spcPts val="0"/>
                        </a:spcBef>
                        <a:spcAft>
                          <a:spcPts val="0"/>
                        </a:spcAft>
                        <a:buNone/>
                      </a:pPr>
                      <a:r>
                        <a:rPr lang="en-US" sz="2000"/>
                        <a:t>Parameter (Train)</a:t>
                      </a:r>
                      <a:endParaRPr sz="2000"/>
                    </a:p>
                  </a:txBody>
                  <a:tcPr marL="91425" marR="91425" marT="91425" marB="91425"/>
                </a:tc>
                <a:extLst>
                  <a:ext uri="{0D108BD9-81ED-4DB2-BD59-A6C34878D82A}">
                    <a16:rowId xmlns:a16="http://schemas.microsoft.com/office/drawing/2014/main" val="10000"/>
                  </a:ext>
                </a:extLst>
              </a:tr>
              <a:tr h="765850">
                <a:tc>
                  <a:txBody>
                    <a:bodyPr/>
                    <a:lstStyle/>
                    <a:p>
                      <a:pPr marL="0" lvl="0" indent="0" algn="l" rtl="0">
                        <a:spcBef>
                          <a:spcPts val="0"/>
                        </a:spcBef>
                        <a:spcAft>
                          <a:spcPts val="0"/>
                        </a:spcAft>
                        <a:buNone/>
                      </a:pPr>
                      <a:r>
                        <a:rPr lang="en-US" sz="1800">
                          <a:latin typeface="Times New Roman"/>
                          <a:ea typeface="Times New Roman"/>
                          <a:cs typeface="Times New Roman"/>
                          <a:sym typeface="Times New Roman"/>
                        </a:rPr>
                        <a:t>Linear</a:t>
                      </a:r>
                      <a:endParaRPr sz="1800">
                        <a:latin typeface="Times New Roman"/>
                        <a:ea typeface="Times New Roman"/>
                        <a:cs typeface="Times New Roman"/>
                        <a:sym typeface="Times New Roman"/>
                      </a:endParaRPr>
                    </a:p>
                  </a:txBody>
                  <a:tcPr marL="91425" marR="91425" marT="91425" marB="91425"/>
                </a:tc>
                <a:tc>
                  <a:txBody>
                    <a:bodyPr/>
                    <a:lstStyle/>
                    <a:p>
                      <a:pPr algn="r" rtl="0" fontAlgn="ctr"/>
                      <a:r>
                        <a:rPr lang="en-US" sz="1400" b="0" i="0" u="none" strike="noStrike">
                          <a:solidFill>
                            <a:srgbClr val="000000"/>
                          </a:solidFill>
                          <a:effectLst/>
                          <a:latin typeface="Arial" panose="020B0604020202020204" pitchFamily="34" charset="0"/>
                        </a:rPr>
                        <a:t>9602</a:t>
                      </a:r>
                    </a:p>
                  </a:txBody>
                  <a:tcPr marL="7620" marT="7620" marB="0" anchor="ctr"/>
                </a:tc>
                <a:tc>
                  <a:txBody>
                    <a:bodyPr/>
                    <a:lstStyle/>
                    <a:p>
                      <a:pPr algn="r" rtl="0" fontAlgn="ctr"/>
                      <a:r>
                        <a:rPr lang="en-US" sz="1400" b="0" i="0" u="none" strike="noStrike">
                          <a:solidFill>
                            <a:srgbClr val="000000"/>
                          </a:solidFill>
                          <a:effectLst/>
                          <a:latin typeface="Arial" panose="020B0604020202020204" pitchFamily="34" charset="0"/>
                        </a:rPr>
                        <a:t>1513</a:t>
                      </a:r>
                    </a:p>
                  </a:txBody>
                  <a:tcPr marL="7620" marT="7620" marB="0" anchor="ctr"/>
                </a:tc>
                <a:tc>
                  <a:txBody>
                    <a:bodyPr/>
                    <a:lstStyle/>
                    <a:p>
                      <a:pPr algn="r" rtl="0" fontAlgn="ctr"/>
                      <a:r>
                        <a:rPr lang="en-US" sz="1400" b="0" i="0" u="none" strike="noStrike">
                          <a:solidFill>
                            <a:srgbClr val="000000"/>
                          </a:solidFill>
                          <a:effectLst/>
                          <a:latin typeface="Arial" panose="020B0604020202020204" pitchFamily="34" charset="0"/>
                        </a:rPr>
                        <a:t>552</a:t>
                      </a:r>
                    </a:p>
                  </a:txBody>
                  <a:tcPr marL="7620" marT="7620" marB="0" anchor="ctr"/>
                </a:tc>
                <a:tc>
                  <a:txBody>
                    <a:bodyPr/>
                    <a:lstStyle/>
                    <a:p>
                      <a:pPr algn="r" rtl="0" fontAlgn="ctr"/>
                      <a:r>
                        <a:rPr lang="en-US" sz="1400" b="0" i="0" u="none" strike="noStrike">
                          <a:solidFill>
                            <a:srgbClr val="000000"/>
                          </a:solidFill>
                          <a:effectLst/>
                          <a:latin typeface="Arial" panose="020B0604020202020204" pitchFamily="34" charset="0"/>
                        </a:rPr>
                        <a:t>1179</a:t>
                      </a:r>
                    </a:p>
                  </a:txBody>
                  <a:tcPr marL="7620" marT="7620" marB="0" anchor="ctr"/>
                </a:tc>
                <a:tc>
                  <a:txBody>
                    <a:bodyPr/>
                    <a:lstStyle/>
                    <a:p>
                      <a:pPr algn="r" rtl="0" fontAlgn="ctr"/>
                      <a:r>
                        <a:rPr lang="en-US" sz="1400" b="0" i="0" u="none" strike="noStrike">
                          <a:solidFill>
                            <a:srgbClr val="000000"/>
                          </a:solidFill>
                          <a:effectLst/>
                          <a:latin typeface="Arial" panose="020B0604020202020204" pitchFamily="34" charset="0"/>
                        </a:rPr>
                        <a:t>0.437964339</a:t>
                      </a:r>
                    </a:p>
                  </a:txBody>
                  <a:tcPr marL="7620" marT="7620" marB="0" anchor="ctr"/>
                </a:tc>
                <a:tc>
                  <a:txBody>
                    <a:bodyPr/>
                    <a:lstStyle/>
                    <a:p>
                      <a:pPr algn="r" rtl="0" fontAlgn="ctr"/>
                      <a:r>
                        <a:rPr lang="en-US" sz="1400" b="0" i="0" u="none" strike="noStrike">
                          <a:solidFill>
                            <a:srgbClr val="000000"/>
                          </a:solidFill>
                          <a:effectLst/>
                          <a:latin typeface="Arial" panose="020B0604020202020204" pitchFamily="34" charset="0"/>
                        </a:rPr>
                        <a:t>0.681109185</a:t>
                      </a:r>
                    </a:p>
                  </a:txBody>
                  <a:tcPr marL="7620" marT="7620" marB="0" anchor="ctr"/>
                </a:tc>
                <a:tc>
                  <a:txBody>
                    <a:bodyPr/>
                    <a:lstStyle/>
                    <a:p>
                      <a:pPr algn="r" rtl="0" fontAlgn="ctr"/>
                      <a:r>
                        <a:rPr lang="en-US" sz="1400" b="0" i="0" u="none" strike="noStrike" dirty="0">
                          <a:solidFill>
                            <a:srgbClr val="000000"/>
                          </a:solidFill>
                          <a:effectLst/>
                          <a:latin typeface="Arial" panose="020B0604020202020204" pitchFamily="34" charset="0"/>
                        </a:rPr>
                        <a:t>0.533122315</a:t>
                      </a:r>
                    </a:p>
                  </a:txBody>
                  <a:tcPr marL="7620" marT="7620" marB="0" anchor="ctr"/>
                </a:tc>
                <a:tc>
                  <a:txBody>
                    <a:bodyPr/>
                    <a:lstStyle/>
                    <a:p>
                      <a:pPr marL="0" lvl="0" indent="0" algn="r" rtl="0">
                        <a:lnSpc>
                          <a:spcPct val="115000"/>
                        </a:lnSpc>
                        <a:spcBef>
                          <a:spcPts val="0"/>
                        </a:spcBef>
                        <a:spcAft>
                          <a:spcPts val="0"/>
                        </a:spcAft>
                        <a:buNone/>
                      </a:pPr>
                      <a:r>
                        <a:rPr lang="en-US" dirty="0" smtClean="0"/>
                        <a:t>0.83924</a:t>
                      </a:r>
                      <a:endParaRPr dirty="0"/>
                    </a:p>
                  </a:txBody>
                  <a:tcPr marL="91425" marR="91425" marT="91425" marB="91425"/>
                </a:tc>
                <a:tc>
                  <a:txBody>
                    <a:bodyPr/>
                    <a:lstStyle/>
                    <a:p>
                      <a:pPr marL="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No</a:t>
                      </a:r>
                      <a:endParaRPr sz="20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765850">
                <a:tc>
                  <a:txBody>
                    <a:bodyPr/>
                    <a:lstStyle/>
                    <a:p>
                      <a:pPr marL="0" lvl="0" indent="0" algn="l" rtl="0">
                        <a:spcBef>
                          <a:spcPts val="0"/>
                        </a:spcBef>
                        <a:spcAft>
                          <a:spcPts val="0"/>
                        </a:spcAft>
                        <a:buNone/>
                      </a:pPr>
                      <a:r>
                        <a:rPr lang="en-US" sz="1800">
                          <a:latin typeface="Times New Roman"/>
                          <a:ea typeface="Times New Roman"/>
                          <a:cs typeface="Times New Roman"/>
                          <a:sym typeface="Times New Roman"/>
                        </a:rPr>
                        <a:t>Rbf</a:t>
                      </a:r>
                      <a:endParaRPr sz="1800">
                        <a:latin typeface="Times New Roman"/>
                        <a:ea typeface="Times New Roman"/>
                        <a:cs typeface="Times New Roman"/>
                        <a:sym typeface="Times New Roman"/>
                      </a:endParaRPr>
                    </a:p>
                  </a:txBody>
                  <a:tcPr marL="91425" marR="91425" marT="91425" marB="91425"/>
                </a:tc>
                <a:tc>
                  <a:txBody>
                    <a:bodyPr/>
                    <a:lstStyle/>
                    <a:p>
                      <a:pPr algn="r" rtl="0" fontAlgn="ctr"/>
                      <a:r>
                        <a:rPr lang="en-US" sz="1400" b="0" i="0" u="none" strike="noStrike">
                          <a:solidFill>
                            <a:srgbClr val="000000"/>
                          </a:solidFill>
                          <a:effectLst/>
                          <a:latin typeface="Arial" panose="020B0604020202020204" pitchFamily="34" charset="0"/>
                        </a:rPr>
                        <a:t>9762</a:t>
                      </a:r>
                    </a:p>
                  </a:txBody>
                  <a:tcPr marL="7620" marT="7620" marB="0" anchor="ctr"/>
                </a:tc>
                <a:tc>
                  <a:txBody>
                    <a:bodyPr/>
                    <a:lstStyle/>
                    <a:p>
                      <a:pPr algn="r" rtl="0" fontAlgn="ctr"/>
                      <a:r>
                        <a:rPr lang="en-US" sz="1400" b="0" i="0" u="none" strike="noStrike">
                          <a:solidFill>
                            <a:srgbClr val="000000"/>
                          </a:solidFill>
                          <a:effectLst/>
                          <a:latin typeface="Arial" panose="020B0604020202020204" pitchFamily="34" charset="0"/>
                        </a:rPr>
                        <a:t>1594</a:t>
                      </a:r>
                    </a:p>
                  </a:txBody>
                  <a:tcPr marL="7620" marT="7620" marB="0" anchor="ctr"/>
                </a:tc>
                <a:tc>
                  <a:txBody>
                    <a:bodyPr/>
                    <a:lstStyle/>
                    <a:p>
                      <a:pPr algn="r" rtl="0" fontAlgn="ctr"/>
                      <a:r>
                        <a:rPr lang="en-US" sz="1400" b="0" i="0" u="none" strike="noStrike">
                          <a:solidFill>
                            <a:srgbClr val="000000"/>
                          </a:solidFill>
                          <a:effectLst/>
                          <a:latin typeface="Arial" panose="020B0604020202020204" pitchFamily="34" charset="0"/>
                        </a:rPr>
                        <a:t>392</a:t>
                      </a:r>
                    </a:p>
                  </a:txBody>
                  <a:tcPr marL="7620" marT="7620" marB="0" anchor="ctr"/>
                </a:tc>
                <a:tc>
                  <a:txBody>
                    <a:bodyPr/>
                    <a:lstStyle/>
                    <a:p>
                      <a:pPr algn="r" rtl="0" fontAlgn="ctr"/>
                      <a:r>
                        <a:rPr lang="en-US" sz="1400" b="0" i="0" u="none" strike="noStrike">
                          <a:solidFill>
                            <a:srgbClr val="000000"/>
                          </a:solidFill>
                          <a:effectLst/>
                          <a:latin typeface="Arial" panose="020B0604020202020204" pitchFamily="34" charset="0"/>
                        </a:rPr>
                        <a:t>1098</a:t>
                      </a:r>
                    </a:p>
                  </a:txBody>
                  <a:tcPr marL="7620" marT="7620" marB="0" anchor="ctr"/>
                </a:tc>
                <a:tc>
                  <a:txBody>
                    <a:bodyPr/>
                    <a:lstStyle/>
                    <a:p>
                      <a:pPr algn="r" rtl="0" fontAlgn="ctr"/>
                      <a:r>
                        <a:rPr lang="en-US" sz="1400" b="0" i="0" u="none" strike="noStrike">
                          <a:solidFill>
                            <a:srgbClr val="000000"/>
                          </a:solidFill>
                          <a:effectLst/>
                          <a:latin typeface="Arial" panose="020B0604020202020204" pitchFamily="34" charset="0"/>
                        </a:rPr>
                        <a:t>0.407875186</a:t>
                      </a:r>
                    </a:p>
                  </a:txBody>
                  <a:tcPr marL="7620" marT="7620" marB="0" anchor="ctr"/>
                </a:tc>
                <a:tc>
                  <a:txBody>
                    <a:bodyPr/>
                    <a:lstStyle/>
                    <a:p>
                      <a:pPr algn="r" rtl="0" fontAlgn="ctr"/>
                      <a:r>
                        <a:rPr lang="en-US" sz="1400" b="0" i="0" u="none" strike="noStrike">
                          <a:solidFill>
                            <a:srgbClr val="000000"/>
                          </a:solidFill>
                          <a:effectLst/>
                          <a:latin typeface="Arial" panose="020B0604020202020204" pitchFamily="34" charset="0"/>
                        </a:rPr>
                        <a:t>0.736912752</a:t>
                      </a:r>
                    </a:p>
                  </a:txBody>
                  <a:tcPr marL="7620" marT="7620" marB="0" anchor="ctr"/>
                </a:tc>
                <a:tc>
                  <a:txBody>
                    <a:bodyPr/>
                    <a:lstStyle/>
                    <a:p>
                      <a:pPr algn="r" rtl="0" fontAlgn="ctr"/>
                      <a:r>
                        <a:rPr lang="en-US" sz="1400" b="0" i="0" u="none" strike="noStrike" dirty="0">
                          <a:solidFill>
                            <a:srgbClr val="000000"/>
                          </a:solidFill>
                          <a:effectLst/>
                          <a:latin typeface="Arial" panose="020B0604020202020204" pitchFamily="34" charset="0"/>
                        </a:rPr>
                        <a:t>0.525107604</a:t>
                      </a:r>
                    </a:p>
                  </a:txBody>
                  <a:tcPr marL="7620" marT="7620" marB="0" anchor="ctr"/>
                </a:tc>
                <a:tc>
                  <a:txBody>
                    <a:bodyPr/>
                    <a:lstStyle/>
                    <a:p>
                      <a:pPr marL="0" lvl="0" indent="0" algn="r" rtl="0">
                        <a:lnSpc>
                          <a:spcPct val="115000"/>
                        </a:lnSpc>
                        <a:spcBef>
                          <a:spcPts val="0"/>
                        </a:spcBef>
                        <a:spcAft>
                          <a:spcPts val="0"/>
                        </a:spcAft>
                        <a:buNone/>
                      </a:pPr>
                      <a:r>
                        <a:rPr lang="en-US" dirty="0" smtClean="0"/>
                        <a:t>0.84539</a:t>
                      </a:r>
                      <a:endParaRPr dirty="0"/>
                    </a:p>
                  </a:txBody>
                  <a:tcPr marL="91425" marR="91425" marT="91425" marB="91425"/>
                </a:tc>
                <a:tc>
                  <a:txBody>
                    <a:bodyPr/>
                    <a:lstStyle/>
                    <a:p>
                      <a:pPr marL="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Gamma = 1/dim</a:t>
                      </a:r>
                      <a:endParaRPr sz="20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1178300">
                <a:tc>
                  <a:txBody>
                    <a:bodyPr/>
                    <a:lstStyle/>
                    <a:p>
                      <a:pPr marL="0" lvl="0" indent="0" algn="l" rtl="0">
                        <a:spcBef>
                          <a:spcPts val="0"/>
                        </a:spcBef>
                        <a:spcAft>
                          <a:spcPts val="0"/>
                        </a:spcAft>
                        <a:buNone/>
                      </a:pPr>
                      <a:r>
                        <a:rPr lang="en-US" sz="1800">
                          <a:latin typeface="Times New Roman"/>
                          <a:ea typeface="Times New Roman"/>
                          <a:cs typeface="Times New Roman"/>
                          <a:sym typeface="Times New Roman"/>
                        </a:rPr>
                        <a:t>Polynomial</a:t>
                      </a:r>
                      <a:endParaRPr sz="1800">
                        <a:latin typeface="Times New Roman"/>
                        <a:ea typeface="Times New Roman"/>
                        <a:cs typeface="Times New Roman"/>
                        <a:sym typeface="Times New Roman"/>
                      </a:endParaRPr>
                    </a:p>
                  </a:txBody>
                  <a:tcPr marL="91425" marR="91425" marT="91425" marB="91425"/>
                </a:tc>
                <a:tc>
                  <a:txBody>
                    <a:bodyPr/>
                    <a:lstStyle/>
                    <a:p>
                      <a:pPr algn="r" rtl="0" fontAlgn="ctr"/>
                      <a:r>
                        <a:rPr lang="en-US" sz="1400" b="0" i="0" u="none" strike="noStrike">
                          <a:solidFill>
                            <a:srgbClr val="000000"/>
                          </a:solidFill>
                          <a:effectLst/>
                          <a:latin typeface="Arial" panose="020B0604020202020204" pitchFamily="34" charset="0"/>
                        </a:rPr>
                        <a:t>9834</a:t>
                      </a:r>
                    </a:p>
                  </a:txBody>
                  <a:tcPr marL="7620" marT="7620" marB="0" anchor="ctr"/>
                </a:tc>
                <a:tc>
                  <a:txBody>
                    <a:bodyPr/>
                    <a:lstStyle/>
                    <a:p>
                      <a:pPr algn="r" rtl="0" fontAlgn="ctr"/>
                      <a:r>
                        <a:rPr lang="en-US" sz="1400" b="0" i="0" u="none" strike="noStrike">
                          <a:solidFill>
                            <a:srgbClr val="000000"/>
                          </a:solidFill>
                          <a:effectLst/>
                          <a:latin typeface="Arial" panose="020B0604020202020204" pitchFamily="34" charset="0"/>
                        </a:rPr>
                        <a:t>1701</a:t>
                      </a:r>
                    </a:p>
                  </a:txBody>
                  <a:tcPr marL="7620" marT="7620" marB="0" anchor="ctr"/>
                </a:tc>
                <a:tc>
                  <a:txBody>
                    <a:bodyPr/>
                    <a:lstStyle/>
                    <a:p>
                      <a:pPr algn="r" rtl="0" fontAlgn="ctr"/>
                      <a:r>
                        <a:rPr lang="en-US" sz="1400" b="0" i="0" u="none" strike="noStrike">
                          <a:solidFill>
                            <a:srgbClr val="000000"/>
                          </a:solidFill>
                          <a:effectLst/>
                          <a:latin typeface="Arial" panose="020B0604020202020204" pitchFamily="34" charset="0"/>
                        </a:rPr>
                        <a:t>320</a:t>
                      </a:r>
                    </a:p>
                  </a:txBody>
                  <a:tcPr marL="7620" marT="7620" marB="0" anchor="ctr"/>
                </a:tc>
                <a:tc>
                  <a:txBody>
                    <a:bodyPr/>
                    <a:lstStyle/>
                    <a:p>
                      <a:pPr algn="r" rtl="0" fontAlgn="ctr"/>
                      <a:r>
                        <a:rPr lang="en-US" sz="1400" b="0" i="0" u="none" strike="noStrike">
                          <a:solidFill>
                            <a:srgbClr val="000000"/>
                          </a:solidFill>
                          <a:effectLst/>
                          <a:latin typeface="Arial" panose="020B0604020202020204" pitchFamily="34" charset="0"/>
                        </a:rPr>
                        <a:t>991</a:t>
                      </a:r>
                    </a:p>
                  </a:txBody>
                  <a:tcPr marL="7620" marT="7620" marB="0" anchor="ctr"/>
                </a:tc>
                <a:tc>
                  <a:txBody>
                    <a:bodyPr/>
                    <a:lstStyle/>
                    <a:p>
                      <a:pPr algn="r" rtl="0" fontAlgn="ctr"/>
                      <a:r>
                        <a:rPr lang="en-US" sz="1400" b="0" i="0" u="none" strike="noStrike">
                          <a:solidFill>
                            <a:srgbClr val="000000"/>
                          </a:solidFill>
                          <a:effectLst/>
                          <a:latin typeface="Arial" panose="020B0604020202020204" pitchFamily="34" charset="0"/>
                        </a:rPr>
                        <a:t>0.368127786</a:t>
                      </a:r>
                    </a:p>
                  </a:txBody>
                  <a:tcPr marL="7620" marT="7620" marB="0" anchor="ctr"/>
                </a:tc>
                <a:tc>
                  <a:txBody>
                    <a:bodyPr/>
                    <a:lstStyle/>
                    <a:p>
                      <a:pPr algn="r" rtl="0" fontAlgn="ctr"/>
                      <a:r>
                        <a:rPr lang="en-US" sz="1400" b="0" i="0" u="none" strike="noStrike" dirty="0">
                          <a:solidFill>
                            <a:srgbClr val="000000"/>
                          </a:solidFill>
                          <a:effectLst/>
                          <a:latin typeface="Arial" panose="020B0604020202020204" pitchFamily="34" charset="0"/>
                        </a:rPr>
                        <a:t>0.755911518</a:t>
                      </a:r>
                    </a:p>
                  </a:txBody>
                  <a:tcPr marL="7620" marT="7620" marB="0" anchor="ctr"/>
                </a:tc>
                <a:tc>
                  <a:txBody>
                    <a:bodyPr/>
                    <a:lstStyle/>
                    <a:p>
                      <a:pPr algn="r" rtl="0" fontAlgn="ctr"/>
                      <a:r>
                        <a:rPr lang="en-US" sz="1400" b="0" i="0" u="none" strike="noStrike">
                          <a:solidFill>
                            <a:srgbClr val="000000"/>
                          </a:solidFill>
                          <a:effectLst/>
                          <a:latin typeface="Arial" panose="020B0604020202020204" pitchFamily="34" charset="0"/>
                        </a:rPr>
                        <a:t>0.495128654</a:t>
                      </a:r>
                    </a:p>
                  </a:txBody>
                  <a:tcPr marL="7620" marT="7620" marB="0" anchor="ctr"/>
                </a:tc>
                <a:tc>
                  <a:txBody>
                    <a:bodyPr/>
                    <a:lstStyle/>
                    <a:p>
                      <a:pPr marL="0" lvl="0" indent="0" algn="r" rtl="0">
                        <a:lnSpc>
                          <a:spcPct val="115000"/>
                        </a:lnSpc>
                        <a:spcBef>
                          <a:spcPts val="0"/>
                        </a:spcBef>
                        <a:spcAft>
                          <a:spcPts val="0"/>
                        </a:spcAft>
                        <a:buNone/>
                      </a:pPr>
                      <a:r>
                        <a:rPr lang="en-US" dirty="0" smtClean="0"/>
                        <a:t>0.84267</a:t>
                      </a:r>
                      <a:endParaRPr dirty="0"/>
                    </a:p>
                  </a:txBody>
                  <a:tcPr marL="91425" marR="91425" marT="91425" marB="91425"/>
                </a:tc>
                <a:tc>
                  <a:txBody>
                    <a:bodyPr/>
                    <a:lstStyle/>
                    <a:p>
                      <a:pPr marL="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coef0=1 , Gamma = 1/dim , degree = 3</a:t>
                      </a:r>
                      <a:endParaRPr sz="20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841900">
                <a:tc>
                  <a:txBody>
                    <a:bodyPr/>
                    <a:lstStyle/>
                    <a:p>
                      <a:pPr marL="0" lvl="0" indent="0" algn="l" rtl="0">
                        <a:spcBef>
                          <a:spcPts val="0"/>
                        </a:spcBef>
                        <a:spcAft>
                          <a:spcPts val="0"/>
                        </a:spcAft>
                        <a:buNone/>
                      </a:pPr>
                      <a:r>
                        <a:rPr lang="en-US" sz="1800" dirty="0">
                          <a:latin typeface="Times New Roman"/>
                          <a:ea typeface="Times New Roman"/>
                          <a:cs typeface="Times New Roman"/>
                          <a:sym typeface="Times New Roman"/>
                        </a:rPr>
                        <a:t>Sigmoid</a:t>
                      </a:r>
                      <a:endParaRPr sz="1800" dirty="0">
                        <a:latin typeface="Times New Roman"/>
                        <a:ea typeface="Times New Roman"/>
                        <a:cs typeface="Times New Roman"/>
                        <a:sym typeface="Times New Roman"/>
                      </a:endParaRPr>
                    </a:p>
                  </a:txBody>
                  <a:tcPr marL="91425" marR="91425" marT="91425" marB="91425"/>
                </a:tc>
                <a:tc>
                  <a:txBody>
                    <a:bodyPr/>
                    <a:lstStyle/>
                    <a:p>
                      <a:pPr algn="r" rtl="0" fontAlgn="ctr"/>
                      <a:r>
                        <a:rPr lang="en-US" sz="1400" b="0" i="0" u="none" strike="noStrike">
                          <a:solidFill>
                            <a:srgbClr val="000000"/>
                          </a:solidFill>
                          <a:effectLst/>
                          <a:latin typeface="Arial" panose="020B0604020202020204" pitchFamily="34" charset="0"/>
                        </a:rPr>
                        <a:t>8782</a:t>
                      </a:r>
                    </a:p>
                  </a:txBody>
                  <a:tcPr marL="7620" marT="7620" marB="0" anchor="ctr"/>
                </a:tc>
                <a:tc>
                  <a:txBody>
                    <a:bodyPr/>
                    <a:lstStyle/>
                    <a:p>
                      <a:pPr algn="r" rtl="0" fontAlgn="ctr"/>
                      <a:r>
                        <a:rPr lang="en-US" sz="1400" b="0" i="0" u="none" strike="noStrike">
                          <a:solidFill>
                            <a:srgbClr val="000000"/>
                          </a:solidFill>
                          <a:effectLst/>
                          <a:latin typeface="Arial" panose="020B0604020202020204" pitchFamily="34" charset="0"/>
                        </a:rPr>
                        <a:t>1691</a:t>
                      </a:r>
                    </a:p>
                  </a:txBody>
                  <a:tcPr marL="7620" marT="7620" marB="0" anchor="ctr"/>
                </a:tc>
                <a:tc>
                  <a:txBody>
                    <a:bodyPr/>
                    <a:lstStyle/>
                    <a:p>
                      <a:pPr algn="r" rtl="0" fontAlgn="ctr"/>
                      <a:r>
                        <a:rPr lang="en-US" sz="1400" b="0" i="0" u="none" strike="noStrike">
                          <a:solidFill>
                            <a:srgbClr val="000000"/>
                          </a:solidFill>
                          <a:effectLst/>
                          <a:latin typeface="Arial" panose="020B0604020202020204" pitchFamily="34" charset="0"/>
                        </a:rPr>
                        <a:t>1372</a:t>
                      </a:r>
                    </a:p>
                  </a:txBody>
                  <a:tcPr marL="7620" marT="7620" marB="0" anchor="ctr"/>
                </a:tc>
                <a:tc>
                  <a:txBody>
                    <a:bodyPr/>
                    <a:lstStyle/>
                    <a:p>
                      <a:pPr algn="r" rtl="0" fontAlgn="ctr"/>
                      <a:r>
                        <a:rPr lang="en-US" sz="1400" b="0" i="0" u="none" strike="noStrike">
                          <a:solidFill>
                            <a:srgbClr val="000000"/>
                          </a:solidFill>
                          <a:effectLst/>
                          <a:latin typeface="Arial" panose="020B0604020202020204" pitchFamily="34" charset="0"/>
                        </a:rPr>
                        <a:t>1001</a:t>
                      </a:r>
                    </a:p>
                  </a:txBody>
                  <a:tcPr marL="7620" marT="7620" marB="0" anchor="ctr"/>
                </a:tc>
                <a:tc>
                  <a:txBody>
                    <a:bodyPr/>
                    <a:lstStyle/>
                    <a:p>
                      <a:pPr algn="r" rtl="0" fontAlgn="ctr"/>
                      <a:r>
                        <a:rPr lang="en-US" sz="1400" b="0" i="0" u="none" strike="noStrike">
                          <a:solidFill>
                            <a:srgbClr val="000000"/>
                          </a:solidFill>
                          <a:effectLst/>
                          <a:latin typeface="Arial" panose="020B0604020202020204" pitchFamily="34" charset="0"/>
                        </a:rPr>
                        <a:t>0.371842496</a:t>
                      </a:r>
                    </a:p>
                  </a:txBody>
                  <a:tcPr marL="7620" marT="7620" marB="0" anchor="ctr"/>
                </a:tc>
                <a:tc>
                  <a:txBody>
                    <a:bodyPr/>
                    <a:lstStyle/>
                    <a:p>
                      <a:pPr algn="r" rtl="0" fontAlgn="ctr"/>
                      <a:r>
                        <a:rPr lang="en-US" sz="1400" b="0" i="0" u="none" strike="noStrike">
                          <a:solidFill>
                            <a:srgbClr val="000000"/>
                          </a:solidFill>
                          <a:effectLst/>
                          <a:latin typeface="Arial" panose="020B0604020202020204" pitchFamily="34" charset="0"/>
                        </a:rPr>
                        <a:t>0.421828909</a:t>
                      </a:r>
                    </a:p>
                  </a:txBody>
                  <a:tcPr marL="7620" marT="7620" marB="0" anchor="ctr"/>
                </a:tc>
                <a:tc>
                  <a:txBody>
                    <a:bodyPr/>
                    <a:lstStyle/>
                    <a:p>
                      <a:pPr algn="r" rtl="0" fontAlgn="ctr"/>
                      <a:r>
                        <a:rPr lang="en-US" sz="1400" b="0" i="0" u="none" strike="noStrike" dirty="0">
                          <a:solidFill>
                            <a:srgbClr val="000000"/>
                          </a:solidFill>
                          <a:effectLst/>
                          <a:latin typeface="Arial" panose="020B0604020202020204" pitchFamily="34" charset="0"/>
                        </a:rPr>
                        <a:t>0.395261599</a:t>
                      </a:r>
                    </a:p>
                  </a:txBody>
                  <a:tcPr marL="7620" marT="7620" marB="0" anchor="ctr"/>
                </a:tc>
                <a:tc>
                  <a:txBody>
                    <a:bodyPr/>
                    <a:lstStyle/>
                    <a:p>
                      <a:pPr marL="0" lvl="0" indent="0" algn="r" rtl="0">
                        <a:lnSpc>
                          <a:spcPct val="115000"/>
                        </a:lnSpc>
                        <a:spcBef>
                          <a:spcPts val="0"/>
                        </a:spcBef>
                        <a:spcAft>
                          <a:spcPts val="0"/>
                        </a:spcAft>
                        <a:buNone/>
                      </a:pPr>
                      <a:r>
                        <a:rPr lang="en-US" dirty="0" smtClean="0"/>
                        <a:t>0.76156</a:t>
                      </a:r>
                      <a:endParaRPr dirty="0"/>
                    </a:p>
                  </a:txBody>
                  <a:tcPr marL="91425" marR="91425" marT="91425" marB="91425"/>
                </a:tc>
                <a:tc>
                  <a:txBody>
                    <a:bodyPr/>
                    <a:lstStyle/>
                    <a:p>
                      <a:pPr marL="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Gamma = 1/dim, </a:t>
                      </a:r>
                      <a:r>
                        <a:rPr lang="en-US" sz="2000" dirty="0" err="1">
                          <a:solidFill>
                            <a:schemeClr val="dk1"/>
                          </a:solidFill>
                          <a:latin typeface="Times New Roman"/>
                          <a:ea typeface="Times New Roman"/>
                          <a:cs typeface="Times New Roman"/>
                          <a:sym typeface="Times New Roman"/>
                        </a:rPr>
                        <a:t>coef0</a:t>
                      </a:r>
                      <a:r>
                        <a:rPr lang="en-US" sz="2000" dirty="0">
                          <a:solidFill>
                            <a:schemeClr val="dk1"/>
                          </a:solidFill>
                          <a:latin typeface="Times New Roman"/>
                          <a:ea typeface="Times New Roman"/>
                          <a:cs typeface="Times New Roman"/>
                          <a:sym typeface="Times New Roman"/>
                        </a:rPr>
                        <a:t>=1</a:t>
                      </a:r>
                      <a:endParaRPr sz="20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cxnSp>
        <p:nvCxnSpPr>
          <p:cNvPr id="220" name="Google Shape;220;g12fda550115_0_73"/>
          <p:cNvCxnSpPr/>
          <p:nvPr/>
        </p:nvCxnSpPr>
        <p:spPr>
          <a:xfrm>
            <a:off x="265950" y="2222675"/>
            <a:ext cx="1140000" cy="8550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12f08f748fc_0_26"/>
          <p:cNvSpPr txBox="1">
            <a:spLocks noGrp="1"/>
          </p:cNvSpPr>
          <p:nvPr>
            <p:ph type="ctrTitle"/>
          </p:nvPr>
        </p:nvSpPr>
        <p:spPr>
          <a:xfrm>
            <a:off x="1524000" y="381475"/>
            <a:ext cx="9144000" cy="9102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SzPts val="6000"/>
              <a:buNone/>
            </a:pPr>
            <a:r>
              <a:rPr lang="en-US" sz="4400" b="1"/>
              <a:t>Đánh giá các mô hình</a:t>
            </a:r>
            <a:endParaRPr sz="4400">
              <a:latin typeface="Calibri"/>
              <a:ea typeface="Calibri"/>
              <a:cs typeface="Calibri"/>
              <a:sym typeface="Calibri"/>
            </a:endParaRPr>
          </a:p>
        </p:txBody>
      </p:sp>
      <p:sp>
        <p:nvSpPr>
          <p:cNvPr id="226" name="Google Shape;226;g12f08f748fc_0_26"/>
          <p:cNvSpPr txBox="1">
            <a:spLocks noGrp="1"/>
          </p:cNvSpPr>
          <p:nvPr>
            <p:ph type="subTitle" idx="1"/>
          </p:nvPr>
        </p:nvSpPr>
        <p:spPr>
          <a:xfrm>
            <a:off x="938250" y="2338375"/>
            <a:ext cx="10315500" cy="600900"/>
          </a:xfrm>
          <a:prstGeom prst="rect">
            <a:avLst/>
          </a:prstGeom>
          <a:noFill/>
          <a:ln>
            <a:noFill/>
          </a:ln>
        </p:spPr>
        <p:txBody>
          <a:bodyPr spcFirstLastPara="1" wrap="square" lIns="91425" tIns="45700" rIns="91425" bIns="45700" anchor="t" anchorCtr="0">
            <a:normAutofit lnSpcReduction="10000"/>
          </a:bodyPr>
          <a:lstStyle/>
          <a:p>
            <a:pPr marL="457200" lvl="0" indent="-228600" algn="l" rtl="0">
              <a:lnSpc>
                <a:spcPct val="90000"/>
              </a:lnSpc>
              <a:spcBef>
                <a:spcPts val="1000"/>
              </a:spcBef>
              <a:spcAft>
                <a:spcPts val="0"/>
              </a:spcAft>
              <a:buSzPts val="2600"/>
              <a:buNone/>
            </a:pPr>
            <a:r>
              <a:rPr lang="en-US" sz="2800"/>
              <a:t>Kết quả dự đoán của các mô hình trên tập test</a:t>
            </a:r>
            <a:endParaRPr sz="2800"/>
          </a:p>
        </p:txBody>
      </p:sp>
      <p:pic>
        <p:nvPicPr>
          <p:cNvPr id="2" name="Picture 1"/>
          <p:cNvPicPr>
            <a:picLocks noChangeAspect="1"/>
          </p:cNvPicPr>
          <p:nvPr/>
        </p:nvPicPr>
        <p:blipFill>
          <a:blip r:embed="rId3"/>
          <a:stretch>
            <a:fillRect/>
          </a:stretch>
        </p:blipFill>
        <p:spPr>
          <a:xfrm>
            <a:off x="1156439" y="3519055"/>
            <a:ext cx="9511561" cy="209954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12fca3b57cd_1_0"/>
          <p:cNvSpPr txBox="1">
            <a:spLocks noGrp="1"/>
          </p:cNvSpPr>
          <p:nvPr>
            <p:ph type="ctrTitle"/>
          </p:nvPr>
        </p:nvSpPr>
        <p:spPr>
          <a:xfrm>
            <a:off x="1524000" y="381475"/>
            <a:ext cx="9144000" cy="9102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SzPts val="6000"/>
              <a:buNone/>
            </a:pPr>
            <a:r>
              <a:rPr lang="en-US" sz="4400" b="1"/>
              <a:t>Kết luận</a:t>
            </a:r>
            <a:endParaRPr sz="4400">
              <a:latin typeface="Calibri"/>
              <a:ea typeface="Calibri"/>
              <a:cs typeface="Calibri"/>
              <a:sym typeface="Calibri"/>
            </a:endParaRPr>
          </a:p>
        </p:txBody>
      </p:sp>
      <p:sp>
        <p:nvSpPr>
          <p:cNvPr id="233" name="Google Shape;233;g12fca3b57cd_1_0"/>
          <p:cNvSpPr txBox="1">
            <a:spLocks noGrp="1"/>
          </p:cNvSpPr>
          <p:nvPr>
            <p:ph type="subTitle" idx="1"/>
          </p:nvPr>
        </p:nvSpPr>
        <p:spPr>
          <a:xfrm>
            <a:off x="938250" y="1994700"/>
            <a:ext cx="10315500" cy="3685500"/>
          </a:xfrm>
          <a:prstGeom prst="rect">
            <a:avLst/>
          </a:prstGeom>
          <a:noFill/>
          <a:ln>
            <a:noFill/>
          </a:ln>
        </p:spPr>
        <p:txBody>
          <a:bodyPr spcFirstLastPara="1" wrap="square" lIns="91425" tIns="45700" rIns="91425" bIns="45700" anchor="t" anchorCtr="0">
            <a:normAutofit/>
          </a:bodyPr>
          <a:lstStyle/>
          <a:p>
            <a:pPr marL="457200" lvl="0" indent="-425450" algn="l" rtl="0">
              <a:lnSpc>
                <a:spcPct val="115000"/>
              </a:lnSpc>
              <a:spcBef>
                <a:spcPts val="1000"/>
              </a:spcBef>
              <a:spcAft>
                <a:spcPts val="0"/>
              </a:spcAft>
              <a:buSzPts val="3100"/>
              <a:buFont typeface="Times New Roman"/>
              <a:buChar char="❖"/>
            </a:pPr>
            <a:r>
              <a:rPr lang="en-US" sz="3100">
                <a:latin typeface="Times New Roman"/>
                <a:ea typeface="Times New Roman"/>
                <a:cs typeface="Times New Roman"/>
                <a:sym typeface="Times New Roman"/>
              </a:rPr>
              <a:t>SVM có độ phức tạp cao , tốc độ chậm , nhạy cảm với nhiễu.</a:t>
            </a:r>
            <a:endParaRPr sz="3100">
              <a:latin typeface="Times New Roman"/>
              <a:ea typeface="Times New Roman"/>
              <a:cs typeface="Times New Roman"/>
              <a:sym typeface="Times New Roman"/>
            </a:endParaRPr>
          </a:p>
          <a:p>
            <a:pPr marL="457200" lvl="0" indent="-425450" algn="l" rtl="0">
              <a:lnSpc>
                <a:spcPct val="115000"/>
              </a:lnSpc>
              <a:spcBef>
                <a:spcPts val="0"/>
              </a:spcBef>
              <a:spcAft>
                <a:spcPts val="0"/>
              </a:spcAft>
              <a:buSzPts val="3100"/>
              <a:buFont typeface="Times New Roman"/>
              <a:buChar char="❖"/>
            </a:pPr>
            <a:r>
              <a:rPr lang="en-US" sz="3100">
                <a:latin typeface="Times New Roman"/>
                <a:ea typeface="Times New Roman"/>
                <a:cs typeface="Times New Roman"/>
                <a:sym typeface="Times New Roman"/>
              </a:rPr>
              <a:t>Decission tree tốc độ chậm , độ chính xác chưa cao.</a:t>
            </a:r>
            <a:endParaRPr sz="3100">
              <a:latin typeface="Times New Roman"/>
              <a:ea typeface="Times New Roman"/>
              <a:cs typeface="Times New Roman"/>
              <a:sym typeface="Times New Roman"/>
            </a:endParaRPr>
          </a:p>
          <a:p>
            <a:pPr marL="457200" lvl="0" indent="-425450" algn="l" rtl="0">
              <a:lnSpc>
                <a:spcPct val="115000"/>
              </a:lnSpc>
              <a:spcBef>
                <a:spcPts val="0"/>
              </a:spcBef>
              <a:spcAft>
                <a:spcPts val="0"/>
              </a:spcAft>
              <a:buSzPts val="3100"/>
              <a:buFont typeface="Times New Roman"/>
              <a:buChar char="❖"/>
            </a:pPr>
            <a:r>
              <a:rPr lang="en-US" sz="3100">
                <a:latin typeface="Times New Roman"/>
                <a:ea typeface="Times New Roman"/>
                <a:cs typeface="Times New Roman"/>
                <a:sym typeface="Times New Roman"/>
              </a:rPr>
              <a:t>Logistic Regression tốc độ nhanh , độ chính xác chưa cao.</a:t>
            </a:r>
            <a:endParaRPr sz="3100">
              <a:latin typeface="Times New Roman"/>
              <a:ea typeface="Times New Roman"/>
              <a:cs typeface="Times New Roman"/>
              <a:sym typeface="Times New Roman"/>
            </a:endParaRPr>
          </a:p>
          <a:p>
            <a:pPr marL="457200" lvl="0" indent="-425450" algn="l" rtl="0">
              <a:lnSpc>
                <a:spcPct val="115000"/>
              </a:lnSpc>
              <a:spcBef>
                <a:spcPts val="0"/>
              </a:spcBef>
              <a:spcAft>
                <a:spcPts val="0"/>
              </a:spcAft>
              <a:buSzPts val="3100"/>
              <a:buFont typeface="Times New Roman"/>
              <a:buChar char="❖"/>
            </a:pPr>
            <a:r>
              <a:rPr lang="en-US" sz="3100">
                <a:latin typeface="Times New Roman"/>
                <a:ea typeface="Times New Roman"/>
                <a:cs typeface="Times New Roman"/>
                <a:sym typeface="Times New Roman"/>
              </a:rPr>
              <a:t>Random Forest tốc độ nhanh , độ chính xác cao nhất nên là lựa chọn để phát triển .</a:t>
            </a:r>
            <a:endParaRPr sz="3100">
              <a:latin typeface="Times New Roman"/>
              <a:ea typeface="Times New Roman"/>
              <a:cs typeface="Times New Roman"/>
              <a:sym typeface="Times New Roman"/>
            </a:endParaRPr>
          </a:p>
          <a:p>
            <a:pPr marL="457200" lvl="0" indent="-228600" algn="l" rtl="0">
              <a:lnSpc>
                <a:spcPct val="115000"/>
              </a:lnSpc>
              <a:spcBef>
                <a:spcPts val="1000"/>
              </a:spcBef>
              <a:spcAft>
                <a:spcPts val="0"/>
              </a:spcAft>
              <a:buSzPts val="2600"/>
              <a:buNone/>
            </a:pPr>
            <a:endParaRPr sz="31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123fe2aab73_8_31"/>
          <p:cNvSpPr txBox="1">
            <a:spLocks noGrp="1"/>
          </p:cNvSpPr>
          <p:nvPr>
            <p:ph type="ctrTitle"/>
          </p:nvPr>
        </p:nvSpPr>
        <p:spPr>
          <a:xfrm>
            <a:off x="1524000" y="381475"/>
            <a:ext cx="9144000" cy="9102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SzPts val="6000"/>
              <a:buNone/>
            </a:pPr>
            <a:r>
              <a:rPr lang="en-US" sz="4400" b="1"/>
              <a:t>Hướng phát triển đề tài</a:t>
            </a:r>
            <a:endParaRPr sz="4400" b="1">
              <a:latin typeface="Calibri"/>
              <a:ea typeface="Calibri"/>
              <a:cs typeface="Calibri"/>
              <a:sym typeface="Calibri"/>
            </a:endParaRPr>
          </a:p>
        </p:txBody>
      </p:sp>
      <p:sp>
        <p:nvSpPr>
          <p:cNvPr id="239" name="Google Shape;239;g123fe2aab73_8_31"/>
          <p:cNvSpPr txBox="1">
            <a:spLocks noGrp="1"/>
          </p:cNvSpPr>
          <p:nvPr>
            <p:ph type="subTitle" idx="1"/>
          </p:nvPr>
        </p:nvSpPr>
        <p:spPr>
          <a:xfrm>
            <a:off x="1006764" y="1728778"/>
            <a:ext cx="10169236" cy="4426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SzPts val="2800"/>
              <a:buChar char="-"/>
            </a:pPr>
            <a:r>
              <a:rPr lang="en-US" sz="2800"/>
              <a:t>Cải thiện phần tiền xử lý dữ liệu</a:t>
            </a:r>
            <a:endParaRPr sz="2800"/>
          </a:p>
          <a:p>
            <a:pPr marL="457200" lvl="0" indent="-406400" algn="l" rtl="0">
              <a:lnSpc>
                <a:spcPct val="90000"/>
              </a:lnSpc>
              <a:spcBef>
                <a:spcPts val="0"/>
              </a:spcBef>
              <a:spcAft>
                <a:spcPts val="0"/>
              </a:spcAft>
              <a:buSzPts val="2800"/>
              <a:buChar char="-"/>
            </a:pPr>
            <a:r>
              <a:rPr lang="en-US" sz="2800"/>
              <a:t>Tinh chỉnh các tham số cho các mô hình dự đoán được tốt hơn</a:t>
            </a:r>
            <a:endParaRPr sz="2800"/>
          </a:p>
          <a:p>
            <a:pPr marL="457200" lvl="0" indent="-406400" algn="l" rtl="0">
              <a:lnSpc>
                <a:spcPct val="90000"/>
              </a:lnSpc>
              <a:spcBef>
                <a:spcPts val="0"/>
              </a:spcBef>
              <a:spcAft>
                <a:spcPts val="0"/>
              </a:spcAft>
              <a:buSzPts val="2800"/>
              <a:buChar char="-"/>
            </a:pPr>
            <a:r>
              <a:rPr lang="en-US" sz="2800"/>
              <a:t>Tìm hiểu mô hình RNN(LSTM) xử lý dữ liệu chuỗi thời gian.</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ctrTitle"/>
          </p:nvPr>
        </p:nvSpPr>
        <p:spPr>
          <a:xfrm>
            <a:off x="1524000" y="558950"/>
            <a:ext cx="9144000" cy="10812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b="1">
                <a:latin typeface="Times New Roman"/>
                <a:ea typeface="Times New Roman"/>
                <a:cs typeface="Times New Roman"/>
                <a:sym typeface="Times New Roman"/>
              </a:rPr>
              <a:t>Presentation</a:t>
            </a:r>
            <a:endParaRPr b="1">
              <a:latin typeface="Times New Roman"/>
              <a:ea typeface="Times New Roman"/>
              <a:cs typeface="Times New Roman"/>
              <a:sym typeface="Times New Roman"/>
            </a:endParaRPr>
          </a:p>
        </p:txBody>
      </p:sp>
      <p:sp>
        <p:nvSpPr>
          <p:cNvPr id="98" name="Google Shape;98;p2"/>
          <p:cNvSpPr txBox="1">
            <a:spLocks noGrp="1"/>
          </p:cNvSpPr>
          <p:nvPr>
            <p:ph type="subTitle" idx="1"/>
          </p:nvPr>
        </p:nvSpPr>
        <p:spPr>
          <a:xfrm>
            <a:off x="1524000" y="2336800"/>
            <a:ext cx="9144000" cy="2921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sz="4400" b="1"/>
              <a:t>Phần 1</a:t>
            </a:r>
            <a:r>
              <a:rPr lang="en-US" sz="4400"/>
              <a:t> - Giới thiệu</a:t>
            </a:r>
            <a:endParaRPr sz="4400"/>
          </a:p>
          <a:p>
            <a:pPr marL="0" lvl="0" indent="0" algn="l" rtl="0">
              <a:lnSpc>
                <a:spcPct val="90000"/>
              </a:lnSpc>
              <a:spcBef>
                <a:spcPts val="0"/>
              </a:spcBef>
              <a:spcAft>
                <a:spcPts val="0"/>
              </a:spcAft>
              <a:buClr>
                <a:schemeClr val="dk1"/>
              </a:buClr>
              <a:buSzPts val="2400"/>
              <a:buNone/>
            </a:pPr>
            <a:r>
              <a:rPr lang="en-US" sz="4400" b="1"/>
              <a:t>Phần 2</a:t>
            </a:r>
            <a:r>
              <a:rPr lang="en-US" sz="4400"/>
              <a:t> - Dữ liệu </a:t>
            </a:r>
            <a:endParaRPr sz="4400"/>
          </a:p>
          <a:p>
            <a:pPr marL="0" lvl="0" indent="0" algn="l" rtl="0">
              <a:lnSpc>
                <a:spcPct val="90000"/>
              </a:lnSpc>
              <a:spcBef>
                <a:spcPts val="0"/>
              </a:spcBef>
              <a:spcAft>
                <a:spcPts val="0"/>
              </a:spcAft>
              <a:buClr>
                <a:schemeClr val="dk1"/>
              </a:buClr>
              <a:buSzPts val="2400"/>
              <a:buNone/>
            </a:pPr>
            <a:r>
              <a:rPr lang="en-US" sz="4400" b="1"/>
              <a:t>Phần 3</a:t>
            </a:r>
            <a:r>
              <a:rPr lang="en-US" sz="4400"/>
              <a:t> – Xây dựng mô hình dự đoán</a:t>
            </a:r>
            <a:endParaRPr sz="4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123fe2aab73_7_15"/>
          <p:cNvSpPr txBox="1">
            <a:spLocks noGrp="1"/>
          </p:cNvSpPr>
          <p:nvPr>
            <p:ph type="ctrTitle"/>
          </p:nvPr>
        </p:nvSpPr>
        <p:spPr>
          <a:xfrm>
            <a:off x="1524000" y="381475"/>
            <a:ext cx="9144000" cy="910200"/>
          </a:xfrm>
          <a:prstGeom prst="rect">
            <a:avLst/>
          </a:prstGeom>
          <a:noFill/>
          <a:ln>
            <a:noFill/>
          </a:ln>
        </p:spPr>
        <p:txBody>
          <a:bodyPr spcFirstLastPara="1" wrap="square" lIns="91425" tIns="45700" rIns="91425" bIns="45700" anchor="b" anchorCtr="0">
            <a:normAutofit/>
          </a:bodyPr>
          <a:lstStyle/>
          <a:p>
            <a:pPr marL="0" lvl="0" indent="457200" algn="ctr" rtl="0">
              <a:lnSpc>
                <a:spcPct val="90000"/>
              </a:lnSpc>
              <a:spcBef>
                <a:spcPts val="0"/>
              </a:spcBef>
              <a:spcAft>
                <a:spcPts val="0"/>
              </a:spcAft>
              <a:buClr>
                <a:schemeClr val="dk1"/>
              </a:buClr>
              <a:buSzPts val="2400"/>
              <a:buFont typeface="Arial"/>
              <a:buNone/>
            </a:pPr>
            <a:r>
              <a:rPr lang="en-US" sz="4400" b="1"/>
              <a:t>Phần 1</a:t>
            </a:r>
            <a:r>
              <a:rPr lang="en-US" sz="4400"/>
              <a:t> - Giới thiệu</a:t>
            </a:r>
            <a:endParaRPr sz="4400"/>
          </a:p>
        </p:txBody>
      </p:sp>
      <p:sp>
        <p:nvSpPr>
          <p:cNvPr id="104" name="Google Shape;104;g123fe2aab73_7_15"/>
          <p:cNvSpPr txBox="1">
            <a:spLocks noGrp="1"/>
          </p:cNvSpPr>
          <p:nvPr>
            <p:ph type="subTitle" idx="1"/>
          </p:nvPr>
        </p:nvSpPr>
        <p:spPr>
          <a:xfrm>
            <a:off x="1213650" y="1370939"/>
            <a:ext cx="9764700" cy="5148300"/>
          </a:xfrm>
          <a:prstGeom prst="rect">
            <a:avLst/>
          </a:prstGeom>
          <a:noFill/>
          <a:ln>
            <a:noFill/>
          </a:ln>
        </p:spPr>
        <p:txBody>
          <a:bodyPr spcFirstLastPara="1" wrap="square" lIns="91425" tIns="45700" rIns="91425" bIns="45700" anchor="t" anchorCtr="0">
            <a:noAutofit/>
          </a:bodyPr>
          <a:lstStyle/>
          <a:p>
            <a:pPr marL="457200" lvl="0" indent="-381000" algn="l" rtl="0">
              <a:lnSpc>
                <a:spcPct val="90000"/>
              </a:lnSpc>
              <a:spcBef>
                <a:spcPts val="1000"/>
              </a:spcBef>
              <a:spcAft>
                <a:spcPts val="0"/>
              </a:spcAft>
              <a:buSzPts val="2400"/>
              <a:buChar char="-"/>
            </a:pPr>
            <a:r>
              <a:rPr lang="en-US" b="1">
                <a:highlight>
                  <a:schemeClr val="lt1"/>
                </a:highlight>
              </a:rPr>
              <a:t>Tên đề tài : </a:t>
            </a:r>
            <a:r>
              <a:rPr lang="en-US"/>
              <a:t>Dự đoán mưa từng khu vực của nước Úc.</a:t>
            </a:r>
            <a:endParaRPr>
              <a:highlight>
                <a:schemeClr val="lt1"/>
              </a:highlight>
            </a:endParaRPr>
          </a:p>
          <a:p>
            <a:pPr marL="457200" lvl="0" indent="-381000" algn="l" rtl="0">
              <a:lnSpc>
                <a:spcPct val="90000"/>
              </a:lnSpc>
              <a:spcBef>
                <a:spcPts val="0"/>
              </a:spcBef>
              <a:spcAft>
                <a:spcPts val="0"/>
              </a:spcAft>
              <a:buSzPts val="2400"/>
              <a:buChar char="-"/>
            </a:pPr>
            <a:r>
              <a:rPr lang="en-US" b="1">
                <a:highlight>
                  <a:schemeClr val="lt1"/>
                </a:highlight>
              </a:rPr>
              <a:t>Tổng quan : </a:t>
            </a:r>
            <a:r>
              <a:rPr lang="en-US">
                <a:highlight>
                  <a:schemeClr val="lt1"/>
                </a:highlight>
              </a:rPr>
              <a:t>Dự báo thời tiết có một vai trò to lớn trong đời sống kinh tế, xã hội. Dự báo đúng sẽ giúp con người đưa ra những quyết định đúng đắn. </a:t>
            </a:r>
            <a:endParaRPr>
              <a:highlight>
                <a:schemeClr val="lt1"/>
              </a:highlight>
            </a:endParaRPr>
          </a:p>
          <a:p>
            <a:pPr marL="457200" lvl="0" indent="-381000" algn="l" rtl="0">
              <a:lnSpc>
                <a:spcPct val="90000"/>
              </a:lnSpc>
              <a:spcBef>
                <a:spcPts val="0"/>
              </a:spcBef>
              <a:spcAft>
                <a:spcPts val="0"/>
              </a:spcAft>
              <a:buSzPts val="2400"/>
              <a:buChar char="-"/>
            </a:pPr>
            <a:r>
              <a:rPr lang="en-US" b="1">
                <a:highlight>
                  <a:schemeClr val="lt1"/>
                </a:highlight>
              </a:rPr>
              <a:t>Mục tiêu :</a:t>
            </a:r>
            <a:r>
              <a:rPr lang="en-US">
                <a:highlight>
                  <a:schemeClr val="lt1"/>
                </a:highlight>
              </a:rPr>
              <a:t> Dự báo thời tiết ngày tiếp theo ở Úc .</a:t>
            </a:r>
            <a:endParaRPr>
              <a:highlight>
                <a:schemeClr val="lt1"/>
              </a:highlight>
            </a:endParaRPr>
          </a:p>
          <a:p>
            <a:pPr marL="457200" lvl="0" indent="0" algn="l" rtl="0">
              <a:lnSpc>
                <a:spcPct val="90000"/>
              </a:lnSpc>
              <a:spcBef>
                <a:spcPts val="1000"/>
              </a:spcBef>
              <a:spcAft>
                <a:spcPts val="0"/>
              </a:spcAft>
              <a:buSzPts val="2400"/>
              <a:buNone/>
            </a:pPr>
            <a:r>
              <a:rPr lang="en-US">
                <a:highlight>
                  <a:schemeClr val="lt1"/>
                </a:highlight>
              </a:rPr>
              <a:t>	Biến kết quả (Y) : </a:t>
            </a:r>
            <a:r>
              <a:rPr lang="en-US" b="1">
                <a:highlight>
                  <a:schemeClr val="lt1"/>
                </a:highlight>
              </a:rPr>
              <a:t>RainTomorrow</a:t>
            </a:r>
            <a:endParaRPr b="1">
              <a:highlight>
                <a:schemeClr val="lt1"/>
              </a:highlight>
            </a:endParaRPr>
          </a:p>
          <a:p>
            <a:pPr marL="457200" lvl="0" indent="-381000" algn="l" rtl="0">
              <a:lnSpc>
                <a:spcPct val="90000"/>
              </a:lnSpc>
              <a:spcBef>
                <a:spcPts val="1000"/>
              </a:spcBef>
              <a:spcAft>
                <a:spcPts val="0"/>
              </a:spcAft>
              <a:buSzPts val="2400"/>
              <a:buChar char="-"/>
            </a:pPr>
            <a:r>
              <a:rPr lang="en-US" b="1">
                <a:highlight>
                  <a:schemeClr val="lt1"/>
                </a:highlight>
              </a:rPr>
              <a:t>Nguồn : </a:t>
            </a:r>
            <a:r>
              <a:rPr lang="en-US">
                <a:highlight>
                  <a:schemeClr val="lt1"/>
                </a:highlight>
              </a:rPr>
              <a:t>Bộ dữ liệu từ Cục Khí tượng Khối thịnh vượng chung Úc. Cục đã cho phép sử dụng dữ liệu với Cục Khí tượng được thừa nhận là nguồn của dữ liệu, theo email từ Cathy Toby (C.Toby@bom.gov.au) thuộc Dịch vụ Thông tin Khí hậu của Trung tâm CLimate Quốc gia, 17 Tháng 12 năm 2008.</a:t>
            </a:r>
            <a:endParaRPr>
              <a:highlight>
                <a:schemeClr val="lt1"/>
              </a:highlight>
            </a:endParaRPr>
          </a:p>
          <a:p>
            <a:pPr marL="457200" lvl="0" indent="-381000" algn="l" rtl="0">
              <a:lnSpc>
                <a:spcPct val="90000"/>
              </a:lnSpc>
              <a:spcBef>
                <a:spcPts val="0"/>
              </a:spcBef>
              <a:spcAft>
                <a:spcPts val="0"/>
              </a:spcAft>
              <a:buSzPts val="2400"/>
              <a:buChar char="-"/>
            </a:pPr>
            <a:r>
              <a:rPr lang="en-US" b="1">
                <a:highlight>
                  <a:schemeClr val="lt1"/>
                </a:highlight>
              </a:rPr>
              <a:t>Link nguồn : </a:t>
            </a:r>
            <a:r>
              <a:rPr lang="en-US" u="sng">
                <a:solidFill>
                  <a:schemeClr val="hlink"/>
                </a:solidFill>
                <a:highlight>
                  <a:schemeClr val="lt1"/>
                </a:highlight>
                <a:hlinkClick r:id="rId3"/>
              </a:rPr>
              <a:t>https://www.rdocumentation.org/packages/rattle/versions/5.4.0/topics/weatherAUS</a:t>
            </a:r>
            <a:endParaRPr>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123fd323d2a_0_9"/>
          <p:cNvSpPr txBox="1">
            <a:spLocks noGrp="1"/>
          </p:cNvSpPr>
          <p:nvPr>
            <p:ph type="ctrTitle"/>
          </p:nvPr>
        </p:nvSpPr>
        <p:spPr>
          <a:xfrm>
            <a:off x="1524000" y="381475"/>
            <a:ext cx="9144000" cy="9102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SzPts val="6000"/>
              <a:buNone/>
            </a:pPr>
            <a:r>
              <a:rPr lang="en-US" sz="4400" b="1"/>
              <a:t>Phần 2</a:t>
            </a:r>
            <a:r>
              <a:rPr lang="en-US" sz="4400"/>
              <a:t> - Dữ liệu</a:t>
            </a:r>
            <a:endParaRPr sz="4400"/>
          </a:p>
        </p:txBody>
      </p:sp>
      <p:sp>
        <p:nvSpPr>
          <p:cNvPr id="110" name="Google Shape;110;g123fd323d2a_0_9"/>
          <p:cNvSpPr txBox="1">
            <a:spLocks noGrp="1"/>
          </p:cNvSpPr>
          <p:nvPr>
            <p:ph type="subTitle" idx="1"/>
          </p:nvPr>
        </p:nvSpPr>
        <p:spPr>
          <a:xfrm>
            <a:off x="1524000" y="1425225"/>
            <a:ext cx="9642764" cy="51513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1500"/>
              </a:spcBef>
              <a:spcAft>
                <a:spcPts val="0"/>
              </a:spcAft>
              <a:buSzPts val="2400"/>
              <a:buChar char="-"/>
            </a:pPr>
            <a:r>
              <a:rPr lang="en-US" b="1">
                <a:highlight>
                  <a:schemeClr val="lt1"/>
                </a:highlight>
              </a:rPr>
              <a:t>Tổng quan :</a:t>
            </a:r>
            <a:r>
              <a:rPr lang="en-US">
                <a:highlight>
                  <a:schemeClr val="lt1"/>
                </a:highlight>
              </a:rPr>
              <a:t> Tập dữ liệu là một khung dữ liệu quan sát hàng ngày từ hơn 45 trạm thời tiết của Úc. </a:t>
            </a:r>
            <a:r>
              <a:rPr lang="en-US"/>
              <a:t>Tập dữ liệu có 208395 dòng và có 24 cột .</a:t>
            </a:r>
            <a:endParaRPr/>
          </a:p>
          <a:p>
            <a:pPr marL="457200" lvl="1" indent="0" algn="l" rtl="0">
              <a:lnSpc>
                <a:spcPct val="100000"/>
              </a:lnSpc>
              <a:spcBef>
                <a:spcPts val="1500"/>
              </a:spcBef>
              <a:spcAft>
                <a:spcPts val="0"/>
              </a:spcAft>
              <a:buSzPts val="2000"/>
              <a:buNone/>
            </a:pPr>
            <a:endParaRPr>
              <a:highlight>
                <a:schemeClr val="lt1"/>
              </a:highlight>
            </a:endParaRPr>
          </a:p>
          <a:p>
            <a:pPr marL="0" lvl="0" indent="0" algn="l" rtl="0">
              <a:lnSpc>
                <a:spcPct val="115000"/>
              </a:lnSpc>
              <a:spcBef>
                <a:spcPts val="1500"/>
              </a:spcBef>
              <a:spcAft>
                <a:spcPts val="0"/>
              </a:spcAft>
              <a:buSzPts val="2400"/>
              <a:buNone/>
            </a:pPr>
            <a:endParaRPr>
              <a:highlight>
                <a:schemeClr val="lt1"/>
              </a:highlight>
            </a:endParaRPr>
          </a:p>
          <a:p>
            <a:pPr marL="0" lvl="0" indent="0" algn="l" rtl="0">
              <a:lnSpc>
                <a:spcPct val="115000"/>
              </a:lnSpc>
              <a:spcBef>
                <a:spcPts val="1500"/>
              </a:spcBef>
              <a:spcAft>
                <a:spcPts val="0"/>
              </a:spcAft>
              <a:buSzPts val="2400"/>
              <a:buNone/>
            </a:pPr>
            <a:endParaRPr>
              <a:highlight>
                <a:schemeClr val="lt1"/>
              </a:highlight>
            </a:endParaRPr>
          </a:p>
          <a:p>
            <a:pPr marL="0" lvl="0" indent="0" algn="l" rtl="0">
              <a:lnSpc>
                <a:spcPct val="115000"/>
              </a:lnSpc>
              <a:spcBef>
                <a:spcPts val="1500"/>
              </a:spcBef>
              <a:spcAft>
                <a:spcPts val="0"/>
              </a:spcAft>
              <a:buSzPts val="2400"/>
              <a:buNone/>
            </a:pPr>
            <a:endParaRPr>
              <a:highlight>
                <a:schemeClr val="lt1"/>
              </a:highlight>
            </a:endParaRPr>
          </a:p>
          <a:p>
            <a:pPr marL="0" lvl="0" indent="0" algn="l" rtl="0">
              <a:lnSpc>
                <a:spcPct val="115000"/>
              </a:lnSpc>
              <a:spcBef>
                <a:spcPts val="1500"/>
              </a:spcBef>
              <a:spcAft>
                <a:spcPts val="0"/>
              </a:spcAft>
              <a:buSzPts val="2400"/>
              <a:buNone/>
            </a:pPr>
            <a:endParaRPr>
              <a:solidFill>
                <a:srgbClr val="374151"/>
              </a:solidFill>
              <a:highlight>
                <a:srgbClr val="FFFBF3"/>
              </a:highlight>
            </a:endParaRPr>
          </a:p>
          <a:p>
            <a:pPr marL="0" lvl="0" indent="0" algn="l" rtl="0">
              <a:lnSpc>
                <a:spcPct val="115000"/>
              </a:lnSpc>
              <a:spcBef>
                <a:spcPts val="1500"/>
              </a:spcBef>
              <a:spcAft>
                <a:spcPts val="1500"/>
              </a:spcAft>
              <a:buSzPts val="2400"/>
              <a:buNone/>
            </a:pPr>
            <a:endParaRPr>
              <a:highlight>
                <a:schemeClr val="lt1"/>
              </a:highlight>
            </a:endParaRPr>
          </a:p>
        </p:txBody>
      </p:sp>
      <p:pic>
        <p:nvPicPr>
          <p:cNvPr id="111" name="Google Shape;111;g123fd323d2a_0_9"/>
          <p:cNvPicPr preferRelativeResize="0"/>
          <p:nvPr/>
        </p:nvPicPr>
        <p:blipFill rotWithShape="1">
          <a:blip r:embed="rId3">
            <a:alphaModFix/>
          </a:blip>
          <a:srcRect/>
          <a:stretch/>
        </p:blipFill>
        <p:spPr>
          <a:xfrm>
            <a:off x="544946" y="2758209"/>
            <a:ext cx="11305309" cy="2819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12fda550115_0_1"/>
          <p:cNvSpPr txBox="1">
            <a:spLocks noGrp="1"/>
          </p:cNvSpPr>
          <p:nvPr>
            <p:ph type="ctrTitle"/>
          </p:nvPr>
        </p:nvSpPr>
        <p:spPr>
          <a:xfrm>
            <a:off x="1524000" y="381475"/>
            <a:ext cx="9144000" cy="9102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SzPts val="6000"/>
              <a:buNone/>
            </a:pPr>
            <a:r>
              <a:rPr lang="en-US" sz="4400" b="1"/>
              <a:t>Tiền xử lý dữ liệu</a:t>
            </a:r>
            <a:endParaRPr sz="4400">
              <a:latin typeface="Calibri"/>
              <a:ea typeface="Calibri"/>
              <a:cs typeface="Calibri"/>
              <a:sym typeface="Calibri"/>
            </a:endParaRPr>
          </a:p>
        </p:txBody>
      </p:sp>
      <p:sp>
        <p:nvSpPr>
          <p:cNvPr id="117" name="Google Shape;117;g12fda550115_0_1"/>
          <p:cNvSpPr txBox="1">
            <a:spLocks noGrp="1"/>
          </p:cNvSpPr>
          <p:nvPr>
            <p:ph type="subTitle" idx="1"/>
          </p:nvPr>
        </p:nvSpPr>
        <p:spPr>
          <a:xfrm>
            <a:off x="1393375" y="1425225"/>
            <a:ext cx="9507600" cy="48015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500"/>
              </a:spcBef>
              <a:spcAft>
                <a:spcPts val="0"/>
              </a:spcAft>
              <a:buSzPts val="2400"/>
              <a:buNone/>
            </a:pPr>
            <a:endParaRPr>
              <a:highlight>
                <a:schemeClr val="lt1"/>
              </a:highlight>
            </a:endParaRPr>
          </a:p>
          <a:p>
            <a:pPr marL="0" lvl="0" indent="0" algn="l" rtl="0">
              <a:lnSpc>
                <a:spcPct val="115000"/>
              </a:lnSpc>
              <a:spcBef>
                <a:spcPts val="1500"/>
              </a:spcBef>
              <a:spcAft>
                <a:spcPts val="0"/>
              </a:spcAft>
              <a:buSzPts val="2400"/>
              <a:buNone/>
            </a:pPr>
            <a:r>
              <a:rPr lang="en-US">
                <a:highlight>
                  <a:schemeClr val="lt1"/>
                </a:highlight>
              </a:rPr>
              <a:t>Liệt kê ra tổng giá trị NA của các biến</a:t>
            </a:r>
            <a:endParaRPr>
              <a:highlight>
                <a:schemeClr val="lt1"/>
              </a:highlight>
            </a:endParaRPr>
          </a:p>
          <a:p>
            <a:pPr marL="0" lvl="0" indent="0" algn="l" rtl="0">
              <a:lnSpc>
                <a:spcPct val="115000"/>
              </a:lnSpc>
              <a:spcBef>
                <a:spcPts val="1500"/>
              </a:spcBef>
              <a:spcAft>
                <a:spcPts val="1500"/>
              </a:spcAft>
              <a:buSzPts val="2400"/>
              <a:buNone/>
            </a:pPr>
            <a:endParaRPr>
              <a:highlight>
                <a:schemeClr val="lt1"/>
              </a:highlight>
            </a:endParaRPr>
          </a:p>
        </p:txBody>
      </p:sp>
      <p:pic>
        <p:nvPicPr>
          <p:cNvPr id="118" name="Google Shape;118;g12fda550115_0_1"/>
          <p:cNvPicPr preferRelativeResize="0"/>
          <p:nvPr/>
        </p:nvPicPr>
        <p:blipFill>
          <a:blip r:embed="rId3">
            <a:alphaModFix/>
          </a:blip>
          <a:stretch>
            <a:fillRect/>
          </a:stretch>
        </p:blipFill>
        <p:spPr>
          <a:xfrm>
            <a:off x="1524000" y="2645675"/>
            <a:ext cx="9144001" cy="3581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12fda550115_0_7"/>
          <p:cNvSpPr txBox="1">
            <a:spLocks noGrp="1"/>
          </p:cNvSpPr>
          <p:nvPr>
            <p:ph type="ctrTitle"/>
          </p:nvPr>
        </p:nvSpPr>
        <p:spPr>
          <a:xfrm>
            <a:off x="1524000" y="381475"/>
            <a:ext cx="9144000" cy="9102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SzPts val="6000"/>
              <a:buNone/>
            </a:pPr>
            <a:r>
              <a:rPr lang="en-US" sz="4400" b="1"/>
              <a:t>Tiền xử lý dữ liệu</a:t>
            </a:r>
            <a:endParaRPr sz="4400" b="1"/>
          </a:p>
        </p:txBody>
      </p:sp>
      <p:sp>
        <p:nvSpPr>
          <p:cNvPr id="124" name="Google Shape;124;g12fda550115_0_7"/>
          <p:cNvSpPr txBox="1">
            <a:spLocks noGrp="1"/>
          </p:cNvSpPr>
          <p:nvPr>
            <p:ph type="subTitle" idx="1"/>
          </p:nvPr>
        </p:nvSpPr>
        <p:spPr>
          <a:xfrm>
            <a:off x="1393375" y="1425225"/>
            <a:ext cx="9507600" cy="48015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500"/>
              </a:spcBef>
              <a:spcAft>
                <a:spcPts val="0"/>
              </a:spcAft>
              <a:buSzPts val="2400"/>
              <a:buNone/>
            </a:pPr>
            <a:endParaRPr>
              <a:highlight>
                <a:schemeClr val="lt1"/>
              </a:highlight>
            </a:endParaRPr>
          </a:p>
          <a:p>
            <a:pPr marL="0" lvl="0" indent="0" algn="l" rtl="0">
              <a:lnSpc>
                <a:spcPct val="115000"/>
              </a:lnSpc>
              <a:spcBef>
                <a:spcPts val="1500"/>
              </a:spcBef>
              <a:spcAft>
                <a:spcPts val="1500"/>
              </a:spcAft>
              <a:buSzPts val="2400"/>
              <a:buNone/>
            </a:pPr>
            <a:endParaRPr>
              <a:highlight>
                <a:schemeClr val="lt1"/>
              </a:highlight>
            </a:endParaRPr>
          </a:p>
        </p:txBody>
      </p:sp>
      <p:pic>
        <p:nvPicPr>
          <p:cNvPr id="125" name="Google Shape;125;g12fda550115_0_7"/>
          <p:cNvPicPr preferRelativeResize="0"/>
          <p:nvPr/>
        </p:nvPicPr>
        <p:blipFill>
          <a:blip r:embed="rId3">
            <a:alphaModFix/>
          </a:blip>
          <a:stretch>
            <a:fillRect/>
          </a:stretch>
        </p:blipFill>
        <p:spPr>
          <a:xfrm>
            <a:off x="1890862" y="1361575"/>
            <a:ext cx="8512625" cy="5304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2fda550115_0_14"/>
          <p:cNvSpPr txBox="1">
            <a:spLocks noGrp="1"/>
          </p:cNvSpPr>
          <p:nvPr>
            <p:ph type="ctrTitle"/>
          </p:nvPr>
        </p:nvSpPr>
        <p:spPr>
          <a:xfrm>
            <a:off x="1524000" y="381475"/>
            <a:ext cx="9144000" cy="9102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SzPts val="6000"/>
              <a:buNone/>
            </a:pPr>
            <a:r>
              <a:rPr lang="en-US" sz="4400" b="1"/>
              <a:t>Tiền xử lý dữ liệu</a:t>
            </a:r>
            <a:endParaRPr sz="4400" b="1"/>
          </a:p>
        </p:txBody>
      </p:sp>
      <p:sp>
        <p:nvSpPr>
          <p:cNvPr id="131" name="Google Shape;131;g12fda550115_0_14"/>
          <p:cNvSpPr txBox="1">
            <a:spLocks noGrp="1"/>
          </p:cNvSpPr>
          <p:nvPr>
            <p:ph type="subTitle" idx="1"/>
          </p:nvPr>
        </p:nvSpPr>
        <p:spPr>
          <a:xfrm>
            <a:off x="1253825" y="1425225"/>
            <a:ext cx="4217400" cy="5128800"/>
          </a:xfrm>
          <a:prstGeom prst="rect">
            <a:avLst/>
          </a:prstGeom>
          <a:noFill/>
          <a:ln>
            <a:noFill/>
          </a:ln>
        </p:spPr>
        <p:txBody>
          <a:bodyPr spcFirstLastPara="1" wrap="square" lIns="91425" tIns="45700" rIns="91425" bIns="45700" anchor="t" anchorCtr="0">
            <a:noAutofit/>
          </a:bodyPr>
          <a:lstStyle/>
          <a:p>
            <a:pPr marL="457200" lvl="0" indent="-381000" algn="l" rtl="0">
              <a:lnSpc>
                <a:spcPct val="115000"/>
              </a:lnSpc>
              <a:spcBef>
                <a:spcPts val="1500"/>
              </a:spcBef>
              <a:spcAft>
                <a:spcPts val="0"/>
              </a:spcAft>
              <a:buSzPts val="2400"/>
              <a:buChar char="-"/>
            </a:pPr>
            <a:r>
              <a:rPr lang="en-US">
                <a:highlight>
                  <a:schemeClr val="lt1"/>
                </a:highlight>
              </a:rPr>
              <a:t>Loại bỏ missing value</a:t>
            </a:r>
            <a:endParaRPr>
              <a:highlight>
                <a:schemeClr val="lt1"/>
              </a:highlight>
            </a:endParaRPr>
          </a:p>
          <a:p>
            <a:pPr marL="457200" lvl="0" indent="-381000" algn="l" rtl="0">
              <a:lnSpc>
                <a:spcPct val="115000"/>
              </a:lnSpc>
              <a:spcBef>
                <a:spcPts val="0"/>
              </a:spcBef>
              <a:spcAft>
                <a:spcPts val="0"/>
              </a:spcAft>
              <a:buSzPts val="2400"/>
              <a:buChar char="-"/>
            </a:pPr>
            <a:r>
              <a:rPr lang="en-US">
                <a:highlight>
                  <a:schemeClr val="lt1"/>
                </a:highlight>
              </a:rPr>
              <a:t>Sắp xếp lại dữ liệu theo Date (thư viện sqldf)</a:t>
            </a:r>
            <a:endParaRPr>
              <a:highlight>
                <a:schemeClr val="lt1"/>
              </a:highlight>
            </a:endParaRPr>
          </a:p>
          <a:p>
            <a:pPr marL="457200" lvl="0" indent="-381000" algn="l" rtl="0">
              <a:lnSpc>
                <a:spcPct val="115000"/>
              </a:lnSpc>
              <a:spcBef>
                <a:spcPts val="0"/>
              </a:spcBef>
              <a:spcAft>
                <a:spcPts val="0"/>
              </a:spcAft>
              <a:buSzPts val="2400"/>
              <a:buChar char="-"/>
            </a:pPr>
            <a:r>
              <a:rPr lang="en-US">
                <a:highlight>
                  <a:schemeClr val="lt1"/>
                </a:highlight>
              </a:rPr>
              <a:t>Chuẩn hóa 2 cột Pressure9am và Pressure3pm (dùng log)</a:t>
            </a:r>
            <a:endParaRPr>
              <a:highlight>
                <a:schemeClr val="lt1"/>
              </a:highlight>
            </a:endParaRPr>
          </a:p>
          <a:p>
            <a:pPr marL="457200" lvl="0" indent="-381000" algn="l" rtl="0">
              <a:lnSpc>
                <a:spcPct val="115000"/>
              </a:lnSpc>
              <a:spcBef>
                <a:spcPts val="0"/>
              </a:spcBef>
              <a:spcAft>
                <a:spcPts val="0"/>
              </a:spcAft>
              <a:buSzPts val="2400"/>
              <a:buChar char="-"/>
            </a:pPr>
            <a:r>
              <a:rPr lang="en-US">
                <a:highlight>
                  <a:schemeClr val="lt1"/>
                </a:highlight>
              </a:rPr>
              <a:t>Chuyển đổi sang kiểu Factor</a:t>
            </a:r>
            <a:endParaRPr>
              <a:highlight>
                <a:schemeClr val="lt1"/>
              </a:highlight>
            </a:endParaRPr>
          </a:p>
          <a:p>
            <a:pPr marL="457200" lvl="0" indent="-381000" algn="l" rtl="0">
              <a:lnSpc>
                <a:spcPct val="115000"/>
              </a:lnSpc>
              <a:spcBef>
                <a:spcPts val="0"/>
              </a:spcBef>
              <a:spcAft>
                <a:spcPts val="0"/>
              </a:spcAft>
              <a:buSzPts val="2400"/>
              <a:buChar char="-"/>
            </a:pPr>
            <a:r>
              <a:rPr lang="en-US">
                <a:highlight>
                  <a:schemeClr val="lt1"/>
                </a:highlight>
              </a:rPr>
              <a:t>Loại bỏ cột 23 (lượng mưa)</a:t>
            </a:r>
            <a:endParaRPr>
              <a:highlight>
                <a:schemeClr val="lt1"/>
              </a:highlight>
            </a:endParaRPr>
          </a:p>
          <a:p>
            <a:pPr marL="0" lvl="0" indent="0" algn="l" rtl="0">
              <a:lnSpc>
                <a:spcPct val="115000"/>
              </a:lnSpc>
              <a:spcBef>
                <a:spcPts val="1500"/>
              </a:spcBef>
              <a:spcAft>
                <a:spcPts val="0"/>
              </a:spcAft>
              <a:buSzPts val="2400"/>
              <a:buNone/>
            </a:pPr>
            <a:endParaRPr>
              <a:highlight>
                <a:schemeClr val="lt1"/>
              </a:highlight>
            </a:endParaRPr>
          </a:p>
          <a:p>
            <a:pPr marL="0" lvl="0" indent="0" algn="l" rtl="0">
              <a:lnSpc>
                <a:spcPct val="115000"/>
              </a:lnSpc>
              <a:spcBef>
                <a:spcPts val="1500"/>
              </a:spcBef>
              <a:spcAft>
                <a:spcPts val="0"/>
              </a:spcAft>
              <a:buSzPts val="2400"/>
              <a:buNone/>
            </a:pPr>
            <a:endParaRPr>
              <a:highlight>
                <a:schemeClr val="lt1"/>
              </a:highlight>
            </a:endParaRPr>
          </a:p>
          <a:p>
            <a:pPr marL="0" lvl="0" indent="0" algn="l" rtl="0">
              <a:lnSpc>
                <a:spcPct val="115000"/>
              </a:lnSpc>
              <a:spcBef>
                <a:spcPts val="1500"/>
              </a:spcBef>
              <a:spcAft>
                <a:spcPts val="1500"/>
              </a:spcAft>
              <a:buSzPts val="2400"/>
              <a:buNone/>
            </a:pPr>
            <a:endParaRPr>
              <a:highlight>
                <a:schemeClr val="lt1"/>
              </a:highlight>
            </a:endParaRPr>
          </a:p>
        </p:txBody>
      </p:sp>
      <p:pic>
        <p:nvPicPr>
          <p:cNvPr id="132" name="Google Shape;132;g12fda550115_0_14"/>
          <p:cNvPicPr preferRelativeResize="0"/>
          <p:nvPr/>
        </p:nvPicPr>
        <p:blipFill>
          <a:blip r:embed="rId3">
            <a:alphaModFix/>
          </a:blip>
          <a:stretch>
            <a:fillRect/>
          </a:stretch>
        </p:blipFill>
        <p:spPr>
          <a:xfrm>
            <a:off x="5699600" y="1425225"/>
            <a:ext cx="6086558" cy="52615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12fda550115_0_31"/>
          <p:cNvSpPr txBox="1">
            <a:spLocks noGrp="1"/>
          </p:cNvSpPr>
          <p:nvPr>
            <p:ph type="ctrTitle"/>
          </p:nvPr>
        </p:nvSpPr>
        <p:spPr>
          <a:xfrm>
            <a:off x="1524000" y="381475"/>
            <a:ext cx="9144000" cy="9102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SzPts val="6000"/>
              <a:buNone/>
            </a:pPr>
            <a:r>
              <a:rPr lang="en-US" sz="4400" b="1"/>
              <a:t>Tiền xử lý dữ liệu</a:t>
            </a:r>
            <a:endParaRPr sz="4400">
              <a:latin typeface="Calibri"/>
              <a:ea typeface="Calibri"/>
              <a:cs typeface="Calibri"/>
              <a:sym typeface="Calibri"/>
            </a:endParaRPr>
          </a:p>
        </p:txBody>
      </p:sp>
      <p:sp>
        <p:nvSpPr>
          <p:cNvPr id="138" name="Google Shape;138;g12fda550115_0_31"/>
          <p:cNvSpPr txBox="1">
            <a:spLocks noGrp="1"/>
          </p:cNvSpPr>
          <p:nvPr>
            <p:ph type="subTitle" idx="1"/>
          </p:nvPr>
        </p:nvSpPr>
        <p:spPr>
          <a:xfrm>
            <a:off x="1393375" y="1425225"/>
            <a:ext cx="9507600" cy="48015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500"/>
              </a:spcBef>
              <a:spcAft>
                <a:spcPts val="1500"/>
              </a:spcAft>
              <a:buSzPts val="2400"/>
              <a:buNone/>
            </a:pPr>
            <a:r>
              <a:rPr lang="en-US">
                <a:highlight>
                  <a:schemeClr val="lt1"/>
                </a:highlight>
              </a:rPr>
              <a:t>Độ tương quan giữa các thuộc tính</a:t>
            </a:r>
            <a:endParaRPr>
              <a:highlight>
                <a:schemeClr val="lt1"/>
              </a:highlight>
            </a:endParaRPr>
          </a:p>
        </p:txBody>
      </p:sp>
      <p:pic>
        <p:nvPicPr>
          <p:cNvPr id="139" name="Google Shape;139;g12fda550115_0_31"/>
          <p:cNvPicPr preferRelativeResize="0"/>
          <p:nvPr/>
        </p:nvPicPr>
        <p:blipFill rotWithShape="1">
          <a:blip r:embed="rId3">
            <a:alphaModFix/>
          </a:blip>
          <a:srcRect l="5975" t="4479" r="10919"/>
          <a:stretch/>
        </p:blipFill>
        <p:spPr>
          <a:xfrm>
            <a:off x="2275400" y="2059709"/>
            <a:ext cx="6173801" cy="4702791"/>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763</Words>
  <Application>Microsoft Office PowerPoint</Application>
  <PresentationFormat>Widescreen</PresentationFormat>
  <Paragraphs>151</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Noto Sans Symbols</vt:lpstr>
      <vt:lpstr>Times New Roman</vt:lpstr>
      <vt:lpstr>Office Theme</vt:lpstr>
      <vt:lpstr>Đề tài : Dự báo thời tiết dựa trên quan sát hằng ngày từ các trạm thời tiết ở Úc</vt:lpstr>
      <vt:lpstr>PowerPoint Presentation</vt:lpstr>
      <vt:lpstr>Presentation</vt:lpstr>
      <vt:lpstr>Phần 1 - Giới thiệu</vt:lpstr>
      <vt:lpstr>Phần 2 - Dữ liệu</vt:lpstr>
      <vt:lpstr>Tiền xử lý dữ liệu</vt:lpstr>
      <vt:lpstr>Tiền xử lý dữ liệu</vt:lpstr>
      <vt:lpstr>Tiền xử lý dữ liệu</vt:lpstr>
      <vt:lpstr>Tiền xử lý dữ liệu</vt:lpstr>
      <vt:lpstr>Tiền xử lý dữ liệu</vt:lpstr>
      <vt:lpstr>PowerPoint Presentation</vt:lpstr>
      <vt:lpstr>Phân chia tập train(80%) và test(20%)</vt:lpstr>
      <vt:lpstr>Phần 3 – Xây dựng model dự đoán</vt:lpstr>
      <vt:lpstr>Biến ảnh hưởng lớn đến model Decision tree</vt:lpstr>
      <vt:lpstr>Decision tree</vt:lpstr>
      <vt:lpstr>Logistic regression </vt:lpstr>
      <vt:lpstr>Random forest</vt:lpstr>
      <vt:lpstr>Support vector machine (SVM)</vt:lpstr>
      <vt:lpstr>Support vector machine (SVM)</vt:lpstr>
      <vt:lpstr>Support vector machine (SVM)</vt:lpstr>
      <vt:lpstr>Đánh giá các mô hình</vt:lpstr>
      <vt:lpstr>Kết luận</vt:lpstr>
      <vt:lpstr>Hướng phát triển đề tài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 Dự báo thời tiết dựa trên quan sát hằng ngày từ các trạm thời tiết ở Úc</dc:title>
  <dc:creator>Nhật Hoàng</dc:creator>
  <cp:lastModifiedBy>Nhật Hoàng</cp:lastModifiedBy>
  <cp:revision>10</cp:revision>
  <dcterms:created xsi:type="dcterms:W3CDTF">2022-04-11T15:10:41Z</dcterms:created>
  <dcterms:modified xsi:type="dcterms:W3CDTF">2022-06-09T12:33:20Z</dcterms:modified>
</cp:coreProperties>
</file>